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9"/>
  </p:notesMasterIdLst>
  <p:sldIdLst>
    <p:sldId id="910" r:id="rId2"/>
    <p:sldId id="911" r:id="rId3"/>
    <p:sldId id="327" r:id="rId4"/>
    <p:sldId id="923" r:id="rId5"/>
    <p:sldId id="802" r:id="rId6"/>
    <p:sldId id="804" r:id="rId7"/>
    <p:sldId id="807" r:id="rId8"/>
    <p:sldId id="803" r:id="rId9"/>
    <p:sldId id="924" r:id="rId10"/>
    <p:sldId id="925" r:id="rId11"/>
    <p:sldId id="806" r:id="rId12"/>
    <p:sldId id="808" r:id="rId13"/>
    <p:sldId id="926" r:id="rId14"/>
    <p:sldId id="811" r:id="rId15"/>
    <p:sldId id="814" r:id="rId16"/>
    <p:sldId id="815" r:id="rId17"/>
    <p:sldId id="816" r:id="rId18"/>
    <p:sldId id="819" r:id="rId19"/>
    <p:sldId id="820" r:id="rId20"/>
    <p:sldId id="821" r:id="rId21"/>
    <p:sldId id="825" r:id="rId22"/>
    <p:sldId id="826" r:id="rId23"/>
    <p:sldId id="827" r:id="rId24"/>
    <p:sldId id="828" r:id="rId25"/>
    <p:sldId id="829" r:id="rId26"/>
    <p:sldId id="830" r:id="rId27"/>
    <p:sldId id="831" r:id="rId28"/>
    <p:sldId id="904" r:id="rId29"/>
    <p:sldId id="907" r:id="rId30"/>
    <p:sldId id="908" r:id="rId31"/>
    <p:sldId id="909" r:id="rId32"/>
    <p:sldId id="905" r:id="rId33"/>
    <p:sldId id="835" r:id="rId34"/>
    <p:sldId id="836" r:id="rId35"/>
    <p:sldId id="842" r:id="rId36"/>
    <p:sldId id="845" r:id="rId37"/>
    <p:sldId id="846" r:id="rId38"/>
    <p:sldId id="847" r:id="rId39"/>
    <p:sldId id="844" r:id="rId40"/>
    <p:sldId id="848" r:id="rId41"/>
    <p:sldId id="850" r:id="rId42"/>
    <p:sldId id="851" r:id="rId43"/>
    <p:sldId id="852" r:id="rId44"/>
    <p:sldId id="867" r:id="rId45"/>
    <p:sldId id="854" r:id="rId46"/>
    <p:sldId id="859" r:id="rId47"/>
    <p:sldId id="857" r:id="rId48"/>
    <p:sldId id="860" r:id="rId49"/>
    <p:sldId id="861" r:id="rId50"/>
    <p:sldId id="862" r:id="rId51"/>
    <p:sldId id="865" r:id="rId52"/>
    <p:sldId id="866" r:id="rId53"/>
    <p:sldId id="853" r:id="rId54"/>
    <p:sldId id="868" r:id="rId55"/>
    <p:sldId id="870" r:id="rId56"/>
    <p:sldId id="873" r:id="rId57"/>
    <p:sldId id="875" r:id="rId58"/>
    <p:sldId id="883" r:id="rId59"/>
    <p:sldId id="893" r:id="rId60"/>
    <p:sldId id="894" r:id="rId61"/>
    <p:sldId id="896" r:id="rId62"/>
    <p:sldId id="895" r:id="rId63"/>
    <p:sldId id="897" r:id="rId64"/>
    <p:sldId id="898" r:id="rId65"/>
    <p:sldId id="899" r:id="rId66"/>
    <p:sldId id="913" r:id="rId67"/>
    <p:sldId id="914" r:id="rId68"/>
    <p:sldId id="912" r:id="rId69"/>
    <p:sldId id="900" r:id="rId70"/>
    <p:sldId id="901" r:id="rId71"/>
    <p:sldId id="916" r:id="rId72"/>
    <p:sldId id="919" r:id="rId73"/>
    <p:sldId id="920" r:id="rId74"/>
    <p:sldId id="917" r:id="rId75"/>
    <p:sldId id="918" r:id="rId76"/>
    <p:sldId id="915" r:id="rId77"/>
    <p:sldId id="922"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0F3"/>
    <a:srgbClr val="2A85F3"/>
    <a:srgbClr val="3366FF"/>
    <a:srgbClr val="8DF313"/>
    <a:srgbClr val="C4FF11"/>
    <a:srgbClr val="6FD4FF"/>
    <a:srgbClr val="DDD203"/>
    <a:srgbClr val="00F301"/>
    <a:srgbClr val="00C2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67" autoAdjust="0"/>
    <p:restoredTop sz="50000" autoAdjust="0"/>
  </p:normalViewPr>
  <p:slideViewPr>
    <p:cSldViewPr snapToGrid="0" snapToObjects="1">
      <p:cViewPr varScale="1">
        <p:scale>
          <a:sx n="163" d="100"/>
          <a:sy n="163" d="100"/>
        </p:scale>
        <p:origin x="1264" y="184"/>
      </p:cViewPr>
      <p:guideLst>
        <p:guide orient="horz" pos="2160"/>
        <p:guide pos="2880"/>
      </p:guideLst>
    </p:cSldViewPr>
  </p:slideViewPr>
  <p:outlineViewPr>
    <p:cViewPr>
      <p:scale>
        <a:sx n="33" d="100"/>
        <a:sy n="33" d="100"/>
      </p:scale>
      <p:origin x="0" y="178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image" Target="../media/image2.emf"/><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 Id="rId9"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image" Target="../media/image40.emf"/><Relationship Id="rId4" Type="http://schemas.openxmlformats.org/officeDocument/2006/relationships/image" Target="../media/image5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image" Target="../media/image56.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image" Target="../media/image59.emf"/><Relationship Id="rId4" Type="http://schemas.openxmlformats.org/officeDocument/2006/relationships/image" Target="../media/image62.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59.emf"/><Relationship Id="rId1" Type="http://schemas.openxmlformats.org/officeDocument/2006/relationships/image" Target="../media/image63.emf"/><Relationship Id="rId6" Type="http://schemas.openxmlformats.org/officeDocument/2006/relationships/image" Target="../media/image65.emf"/><Relationship Id="rId5" Type="http://schemas.openxmlformats.org/officeDocument/2006/relationships/image" Target="../media/image45.emf"/><Relationship Id="rId4" Type="http://schemas.openxmlformats.org/officeDocument/2006/relationships/image" Target="../media/image6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6.emf"/><Relationship Id="rId1" Type="http://schemas.openxmlformats.org/officeDocument/2006/relationships/image" Target="../media/image59.emf"/><Relationship Id="rId4" Type="http://schemas.openxmlformats.org/officeDocument/2006/relationships/image" Target="../media/image65.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image" Target="../media/image67.emf"/><Relationship Id="rId4" Type="http://schemas.openxmlformats.org/officeDocument/2006/relationships/image" Target="../media/image70.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70.emf"/><Relationship Id="rId1" Type="http://schemas.openxmlformats.org/officeDocument/2006/relationships/image" Target="../media/image69.emf"/><Relationship Id="rId4" Type="http://schemas.openxmlformats.org/officeDocument/2006/relationships/image" Target="../media/image67.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 Id="rId5" Type="http://schemas.openxmlformats.org/officeDocument/2006/relationships/image" Target="../media/image2.emf"/><Relationship Id="rId4" Type="http://schemas.openxmlformats.org/officeDocument/2006/relationships/image" Target="../media/image14.e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79.emf"/><Relationship Id="rId3" Type="http://schemas.openxmlformats.org/officeDocument/2006/relationships/image" Target="../media/image74.emf"/><Relationship Id="rId7" Type="http://schemas.openxmlformats.org/officeDocument/2006/relationships/image" Target="../media/image78.emf"/><Relationship Id="rId2" Type="http://schemas.openxmlformats.org/officeDocument/2006/relationships/image" Target="../media/image73.emf"/><Relationship Id="rId1" Type="http://schemas.openxmlformats.org/officeDocument/2006/relationships/image" Target="../media/image72.emf"/><Relationship Id="rId6" Type="http://schemas.openxmlformats.org/officeDocument/2006/relationships/image" Target="../media/image77.emf"/><Relationship Id="rId11" Type="http://schemas.openxmlformats.org/officeDocument/2006/relationships/image" Target="../media/image82.emf"/><Relationship Id="rId5" Type="http://schemas.openxmlformats.org/officeDocument/2006/relationships/image" Target="../media/image76.emf"/><Relationship Id="rId10" Type="http://schemas.openxmlformats.org/officeDocument/2006/relationships/image" Target="../media/image81.emf"/><Relationship Id="rId4" Type="http://schemas.openxmlformats.org/officeDocument/2006/relationships/image" Target="../media/image75.emf"/><Relationship Id="rId9" Type="http://schemas.openxmlformats.org/officeDocument/2006/relationships/image" Target="../media/image80.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image" Target="../media/image84.emf"/><Relationship Id="rId1" Type="http://schemas.openxmlformats.org/officeDocument/2006/relationships/image" Target="../media/image83.emf"/><Relationship Id="rId6" Type="http://schemas.openxmlformats.org/officeDocument/2006/relationships/image" Target="../media/image88.emf"/><Relationship Id="rId5" Type="http://schemas.openxmlformats.org/officeDocument/2006/relationships/image" Target="../media/image87.emf"/><Relationship Id="rId4" Type="http://schemas.openxmlformats.org/officeDocument/2006/relationships/image" Target="../media/image86.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image" Target="../media/image84.emf"/><Relationship Id="rId1" Type="http://schemas.openxmlformats.org/officeDocument/2006/relationships/image" Target="../media/image83.emf"/><Relationship Id="rId6" Type="http://schemas.openxmlformats.org/officeDocument/2006/relationships/image" Target="../media/image91.emf"/><Relationship Id="rId5" Type="http://schemas.openxmlformats.org/officeDocument/2006/relationships/image" Target="../media/image90.emf"/><Relationship Id="rId4" Type="http://schemas.openxmlformats.org/officeDocument/2006/relationships/image" Target="../media/image85.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image" Target="../media/image84.emf"/><Relationship Id="rId1" Type="http://schemas.openxmlformats.org/officeDocument/2006/relationships/image" Target="../media/image83.emf"/><Relationship Id="rId6" Type="http://schemas.openxmlformats.org/officeDocument/2006/relationships/image" Target="../media/image93.emf"/><Relationship Id="rId5" Type="http://schemas.openxmlformats.org/officeDocument/2006/relationships/image" Target="../media/image92.emf"/><Relationship Id="rId4" Type="http://schemas.openxmlformats.org/officeDocument/2006/relationships/image" Target="../media/image85.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image" Target="../media/image83.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image" Target="../media/image83.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image" Target="../media/image99.emf"/><Relationship Id="rId1" Type="http://schemas.openxmlformats.org/officeDocument/2006/relationships/image" Target="../media/image98.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101.emf"/><Relationship Id="rId1" Type="http://schemas.openxmlformats.org/officeDocument/2006/relationships/image" Target="../media/image99.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image" Target="../media/image102.e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111.emf"/><Relationship Id="rId3" Type="http://schemas.openxmlformats.org/officeDocument/2006/relationships/image" Target="../media/image106.emf"/><Relationship Id="rId7" Type="http://schemas.openxmlformats.org/officeDocument/2006/relationships/image" Target="../media/image110.emf"/><Relationship Id="rId2" Type="http://schemas.openxmlformats.org/officeDocument/2006/relationships/image" Target="../media/image105.emf"/><Relationship Id="rId1" Type="http://schemas.openxmlformats.org/officeDocument/2006/relationships/image" Target="../media/image104.emf"/><Relationship Id="rId6" Type="http://schemas.openxmlformats.org/officeDocument/2006/relationships/image" Target="../media/image109.emf"/><Relationship Id="rId5" Type="http://schemas.openxmlformats.org/officeDocument/2006/relationships/image" Target="../media/image108.emf"/><Relationship Id="rId10" Type="http://schemas.openxmlformats.org/officeDocument/2006/relationships/image" Target="../media/image113.emf"/><Relationship Id="rId4" Type="http://schemas.openxmlformats.org/officeDocument/2006/relationships/image" Target="../media/image107.emf"/><Relationship Id="rId9" Type="http://schemas.openxmlformats.org/officeDocument/2006/relationships/image" Target="../media/image11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image" Target="../media/image16.emf"/><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16.emf"/><Relationship Id="rId2" Type="http://schemas.openxmlformats.org/officeDocument/2006/relationships/image" Target="../media/image115.emf"/><Relationship Id="rId1" Type="http://schemas.openxmlformats.org/officeDocument/2006/relationships/image" Target="../media/image114.emf"/><Relationship Id="rId4" Type="http://schemas.openxmlformats.org/officeDocument/2006/relationships/image" Target="../media/image117.e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20.emf"/><Relationship Id="rId2" Type="http://schemas.openxmlformats.org/officeDocument/2006/relationships/image" Target="../media/image119.emf"/><Relationship Id="rId1" Type="http://schemas.openxmlformats.org/officeDocument/2006/relationships/image" Target="../media/image118.emf"/><Relationship Id="rId6" Type="http://schemas.openxmlformats.org/officeDocument/2006/relationships/image" Target="../media/image123.emf"/><Relationship Id="rId5" Type="http://schemas.openxmlformats.org/officeDocument/2006/relationships/image" Target="../media/image122.emf"/><Relationship Id="rId4" Type="http://schemas.openxmlformats.org/officeDocument/2006/relationships/image" Target="../media/image121.e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26.emf"/><Relationship Id="rId2" Type="http://schemas.openxmlformats.org/officeDocument/2006/relationships/image" Target="../media/image125.emf"/><Relationship Id="rId1" Type="http://schemas.openxmlformats.org/officeDocument/2006/relationships/image" Target="../media/image124.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30.emf"/><Relationship Id="rId2" Type="http://schemas.openxmlformats.org/officeDocument/2006/relationships/image" Target="../media/image129.emf"/><Relationship Id="rId1" Type="http://schemas.openxmlformats.org/officeDocument/2006/relationships/image" Target="../media/image128.emf"/><Relationship Id="rId6" Type="http://schemas.openxmlformats.org/officeDocument/2006/relationships/image" Target="../media/image133.emf"/><Relationship Id="rId5" Type="http://schemas.openxmlformats.org/officeDocument/2006/relationships/image" Target="../media/image132.emf"/><Relationship Id="rId4" Type="http://schemas.openxmlformats.org/officeDocument/2006/relationships/image" Target="../media/image131.e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20.emf"/><Relationship Id="rId2" Type="http://schemas.openxmlformats.org/officeDocument/2006/relationships/image" Target="../media/image135.emf"/><Relationship Id="rId1" Type="http://schemas.openxmlformats.org/officeDocument/2006/relationships/image" Target="../media/image134.emf"/><Relationship Id="rId4" Type="http://schemas.openxmlformats.org/officeDocument/2006/relationships/image" Target="../media/image136.e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20.emf"/><Relationship Id="rId2" Type="http://schemas.openxmlformats.org/officeDocument/2006/relationships/image" Target="../media/image135.emf"/><Relationship Id="rId1" Type="http://schemas.openxmlformats.org/officeDocument/2006/relationships/image" Target="../media/image137.emf"/><Relationship Id="rId4" Type="http://schemas.openxmlformats.org/officeDocument/2006/relationships/image" Target="../media/image136.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36.emf"/><Relationship Id="rId2" Type="http://schemas.openxmlformats.org/officeDocument/2006/relationships/image" Target="../media/image120.emf"/><Relationship Id="rId1" Type="http://schemas.openxmlformats.org/officeDocument/2006/relationships/image" Target="../media/image135.emf"/><Relationship Id="rId5" Type="http://schemas.openxmlformats.org/officeDocument/2006/relationships/image" Target="../media/image140.emf"/><Relationship Id="rId4" Type="http://schemas.openxmlformats.org/officeDocument/2006/relationships/image" Target="../media/image139.emf"/></Relationships>
</file>

<file path=ppt/drawings/_rels/vmlDrawing39.vml.rels><?xml version="1.0" encoding="UTF-8" standalone="yes"?>
<Relationships xmlns="http://schemas.openxmlformats.org/package/2006/relationships"><Relationship Id="rId8" Type="http://schemas.openxmlformats.org/officeDocument/2006/relationships/image" Target="../media/image136.emf"/><Relationship Id="rId3" Type="http://schemas.openxmlformats.org/officeDocument/2006/relationships/image" Target="../media/image143.emf"/><Relationship Id="rId7" Type="http://schemas.openxmlformats.org/officeDocument/2006/relationships/image" Target="../media/image120.emf"/><Relationship Id="rId2" Type="http://schemas.openxmlformats.org/officeDocument/2006/relationships/image" Target="../media/image142.emf"/><Relationship Id="rId1" Type="http://schemas.openxmlformats.org/officeDocument/2006/relationships/image" Target="../media/image141.emf"/><Relationship Id="rId6" Type="http://schemas.openxmlformats.org/officeDocument/2006/relationships/image" Target="../media/image135.emf"/><Relationship Id="rId11" Type="http://schemas.openxmlformats.org/officeDocument/2006/relationships/image" Target="../media/image148.emf"/><Relationship Id="rId5" Type="http://schemas.openxmlformats.org/officeDocument/2006/relationships/image" Target="../media/image145.emf"/><Relationship Id="rId10" Type="http://schemas.openxmlformats.org/officeDocument/2006/relationships/image" Target="../media/image147.emf"/><Relationship Id="rId4" Type="http://schemas.openxmlformats.org/officeDocument/2006/relationships/image" Target="../media/image144.emf"/><Relationship Id="rId9" Type="http://schemas.openxmlformats.org/officeDocument/2006/relationships/image" Target="../media/image14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image" Target="../media/image19.emf"/><Relationship Id="rId4" Type="http://schemas.openxmlformats.org/officeDocument/2006/relationships/image" Target="../media/image23.e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51.emf"/><Relationship Id="rId2" Type="http://schemas.openxmlformats.org/officeDocument/2006/relationships/image" Target="../media/image150.emf"/><Relationship Id="rId1" Type="http://schemas.openxmlformats.org/officeDocument/2006/relationships/image" Target="../media/image149.emf"/><Relationship Id="rId5" Type="http://schemas.openxmlformats.org/officeDocument/2006/relationships/image" Target="../media/image153.emf"/><Relationship Id="rId4" Type="http://schemas.openxmlformats.org/officeDocument/2006/relationships/image" Target="../media/image152.e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52.emf"/><Relationship Id="rId2" Type="http://schemas.openxmlformats.org/officeDocument/2006/relationships/image" Target="../media/image151.emf"/><Relationship Id="rId1" Type="http://schemas.openxmlformats.org/officeDocument/2006/relationships/image" Target="../media/image150.emf"/><Relationship Id="rId5" Type="http://schemas.openxmlformats.org/officeDocument/2006/relationships/image" Target="../media/image155.emf"/><Relationship Id="rId4" Type="http://schemas.openxmlformats.org/officeDocument/2006/relationships/image" Target="../media/image154.emf"/></Relationships>
</file>

<file path=ppt/drawings/_rels/vmlDrawing42.vml.rels><?xml version="1.0" encoding="UTF-8" standalone="yes"?>
<Relationships xmlns="http://schemas.openxmlformats.org/package/2006/relationships"><Relationship Id="rId8" Type="http://schemas.openxmlformats.org/officeDocument/2006/relationships/image" Target="../media/image160.emf"/><Relationship Id="rId3" Type="http://schemas.openxmlformats.org/officeDocument/2006/relationships/image" Target="../media/image120.emf"/><Relationship Id="rId7" Type="http://schemas.openxmlformats.org/officeDocument/2006/relationships/image" Target="../media/image159.emf"/><Relationship Id="rId2" Type="http://schemas.openxmlformats.org/officeDocument/2006/relationships/image" Target="../media/image135.emf"/><Relationship Id="rId1" Type="http://schemas.openxmlformats.org/officeDocument/2006/relationships/image" Target="../media/image156.emf"/><Relationship Id="rId6" Type="http://schemas.openxmlformats.org/officeDocument/2006/relationships/image" Target="../media/image158.emf"/><Relationship Id="rId5" Type="http://schemas.openxmlformats.org/officeDocument/2006/relationships/image" Target="../media/image157.emf"/><Relationship Id="rId4" Type="http://schemas.openxmlformats.org/officeDocument/2006/relationships/image" Target="../media/image136.e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136.emf"/><Relationship Id="rId2" Type="http://schemas.openxmlformats.org/officeDocument/2006/relationships/image" Target="../media/image120.emf"/><Relationship Id="rId1" Type="http://schemas.openxmlformats.org/officeDocument/2006/relationships/image" Target="../media/image135.emf"/><Relationship Id="rId6" Type="http://schemas.openxmlformats.org/officeDocument/2006/relationships/image" Target="../media/image163.emf"/><Relationship Id="rId5" Type="http://schemas.openxmlformats.org/officeDocument/2006/relationships/image" Target="../media/image162.emf"/><Relationship Id="rId4" Type="http://schemas.openxmlformats.org/officeDocument/2006/relationships/image" Target="../media/image161.e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165.emf"/><Relationship Id="rId1" Type="http://schemas.openxmlformats.org/officeDocument/2006/relationships/image" Target="../media/image164.e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164.emf"/><Relationship Id="rId1" Type="http://schemas.openxmlformats.org/officeDocument/2006/relationships/image" Target="../media/image166.e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67.emf"/><Relationship Id="rId2" Type="http://schemas.openxmlformats.org/officeDocument/2006/relationships/image" Target="../media/image164.emf"/><Relationship Id="rId1" Type="http://schemas.openxmlformats.org/officeDocument/2006/relationships/image" Target="../media/image166.emf"/><Relationship Id="rId4" Type="http://schemas.openxmlformats.org/officeDocument/2006/relationships/image" Target="../media/image168.e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71.emf"/><Relationship Id="rId2" Type="http://schemas.openxmlformats.org/officeDocument/2006/relationships/image" Target="../media/image170.emf"/><Relationship Id="rId1" Type="http://schemas.openxmlformats.org/officeDocument/2006/relationships/image" Target="../media/image169.emf"/><Relationship Id="rId4" Type="http://schemas.openxmlformats.org/officeDocument/2006/relationships/image" Target="../media/image172.e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173.emf"/><Relationship Id="rId2" Type="http://schemas.openxmlformats.org/officeDocument/2006/relationships/image" Target="../media/image171.emf"/><Relationship Id="rId1" Type="http://schemas.openxmlformats.org/officeDocument/2006/relationships/image" Target="../media/image170.emf"/><Relationship Id="rId6" Type="http://schemas.openxmlformats.org/officeDocument/2006/relationships/image" Target="../media/image176.emf"/><Relationship Id="rId5" Type="http://schemas.openxmlformats.org/officeDocument/2006/relationships/image" Target="../media/image175.emf"/><Relationship Id="rId4" Type="http://schemas.openxmlformats.org/officeDocument/2006/relationships/image" Target="../media/image174.e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177.emf"/><Relationship Id="rId2" Type="http://schemas.openxmlformats.org/officeDocument/2006/relationships/image" Target="../media/image171.emf"/><Relationship Id="rId1" Type="http://schemas.openxmlformats.org/officeDocument/2006/relationships/image" Target="../media/image170.emf"/><Relationship Id="rId6" Type="http://schemas.openxmlformats.org/officeDocument/2006/relationships/image" Target="../media/image173.emf"/><Relationship Id="rId5" Type="http://schemas.openxmlformats.org/officeDocument/2006/relationships/image" Target="../media/image178.emf"/><Relationship Id="rId4" Type="http://schemas.openxmlformats.org/officeDocument/2006/relationships/image" Target="../media/image175.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17.emf"/><Relationship Id="rId1" Type="http://schemas.openxmlformats.org/officeDocument/2006/relationships/image" Target="../media/image19.emf"/><Relationship Id="rId5" Type="http://schemas.openxmlformats.org/officeDocument/2006/relationships/image" Target="../media/image26.emf"/><Relationship Id="rId4" Type="http://schemas.openxmlformats.org/officeDocument/2006/relationships/image" Target="../media/image25.emf"/></Relationships>
</file>

<file path=ppt/drawings/_rels/vmlDrawing50.vml.rels><?xml version="1.0" encoding="UTF-8" standalone="yes"?>
<Relationships xmlns="http://schemas.openxmlformats.org/package/2006/relationships"><Relationship Id="rId8" Type="http://schemas.openxmlformats.org/officeDocument/2006/relationships/image" Target="../media/image181.emf"/><Relationship Id="rId13" Type="http://schemas.openxmlformats.org/officeDocument/2006/relationships/image" Target="../media/image186.emf"/><Relationship Id="rId3" Type="http://schemas.openxmlformats.org/officeDocument/2006/relationships/image" Target="../media/image177.emf"/><Relationship Id="rId7" Type="http://schemas.openxmlformats.org/officeDocument/2006/relationships/image" Target="../media/image180.emf"/><Relationship Id="rId12" Type="http://schemas.openxmlformats.org/officeDocument/2006/relationships/image" Target="../media/image185.emf"/><Relationship Id="rId2" Type="http://schemas.openxmlformats.org/officeDocument/2006/relationships/image" Target="../media/image171.emf"/><Relationship Id="rId1" Type="http://schemas.openxmlformats.org/officeDocument/2006/relationships/image" Target="../media/image170.emf"/><Relationship Id="rId6" Type="http://schemas.openxmlformats.org/officeDocument/2006/relationships/image" Target="../media/image179.emf"/><Relationship Id="rId11" Type="http://schemas.openxmlformats.org/officeDocument/2006/relationships/image" Target="../media/image184.emf"/><Relationship Id="rId5" Type="http://schemas.openxmlformats.org/officeDocument/2006/relationships/image" Target="../media/image178.emf"/><Relationship Id="rId10" Type="http://schemas.openxmlformats.org/officeDocument/2006/relationships/image" Target="../media/image183.emf"/><Relationship Id="rId4" Type="http://schemas.openxmlformats.org/officeDocument/2006/relationships/image" Target="../media/image175.emf"/><Relationship Id="rId9" Type="http://schemas.openxmlformats.org/officeDocument/2006/relationships/image" Target="../media/image182.e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187.emf"/><Relationship Id="rId2" Type="http://schemas.openxmlformats.org/officeDocument/2006/relationships/image" Target="../media/image171.emf"/><Relationship Id="rId1" Type="http://schemas.openxmlformats.org/officeDocument/2006/relationships/image" Target="../media/image170.emf"/><Relationship Id="rId5" Type="http://schemas.openxmlformats.org/officeDocument/2006/relationships/image" Target="../media/image189.emf"/><Relationship Id="rId4" Type="http://schemas.openxmlformats.org/officeDocument/2006/relationships/image" Target="../media/image188.e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190.emf"/><Relationship Id="rId2" Type="http://schemas.openxmlformats.org/officeDocument/2006/relationships/image" Target="../media/image171.emf"/><Relationship Id="rId1" Type="http://schemas.openxmlformats.org/officeDocument/2006/relationships/image" Target="../media/image170.emf"/><Relationship Id="rId4" Type="http://schemas.openxmlformats.org/officeDocument/2006/relationships/image" Target="../media/image191.e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171.emf"/><Relationship Id="rId1" Type="http://schemas.openxmlformats.org/officeDocument/2006/relationships/image" Target="../media/image170.e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194.emf"/><Relationship Id="rId2" Type="http://schemas.openxmlformats.org/officeDocument/2006/relationships/image" Target="../media/image193.emf"/><Relationship Id="rId1" Type="http://schemas.openxmlformats.org/officeDocument/2006/relationships/image" Target="../media/image192.emf"/><Relationship Id="rId4" Type="http://schemas.openxmlformats.org/officeDocument/2006/relationships/image" Target="../media/image195.e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194.emf"/><Relationship Id="rId2" Type="http://schemas.openxmlformats.org/officeDocument/2006/relationships/image" Target="../media/image193.emf"/><Relationship Id="rId1" Type="http://schemas.openxmlformats.org/officeDocument/2006/relationships/image" Target="../media/image192.emf"/><Relationship Id="rId5" Type="http://schemas.openxmlformats.org/officeDocument/2006/relationships/image" Target="../media/image196.emf"/><Relationship Id="rId4" Type="http://schemas.openxmlformats.org/officeDocument/2006/relationships/image" Target="../media/image195.e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194.emf"/><Relationship Id="rId7" Type="http://schemas.openxmlformats.org/officeDocument/2006/relationships/image" Target="../media/image199.emf"/><Relationship Id="rId2" Type="http://schemas.openxmlformats.org/officeDocument/2006/relationships/image" Target="../media/image193.emf"/><Relationship Id="rId1" Type="http://schemas.openxmlformats.org/officeDocument/2006/relationships/image" Target="../media/image192.emf"/><Relationship Id="rId6" Type="http://schemas.openxmlformats.org/officeDocument/2006/relationships/image" Target="../media/image198.emf"/><Relationship Id="rId5" Type="http://schemas.openxmlformats.org/officeDocument/2006/relationships/image" Target="../media/image197.emf"/><Relationship Id="rId4" Type="http://schemas.openxmlformats.org/officeDocument/2006/relationships/image" Target="../media/image195.emf"/></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201.emf"/><Relationship Id="rId1" Type="http://schemas.openxmlformats.org/officeDocument/2006/relationships/image" Target="../media/image200.emf"/></Relationships>
</file>

<file path=ppt/drawings/_rels/vmlDrawing58.vml.rels><?xml version="1.0" encoding="UTF-8" standalone="yes"?>
<Relationships xmlns="http://schemas.openxmlformats.org/package/2006/relationships"><Relationship Id="rId2" Type="http://schemas.openxmlformats.org/officeDocument/2006/relationships/image" Target="../media/image203.emf"/><Relationship Id="rId1" Type="http://schemas.openxmlformats.org/officeDocument/2006/relationships/image" Target="../media/image202.emf"/></Relationships>
</file>

<file path=ppt/drawings/_rels/vmlDrawing59.vml.rels><?xml version="1.0" encoding="UTF-8" standalone="yes"?>
<Relationships xmlns="http://schemas.openxmlformats.org/package/2006/relationships"><Relationship Id="rId3" Type="http://schemas.openxmlformats.org/officeDocument/2006/relationships/image" Target="../media/image206.emf"/><Relationship Id="rId2" Type="http://schemas.openxmlformats.org/officeDocument/2006/relationships/image" Target="../media/image205.emf"/><Relationship Id="rId1" Type="http://schemas.openxmlformats.org/officeDocument/2006/relationships/image" Target="../media/image204.emf"/><Relationship Id="rId4" Type="http://schemas.openxmlformats.org/officeDocument/2006/relationships/image" Target="../media/image207.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9.emf"/><Relationship Id="rId7" Type="http://schemas.openxmlformats.org/officeDocument/2006/relationships/image" Target="../media/image33.emf"/><Relationship Id="rId2" Type="http://schemas.openxmlformats.org/officeDocument/2006/relationships/image" Target="../media/image28.emf"/><Relationship Id="rId1" Type="http://schemas.openxmlformats.org/officeDocument/2006/relationships/image" Target="../media/image27.emf"/><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drawings/_rels/vmlDrawing60.vml.rels><?xml version="1.0" encoding="UTF-8" standalone="yes"?>
<Relationships xmlns="http://schemas.openxmlformats.org/package/2006/relationships"><Relationship Id="rId3" Type="http://schemas.openxmlformats.org/officeDocument/2006/relationships/image" Target="../media/image210.emf"/><Relationship Id="rId2" Type="http://schemas.openxmlformats.org/officeDocument/2006/relationships/image" Target="../media/image209.emf"/><Relationship Id="rId1" Type="http://schemas.openxmlformats.org/officeDocument/2006/relationships/image" Target="../media/image208.emf"/><Relationship Id="rId4" Type="http://schemas.openxmlformats.org/officeDocument/2006/relationships/image" Target="../media/image211.emf"/></Relationships>
</file>

<file path=ppt/drawings/_rels/vmlDrawing61.vml.rels><?xml version="1.0" encoding="UTF-8" standalone="yes"?>
<Relationships xmlns="http://schemas.openxmlformats.org/package/2006/relationships"><Relationship Id="rId3" Type="http://schemas.openxmlformats.org/officeDocument/2006/relationships/image" Target="../media/image214.emf"/><Relationship Id="rId2" Type="http://schemas.openxmlformats.org/officeDocument/2006/relationships/image" Target="../media/image213.emf"/><Relationship Id="rId1" Type="http://schemas.openxmlformats.org/officeDocument/2006/relationships/image" Target="../media/image212.emf"/><Relationship Id="rId6" Type="http://schemas.openxmlformats.org/officeDocument/2006/relationships/image" Target="../media/image217.emf"/><Relationship Id="rId5" Type="http://schemas.openxmlformats.org/officeDocument/2006/relationships/image" Target="../media/image216.emf"/><Relationship Id="rId4" Type="http://schemas.openxmlformats.org/officeDocument/2006/relationships/image" Target="../media/image215.e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206.emf"/><Relationship Id="rId2" Type="http://schemas.openxmlformats.org/officeDocument/2006/relationships/image" Target="../media/image205.emf"/><Relationship Id="rId1" Type="http://schemas.openxmlformats.org/officeDocument/2006/relationships/image" Target="../media/image204.emf"/></Relationships>
</file>

<file path=ppt/drawings/_rels/vmlDrawing63.vml.rels><?xml version="1.0" encoding="UTF-8" standalone="yes"?>
<Relationships xmlns="http://schemas.openxmlformats.org/package/2006/relationships"><Relationship Id="rId3" Type="http://schemas.openxmlformats.org/officeDocument/2006/relationships/image" Target="../media/image206.emf"/><Relationship Id="rId2" Type="http://schemas.openxmlformats.org/officeDocument/2006/relationships/image" Target="../media/image205.emf"/><Relationship Id="rId1" Type="http://schemas.openxmlformats.org/officeDocument/2006/relationships/image" Target="../media/image204.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20.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 Id="rId4" Type="http://schemas.openxmlformats.org/officeDocument/2006/relationships/image" Target="../media/image37.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16.emf"/><Relationship Id="rId1" Type="http://schemas.openxmlformats.org/officeDocument/2006/relationships/image" Target="../media/image40.emf"/><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F98C0E-6832-074D-BBD9-5F4E4085A201}" type="datetimeFigureOut">
              <a:rPr lang="en-US" smtClean="0"/>
              <a:t>4/23/21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3524DA-5233-E047-818D-2F715EAA011E}" type="slidenum">
              <a:rPr lang="en-US" smtClean="0"/>
              <a:t>‹#›</a:t>
            </a:fld>
            <a:endParaRPr lang="en-US"/>
          </a:p>
        </p:txBody>
      </p:sp>
    </p:spTree>
    <p:extLst>
      <p:ext uri="{BB962C8B-B14F-4D97-AF65-F5344CB8AC3E}">
        <p14:creationId xmlns:p14="http://schemas.microsoft.com/office/powerpoint/2010/main" val="4258580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4</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extLst>
      <p:ext uri="{BB962C8B-B14F-4D97-AF65-F5344CB8AC3E}">
        <p14:creationId xmlns:p14="http://schemas.microsoft.com/office/powerpoint/2010/main" val="2263271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13</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extLst>
      <p:ext uri="{BB962C8B-B14F-4D97-AF65-F5344CB8AC3E}">
        <p14:creationId xmlns:p14="http://schemas.microsoft.com/office/powerpoint/2010/main" val="3578997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14</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12E871A-178C-D741-923E-29A97B04BD89}" type="slidenum">
              <a:rPr lang="en-US" sz="1200" b="0"/>
              <a:pPr/>
              <a:t>15</a:t>
            </a:fld>
            <a:endParaRPr lang="en-US" sz="1200" b="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spcBef>
                <a:spcPct val="0"/>
              </a:spcBef>
            </a:pPr>
            <a:endParaRPr lang="en-US" dirty="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12E871A-178C-D741-923E-29A97B04BD89}" type="slidenum">
              <a:rPr lang="en-US" sz="1200" b="0"/>
              <a:pPr/>
              <a:t>16</a:t>
            </a:fld>
            <a:endParaRPr lang="en-US" sz="1200" b="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spcBef>
                <a:spcPct val="0"/>
              </a:spcBef>
            </a:pPr>
            <a:endParaRPr lang="en-US" dirty="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12E871A-178C-D741-923E-29A97B04BD89}" type="slidenum">
              <a:rPr lang="en-US" sz="1200" b="0"/>
              <a:pPr/>
              <a:t>17</a:t>
            </a:fld>
            <a:endParaRPr lang="en-US" sz="1200" b="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spcBef>
                <a:spcPct val="0"/>
              </a:spcBef>
            </a:pPr>
            <a:endParaRPr lang="en-US" dirty="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12E871A-178C-D741-923E-29A97B04BD89}" type="slidenum">
              <a:rPr lang="en-US" sz="1200" b="0"/>
              <a:pPr/>
              <a:t>18</a:t>
            </a:fld>
            <a:endParaRPr lang="en-US" sz="1200" b="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spcBef>
                <a:spcPct val="0"/>
              </a:spcBef>
            </a:pPr>
            <a:endParaRPr lang="en-US" dirty="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12E871A-178C-D741-923E-29A97B04BD89}" type="slidenum">
              <a:rPr lang="en-US" sz="1200" b="0"/>
              <a:pPr/>
              <a:t>19</a:t>
            </a:fld>
            <a:endParaRPr lang="en-US" sz="1200" b="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spcBef>
                <a:spcPct val="0"/>
              </a:spcBef>
            </a:pPr>
            <a:endParaRPr lang="en-US" dirty="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24</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25</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26</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5</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27</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28</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29</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30</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31</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32</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33</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34</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8B54A84E-C7F3-8C48-BCDA-FA5F1A2C7CAD}" type="slidenum">
              <a:rPr lang="en-US" sz="1200" b="0"/>
              <a:pPr/>
              <a:t>35</a:t>
            </a:fld>
            <a:endParaRPr lang="en-US" sz="1200" b="0"/>
          </a:p>
        </p:txBody>
      </p:sp>
      <p:sp>
        <p:nvSpPr>
          <p:cNvPr id="22531" name="Rectangle 2"/>
          <p:cNvSpPr>
            <a:spLocks noGrp="1" noRot="1" noChangeAspect="1" noChangeArrowheads="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12E871A-178C-D741-923E-29A97B04BD89}" type="slidenum">
              <a:rPr lang="en-US" sz="1200" b="0"/>
              <a:pPr/>
              <a:t>39</a:t>
            </a:fld>
            <a:endParaRPr lang="en-US" sz="1200" b="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buFontTx/>
              <a:buAutoNum type="arabicPeriod"/>
            </a:pPr>
            <a:r>
              <a:rPr lang="en-US" dirty="0">
                <a:ea typeface="ＭＳ Ｐゴシック" charset="0"/>
                <a:cs typeface="ＭＳ Ｐゴシック" charset="0"/>
              </a:rPr>
              <a:t>Aluminum foil passing through the poles of  a magnet.</a:t>
            </a:r>
          </a:p>
          <a:p>
            <a:pPr marL="228600" indent="-228600" eaLnBrk="1" hangingPunct="1">
              <a:buFontTx/>
              <a:buAutoNum type="arabicPeriod"/>
            </a:pPr>
            <a:r>
              <a:rPr lang="en-US" dirty="0">
                <a:ea typeface="ＭＳ Ｐゴシック" charset="0"/>
                <a:cs typeface="ＭＳ Ｐゴシック" charset="0"/>
              </a:rPr>
              <a:t>Cow magnet through copper tube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6F7656C-764A-E140-BB8C-CDA84F49ECA8}" type="slidenum">
              <a:rPr lang="en-US" sz="1200"/>
              <a:pPr/>
              <a:t>6</a:t>
            </a:fld>
            <a:endParaRPr lang="en-US" sz="1200"/>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lnSpc>
                <a:spcPct val="90000"/>
              </a:lnSpc>
              <a:spcBef>
                <a:spcPct val="0"/>
              </a:spcBef>
            </a:pPr>
            <a:endParaRPr lang="en-US" sz="2800">
              <a:latin typeface="Times"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41</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42</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43</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44</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12E871A-178C-D741-923E-29A97B04BD89}" type="slidenum">
              <a:rPr lang="en-US" sz="1200" b="0"/>
              <a:pPr/>
              <a:t>45</a:t>
            </a:fld>
            <a:endParaRPr lang="en-US" sz="1200" b="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buFontTx/>
              <a:buAutoNum type="arabicPeriod"/>
            </a:pPr>
            <a:r>
              <a:rPr lang="en-US" dirty="0">
                <a:ea typeface="ＭＳ Ｐゴシック" charset="0"/>
                <a:cs typeface="ＭＳ Ｐゴシック" charset="0"/>
              </a:rPr>
              <a:t>Aluminum foil passing through the poles of  a magnet.</a:t>
            </a:r>
          </a:p>
          <a:p>
            <a:pPr marL="228600" indent="-228600" eaLnBrk="1" hangingPunct="1">
              <a:buFontTx/>
              <a:buAutoNum type="arabicPeriod"/>
            </a:pPr>
            <a:r>
              <a:rPr lang="en-US" dirty="0">
                <a:ea typeface="ＭＳ Ｐゴシック" charset="0"/>
                <a:cs typeface="ＭＳ Ｐゴシック" charset="0"/>
              </a:rPr>
              <a:t>Cow magnet through copper tube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12E871A-178C-D741-923E-29A97B04BD89}" type="slidenum">
              <a:rPr lang="en-US" sz="1200" b="0"/>
              <a:pPr/>
              <a:t>46</a:t>
            </a:fld>
            <a:endParaRPr lang="en-US" sz="1200" b="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buFontTx/>
              <a:buAutoNum type="arabicPeriod"/>
            </a:pPr>
            <a:r>
              <a:rPr lang="en-US" dirty="0">
                <a:ea typeface="ＭＳ Ｐゴシック" charset="0"/>
                <a:cs typeface="ＭＳ Ｐゴシック" charset="0"/>
              </a:rPr>
              <a:t>Aluminum foil passing through the poles of  a magnet.</a:t>
            </a:r>
          </a:p>
          <a:p>
            <a:pPr marL="228600" indent="-228600" eaLnBrk="1" hangingPunct="1">
              <a:buFontTx/>
              <a:buAutoNum type="arabicPeriod"/>
            </a:pPr>
            <a:r>
              <a:rPr lang="en-US" dirty="0">
                <a:ea typeface="ＭＳ Ｐゴシック" charset="0"/>
                <a:cs typeface="ＭＳ Ｐゴシック" charset="0"/>
              </a:rPr>
              <a:t>Cow magnet through copper tube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12E871A-178C-D741-923E-29A97B04BD89}" type="slidenum">
              <a:rPr lang="en-US" sz="1200" b="0"/>
              <a:pPr/>
              <a:t>47</a:t>
            </a:fld>
            <a:endParaRPr lang="en-US" sz="1200" b="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buFontTx/>
              <a:buAutoNum type="arabicPeriod"/>
            </a:pPr>
            <a:r>
              <a:rPr lang="en-US" dirty="0">
                <a:ea typeface="ＭＳ Ｐゴシック" charset="0"/>
                <a:cs typeface="ＭＳ Ｐゴシック" charset="0"/>
              </a:rPr>
              <a:t>Aluminum foil passing through the poles of  a magnet.</a:t>
            </a:r>
          </a:p>
          <a:p>
            <a:pPr marL="228600" indent="-228600" eaLnBrk="1" hangingPunct="1">
              <a:buFontTx/>
              <a:buAutoNum type="arabicPeriod"/>
            </a:pPr>
            <a:r>
              <a:rPr lang="en-US" dirty="0">
                <a:ea typeface="ＭＳ Ｐゴシック" charset="0"/>
                <a:cs typeface="ＭＳ Ｐゴシック" charset="0"/>
              </a:rPr>
              <a:t>Cow magnet through copper tube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12E871A-178C-D741-923E-29A97B04BD89}" type="slidenum">
              <a:rPr lang="en-US" sz="1200" b="0"/>
              <a:pPr/>
              <a:t>48</a:t>
            </a:fld>
            <a:endParaRPr lang="en-US" sz="1200" b="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buFontTx/>
              <a:buAutoNum type="arabicPeriod"/>
            </a:pPr>
            <a:r>
              <a:rPr lang="en-US" dirty="0">
                <a:ea typeface="ＭＳ Ｐゴシック" charset="0"/>
                <a:cs typeface="ＭＳ Ｐゴシック" charset="0"/>
              </a:rPr>
              <a:t>Aluminum foil passing through the poles of  a magnet.</a:t>
            </a:r>
          </a:p>
          <a:p>
            <a:pPr marL="228600" indent="-228600" eaLnBrk="1" hangingPunct="1">
              <a:buFontTx/>
              <a:buAutoNum type="arabicPeriod"/>
            </a:pPr>
            <a:r>
              <a:rPr lang="en-US" dirty="0">
                <a:ea typeface="ＭＳ Ｐゴシック" charset="0"/>
                <a:cs typeface="ＭＳ Ｐゴシック" charset="0"/>
              </a:rPr>
              <a:t>Cow magnet through copper tube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12E871A-178C-D741-923E-29A97B04BD89}" type="slidenum">
              <a:rPr lang="en-US" sz="1200" b="0"/>
              <a:pPr/>
              <a:t>49</a:t>
            </a:fld>
            <a:endParaRPr lang="en-US" sz="1200" b="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buFontTx/>
              <a:buAutoNum type="arabicPeriod"/>
            </a:pPr>
            <a:r>
              <a:rPr lang="en-US" dirty="0">
                <a:ea typeface="ＭＳ Ｐゴシック" charset="0"/>
                <a:cs typeface="ＭＳ Ｐゴシック" charset="0"/>
              </a:rPr>
              <a:t>Aluminum foil passing through the poles of  a magnet.</a:t>
            </a:r>
          </a:p>
          <a:p>
            <a:pPr marL="228600" indent="-228600" eaLnBrk="1" hangingPunct="1">
              <a:buFontTx/>
              <a:buAutoNum type="arabicPeriod"/>
            </a:pPr>
            <a:r>
              <a:rPr lang="en-US" dirty="0">
                <a:ea typeface="ＭＳ Ｐゴシック" charset="0"/>
                <a:cs typeface="ＭＳ Ｐゴシック" charset="0"/>
              </a:rPr>
              <a:t>Cow magnet through copper tube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12E871A-178C-D741-923E-29A97B04BD89}" type="slidenum">
              <a:rPr lang="en-US" sz="1200" b="0"/>
              <a:pPr/>
              <a:t>50</a:t>
            </a:fld>
            <a:endParaRPr lang="en-US" sz="1200" b="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buFontTx/>
              <a:buAutoNum type="arabicPeriod"/>
            </a:pPr>
            <a:r>
              <a:rPr lang="en-US" dirty="0">
                <a:ea typeface="ＭＳ Ｐゴシック" charset="0"/>
                <a:cs typeface="ＭＳ Ｐゴシック" charset="0"/>
              </a:rPr>
              <a:t>Aluminum foil passing through the poles of  a magnet.</a:t>
            </a:r>
          </a:p>
          <a:p>
            <a:pPr marL="228600" indent="-228600" eaLnBrk="1" hangingPunct="1">
              <a:buFontTx/>
              <a:buAutoNum type="arabicPeriod"/>
            </a:pPr>
            <a:r>
              <a:rPr lang="en-US" dirty="0">
                <a:ea typeface="ＭＳ Ｐゴシック" charset="0"/>
                <a:cs typeface="ＭＳ Ｐゴシック" charset="0"/>
              </a:rPr>
              <a:t>Cow magnet through copper tube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7</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12E871A-178C-D741-923E-29A97B04BD89}" type="slidenum">
              <a:rPr lang="en-US" sz="1200" b="0"/>
              <a:pPr/>
              <a:t>51</a:t>
            </a:fld>
            <a:endParaRPr lang="en-US" sz="1200" b="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buFontTx/>
              <a:buAutoNum type="arabicPeriod"/>
            </a:pPr>
            <a:r>
              <a:rPr lang="en-US" dirty="0">
                <a:ea typeface="ＭＳ Ｐゴシック" charset="0"/>
                <a:cs typeface="ＭＳ Ｐゴシック" charset="0"/>
              </a:rPr>
              <a:t>Aluminum foil passing through the poles of  a magnet.</a:t>
            </a:r>
          </a:p>
          <a:p>
            <a:pPr marL="228600" indent="-228600" eaLnBrk="1" hangingPunct="1">
              <a:buFontTx/>
              <a:buAutoNum type="arabicPeriod"/>
            </a:pPr>
            <a:r>
              <a:rPr lang="en-US" dirty="0">
                <a:ea typeface="ＭＳ Ｐゴシック" charset="0"/>
                <a:cs typeface="ＭＳ Ｐゴシック" charset="0"/>
              </a:rPr>
              <a:t>Cow magnet through copper tube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12E871A-178C-D741-923E-29A97B04BD89}" type="slidenum">
              <a:rPr lang="en-US" sz="1200" b="0"/>
              <a:pPr/>
              <a:t>52</a:t>
            </a:fld>
            <a:endParaRPr lang="en-US" sz="1200" b="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buFontTx/>
              <a:buAutoNum type="arabicPeriod"/>
            </a:pPr>
            <a:r>
              <a:rPr lang="en-US" dirty="0">
                <a:ea typeface="ＭＳ Ｐゴシック" charset="0"/>
                <a:cs typeface="ＭＳ Ｐゴシック" charset="0"/>
              </a:rPr>
              <a:t>Aluminum foil passing through the poles of  a magnet.</a:t>
            </a:r>
          </a:p>
          <a:p>
            <a:pPr marL="228600" indent="-228600" eaLnBrk="1" hangingPunct="1">
              <a:buFontTx/>
              <a:buAutoNum type="arabicPeriod"/>
            </a:pPr>
            <a:r>
              <a:rPr lang="en-US" dirty="0">
                <a:ea typeface="ＭＳ Ｐゴシック" charset="0"/>
                <a:cs typeface="ＭＳ Ｐゴシック" charset="0"/>
              </a:rPr>
              <a:t>Cow magnet through copper tube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53</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54</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55</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56</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57</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58</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59</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60</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6F7656C-764A-E140-BB8C-CDA84F49ECA8}" type="slidenum">
              <a:rPr lang="en-US" sz="1200"/>
              <a:pPr/>
              <a:t>8</a:t>
            </a:fld>
            <a:endParaRPr lang="en-US" sz="1200"/>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lnSpc>
                <a:spcPct val="90000"/>
              </a:lnSpc>
              <a:spcBef>
                <a:spcPct val="0"/>
              </a:spcBef>
            </a:pPr>
            <a:endParaRPr lang="en-US" sz="2800">
              <a:latin typeface="Times" charset="0"/>
              <a:ea typeface="ＭＳ Ｐゴシック" charset="0"/>
              <a:cs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61</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62</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63</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64</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12E871A-178C-D741-923E-29A97B04BD89}" type="slidenum">
              <a:rPr lang="en-US" sz="1200" b="0"/>
              <a:pPr/>
              <a:t>65</a:t>
            </a:fld>
            <a:endParaRPr lang="en-US" sz="1200" b="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buFontTx/>
              <a:buAutoNum type="arabicPeriod"/>
            </a:pPr>
            <a:r>
              <a:rPr lang="en-US" dirty="0">
                <a:ea typeface="ＭＳ Ｐゴシック" charset="0"/>
                <a:cs typeface="ＭＳ Ｐゴシック" charset="0"/>
              </a:rPr>
              <a:t>Aluminum foil passing through the poles of  a magnet.</a:t>
            </a:r>
          </a:p>
          <a:p>
            <a:pPr marL="228600" indent="-228600" eaLnBrk="1" hangingPunct="1">
              <a:buFontTx/>
              <a:buAutoNum type="arabicPeriod"/>
            </a:pPr>
            <a:r>
              <a:rPr lang="en-US" dirty="0">
                <a:ea typeface="ＭＳ Ｐゴシック" charset="0"/>
                <a:cs typeface="ＭＳ Ｐゴシック" charset="0"/>
              </a:rPr>
              <a:t>Cow magnet through copper tube</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12E871A-178C-D741-923E-29A97B04BD89}" type="slidenum">
              <a:rPr lang="en-US" sz="1200" b="0"/>
              <a:pPr/>
              <a:t>66</a:t>
            </a:fld>
            <a:endParaRPr lang="en-US" sz="1200" b="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buFontTx/>
              <a:buAutoNum type="arabicPeriod"/>
            </a:pPr>
            <a:r>
              <a:rPr lang="en-US" dirty="0">
                <a:ea typeface="ＭＳ Ｐゴシック" charset="0"/>
                <a:cs typeface="ＭＳ Ｐゴシック" charset="0"/>
              </a:rPr>
              <a:t>Aluminum foil passing through the poles of  a magnet.</a:t>
            </a:r>
          </a:p>
          <a:p>
            <a:pPr marL="228600" indent="-228600" eaLnBrk="1" hangingPunct="1">
              <a:buFontTx/>
              <a:buAutoNum type="arabicPeriod"/>
            </a:pPr>
            <a:r>
              <a:rPr lang="en-US" dirty="0">
                <a:ea typeface="ＭＳ Ｐゴシック" charset="0"/>
                <a:cs typeface="ＭＳ Ｐゴシック" charset="0"/>
              </a:rPr>
              <a:t>Cow magnet through copper tube</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12E871A-178C-D741-923E-29A97B04BD89}" type="slidenum">
              <a:rPr lang="en-US" sz="1200" b="0"/>
              <a:pPr/>
              <a:t>67</a:t>
            </a:fld>
            <a:endParaRPr lang="en-US" sz="1200" b="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buFontTx/>
              <a:buAutoNum type="arabicPeriod"/>
            </a:pPr>
            <a:r>
              <a:rPr lang="en-US" dirty="0">
                <a:ea typeface="ＭＳ Ｐゴシック" charset="0"/>
                <a:cs typeface="ＭＳ Ｐゴシック" charset="0"/>
              </a:rPr>
              <a:t>Aluminum foil passing through the poles of  a magnet.</a:t>
            </a:r>
          </a:p>
          <a:p>
            <a:pPr marL="228600" indent="-228600" eaLnBrk="1" hangingPunct="1">
              <a:buFontTx/>
              <a:buAutoNum type="arabicPeriod"/>
            </a:pPr>
            <a:r>
              <a:rPr lang="en-US" dirty="0">
                <a:ea typeface="ＭＳ Ｐゴシック" charset="0"/>
                <a:cs typeface="ＭＳ Ｐゴシック" charset="0"/>
              </a:rPr>
              <a:t>Cow magnet through copper tube</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12E871A-178C-D741-923E-29A97B04BD89}" type="slidenum">
              <a:rPr lang="en-US" sz="1200" b="0"/>
              <a:pPr/>
              <a:t>68</a:t>
            </a:fld>
            <a:endParaRPr lang="en-US" sz="1200" b="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buFontTx/>
              <a:buAutoNum type="arabicPeriod"/>
            </a:pPr>
            <a:r>
              <a:rPr lang="en-US" dirty="0">
                <a:ea typeface="ＭＳ Ｐゴシック" charset="0"/>
                <a:cs typeface="ＭＳ Ｐゴシック" charset="0"/>
              </a:rPr>
              <a:t>Aluminum foil passing through the poles of  a magnet.</a:t>
            </a:r>
          </a:p>
          <a:p>
            <a:pPr marL="228600" indent="-228600" eaLnBrk="1" hangingPunct="1">
              <a:buFontTx/>
              <a:buAutoNum type="arabicPeriod"/>
            </a:pPr>
            <a:r>
              <a:rPr lang="en-US" dirty="0">
                <a:ea typeface="ＭＳ Ｐゴシック" charset="0"/>
                <a:cs typeface="ＭＳ Ｐゴシック" charset="0"/>
              </a:rPr>
              <a:t>Cow magnet through copper tube</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12E871A-178C-D741-923E-29A97B04BD89}" type="slidenum">
              <a:rPr lang="en-US" sz="1200" b="0"/>
              <a:pPr/>
              <a:t>69</a:t>
            </a:fld>
            <a:endParaRPr lang="en-US" sz="1200" b="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buFontTx/>
              <a:buAutoNum type="arabicPeriod"/>
            </a:pPr>
            <a:r>
              <a:rPr lang="en-US" dirty="0">
                <a:ea typeface="ＭＳ Ｐゴシック" charset="0"/>
                <a:cs typeface="ＭＳ Ｐゴシック" charset="0"/>
              </a:rPr>
              <a:t>Aluminum foil passing through the poles of  a magnet.</a:t>
            </a:r>
          </a:p>
          <a:p>
            <a:pPr marL="228600" indent="-228600" eaLnBrk="1" hangingPunct="1">
              <a:buFontTx/>
              <a:buAutoNum type="arabicPeriod"/>
            </a:pPr>
            <a:r>
              <a:rPr lang="en-US" dirty="0">
                <a:ea typeface="ＭＳ Ｐゴシック" charset="0"/>
                <a:cs typeface="ＭＳ Ｐゴシック" charset="0"/>
              </a:rPr>
              <a:t>Cow magnet through copper tube</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12E871A-178C-D741-923E-29A97B04BD89}" type="slidenum">
              <a:rPr lang="en-US" sz="1200" b="0"/>
              <a:pPr/>
              <a:t>70</a:t>
            </a:fld>
            <a:endParaRPr lang="en-US" sz="1200" b="0"/>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marL="228600" indent="-228600" eaLnBrk="1" hangingPunct="1">
              <a:buFontTx/>
              <a:buAutoNum type="arabicPeriod"/>
            </a:pPr>
            <a:r>
              <a:rPr lang="en-US" dirty="0">
                <a:ea typeface="ＭＳ Ｐゴシック" charset="0"/>
                <a:cs typeface="ＭＳ Ｐゴシック" charset="0"/>
              </a:rPr>
              <a:t>Aluminum foil passing through the poles of  a magnet.</a:t>
            </a:r>
          </a:p>
          <a:p>
            <a:pPr marL="228600" indent="-228600" eaLnBrk="1" hangingPunct="1">
              <a:buFontTx/>
              <a:buAutoNum type="arabicPeriod"/>
            </a:pPr>
            <a:r>
              <a:rPr lang="en-US" dirty="0">
                <a:ea typeface="ＭＳ Ｐゴシック" charset="0"/>
                <a:cs typeface="ＭＳ Ｐゴシック" charset="0"/>
              </a:rPr>
              <a:t>Cow magnet through copper tube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F06C91F-6FDA-4F41-AD40-367ADABE0F8A}" type="slidenum">
              <a:rPr lang="en-US" sz="1200"/>
              <a:pPr/>
              <a:t>9</a:t>
            </a:fld>
            <a:endParaRPr lang="en-US" sz="1200"/>
          </a:p>
        </p:txBody>
      </p:sp>
      <p:sp>
        <p:nvSpPr>
          <p:cNvPr id="32771" name="Rectangle 2"/>
          <p:cNvSpPr>
            <a:spLocks noGrp="1" noRot="1" noChangeAspect="1" noChangeArrowheads="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spcBef>
                <a:spcPct val="0"/>
              </a:spcBef>
            </a:pPr>
            <a:endParaRPr lang="en-US" sz="2800">
              <a:latin typeface="Times" charset="0"/>
              <a:ea typeface="ＭＳ Ｐゴシック" charset="0"/>
              <a:cs typeface="ＭＳ Ｐゴシック" charset="0"/>
            </a:endParaRPr>
          </a:p>
        </p:txBody>
      </p:sp>
    </p:spTree>
    <p:extLst>
      <p:ext uri="{BB962C8B-B14F-4D97-AF65-F5344CB8AC3E}">
        <p14:creationId xmlns:p14="http://schemas.microsoft.com/office/powerpoint/2010/main" val="2842139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71</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72</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73</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74</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75</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F06C91F-6FDA-4F41-AD40-367ADABE0F8A}" type="slidenum">
              <a:rPr lang="en-US" sz="1200"/>
              <a:pPr/>
              <a:t>10</a:t>
            </a:fld>
            <a:endParaRPr lang="en-US" sz="1200"/>
          </a:p>
        </p:txBody>
      </p:sp>
      <p:sp>
        <p:nvSpPr>
          <p:cNvPr id="32771" name="Rectangle 2"/>
          <p:cNvSpPr>
            <a:spLocks noGrp="1" noRot="1" noChangeAspect="1" noChangeArrowheads="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spcBef>
                <a:spcPct val="0"/>
              </a:spcBef>
            </a:pPr>
            <a:endParaRPr lang="en-US" sz="2800">
              <a:latin typeface="Times" charset="0"/>
              <a:ea typeface="ＭＳ Ｐゴシック" charset="0"/>
              <a:cs typeface="ＭＳ Ｐゴシック" charset="0"/>
            </a:endParaRPr>
          </a:p>
        </p:txBody>
      </p:sp>
    </p:spTree>
    <p:extLst>
      <p:ext uri="{BB962C8B-B14F-4D97-AF65-F5344CB8AC3E}">
        <p14:creationId xmlns:p14="http://schemas.microsoft.com/office/powerpoint/2010/main" val="1977378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11</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0865B5E5-1B95-DE4A-8B69-1D4B1870B177}" type="slidenum">
              <a:rPr lang="en-US" sz="1200" b="0"/>
              <a:pPr/>
              <a:t>12</a:t>
            </a:fld>
            <a:endParaRPr lang="en-US" sz="1200" b="0"/>
          </a:p>
        </p:txBody>
      </p:sp>
      <p:sp>
        <p:nvSpPr>
          <p:cNvPr id="20483" name="Rectangle 2"/>
          <p:cNvSpPr>
            <a:spLocks noGrp="1" noRot="1" noChangeAspect="1" noChangeArrowheads="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marL="228600" indent="-228600" eaLnBrk="1" hangingPunct="1"/>
            <a:endParaRPr lang="en-US" sz="2000">
              <a:latin typeface="Palatino"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EC245-C696-BC48-A093-09C31B30B067}" type="datetimeFigureOut">
              <a:rPr lang="en-US" smtClean="0"/>
              <a:t>4/23/21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1063375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EC245-C696-BC48-A093-09C31B30B067}" type="datetimeFigureOut">
              <a:rPr lang="en-US" smtClean="0"/>
              <a:t>4/23/21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777130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EC245-C696-BC48-A093-09C31B30B067}" type="datetimeFigureOut">
              <a:rPr lang="en-US" smtClean="0"/>
              <a:t>4/23/21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2550840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EC245-C696-BC48-A093-09C31B30B067}" type="datetimeFigureOut">
              <a:rPr lang="en-US" smtClean="0"/>
              <a:t>4/23/21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401763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7EC245-C696-BC48-A093-09C31B30B067}" type="datetimeFigureOut">
              <a:rPr lang="en-US" smtClean="0"/>
              <a:t>4/23/21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2382929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EC245-C696-BC48-A093-09C31B30B067}" type="datetimeFigureOut">
              <a:rPr lang="en-US" smtClean="0"/>
              <a:t>4/23/21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910910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EC245-C696-BC48-A093-09C31B30B067}" type="datetimeFigureOut">
              <a:rPr lang="en-US" smtClean="0"/>
              <a:t>4/23/21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76532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EC245-C696-BC48-A093-09C31B30B067}" type="datetimeFigureOut">
              <a:rPr lang="en-US" smtClean="0"/>
              <a:t>4/23/21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43536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EC245-C696-BC48-A093-09C31B30B067}" type="datetimeFigureOut">
              <a:rPr lang="en-US" smtClean="0"/>
              <a:t>4/23/21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89480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EC245-C696-BC48-A093-09C31B30B067}" type="datetimeFigureOut">
              <a:rPr lang="en-US" smtClean="0"/>
              <a:t>4/23/21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1981005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EC245-C696-BC48-A093-09C31B30B067}" type="datetimeFigureOut">
              <a:rPr lang="en-US" smtClean="0"/>
              <a:t>4/23/21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1888236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EC245-C696-BC48-A093-09C31B30B067}" type="datetimeFigureOut">
              <a:rPr lang="en-US" smtClean="0"/>
              <a:t>4/23/21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D4D64-6D6A-A949-85F4-7FD739F6565F}" type="slidenum">
              <a:rPr lang="en-US" smtClean="0"/>
              <a:t>‹#›</a:t>
            </a:fld>
            <a:endParaRPr lang="en-US"/>
          </a:p>
        </p:txBody>
      </p:sp>
    </p:spTree>
    <p:extLst>
      <p:ext uri="{BB962C8B-B14F-4D97-AF65-F5344CB8AC3E}">
        <p14:creationId xmlns:p14="http://schemas.microsoft.com/office/powerpoint/2010/main" val="579242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31.emf"/><Relationship Id="rId3" Type="http://schemas.openxmlformats.org/officeDocument/2006/relationships/notesSlide" Target="../notesSlides/notesSlide7.xml"/><Relationship Id="rId7" Type="http://schemas.openxmlformats.org/officeDocument/2006/relationships/image" Target="../media/image28.emf"/><Relationship Id="rId12" Type="http://schemas.openxmlformats.org/officeDocument/2006/relationships/oleObject" Target="../embeddings/oleObject40.bin"/><Relationship Id="rId17" Type="http://schemas.openxmlformats.org/officeDocument/2006/relationships/image" Target="../media/image33.emf"/><Relationship Id="rId2" Type="http://schemas.openxmlformats.org/officeDocument/2006/relationships/slideLayout" Target="../slideLayouts/slideLayout2.xml"/><Relationship Id="rId16" Type="http://schemas.openxmlformats.org/officeDocument/2006/relationships/oleObject" Target="../embeddings/oleObject42.bin"/><Relationship Id="rId1" Type="http://schemas.openxmlformats.org/officeDocument/2006/relationships/vmlDrawing" Target="../drawings/vmlDrawing6.vml"/><Relationship Id="rId6" Type="http://schemas.openxmlformats.org/officeDocument/2006/relationships/oleObject" Target="../embeddings/oleObject37.bin"/><Relationship Id="rId11" Type="http://schemas.openxmlformats.org/officeDocument/2006/relationships/image" Target="../media/image30.emf"/><Relationship Id="rId5" Type="http://schemas.openxmlformats.org/officeDocument/2006/relationships/image" Target="../media/image27.emf"/><Relationship Id="rId15" Type="http://schemas.openxmlformats.org/officeDocument/2006/relationships/image" Target="../media/image32.e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29.emf"/><Relationship Id="rId14" Type="http://schemas.openxmlformats.org/officeDocument/2006/relationships/oleObject" Target="../embeddings/oleObject41.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notesSlide" Target="../notesSlides/notesSlide8.xml"/><Relationship Id="rId7" Type="http://schemas.openxmlformats.org/officeDocument/2006/relationships/image" Target="../media/image35.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44.bin"/><Relationship Id="rId11" Type="http://schemas.openxmlformats.org/officeDocument/2006/relationships/image" Target="../media/image37.emf"/><Relationship Id="rId5" Type="http://schemas.openxmlformats.org/officeDocument/2006/relationships/image" Target="../media/image34.emf"/><Relationship Id="rId10" Type="http://schemas.openxmlformats.org/officeDocument/2006/relationships/oleObject" Target="../embeddings/oleObject46.bin"/><Relationship Id="rId4" Type="http://schemas.openxmlformats.org/officeDocument/2006/relationships/oleObject" Target="../embeddings/oleObject43.bin"/><Relationship Id="rId9" Type="http://schemas.openxmlformats.org/officeDocument/2006/relationships/image" Target="../media/image36.emf"/></Relationships>
</file>

<file path=ppt/slides/_rels/slide12.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oleObject" Target="../embeddings/oleObject51.bin"/><Relationship Id="rId3" Type="http://schemas.openxmlformats.org/officeDocument/2006/relationships/notesSlide" Target="../notesSlides/notesSlide9.xml"/><Relationship Id="rId7" Type="http://schemas.openxmlformats.org/officeDocument/2006/relationships/image" Target="../media/image39.emf"/><Relationship Id="rId12" Type="http://schemas.openxmlformats.org/officeDocument/2006/relationships/image" Target="../media/image41.emf"/><Relationship Id="rId17" Type="http://schemas.openxmlformats.org/officeDocument/2006/relationships/image" Target="../media/image43.emf"/><Relationship Id="rId2" Type="http://schemas.openxmlformats.org/officeDocument/2006/relationships/slideLayout" Target="../slideLayouts/slideLayout2.xml"/><Relationship Id="rId16" Type="http://schemas.openxmlformats.org/officeDocument/2006/relationships/oleObject" Target="../embeddings/oleObject53.bin"/><Relationship Id="rId1" Type="http://schemas.openxmlformats.org/officeDocument/2006/relationships/vmlDrawing" Target="../drawings/vmlDrawing8.vml"/><Relationship Id="rId6" Type="http://schemas.openxmlformats.org/officeDocument/2006/relationships/oleObject" Target="../embeddings/oleObject48.bin"/><Relationship Id="rId11" Type="http://schemas.openxmlformats.org/officeDocument/2006/relationships/oleObject" Target="../embeddings/oleObject50.bin"/><Relationship Id="rId5" Type="http://schemas.openxmlformats.org/officeDocument/2006/relationships/image" Target="../media/image38.emf"/><Relationship Id="rId15" Type="http://schemas.openxmlformats.org/officeDocument/2006/relationships/image" Target="../media/image42.emf"/><Relationship Id="rId10" Type="http://schemas.openxmlformats.org/officeDocument/2006/relationships/image" Target="../media/image40.emf"/><Relationship Id="rId4" Type="http://schemas.openxmlformats.org/officeDocument/2006/relationships/oleObject" Target="../embeddings/oleObject47.bin"/><Relationship Id="rId9" Type="http://schemas.openxmlformats.org/officeDocument/2006/relationships/oleObject" Target="../embeddings/oleObject49.bin"/><Relationship Id="rId14" Type="http://schemas.openxmlformats.org/officeDocument/2006/relationships/oleObject" Target="../embeddings/oleObject52.bin"/></Relationships>
</file>

<file path=ppt/slides/_rels/slide13.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oleObject" Target="../embeddings/oleObject58.bin"/><Relationship Id="rId3" Type="http://schemas.openxmlformats.org/officeDocument/2006/relationships/notesSlide" Target="../notesSlides/notesSlide10.xml"/><Relationship Id="rId7" Type="http://schemas.openxmlformats.org/officeDocument/2006/relationships/oleObject" Target="../embeddings/oleObject55.bin"/><Relationship Id="rId12" Type="http://schemas.openxmlformats.org/officeDocument/2006/relationships/image" Target="../media/image46.emf"/><Relationship Id="rId2" Type="http://schemas.openxmlformats.org/officeDocument/2006/relationships/slideLayout" Target="../slideLayouts/slideLayout2.xml"/><Relationship Id="rId16" Type="http://schemas.openxmlformats.org/officeDocument/2006/relationships/image" Target="../media/image48.emf"/><Relationship Id="rId1" Type="http://schemas.openxmlformats.org/officeDocument/2006/relationships/vmlDrawing" Target="../drawings/vmlDrawing9.vml"/><Relationship Id="rId6" Type="http://schemas.openxmlformats.org/officeDocument/2006/relationships/image" Target="../media/image40.emf"/><Relationship Id="rId11" Type="http://schemas.openxmlformats.org/officeDocument/2006/relationships/oleObject" Target="../embeddings/oleObject57.bin"/><Relationship Id="rId5" Type="http://schemas.openxmlformats.org/officeDocument/2006/relationships/oleObject" Target="../embeddings/oleObject54.bin"/><Relationship Id="rId15" Type="http://schemas.openxmlformats.org/officeDocument/2006/relationships/oleObject" Target="../embeddings/oleObject59.bin"/><Relationship Id="rId10" Type="http://schemas.openxmlformats.org/officeDocument/2006/relationships/image" Target="../media/image45.emf"/><Relationship Id="rId4" Type="http://schemas.openxmlformats.org/officeDocument/2006/relationships/image" Target="../media/image44.emf"/><Relationship Id="rId9" Type="http://schemas.openxmlformats.org/officeDocument/2006/relationships/oleObject" Target="../embeddings/oleObject56.bin"/><Relationship Id="rId14" Type="http://schemas.openxmlformats.org/officeDocument/2006/relationships/image" Target="../media/image47.emf"/></Relationships>
</file>

<file path=ppt/slides/_rels/slide14.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notesSlide" Target="../notesSlides/notesSlide11.xml"/><Relationship Id="rId7" Type="http://schemas.openxmlformats.org/officeDocument/2006/relationships/oleObject" Target="../embeddings/oleObject61.bin"/><Relationship Id="rId12" Type="http://schemas.openxmlformats.org/officeDocument/2006/relationships/image" Target="../media/image51.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0.emf"/><Relationship Id="rId11" Type="http://schemas.openxmlformats.org/officeDocument/2006/relationships/oleObject" Target="../embeddings/oleObject63.bin"/><Relationship Id="rId5" Type="http://schemas.openxmlformats.org/officeDocument/2006/relationships/oleObject" Target="../embeddings/oleObject60.bin"/><Relationship Id="rId10" Type="http://schemas.openxmlformats.org/officeDocument/2006/relationships/image" Target="../media/image50.emf"/><Relationship Id="rId4" Type="http://schemas.openxmlformats.org/officeDocument/2006/relationships/image" Target="../media/image44.emf"/><Relationship Id="rId9" Type="http://schemas.openxmlformats.org/officeDocument/2006/relationships/oleObject" Target="../embeddings/oleObject62.bin"/></Relationships>
</file>

<file path=ppt/slides/_rels/slide15.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3.jpg"/></Relationships>
</file>

<file path=ppt/slides/_rels/slide1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5.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56.emf"/><Relationship Id="rId4" Type="http://schemas.openxmlformats.org/officeDocument/2006/relationships/oleObject" Target="../embeddings/oleObject64.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56.emf"/><Relationship Id="rId4" Type="http://schemas.openxmlformats.org/officeDocument/2006/relationships/oleObject" Target="../embeddings/oleObject65.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notesSlide" Target="../notesSlides/notesSlide16.xml"/><Relationship Id="rId7" Type="http://schemas.openxmlformats.org/officeDocument/2006/relationships/image" Target="../media/image57.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67.bin"/><Relationship Id="rId5" Type="http://schemas.openxmlformats.org/officeDocument/2006/relationships/image" Target="../media/image56.emf"/><Relationship Id="rId10" Type="http://schemas.openxmlformats.org/officeDocument/2006/relationships/image" Target="../media/image58.emf"/><Relationship Id="rId4" Type="http://schemas.openxmlformats.org/officeDocument/2006/relationships/oleObject" Target="../embeddings/oleObject66.bin"/><Relationship Id="rId9" Type="http://schemas.openxmlformats.org/officeDocument/2006/relationships/oleObject" Target="../embeddings/oleObject69.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61.emf"/><Relationship Id="rId3" Type="http://schemas.openxmlformats.org/officeDocument/2006/relationships/oleObject" Target="../embeddings/oleObject70.bin"/><Relationship Id="rId7"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60.emf"/><Relationship Id="rId5" Type="http://schemas.openxmlformats.org/officeDocument/2006/relationships/oleObject" Target="../embeddings/oleObject71.bin"/><Relationship Id="rId10" Type="http://schemas.openxmlformats.org/officeDocument/2006/relationships/image" Target="../media/image62.emf"/><Relationship Id="rId4" Type="http://schemas.openxmlformats.org/officeDocument/2006/relationships/image" Target="../media/image59.emf"/><Relationship Id="rId9" Type="http://schemas.openxmlformats.org/officeDocument/2006/relationships/oleObject" Target="../embeddings/oleObject73.bin"/></Relationships>
</file>

<file path=ppt/slides/_rels/slide21.xml.rels><?xml version="1.0" encoding="UTF-8" standalone="yes"?>
<Relationships xmlns="http://schemas.openxmlformats.org/package/2006/relationships"><Relationship Id="rId8" Type="http://schemas.openxmlformats.org/officeDocument/2006/relationships/image" Target="../media/image64.emf"/><Relationship Id="rId13" Type="http://schemas.openxmlformats.org/officeDocument/2006/relationships/oleObject" Target="../embeddings/oleObject79.bin"/><Relationship Id="rId3" Type="http://schemas.openxmlformats.org/officeDocument/2006/relationships/oleObject" Target="../embeddings/oleObject74.bin"/><Relationship Id="rId7" Type="http://schemas.openxmlformats.org/officeDocument/2006/relationships/oleObject" Target="../embeddings/oleObject76.bin"/><Relationship Id="rId12" Type="http://schemas.openxmlformats.org/officeDocument/2006/relationships/image" Target="../media/image45.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9.emf"/><Relationship Id="rId11" Type="http://schemas.openxmlformats.org/officeDocument/2006/relationships/oleObject" Target="../embeddings/oleObject78.bin"/><Relationship Id="rId5" Type="http://schemas.openxmlformats.org/officeDocument/2006/relationships/oleObject" Target="../embeddings/oleObject75.bin"/><Relationship Id="rId10" Type="http://schemas.openxmlformats.org/officeDocument/2006/relationships/image" Target="../media/image62.emf"/><Relationship Id="rId4" Type="http://schemas.openxmlformats.org/officeDocument/2006/relationships/image" Target="../media/image63.emf"/><Relationship Id="rId9" Type="http://schemas.openxmlformats.org/officeDocument/2006/relationships/oleObject" Target="../embeddings/oleObject77.bin"/><Relationship Id="rId14" Type="http://schemas.openxmlformats.org/officeDocument/2006/relationships/image" Target="../media/image65.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59.emf"/></Relationships>
</file>

<file path=ppt/slides/_rels/slide23.x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oleObject" Target="../embeddings/oleObject81.bin"/><Relationship Id="rId7"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66.emf"/><Relationship Id="rId5" Type="http://schemas.openxmlformats.org/officeDocument/2006/relationships/oleObject" Target="../embeddings/oleObject82.bin"/><Relationship Id="rId10" Type="http://schemas.openxmlformats.org/officeDocument/2006/relationships/image" Target="../media/image65.emf"/><Relationship Id="rId4" Type="http://schemas.openxmlformats.org/officeDocument/2006/relationships/image" Target="../media/image59.emf"/><Relationship Id="rId9" Type="http://schemas.openxmlformats.org/officeDocument/2006/relationships/oleObject" Target="../embeddings/oleObject84.bin"/></Relationships>
</file>

<file path=ppt/slides/_rels/slide2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68.emf"/><Relationship Id="rId3" Type="http://schemas.openxmlformats.org/officeDocument/2006/relationships/notesSlide" Target="../notesSlides/notesSlide18.xml"/><Relationship Id="rId7" Type="http://schemas.openxmlformats.org/officeDocument/2006/relationships/oleObject" Target="../embeddings/oleObject86.bin"/><Relationship Id="rId12" Type="http://schemas.openxmlformats.org/officeDocument/2006/relationships/image" Target="../media/image70.e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67.emf"/><Relationship Id="rId11" Type="http://schemas.openxmlformats.org/officeDocument/2006/relationships/oleObject" Target="../embeddings/oleObject88.bin"/><Relationship Id="rId5" Type="http://schemas.openxmlformats.org/officeDocument/2006/relationships/oleObject" Target="../embeddings/oleObject85.bin"/><Relationship Id="rId10" Type="http://schemas.openxmlformats.org/officeDocument/2006/relationships/image" Target="../media/image69.emf"/><Relationship Id="rId4" Type="http://schemas.openxmlformats.org/officeDocument/2006/relationships/image" Target="../media/image71.emf"/><Relationship Id="rId9" Type="http://schemas.openxmlformats.org/officeDocument/2006/relationships/oleObject" Target="../embeddings/oleObject87.bin"/></Relationships>
</file>

<file path=ppt/slides/_rels/slide26.xml.rels><?xml version="1.0" encoding="UTF-8" standalone="yes"?>
<Relationships xmlns="http://schemas.openxmlformats.org/package/2006/relationships"><Relationship Id="rId8" Type="http://schemas.openxmlformats.org/officeDocument/2006/relationships/image" Target="../media/image70.emf"/><Relationship Id="rId3" Type="http://schemas.openxmlformats.org/officeDocument/2006/relationships/notesSlide" Target="../notesSlides/notesSlide19.xml"/><Relationship Id="rId7" Type="http://schemas.openxmlformats.org/officeDocument/2006/relationships/oleObject" Target="../embeddings/oleObject90.bin"/><Relationship Id="rId12" Type="http://schemas.openxmlformats.org/officeDocument/2006/relationships/image" Target="../media/image67.e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69.emf"/><Relationship Id="rId11" Type="http://schemas.openxmlformats.org/officeDocument/2006/relationships/oleObject" Target="../embeddings/oleObject92.bin"/><Relationship Id="rId5" Type="http://schemas.openxmlformats.org/officeDocument/2006/relationships/oleObject" Target="../embeddings/oleObject89.bin"/><Relationship Id="rId10" Type="http://schemas.openxmlformats.org/officeDocument/2006/relationships/image" Target="../media/image68.emf"/><Relationship Id="rId4" Type="http://schemas.openxmlformats.org/officeDocument/2006/relationships/image" Target="../media/image71.emf"/><Relationship Id="rId9" Type="http://schemas.openxmlformats.org/officeDocument/2006/relationships/oleObject" Target="../embeddings/oleObject91.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95.bin"/><Relationship Id="rId13" Type="http://schemas.openxmlformats.org/officeDocument/2006/relationships/image" Target="../media/image76.emf"/><Relationship Id="rId18" Type="http://schemas.openxmlformats.org/officeDocument/2006/relationships/oleObject" Target="../embeddings/oleObject100.bin"/><Relationship Id="rId26" Type="http://schemas.openxmlformats.org/officeDocument/2006/relationships/oleObject" Target="../embeddings/oleObject104.bin"/><Relationship Id="rId3" Type="http://schemas.openxmlformats.org/officeDocument/2006/relationships/notesSlide" Target="../notesSlides/notesSlide20.xml"/><Relationship Id="rId21" Type="http://schemas.openxmlformats.org/officeDocument/2006/relationships/image" Target="../media/image80.emf"/><Relationship Id="rId7" Type="http://schemas.openxmlformats.org/officeDocument/2006/relationships/image" Target="../media/image73.emf"/><Relationship Id="rId12" Type="http://schemas.openxmlformats.org/officeDocument/2006/relationships/oleObject" Target="../embeddings/oleObject97.bin"/><Relationship Id="rId17" Type="http://schemas.openxmlformats.org/officeDocument/2006/relationships/image" Target="../media/image78.emf"/><Relationship Id="rId25" Type="http://schemas.openxmlformats.org/officeDocument/2006/relationships/image" Target="../media/image82.emf"/><Relationship Id="rId2" Type="http://schemas.openxmlformats.org/officeDocument/2006/relationships/slideLayout" Target="../slideLayouts/slideLayout2.xml"/><Relationship Id="rId16" Type="http://schemas.openxmlformats.org/officeDocument/2006/relationships/oleObject" Target="../embeddings/oleObject99.bin"/><Relationship Id="rId20" Type="http://schemas.openxmlformats.org/officeDocument/2006/relationships/oleObject" Target="../embeddings/oleObject101.bin"/><Relationship Id="rId1" Type="http://schemas.openxmlformats.org/officeDocument/2006/relationships/vmlDrawing" Target="../drawings/vmlDrawing20.vml"/><Relationship Id="rId6" Type="http://schemas.openxmlformats.org/officeDocument/2006/relationships/oleObject" Target="../embeddings/oleObject94.bin"/><Relationship Id="rId11" Type="http://schemas.openxmlformats.org/officeDocument/2006/relationships/image" Target="../media/image75.emf"/><Relationship Id="rId24" Type="http://schemas.openxmlformats.org/officeDocument/2006/relationships/oleObject" Target="../embeddings/oleObject103.bin"/><Relationship Id="rId5" Type="http://schemas.openxmlformats.org/officeDocument/2006/relationships/image" Target="../media/image72.emf"/><Relationship Id="rId15" Type="http://schemas.openxmlformats.org/officeDocument/2006/relationships/image" Target="../media/image77.emf"/><Relationship Id="rId23" Type="http://schemas.openxmlformats.org/officeDocument/2006/relationships/image" Target="../media/image81.emf"/><Relationship Id="rId10" Type="http://schemas.openxmlformats.org/officeDocument/2006/relationships/oleObject" Target="../embeddings/oleObject96.bin"/><Relationship Id="rId19" Type="http://schemas.openxmlformats.org/officeDocument/2006/relationships/image" Target="../media/image79.emf"/><Relationship Id="rId4" Type="http://schemas.openxmlformats.org/officeDocument/2006/relationships/oleObject" Target="../embeddings/oleObject93.bin"/><Relationship Id="rId9" Type="http://schemas.openxmlformats.org/officeDocument/2006/relationships/image" Target="../media/image74.emf"/><Relationship Id="rId14" Type="http://schemas.openxmlformats.org/officeDocument/2006/relationships/oleObject" Target="../embeddings/oleObject98.bin"/><Relationship Id="rId22" Type="http://schemas.openxmlformats.org/officeDocument/2006/relationships/oleObject" Target="../embeddings/oleObject102.bin"/><Relationship Id="rId27" Type="http://schemas.openxmlformats.org/officeDocument/2006/relationships/oleObject" Target="../embeddings/oleObject105.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08.bin"/><Relationship Id="rId13" Type="http://schemas.openxmlformats.org/officeDocument/2006/relationships/oleObject" Target="../embeddings/oleObject111.bin"/><Relationship Id="rId18" Type="http://schemas.openxmlformats.org/officeDocument/2006/relationships/oleObject" Target="../embeddings/oleObject114.bin"/><Relationship Id="rId3" Type="http://schemas.openxmlformats.org/officeDocument/2006/relationships/notesSlide" Target="../notesSlides/notesSlide21.xml"/><Relationship Id="rId7" Type="http://schemas.openxmlformats.org/officeDocument/2006/relationships/image" Target="../media/image84.emf"/><Relationship Id="rId12" Type="http://schemas.openxmlformats.org/officeDocument/2006/relationships/oleObject" Target="../embeddings/oleObject110.bin"/><Relationship Id="rId17" Type="http://schemas.openxmlformats.org/officeDocument/2006/relationships/image" Target="../media/image88.emf"/><Relationship Id="rId2" Type="http://schemas.openxmlformats.org/officeDocument/2006/relationships/slideLayout" Target="../slideLayouts/slideLayout2.xml"/><Relationship Id="rId16" Type="http://schemas.openxmlformats.org/officeDocument/2006/relationships/oleObject" Target="../embeddings/oleObject113.bin"/><Relationship Id="rId1" Type="http://schemas.openxmlformats.org/officeDocument/2006/relationships/vmlDrawing" Target="../drawings/vmlDrawing21.vml"/><Relationship Id="rId6" Type="http://schemas.openxmlformats.org/officeDocument/2006/relationships/oleObject" Target="../embeddings/oleObject107.bin"/><Relationship Id="rId11" Type="http://schemas.openxmlformats.org/officeDocument/2006/relationships/image" Target="../media/image86.emf"/><Relationship Id="rId5" Type="http://schemas.openxmlformats.org/officeDocument/2006/relationships/image" Target="../media/image83.emf"/><Relationship Id="rId15" Type="http://schemas.openxmlformats.org/officeDocument/2006/relationships/oleObject" Target="../embeddings/oleObject112.bin"/><Relationship Id="rId10" Type="http://schemas.openxmlformats.org/officeDocument/2006/relationships/oleObject" Target="../embeddings/oleObject109.bin"/><Relationship Id="rId4" Type="http://schemas.openxmlformats.org/officeDocument/2006/relationships/oleObject" Target="../embeddings/oleObject106.bin"/><Relationship Id="rId9" Type="http://schemas.openxmlformats.org/officeDocument/2006/relationships/image" Target="../media/image85.emf"/><Relationship Id="rId14" Type="http://schemas.openxmlformats.org/officeDocument/2006/relationships/image" Target="../media/image87.e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117.bin"/><Relationship Id="rId13" Type="http://schemas.openxmlformats.org/officeDocument/2006/relationships/image" Target="../media/image90.emf"/><Relationship Id="rId18" Type="http://schemas.openxmlformats.org/officeDocument/2006/relationships/oleObject" Target="../embeddings/oleObject123.bin"/><Relationship Id="rId3" Type="http://schemas.openxmlformats.org/officeDocument/2006/relationships/notesSlide" Target="../notesSlides/notesSlide22.xml"/><Relationship Id="rId7" Type="http://schemas.openxmlformats.org/officeDocument/2006/relationships/image" Target="../media/image84.emf"/><Relationship Id="rId12" Type="http://schemas.openxmlformats.org/officeDocument/2006/relationships/oleObject" Target="../embeddings/oleObject119.bin"/><Relationship Id="rId17" Type="http://schemas.openxmlformats.org/officeDocument/2006/relationships/image" Target="../media/image91.emf"/><Relationship Id="rId2" Type="http://schemas.openxmlformats.org/officeDocument/2006/relationships/slideLayout" Target="../slideLayouts/slideLayout2.xml"/><Relationship Id="rId16" Type="http://schemas.openxmlformats.org/officeDocument/2006/relationships/oleObject" Target="../embeddings/oleObject122.bin"/><Relationship Id="rId1" Type="http://schemas.openxmlformats.org/officeDocument/2006/relationships/vmlDrawing" Target="../drawings/vmlDrawing22.vml"/><Relationship Id="rId6" Type="http://schemas.openxmlformats.org/officeDocument/2006/relationships/oleObject" Target="../embeddings/oleObject116.bin"/><Relationship Id="rId11" Type="http://schemas.openxmlformats.org/officeDocument/2006/relationships/image" Target="../media/image85.emf"/><Relationship Id="rId5" Type="http://schemas.openxmlformats.org/officeDocument/2006/relationships/image" Target="../media/image83.emf"/><Relationship Id="rId15" Type="http://schemas.openxmlformats.org/officeDocument/2006/relationships/oleObject" Target="../embeddings/oleObject121.bin"/><Relationship Id="rId10" Type="http://schemas.openxmlformats.org/officeDocument/2006/relationships/oleObject" Target="../embeddings/oleObject118.bin"/><Relationship Id="rId19" Type="http://schemas.openxmlformats.org/officeDocument/2006/relationships/oleObject" Target="../embeddings/oleObject124.bin"/><Relationship Id="rId4" Type="http://schemas.openxmlformats.org/officeDocument/2006/relationships/oleObject" Target="../embeddings/oleObject115.bin"/><Relationship Id="rId9" Type="http://schemas.openxmlformats.org/officeDocument/2006/relationships/image" Target="../media/image89.emf"/><Relationship Id="rId14" Type="http://schemas.openxmlformats.org/officeDocument/2006/relationships/oleObject" Target="../embeddings/oleObject120.bin"/></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27.bin"/><Relationship Id="rId13" Type="http://schemas.openxmlformats.org/officeDocument/2006/relationships/oleObject" Target="../embeddings/oleObject130.bin"/><Relationship Id="rId18" Type="http://schemas.openxmlformats.org/officeDocument/2006/relationships/oleObject" Target="../embeddings/oleObject133.bin"/><Relationship Id="rId3" Type="http://schemas.openxmlformats.org/officeDocument/2006/relationships/notesSlide" Target="../notesSlides/notesSlide23.xml"/><Relationship Id="rId7" Type="http://schemas.openxmlformats.org/officeDocument/2006/relationships/image" Target="../media/image84.emf"/><Relationship Id="rId12" Type="http://schemas.openxmlformats.org/officeDocument/2006/relationships/oleObject" Target="../embeddings/oleObject129.bin"/><Relationship Id="rId17" Type="http://schemas.openxmlformats.org/officeDocument/2006/relationships/oleObject" Target="../embeddings/oleObject132.bin"/><Relationship Id="rId2" Type="http://schemas.openxmlformats.org/officeDocument/2006/relationships/slideLayout" Target="../slideLayouts/slideLayout2.xml"/><Relationship Id="rId16" Type="http://schemas.openxmlformats.org/officeDocument/2006/relationships/image" Target="../media/image93.emf"/><Relationship Id="rId1" Type="http://schemas.openxmlformats.org/officeDocument/2006/relationships/vmlDrawing" Target="../drawings/vmlDrawing23.vml"/><Relationship Id="rId6" Type="http://schemas.openxmlformats.org/officeDocument/2006/relationships/oleObject" Target="../embeddings/oleObject126.bin"/><Relationship Id="rId11" Type="http://schemas.openxmlformats.org/officeDocument/2006/relationships/image" Target="../media/image85.emf"/><Relationship Id="rId5" Type="http://schemas.openxmlformats.org/officeDocument/2006/relationships/image" Target="../media/image83.emf"/><Relationship Id="rId15" Type="http://schemas.openxmlformats.org/officeDocument/2006/relationships/oleObject" Target="../embeddings/oleObject131.bin"/><Relationship Id="rId10" Type="http://schemas.openxmlformats.org/officeDocument/2006/relationships/oleObject" Target="../embeddings/oleObject128.bin"/><Relationship Id="rId4" Type="http://schemas.openxmlformats.org/officeDocument/2006/relationships/oleObject" Target="../embeddings/oleObject125.bin"/><Relationship Id="rId9" Type="http://schemas.openxmlformats.org/officeDocument/2006/relationships/image" Target="../media/image89.emf"/><Relationship Id="rId14" Type="http://schemas.openxmlformats.org/officeDocument/2006/relationships/image" Target="../media/image92.em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84.e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135.bin"/><Relationship Id="rId5" Type="http://schemas.openxmlformats.org/officeDocument/2006/relationships/image" Target="../media/image83.emf"/><Relationship Id="rId4" Type="http://schemas.openxmlformats.org/officeDocument/2006/relationships/oleObject" Target="../embeddings/oleObject134.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84.e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137.bin"/><Relationship Id="rId5" Type="http://schemas.openxmlformats.org/officeDocument/2006/relationships/image" Target="../media/image83.emf"/><Relationship Id="rId4" Type="http://schemas.openxmlformats.org/officeDocument/2006/relationships/oleObject" Target="../embeddings/oleObject136.bin"/></Relationships>
</file>

<file path=ppt/slides/_rels/slide33.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www.youtube.com/watch?v=eObepuHvYAw" TargetMode="External"/><Relationship Id="rId4" Type="http://schemas.openxmlformats.org/officeDocument/2006/relationships/hyperlink" Target="http://en.wikipedia.org/wiki/User:DrBob"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00.emf"/><Relationship Id="rId3" Type="http://schemas.openxmlformats.org/officeDocument/2006/relationships/oleObject" Target="../embeddings/oleObject138.bin"/><Relationship Id="rId7" Type="http://schemas.openxmlformats.org/officeDocument/2006/relationships/oleObject" Target="../embeddings/oleObject140.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99.emf"/><Relationship Id="rId5" Type="http://schemas.openxmlformats.org/officeDocument/2006/relationships/oleObject" Target="../embeddings/oleObject139.bin"/><Relationship Id="rId10" Type="http://schemas.openxmlformats.org/officeDocument/2006/relationships/oleObject" Target="../embeddings/oleObject142.bin"/><Relationship Id="rId4" Type="http://schemas.openxmlformats.org/officeDocument/2006/relationships/image" Target="../media/image98.emf"/><Relationship Id="rId9" Type="http://schemas.openxmlformats.org/officeDocument/2006/relationships/oleObject" Target="../embeddings/oleObject141.bin"/></Relationships>
</file>

<file path=ppt/slides/_rels/slide38.xml.rels><?xml version="1.0" encoding="UTF-8" standalone="yes"?>
<Relationships xmlns="http://schemas.openxmlformats.org/package/2006/relationships"><Relationship Id="rId8" Type="http://schemas.openxmlformats.org/officeDocument/2006/relationships/image" Target="../media/image101.emf"/><Relationship Id="rId3" Type="http://schemas.openxmlformats.org/officeDocument/2006/relationships/image" Target="../media/image97.jpeg"/><Relationship Id="rId7" Type="http://schemas.openxmlformats.org/officeDocument/2006/relationships/oleObject" Target="../embeddings/oleObject145.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144.bin"/><Relationship Id="rId11" Type="http://schemas.openxmlformats.org/officeDocument/2006/relationships/oleObject" Target="../embeddings/oleObject148.bin"/><Relationship Id="rId5" Type="http://schemas.openxmlformats.org/officeDocument/2006/relationships/image" Target="../media/image99.emf"/><Relationship Id="rId10" Type="http://schemas.openxmlformats.org/officeDocument/2006/relationships/oleObject" Target="../embeddings/oleObject147.bin"/><Relationship Id="rId4" Type="http://schemas.openxmlformats.org/officeDocument/2006/relationships/oleObject" Target="../embeddings/oleObject143.bin"/><Relationship Id="rId9" Type="http://schemas.openxmlformats.org/officeDocument/2006/relationships/oleObject" Target="../embeddings/oleObject146.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51.bin"/><Relationship Id="rId3" Type="http://schemas.openxmlformats.org/officeDocument/2006/relationships/notesSlide" Target="../notesSlides/notesSlide29.xml"/><Relationship Id="rId7" Type="http://schemas.openxmlformats.org/officeDocument/2006/relationships/image" Target="../media/image103.e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150.bin"/><Relationship Id="rId5" Type="http://schemas.openxmlformats.org/officeDocument/2006/relationships/image" Target="../media/image102.emf"/><Relationship Id="rId4" Type="http://schemas.openxmlformats.org/officeDocument/2006/relationships/oleObject" Target="../embeddings/oleObject149.bin"/><Relationship Id="rId9" Type="http://schemas.openxmlformats.org/officeDocument/2006/relationships/oleObject" Target="../embeddings/oleObject152.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emf"/><Relationship Id="rId18" Type="http://schemas.openxmlformats.org/officeDocument/2006/relationships/oleObject" Target="../embeddings/oleObject8.bin"/><Relationship Id="rId3" Type="http://schemas.openxmlformats.org/officeDocument/2006/relationships/notesSlide" Target="../notesSlides/notesSlide1.xml"/><Relationship Id="rId21" Type="http://schemas.openxmlformats.org/officeDocument/2006/relationships/oleObject" Target="../embeddings/oleObject10.bin"/><Relationship Id="rId7" Type="http://schemas.openxmlformats.org/officeDocument/2006/relationships/image" Target="../media/image3.emf"/><Relationship Id="rId12" Type="http://schemas.openxmlformats.org/officeDocument/2006/relationships/oleObject" Target="../embeddings/oleObject5.bin"/><Relationship Id="rId17" Type="http://schemas.openxmlformats.org/officeDocument/2006/relationships/image" Target="../media/image8.emf"/><Relationship Id="rId2" Type="http://schemas.openxmlformats.org/officeDocument/2006/relationships/slideLayout" Target="../slideLayouts/slideLayout2.xml"/><Relationship Id="rId16" Type="http://schemas.openxmlformats.org/officeDocument/2006/relationships/oleObject" Target="../embeddings/oleObject7.bin"/><Relationship Id="rId20" Type="http://schemas.openxmlformats.org/officeDocument/2006/relationships/oleObject" Target="../embeddings/oleObject9.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emf"/><Relationship Id="rId5" Type="http://schemas.openxmlformats.org/officeDocument/2006/relationships/image" Target="../media/image2.emf"/><Relationship Id="rId15" Type="http://schemas.openxmlformats.org/officeDocument/2006/relationships/image" Target="../media/image7.emf"/><Relationship Id="rId23" Type="http://schemas.openxmlformats.org/officeDocument/2006/relationships/oleObject" Target="../embeddings/oleObject11.bin"/><Relationship Id="rId10" Type="http://schemas.openxmlformats.org/officeDocument/2006/relationships/oleObject" Target="../embeddings/oleObject4.bin"/><Relationship Id="rId19" Type="http://schemas.openxmlformats.org/officeDocument/2006/relationships/image" Target="../media/image9.emf"/><Relationship Id="rId4" Type="http://schemas.openxmlformats.org/officeDocument/2006/relationships/oleObject" Target="../embeddings/oleObject1.bin"/><Relationship Id="rId9" Type="http://schemas.openxmlformats.org/officeDocument/2006/relationships/image" Target="../media/image4.emf"/><Relationship Id="rId14" Type="http://schemas.openxmlformats.org/officeDocument/2006/relationships/oleObject" Target="../embeddings/oleObject6.bin"/><Relationship Id="rId22" Type="http://schemas.openxmlformats.org/officeDocument/2006/relationships/image" Target="../media/image10.emf"/></Relationships>
</file>

<file path=ppt/slides/_rels/slide40.xml.rels><?xml version="1.0" encoding="UTF-8" standalone="yes"?>
<Relationships xmlns="http://schemas.openxmlformats.org/package/2006/relationships"><Relationship Id="rId8" Type="http://schemas.openxmlformats.org/officeDocument/2006/relationships/image" Target="../media/image106.emf"/><Relationship Id="rId13" Type="http://schemas.openxmlformats.org/officeDocument/2006/relationships/oleObject" Target="../embeddings/oleObject158.bin"/><Relationship Id="rId18" Type="http://schemas.openxmlformats.org/officeDocument/2006/relationships/image" Target="../media/image111.emf"/><Relationship Id="rId3" Type="http://schemas.openxmlformats.org/officeDocument/2006/relationships/oleObject" Target="../embeddings/oleObject153.bin"/><Relationship Id="rId21" Type="http://schemas.openxmlformats.org/officeDocument/2006/relationships/oleObject" Target="../embeddings/oleObject162.bin"/><Relationship Id="rId7" Type="http://schemas.openxmlformats.org/officeDocument/2006/relationships/oleObject" Target="../embeddings/oleObject155.bin"/><Relationship Id="rId12" Type="http://schemas.openxmlformats.org/officeDocument/2006/relationships/image" Target="../media/image108.emf"/><Relationship Id="rId17" Type="http://schemas.openxmlformats.org/officeDocument/2006/relationships/oleObject" Target="../embeddings/oleObject160.bin"/><Relationship Id="rId2" Type="http://schemas.openxmlformats.org/officeDocument/2006/relationships/slideLayout" Target="../slideLayouts/slideLayout2.xml"/><Relationship Id="rId16" Type="http://schemas.openxmlformats.org/officeDocument/2006/relationships/image" Target="../media/image110.emf"/><Relationship Id="rId20" Type="http://schemas.openxmlformats.org/officeDocument/2006/relationships/image" Target="../media/image112.emf"/><Relationship Id="rId1" Type="http://schemas.openxmlformats.org/officeDocument/2006/relationships/vmlDrawing" Target="../drawings/vmlDrawing29.vml"/><Relationship Id="rId6" Type="http://schemas.openxmlformats.org/officeDocument/2006/relationships/image" Target="../media/image105.emf"/><Relationship Id="rId11" Type="http://schemas.openxmlformats.org/officeDocument/2006/relationships/oleObject" Target="../embeddings/oleObject157.bin"/><Relationship Id="rId5" Type="http://schemas.openxmlformats.org/officeDocument/2006/relationships/oleObject" Target="../embeddings/oleObject154.bin"/><Relationship Id="rId15" Type="http://schemas.openxmlformats.org/officeDocument/2006/relationships/oleObject" Target="../embeddings/oleObject159.bin"/><Relationship Id="rId10" Type="http://schemas.openxmlformats.org/officeDocument/2006/relationships/image" Target="../media/image107.emf"/><Relationship Id="rId19" Type="http://schemas.openxmlformats.org/officeDocument/2006/relationships/oleObject" Target="../embeddings/oleObject161.bin"/><Relationship Id="rId4" Type="http://schemas.openxmlformats.org/officeDocument/2006/relationships/image" Target="../media/image104.emf"/><Relationship Id="rId9" Type="http://schemas.openxmlformats.org/officeDocument/2006/relationships/oleObject" Target="../embeddings/oleObject156.bin"/><Relationship Id="rId14" Type="http://schemas.openxmlformats.org/officeDocument/2006/relationships/image" Target="../media/image109.emf"/><Relationship Id="rId22" Type="http://schemas.openxmlformats.org/officeDocument/2006/relationships/image" Target="../media/image113.emf"/></Relationships>
</file>

<file path=ppt/slides/_rels/slide41.xml.rels><?xml version="1.0" encoding="UTF-8" standalone="yes"?>
<Relationships xmlns="http://schemas.openxmlformats.org/package/2006/relationships"><Relationship Id="rId8" Type="http://schemas.openxmlformats.org/officeDocument/2006/relationships/image" Target="../media/image115.emf"/><Relationship Id="rId3" Type="http://schemas.openxmlformats.org/officeDocument/2006/relationships/notesSlide" Target="../notesSlides/notesSlide30.xml"/><Relationship Id="rId7" Type="http://schemas.openxmlformats.org/officeDocument/2006/relationships/oleObject" Target="../embeddings/oleObject164.bin"/><Relationship Id="rId12" Type="http://schemas.openxmlformats.org/officeDocument/2006/relationships/image" Target="../media/image117.e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114.emf"/><Relationship Id="rId11" Type="http://schemas.openxmlformats.org/officeDocument/2006/relationships/oleObject" Target="../embeddings/oleObject166.bin"/><Relationship Id="rId5" Type="http://schemas.openxmlformats.org/officeDocument/2006/relationships/oleObject" Target="../embeddings/oleObject163.bin"/><Relationship Id="rId10" Type="http://schemas.openxmlformats.org/officeDocument/2006/relationships/image" Target="../media/image116.emf"/><Relationship Id="rId4" Type="http://schemas.openxmlformats.org/officeDocument/2006/relationships/image" Target="../media/image71.emf"/><Relationship Id="rId9" Type="http://schemas.openxmlformats.org/officeDocument/2006/relationships/oleObject" Target="../embeddings/oleObject165.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69.bin"/><Relationship Id="rId13" Type="http://schemas.openxmlformats.org/officeDocument/2006/relationships/image" Target="../media/image122.emf"/><Relationship Id="rId3" Type="http://schemas.openxmlformats.org/officeDocument/2006/relationships/notesSlide" Target="../notesSlides/notesSlide31.xml"/><Relationship Id="rId7" Type="http://schemas.openxmlformats.org/officeDocument/2006/relationships/image" Target="../media/image119.emf"/><Relationship Id="rId12" Type="http://schemas.openxmlformats.org/officeDocument/2006/relationships/oleObject" Target="../embeddings/oleObject171.bin"/><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oleObject" Target="../embeddings/oleObject168.bin"/><Relationship Id="rId11" Type="http://schemas.openxmlformats.org/officeDocument/2006/relationships/image" Target="../media/image121.emf"/><Relationship Id="rId5" Type="http://schemas.openxmlformats.org/officeDocument/2006/relationships/image" Target="../media/image118.emf"/><Relationship Id="rId15" Type="http://schemas.openxmlformats.org/officeDocument/2006/relationships/image" Target="../media/image123.emf"/><Relationship Id="rId10" Type="http://schemas.openxmlformats.org/officeDocument/2006/relationships/oleObject" Target="../embeddings/oleObject170.bin"/><Relationship Id="rId4" Type="http://schemas.openxmlformats.org/officeDocument/2006/relationships/oleObject" Target="../embeddings/oleObject167.bin"/><Relationship Id="rId9" Type="http://schemas.openxmlformats.org/officeDocument/2006/relationships/image" Target="../media/image120.emf"/><Relationship Id="rId14" Type="http://schemas.openxmlformats.org/officeDocument/2006/relationships/oleObject" Target="../embeddings/oleObject172.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75.bin"/><Relationship Id="rId3" Type="http://schemas.openxmlformats.org/officeDocument/2006/relationships/notesSlide" Target="../notesSlides/notesSlide32.xml"/><Relationship Id="rId7" Type="http://schemas.openxmlformats.org/officeDocument/2006/relationships/image" Target="../media/image125.emf"/><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oleObject" Target="../embeddings/oleObject174.bin"/><Relationship Id="rId5" Type="http://schemas.openxmlformats.org/officeDocument/2006/relationships/image" Target="../media/image124.emf"/><Relationship Id="rId4" Type="http://schemas.openxmlformats.org/officeDocument/2006/relationships/oleObject" Target="../embeddings/oleObject173.bin"/><Relationship Id="rId9" Type="http://schemas.openxmlformats.org/officeDocument/2006/relationships/image" Target="../media/image126.em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image" Target="../media/image127.emf"/><Relationship Id="rId4" Type="http://schemas.openxmlformats.org/officeDocument/2006/relationships/oleObject" Target="../embeddings/oleObject176.bin"/></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179.bin"/><Relationship Id="rId13" Type="http://schemas.openxmlformats.org/officeDocument/2006/relationships/image" Target="../media/image132.emf"/><Relationship Id="rId3" Type="http://schemas.openxmlformats.org/officeDocument/2006/relationships/notesSlide" Target="../notesSlides/notesSlide34.xml"/><Relationship Id="rId7" Type="http://schemas.openxmlformats.org/officeDocument/2006/relationships/image" Target="../media/image129.emf"/><Relationship Id="rId12" Type="http://schemas.openxmlformats.org/officeDocument/2006/relationships/oleObject" Target="../embeddings/oleObject181.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oleObject" Target="../embeddings/oleObject178.bin"/><Relationship Id="rId11" Type="http://schemas.openxmlformats.org/officeDocument/2006/relationships/image" Target="../media/image131.emf"/><Relationship Id="rId5" Type="http://schemas.openxmlformats.org/officeDocument/2006/relationships/image" Target="../media/image128.emf"/><Relationship Id="rId15" Type="http://schemas.openxmlformats.org/officeDocument/2006/relationships/image" Target="../media/image133.emf"/><Relationship Id="rId10" Type="http://schemas.openxmlformats.org/officeDocument/2006/relationships/oleObject" Target="../embeddings/oleObject180.bin"/><Relationship Id="rId4" Type="http://schemas.openxmlformats.org/officeDocument/2006/relationships/oleObject" Target="../embeddings/oleObject177.bin"/><Relationship Id="rId9" Type="http://schemas.openxmlformats.org/officeDocument/2006/relationships/image" Target="../media/image130.emf"/><Relationship Id="rId14" Type="http://schemas.openxmlformats.org/officeDocument/2006/relationships/oleObject" Target="../embeddings/oleObject182.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185.bin"/><Relationship Id="rId3" Type="http://schemas.openxmlformats.org/officeDocument/2006/relationships/notesSlide" Target="../notesSlides/notesSlide35.xml"/><Relationship Id="rId7" Type="http://schemas.openxmlformats.org/officeDocument/2006/relationships/image" Target="../media/image135.emf"/><Relationship Id="rId2" Type="http://schemas.openxmlformats.org/officeDocument/2006/relationships/slideLayout" Target="../slideLayouts/slideLayout2.xml"/><Relationship Id="rId1" Type="http://schemas.openxmlformats.org/officeDocument/2006/relationships/vmlDrawing" Target="../drawings/vmlDrawing35.vml"/><Relationship Id="rId6" Type="http://schemas.openxmlformats.org/officeDocument/2006/relationships/oleObject" Target="../embeddings/oleObject184.bin"/><Relationship Id="rId11" Type="http://schemas.openxmlformats.org/officeDocument/2006/relationships/image" Target="../media/image136.emf"/><Relationship Id="rId5" Type="http://schemas.openxmlformats.org/officeDocument/2006/relationships/image" Target="../media/image134.emf"/><Relationship Id="rId10" Type="http://schemas.openxmlformats.org/officeDocument/2006/relationships/oleObject" Target="../embeddings/oleObject186.bin"/><Relationship Id="rId4" Type="http://schemas.openxmlformats.org/officeDocument/2006/relationships/oleObject" Target="../embeddings/oleObject183.bin"/><Relationship Id="rId9" Type="http://schemas.openxmlformats.org/officeDocument/2006/relationships/image" Target="../media/image120.emf"/></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189.bin"/><Relationship Id="rId3" Type="http://schemas.openxmlformats.org/officeDocument/2006/relationships/notesSlide" Target="../notesSlides/notesSlide36.xml"/><Relationship Id="rId7" Type="http://schemas.openxmlformats.org/officeDocument/2006/relationships/image" Target="../media/image135.emf"/><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oleObject" Target="../embeddings/oleObject188.bin"/><Relationship Id="rId11" Type="http://schemas.openxmlformats.org/officeDocument/2006/relationships/image" Target="../media/image136.emf"/><Relationship Id="rId5" Type="http://schemas.openxmlformats.org/officeDocument/2006/relationships/image" Target="../media/image137.emf"/><Relationship Id="rId10" Type="http://schemas.openxmlformats.org/officeDocument/2006/relationships/oleObject" Target="../embeddings/oleObject190.bin"/><Relationship Id="rId4" Type="http://schemas.openxmlformats.org/officeDocument/2006/relationships/oleObject" Target="../embeddings/oleObject187.bin"/><Relationship Id="rId9" Type="http://schemas.openxmlformats.org/officeDocument/2006/relationships/image" Target="../media/image120.emf"/></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37.vml"/><Relationship Id="rId5" Type="http://schemas.openxmlformats.org/officeDocument/2006/relationships/image" Target="../media/image138.emf"/><Relationship Id="rId4" Type="http://schemas.openxmlformats.org/officeDocument/2006/relationships/oleObject" Target="../embeddings/oleObject191.bin"/></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194.bin"/><Relationship Id="rId13" Type="http://schemas.openxmlformats.org/officeDocument/2006/relationships/image" Target="../media/image140.emf"/><Relationship Id="rId3" Type="http://schemas.openxmlformats.org/officeDocument/2006/relationships/notesSlide" Target="../notesSlides/notesSlide38.xml"/><Relationship Id="rId7" Type="http://schemas.openxmlformats.org/officeDocument/2006/relationships/image" Target="../media/image120.emf"/><Relationship Id="rId12" Type="http://schemas.openxmlformats.org/officeDocument/2006/relationships/oleObject" Target="../embeddings/oleObject196.bin"/><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oleObject" Target="../embeddings/oleObject193.bin"/><Relationship Id="rId11" Type="http://schemas.openxmlformats.org/officeDocument/2006/relationships/image" Target="../media/image139.emf"/><Relationship Id="rId5" Type="http://schemas.openxmlformats.org/officeDocument/2006/relationships/image" Target="../media/image135.emf"/><Relationship Id="rId10" Type="http://schemas.openxmlformats.org/officeDocument/2006/relationships/oleObject" Target="../embeddings/oleObject195.bin"/><Relationship Id="rId4" Type="http://schemas.openxmlformats.org/officeDocument/2006/relationships/oleObject" Target="../embeddings/oleObject192.bin"/><Relationship Id="rId9" Type="http://schemas.openxmlformats.org/officeDocument/2006/relationships/image" Target="../media/image136.emf"/></Relationships>
</file>

<file path=ppt/slides/_rels/slide5.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oleObject" Target="../embeddings/oleObject1.bin"/><Relationship Id="rId3" Type="http://schemas.openxmlformats.org/officeDocument/2006/relationships/notesSlide" Target="../notesSlides/notesSlide2.xml"/><Relationship Id="rId7" Type="http://schemas.openxmlformats.org/officeDocument/2006/relationships/image" Target="../media/image12.emf"/><Relationship Id="rId12"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3.bin"/><Relationship Id="rId11" Type="http://schemas.openxmlformats.org/officeDocument/2006/relationships/oleObject" Target="../embeddings/oleObject15.bin"/><Relationship Id="rId5" Type="http://schemas.openxmlformats.org/officeDocument/2006/relationships/image" Target="../media/image11.emf"/><Relationship Id="rId10" Type="http://schemas.openxmlformats.org/officeDocument/2006/relationships/image" Target="../media/image13.emf"/><Relationship Id="rId4" Type="http://schemas.openxmlformats.org/officeDocument/2006/relationships/oleObject" Target="../embeddings/oleObject12.bin"/><Relationship Id="rId9" Type="http://schemas.openxmlformats.org/officeDocument/2006/relationships/oleObject" Target="../embeddings/oleObject14.bin"/><Relationship Id="rId14" Type="http://schemas.openxmlformats.org/officeDocument/2006/relationships/image" Target="../media/image2.emf"/></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199.bin"/><Relationship Id="rId13" Type="http://schemas.openxmlformats.org/officeDocument/2006/relationships/image" Target="../media/image145.emf"/><Relationship Id="rId18" Type="http://schemas.openxmlformats.org/officeDocument/2006/relationships/oleObject" Target="../embeddings/oleObject204.bin"/><Relationship Id="rId26" Type="http://schemas.openxmlformats.org/officeDocument/2006/relationships/oleObject" Target="../embeddings/oleObject209.bin"/><Relationship Id="rId3" Type="http://schemas.openxmlformats.org/officeDocument/2006/relationships/notesSlide" Target="../notesSlides/notesSlide39.xml"/><Relationship Id="rId21" Type="http://schemas.openxmlformats.org/officeDocument/2006/relationships/oleObject" Target="../embeddings/oleObject206.bin"/><Relationship Id="rId7" Type="http://schemas.openxmlformats.org/officeDocument/2006/relationships/image" Target="../media/image142.emf"/><Relationship Id="rId12" Type="http://schemas.openxmlformats.org/officeDocument/2006/relationships/oleObject" Target="../embeddings/oleObject201.bin"/><Relationship Id="rId17" Type="http://schemas.openxmlformats.org/officeDocument/2006/relationships/image" Target="../media/image120.emf"/><Relationship Id="rId25" Type="http://schemas.openxmlformats.org/officeDocument/2006/relationships/image" Target="../media/image147.emf"/><Relationship Id="rId2" Type="http://schemas.openxmlformats.org/officeDocument/2006/relationships/slideLayout" Target="../slideLayouts/slideLayout2.xml"/><Relationship Id="rId16" Type="http://schemas.openxmlformats.org/officeDocument/2006/relationships/oleObject" Target="../embeddings/oleObject203.bin"/><Relationship Id="rId20" Type="http://schemas.openxmlformats.org/officeDocument/2006/relationships/oleObject" Target="../embeddings/oleObject205.bin"/><Relationship Id="rId1" Type="http://schemas.openxmlformats.org/officeDocument/2006/relationships/vmlDrawing" Target="../drawings/vmlDrawing39.vml"/><Relationship Id="rId6" Type="http://schemas.openxmlformats.org/officeDocument/2006/relationships/oleObject" Target="../embeddings/oleObject198.bin"/><Relationship Id="rId11" Type="http://schemas.openxmlformats.org/officeDocument/2006/relationships/image" Target="../media/image144.emf"/><Relationship Id="rId24" Type="http://schemas.openxmlformats.org/officeDocument/2006/relationships/oleObject" Target="../embeddings/oleObject208.bin"/><Relationship Id="rId5" Type="http://schemas.openxmlformats.org/officeDocument/2006/relationships/image" Target="../media/image141.emf"/><Relationship Id="rId15" Type="http://schemas.openxmlformats.org/officeDocument/2006/relationships/image" Target="../media/image135.emf"/><Relationship Id="rId23" Type="http://schemas.openxmlformats.org/officeDocument/2006/relationships/image" Target="../media/image146.emf"/><Relationship Id="rId10" Type="http://schemas.openxmlformats.org/officeDocument/2006/relationships/oleObject" Target="../embeddings/oleObject200.bin"/><Relationship Id="rId19" Type="http://schemas.openxmlformats.org/officeDocument/2006/relationships/image" Target="../media/image136.emf"/><Relationship Id="rId4" Type="http://schemas.openxmlformats.org/officeDocument/2006/relationships/oleObject" Target="../embeddings/oleObject197.bin"/><Relationship Id="rId9" Type="http://schemas.openxmlformats.org/officeDocument/2006/relationships/image" Target="../media/image143.emf"/><Relationship Id="rId14" Type="http://schemas.openxmlformats.org/officeDocument/2006/relationships/oleObject" Target="../embeddings/oleObject202.bin"/><Relationship Id="rId22" Type="http://schemas.openxmlformats.org/officeDocument/2006/relationships/oleObject" Target="../embeddings/oleObject207.bin"/><Relationship Id="rId27" Type="http://schemas.openxmlformats.org/officeDocument/2006/relationships/image" Target="../media/image148.emf"/></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212.bin"/><Relationship Id="rId13" Type="http://schemas.openxmlformats.org/officeDocument/2006/relationships/image" Target="../media/image153.emf"/><Relationship Id="rId3" Type="http://schemas.openxmlformats.org/officeDocument/2006/relationships/notesSlide" Target="../notesSlides/notesSlide40.xml"/><Relationship Id="rId7" Type="http://schemas.openxmlformats.org/officeDocument/2006/relationships/image" Target="../media/image150.emf"/><Relationship Id="rId12" Type="http://schemas.openxmlformats.org/officeDocument/2006/relationships/oleObject" Target="../embeddings/oleObject214.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oleObject" Target="../embeddings/oleObject211.bin"/><Relationship Id="rId11" Type="http://schemas.openxmlformats.org/officeDocument/2006/relationships/image" Target="../media/image152.emf"/><Relationship Id="rId5" Type="http://schemas.openxmlformats.org/officeDocument/2006/relationships/image" Target="../media/image149.emf"/><Relationship Id="rId10" Type="http://schemas.openxmlformats.org/officeDocument/2006/relationships/oleObject" Target="../embeddings/oleObject213.bin"/><Relationship Id="rId4" Type="http://schemas.openxmlformats.org/officeDocument/2006/relationships/oleObject" Target="../embeddings/oleObject210.bin"/><Relationship Id="rId9" Type="http://schemas.openxmlformats.org/officeDocument/2006/relationships/image" Target="../media/image151.emf"/></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217.bin"/><Relationship Id="rId13" Type="http://schemas.openxmlformats.org/officeDocument/2006/relationships/image" Target="../media/image155.emf"/><Relationship Id="rId3" Type="http://schemas.openxmlformats.org/officeDocument/2006/relationships/notesSlide" Target="../notesSlides/notesSlide41.xml"/><Relationship Id="rId7" Type="http://schemas.openxmlformats.org/officeDocument/2006/relationships/image" Target="../media/image151.emf"/><Relationship Id="rId12" Type="http://schemas.openxmlformats.org/officeDocument/2006/relationships/oleObject" Target="../embeddings/oleObject219.bin"/><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oleObject" Target="../embeddings/oleObject216.bin"/><Relationship Id="rId11" Type="http://schemas.openxmlformats.org/officeDocument/2006/relationships/image" Target="../media/image154.emf"/><Relationship Id="rId5" Type="http://schemas.openxmlformats.org/officeDocument/2006/relationships/image" Target="../media/image150.emf"/><Relationship Id="rId10" Type="http://schemas.openxmlformats.org/officeDocument/2006/relationships/oleObject" Target="../embeddings/oleObject218.bin"/><Relationship Id="rId4" Type="http://schemas.openxmlformats.org/officeDocument/2006/relationships/oleObject" Target="../embeddings/oleObject215.bin"/><Relationship Id="rId9" Type="http://schemas.openxmlformats.org/officeDocument/2006/relationships/image" Target="../media/image152.emf"/></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222.bin"/><Relationship Id="rId13" Type="http://schemas.openxmlformats.org/officeDocument/2006/relationships/image" Target="../media/image157.emf"/><Relationship Id="rId18" Type="http://schemas.openxmlformats.org/officeDocument/2006/relationships/oleObject" Target="../embeddings/oleObject227.bin"/><Relationship Id="rId3" Type="http://schemas.openxmlformats.org/officeDocument/2006/relationships/notesSlide" Target="../notesSlides/notesSlide42.xml"/><Relationship Id="rId7" Type="http://schemas.openxmlformats.org/officeDocument/2006/relationships/image" Target="../media/image135.emf"/><Relationship Id="rId12" Type="http://schemas.openxmlformats.org/officeDocument/2006/relationships/oleObject" Target="../embeddings/oleObject224.bin"/><Relationship Id="rId17" Type="http://schemas.openxmlformats.org/officeDocument/2006/relationships/image" Target="../media/image159.emf"/><Relationship Id="rId2" Type="http://schemas.openxmlformats.org/officeDocument/2006/relationships/slideLayout" Target="../slideLayouts/slideLayout2.xml"/><Relationship Id="rId16" Type="http://schemas.openxmlformats.org/officeDocument/2006/relationships/oleObject" Target="../embeddings/oleObject226.bin"/><Relationship Id="rId1" Type="http://schemas.openxmlformats.org/officeDocument/2006/relationships/vmlDrawing" Target="../drawings/vmlDrawing42.vml"/><Relationship Id="rId6" Type="http://schemas.openxmlformats.org/officeDocument/2006/relationships/oleObject" Target="../embeddings/oleObject221.bin"/><Relationship Id="rId11" Type="http://schemas.openxmlformats.org/officeDocument/2006/relationships/image" Target="../media/image136.emf"/><Relationship Id="rId5" Type="http://schemas.openxmlformats.org/officeDocument/2006/relationships/image" Target="../media/image156.emf"/><Relationship Id="rId15" Type="http://schemas.openxmlformats.org/officeDocument/2006/relationships/image" Target="../media/image158.emf"/><Relationship Id="rId10" Type="http://schemas.openxmlformats.org/officeDocument/2006/relationships/oleObject" Target="../embeddings/oleObject223.bin"/><Relationship Id="rId19" Type="http://schemas.openxmlformats.org/officeDocument/2006/relationships/image" Target="../media/image160.emf"/><Relationship Id="rId4" Type="http://schemas.openxmlformats.org/officeDocument/2006/relationships/oleObject" Target="../embeddings/oleObject220.bin"/><Relationship Id="rId9" Type="http://schemas.openxmlformats.org/officeDocument/2006/relationships/image" Target="../media/image120.emf"/><Relationship Id="rId14" Type="http://schemas.openxmlformats.org/officeDocument/2006/relationships/oleObject" Target="../embeddings/oleObject225.bin"/></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230.bin"/><Relationship Id="rId13" Type="http://schemas.openxmlformats.org/officeDocument/2006/relationships/image" Target="../media/image162.emf"/><Relationship Id="rId3" Type="http://schemas.openxmlformats.org/officeDocument/2006/relationships/notesSlide" Target="../notesSlides/notesSlide43.xml"/><Relationship Id="rId7" Type="http://schemas.openxmlformats.org/officeDocument/2006/relationships/image" Target="../media/image120.emf"/><Relationship Id="rId12" Type="http://schemas.openxmlformats.org/officeDocument/2006/relationships/oleObject" Target="../embeddings/oleObject232.bin"/><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oleObject" Target="../embeddings/oleObject229.bin"/><Relationship Id="rId11" Type="http://schemas.openxmlformats.org/officeDocument/2006/relationships/image" Target="../media/image161.emf"/><Relationship Id="rId5" Type="http://schemas.openxmlformats.org/officeDocument/2006/relationships/image" Target="../media/image135.emf"/><Relationship Id="rId15" Type="http://schemas.openxmlformats.org/officeDocument/2006/relationships/image" Target="../media/image163.emf"/><Relationship Id="rId10" Type="http://schemas.openxmlformats.org/officeDocument/2006/relationships/oleObject" Target="../embeddings/oleObject231.bin"/><Relationship Id="rId4" Type="http://schemas.openxmlformats.org/officeDocument/2006/relationships/oleObject" Target="../embeddings/oleObject228.bin"/><Relationship Id="rId9" Type="http://schemas.openxmlformats.org/officeDocument/2006/relationships/image" Target="../media/image136.emf"/><Relationship Id="rId14" Type="http://schemas.openxmlformats.org/officeDocument/2006/relationships/oleObject" Target="../embeddings/oleObject233.bin"/></Relationships>
</file>

<file path=ppt/slides/_rels/slide55.xml.rels><?xml version="1.0" encoding="UTF-8" standalone="yes"?>
<Relationships xmlns="http://schemas.openxmlformats.org/package/2006/relationships"><Relationship Id="rId8" Type="http://schemas.openxmlformats.org/officeDocument/2006/relationships/image" Target="../media/image165.emf"/><Relationship Id="rId3" Type="http://schemas.openxmlformats.org/officeDocument/2006/relationships/notesSlide" Target="../notesSlides/notesSlide44.xml"/><Relationship Id="rId7" Type="http://schemas.openxmlformats.org/officeDocument/2006/relationships/oleObject" Target="../embeddings/oleObject236.bin"/><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oleObject" Target="../embeddings/oleObject235.bin"/><Relationship Id="rId5" Type="http://schemas.openxmlformats.org/officeDocument/2006/relationships/image" Target="../media/image164.emf"/><Relationship Id="rId4" Type="http://schemas.openxmlformats.org/officeDocument/2006/relationships/oleObject" Target="../embeddings/oleObject234.bin"/></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239.bin"/><Relationship Id="rId3" Type="http://schemas.openxmlformats.org/officeDocument/2006/relationships/notesSlide" Target="../notesSlides/notesSlide45.xml"/><Relationship Id="rId7" Type="http://schemas.openxmlformats.org/officeDocument/2006/relationships/image" Target="../media/image164.emf"/><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oleObject" Target="../embeddings/oleObject238.bin"/><Relationship Id="rId5" Type="http://schemas.openxmlformats.org/officeDocument/2006/relationships/image" Target="../media/image166.emf"/><Relationship Id="rId4" Type="http://schemas.openxmlformats.org/officeDocument/2006/relationships/oleObject" Target="../embeddings/oleObject237.bin"/><Relationship Id="rId9" Type="http://schemas.openxmlformats.org/officeDocument/2006/relationships/oleObject" Target="../embeddings/oleObject240.bin"/></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243.bin"/><Relationship Id="rId3" Type="http://schemas.openxmlformats.org/officeDocument/2006/relationships/notesSlide" Target="../notesSlides/notesSlide46.xml"/><Relationship Id="rId7" Type="http://schemas.openxmlformats.org/officeDocument/2006/relationships/image" Target="../media/image164.emf"/><Relationship Id="rId12" Type="http://schemas.openxmlformats.org/officeDocument/2006/relationships/image" Target="../media/image168.emf"/><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oleObject" Target="../embeddings/oleObject242.bin"/><Relationship Id="rId11" Type="http://schemas.openxmlformats.org/officeDocument/2006/relationships/oleObject" Target="../embeddings/oleObject245.bin"/><Relationship Id="rId5" Type="http://schemas.openxmlformats.org/officeDocument/2006/relationships/image" Target="../media/image166.emf"/><Relationship Id="rId10" Type="http://schemas.openxmlformats.org/officeDocument/2006/relationships/image" Target="../media/image167.emf"/><Relationship Id="rId4" Type="http://schemas.openxmlformats.org/officeDocument/2006/relationships/oleObject" Target="../embeddings/oleObject241.bin"/><Relationship Id="rId9" Type="http://schemas.openxmlformats.org/officeDocument/2006/relationships/oleObject" Target="../embeddings/oleObject244.bin"/></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248.bin"/><Relationship Id="rId3" Type="http://schemas.openxmlformats.org/officeDocument/2006/relationships/notesSlide" Target="../notesSlides/notesSlide47.xml"/><Relationship Id="rId7" Type="http://schemas.openxmlformats.org/officeDocument/2006/relationships/image" Target="../media/image170.emf"/><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oleObject" Target="../embeddings/oleObject247.bin"/><Relationship Id="rId11" Type="http://schemas.openxmlformats.org/officeDocument/2006/relationships/image" Target="../media/image172.emf"/><Relationship Id="rId5" Type="http://schemas.openxmlformats.org/officeDocument/2006/relationships/image" Target="../media/image169.emf"/><Relationship Id="rId10" Type="http://schemas.openxmlformats.org/officeDocument/2006/relationships/oleObject" Target="../embeddings/oleObject249.bin"/><Relationship Id="rId4" Type="http://schemas.openxmlformats.org/officeDocument/2006/relationships/oleObject" Target="../embeddings/oleObject246.bin"/><Relationship Id="rId9" Type="http://schemas.openxmlformats.org/officeDocument/2006/relationships/image" Target="../media/image171.emf"/></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252.bin"/><Relationship Id="rId13" Type="http://schemas.openxmlformats.org/officeDocument/2006/relationships/image" Target="../media/image174.emf"/><Relationship Id="rId3" Type="http://schemas.openxmlformats.org/officeDocument/2006/relationships/notesSlide" Target="../notesSlides/notesSlide48.xml"/><Relationship Id="rId7" Type="http://schemas.openxmlformats.org/officeDocument/2006/relationships/image" Target="../media/image171.emf"/><Relationship Id="rId12" Type="http://schemas.openxmlformats.org/officeDocument/2006/relationships/oleObject" Target="../embeddings/oleObject255.bin"/><Relationship Id="rId17" Type="http://schemas.openxmlformats.org/officeDocument/2006/relationships/image" Target="../media/image176.emf"/><Relationship Id="rId2" Type="http://schemas.openxmlformats.org/officeDocument/2006/relationships/slideLayout" Target="../slideLayouts/slideLayout2.xml"/><Relationship Id="rId16" Type="http://schemas.openxmlformats.org/officeDocument/2006/relationships/oleObject" Target="../embeddings/oleObject257.bin"/><Relationship Id="rId1" Type="http://schemas.openxmlformats.org/officeDocument/2006/relationships/vmlDrawing" Target="../drawings/vmlDrawing48.vml"/><Relationship Id="rId6" Type="http://schemas.openxmlformats.org/officeDocument/2006/relationships/oleObject" Target="../embeddings/oleObject251.bin"/><Relationship Id="rId11" Type="http://schemas.openxmlformats.org/officeDocument/2006/relationships/oleObject" Target="../embeddings/oleObject254.bin"/><Relationship Id="rId5" Type="http://schemas.openxmlformats.org/officeDocument/2006/relationships/image" Target="../media/image170.emf"/><Relationship Id="rId15" Type="http://schemas.openxmlformats.org/officeDocument/2006/relationships/image" Target="../media/image175.emf"/><Relationship Id="rId10" Type="http://schemas.openxmlformats.org/officeDocument/2006/relationships/oleObject" Target="../embeddings/oleObject253.bin"/><Relationship Id="rId4" Type="http://schemas.openxmlformats.org/officeDocument/2006/relationships/oleObject" Target="../embeddings/oleObject250.bin"/><Relationship Id="rId9" Type="http://schemas.openxmlformats.org/officeDocument/2006/relationships/image" Target="../media/image173.emf"/><Relationship Id="rId14" Type="http://schemas.openxmlformats.org/officeDocument/2006/relationships/oleObject" Target="../embeddings/oleObject256.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20.emf"/><Relationship Id="rId3" Type="http://schemas.openxmlformats.org/officeDocument/2006/relationships/notesSlide" Target="../notesSlides/notesSlide3.xml"/><Relationship Id="rId7" Type="http://schemas.openxmlformats.org/officeDocument/2006/relationships/image" Target="../media/image17.emf"/><Relationship Id="rId12" Type="http://schemas.openxmlformats.org/officeDocument/2006/relationships/oleObject" Target="../embeddings/oleObject20.bin"/><Relationship Id="rId17" Type="http://schemas.openxmlformats.org/officeDocument/2006/relationships/oleObject" Target="../embeddings/oleObject23.bin"/><Relationship Id="rId2" Type="http://schemas.openxmlformats.org/officeDocument/2006/relationships/slideLayout" Target="../slideLayouts/slideLayout2.xml"/><Relationship Id="rId16" Type="http://schemas.openxmlformats.org/officeDocument/2006/relationships/oleObject" Target="../embeddings/oleObject22.bin"/><Relationship Id="rId1" Type="http://schemas.openxmlformats.org/officeDocument/2006/relationships/vmlDrawing" Target="../drawings/vmlDrawing3.vml"/><Relationship Id="rId6" Type="http://schemas.openxmlformats.org/officeDocument/2006/relationships/oleObject" Target="../embeddings/oleObject17.bin"/><Relationship Id="rId11" Type="http://schemas.openxmlformats.org/officeDocument/2006/relationships/image" Target="../media/image19.emf"/><Relationship Id="rId5" Type="http://schemas.openxmlformats.org/officeDocument/2006/relationships/image" Target="../media/image16.emf"/><Relationship Id="rId15" Type="http://schemas.openxmlformats.org/officeDocument/2006/relationships/image" Target="../media/image21.e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18.emf"/><Relationship Id="rId14" Type="http://schemas.openxmlformats.org/officeDocument/2006/relationships/oleObject" Target="../embeddings/oleObject21.bin"/></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260.bin"/><Relationship Id="rId13" Type="http://schemas.openxmlformats.org/officeDocument/2006/relationships/image" Target="../media/image178.emf"/><Relationship Id="rId3" Type="http://schemas.openxmlformats.org/officeDocument/2006/relationships/notesSlide" Target="../notesSlides/notesSlide49.xml"/><Relationship Id="rId7" Type="http://schemas.openxmlformats.org/officeDocument/2006/relationships/image" Target="../media/image171.emf"/><Relationship Id="rId12" Type="http://schemas.openxmlformats.org/officeDocument/2006/relationships/oleObject" Target="../embeddings/oleObject262.bin"/><Relationship Id="rId17" Type="http://schemas.openxmlformats.org/officeDocument/2006/relationships/image" Target="../media/image173.emf"/><Relationship Id="rId2" Type="http://schemas.openxmlformats.org/officeDocument/2006/relationships/slideLayout" Target="../slideLayouts/slideLayout2.xml"/><Relationship Id="rId16" Type="http://schemas.openxmlformats.org/officeDocument/2006/relationships/oleObject" Target="../embeddings/oleObject265.bin"/><Relationship Id="rId1" Type="http://schemas.openxmlformats.org/officeDocument/2006/relationships/vmlDrawing" Target="../drawings/vmlDrawing49.vml"/><Relationship Id="rId6" Type="http://schemas.openxmlformats.org/officeDocument/2006/relationships/oleObject" Target="../embeddings/oleObject259.bin"/><Relationship Id="rId11" Type="http://schemas.openxmlformats.org/officeDocument/2006/relationships/image" Target="../media/image175.emf"/><Relationship Id="rId5" Type="http://schemas.openxmlformats.org/officeDocument/2006/relationships/image" Target="../media/image170.emf"/><Relationship Id="rId15" Type="http://schemas.openxmlformats.org/officeDocument/2006/relationships/oleObject" Target="../embeddings/oleObject264.bin"/><Relationship Id="rId10" Type="http://schemas.openxmlformats.org/officeDocument/2006/relationships/oleObject" Target="../embeddings/oleObject261.bin"/><Relationship Id="rId4" Type="http://schemas.openxmlformats.org/officeDocument/2006/relationships/oleObject" Target="../embeddings/oleObject258.bin"/><Relationship Id="rId9" Type="http://schemas.openxmlformats.org/officeDocument/2006/relationships/image" Target="../media/image177.emf"/><Relationship Id="rId14" Type="http://schemas.openxmlformats.org/officeDocument/2006/relationships/oleObject" Target="../embeddings/oleObject263.bin"/></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268.bin"/><Relationship Id="rId13" Type="http://schemas.openxmlformats.org/officeDocument/2006/relationships/image" Target="../media/image178.emf"/><Relationship Id="rId18" Type="http://schemas.openxmlformats.org/officeDocument/2006/relationships/oleObject" Target="../embeddings/oleObject273.bin"/><Relationship Id="rId26" Type="http://schemas.openxmlformats.org/officeDocument/2006/relationships/oleObject" Target="../embeddings/oleObject277.bin"/><Relationship Id="rId3" Type="http://schemas.openxmlformats.org/officeDocument/2006/relationships/notesSlide" Target="../notesSlides/notesSlide50.xml"/><Relationship Id="rId21" Type="http://schemas.openxmlformats.org/officeDocument/2006/relationships/image" Target="../media/image182.emf"/><Relationship Id="rId7" Type="http://schemas.openxmlformats.org/officeDocument/2006/relationships/image" Target="../media/image171.emf"/><Relationship Id="rId12" Type="http://schemas.openxmlformats.org/officeDocument/2006/relationships/oleObject" Target="../embeddings/oleObject270.bin"/><Relationship Id="rId17" Type="http://schemas.openxmlformats.org/officeDocument/2006/relationships/image" Target="../media/image180.emf"/><Relationship Id="rId25" Type="http://schemas.openxmlformats.org/officeDocument/2006/relationships/image" Target="../media/image184.emf"/><Relationship Id="rId2" Type="http://schemas.openxmlformats.org/officeDocument/2006/relationships/slideLayout" Target="../slideLayouts/slideLayout2.xml"/><Relationship Id="rId16" Type="http://schemas.openxmlformats.org/officeDocument/2006/relationships/oleObject" Target="../embeddings/oleObject272.bin"/><Relationship Id="rId20" Type="http://schemas.openxmlformats.org/officeDocument/2006/relationships/oleObject" Target="../embeddings/oleObject274.bin"/><Relationship Id="rId29" Type="http://schemas.openxmlformats.org/officeDocument/2006/relationships/image" Target="../media/image186.emf"/><Relationship Id="rId1" Type="http://schemas.openxmlformats.org/officeDocument/2006/relationships/vmlDrawing" Target="../drawings/vmlDrawing50.vml"/><Relationship Id="rId6" Type="http://schemas.openxmlformats.org/officeDocument/2006/relationships/oleObject" Target="../embeddings/oleObject267.bin"/><Relationship Id="rId11" Type="http://schemas.openxmlformats.org/officeDocument/2006/relationships/image" Target="../media/image175.emf"/><Relationship Id="rId24" Type="http://schemas.openxmlformats.org/officeDocument/2006/relationships/oleObject" Target="../embeddings/oleObject276.bin"/><Relationship Id="rId5" Type="http://schemas.openxmlformats.org/officeDocument/2006/relationships/image" Target="../media/image170.emf"/><Relationship Id="rId15" Type="http://schemas.openxmlformats.org/officeDocument/2006/relationships/image" Target="../media/image179.emf"/><Relationship Id="rId23" Type="http://schemas.openxmlformats.org/officeDocument/2006/relationships/image" Target="../media/image183.emf"/><Relationship Id="rId28" Type="http://schemas.openxmlformats.org/officeDocument/2006/relationships/oleObject" Target="../embeddings/oleObject278.bin"/><Relationship Id="rId10" Type="http://schemas.openxmlformats.org/officeDocument/2006/relationships/oleObject" Target="../embeddings/oleObject269.bin"/><Relationship Id="rId19" Type="http://schemas.openxmlformats.org/officeDocument/2006/relationships/image" Target="../media/image181.emf"/><Relationship Id="rId4" Type="http://schemas.openxmlformats.org/officeDocument/2006/relationships/oleObject" Target="../embeddings/oleObject266.bin"/><Relationship Id="rId9" Type="http://schemas.openxmlformats.org/officeDocument/2006/relationships/image" Target="../media/image177.emf"/><Relationship Id="rId14" Type="http://schemas.openxmlformats.org/officeDocument/2006/relationships/oleObject" Target="../embeddings/oleObject271.bin"/><Relationship Id="rId22" Type="http://schemas.openxmlformats.org/officeDocument/2006/relationships/oleObject" Target="../embeddings/oleObject275.bin"/><Relationship Id="rId27" Type="http://schemas.openxmlformats.org/officeDocument/2006/relationships/image" Target="../media/image185.emf"/></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281.bin"/><Relationship Id="rId13" Type="http://schemas.openxmlformats.org/officeDocument/2006/relationships/image" Target="../media/image189.emf"/><Relationship Id="rId3" Type="http://schemas.openxmlformats.org/officeDocument/2006/relationships/notesSlide" Target="../notesSlides/notesSlide51.xml"/><Relationship Id="rId7" Type="http://schemas.openxmlformats.org/officeDocument/2006/relationships/image" Target="../media/image171.emf"/><Relationship Id="rId12" Type="http://schemas.openxmlformats.org/officeDocument/2006/relationships/oleObject" Target="../embeddings/oleObject283.bin"/><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oleObject" Target="../embeddings/oleObject280.bin"/><Relationship Id="rId11" Type="http://schemas.openxmlformats.org/officeDocument/2006/relationships/image" Target="../media/image188.emf"/><Relationship Id="rId5" Type="http://schemas.openxmlformats.org/officeDocument/2006/relationships/image" Target="../media/image170.emf"/><Relationship Id="rId10" Type="http://schemas.openxmlformats.org/officeDocument/2006/relationships/oleObject" Target="../embeddings/oleObject282.bin"/><Relationship Id="rId4" Type="http://schemas.openxmlformats.org/officeDocument/2006/relationships/oleObject" Target="../embeddings/oleObject279.bin"/><Relationship Id="rId9" Type="http://schemas.openxmlformats.org/officeDocument/2006/relationships/image" Target="../media/image187.emf"/></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286.bin"/><Relationship Id="rId3" Type="http://schemas.openxmlformats.org/officeDocument/2006/relationships/notesSlide" Target="../notesSlides/notesSlide52.xml"/><Relationship Id="rId7" Type="http://schemas.openxmlformats.org/officeDocument/2006/relationships/image" Target="../media/image171.emf"/><Relationship Id="rId2" Type="http://schemas.openxmlformats.org/officeDocument/2006/relationships/slideLayout" Target="../slideLayouts/slideLayout2.xml"/><Relationship Id="rId1" Type="http://schemas.openxmlformats.org/officeDocument/2006/relationships/vmlDrawing" Target="../drawings/vmlDrawing52.vml"/><Relationship Id="rId6" Type="http://schemas.openxmlformats.org/officeDocument/2006/relationships/oleObject" Target="../embeddings/oleObject285.bin"/><Relationship Id="rId11" Type="http://schemas.openxmlformats.org/officeDocument/2006/relationships/image" Target="../media/image191.emf"/><Relationship Id="rId5" Type="http://schemas.openxmlformats.org/officeDocument/2006/relationships/image" Target="../media/image170.emf"/><Relationship Id="rId10" Type="http://schemas.openxmlformats.org/officeDocument/2006/relationships/oleObject" Target="../embeddings/oleObject287.bin"/><Relationship Id="rId4" Type="http://schemas.openxmlformats.org/officeDocument/2006/relationships/oleObject" Target="../embeddings/oleObject284.bin"/><Relationship Id="rId9" Type="http://schemas.openxmlformats.org/officeDocument/2006/relationships/image" Target="../media/image190.emf"/></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3.xml"/><Relationship Id="rId7" Type="http://schemas.openxmlformats.org/officeDocument/2006/relationships/image" Target="../media/image171.emf"/><Relationship Id="rId2" Type="http://schemas.openxmlformats.org/officeDocument/2006/relationships/slideLayout" Target="../slideLayouts/slideLayout2.xml"/><Relationship Id="rId1" Type="http://schemas.openxmlformats.org/officeDocument/2006/relationships/vmlDrawing" Target="../drawings/vmlDrawing53.vml"/><Relationship Id="rId6" Type="http://schemas.openxmlformats.org/officeDocument/2006/relationships/oleObject" Target="../embeddings/oleObject289.bin"/><Relationship Id="rId5" Type="http://schemas.openxmlformats.org/officeDocument/2006/relationships/image" Target="../media/image170.emf"/><Relationship Id="rId4" Type="http://schemas.openxmlformats.org/officeDocument/2006/relationships/oleObject" Target="../embeddings/oleObject288.bin"/></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292.bin"/><Relationship Id="rId3" Type="http://schemas.openxmlformats.org/officeDocument/2006/relationships/notesSlide" Target="../notesSlides/notesSlide54.xml"/><Relationship Id="rId7" Type="http://schemas.openxmlformats.org/officeDocument/2006/relationships/image" Target="../media/image193.emf"/><Relationship Id="rId12" Type="http://schemas.openxmlformats.org/officeDocument/2006/relationships/oleObject" Target="../embeddings/oleObject294.bin"/><Relationship Id="rId2" Type="http://schemas.openxmlformats.org/officeDocument/2006/relationships/slideLayout" Target="../slideLayouts/slideLayout2.xml"/><Relationship Id="rId1" Type="http://schemas.openxmlformats.org/officeDocument/2006/relationships/vmlDrawing" Target="../drawings/vmlDrawing54.vml"/><Relationship Id="rId6" Type="http://schemas.openxmlformats.org/officeDocument/2006/relationships/oleObject" Target="../embeddings/oleObject291.bin"/><Relationship Id="rId11" Type="http://schemas.openxmlformats.org/officeDocument/2006/relationships/image" Target="../media/image195.emf"/><Relationship Id="rId5" Type="http://schemas.openxmlformats.org/officeDocument/2006/relationships/image" Target="../media/image192.emf"/><Relationship Id="rId10" Type="http://schemas.openxmlformats.org/officeDocument/2006/relationships/oleObject" Target="../embeddings/oleObject293.bin"/><Relationship Id="rId4" Type="http://schemas.openxmlformats.org/officeDocument/2006/relationships/oleObject" Target="../embeddings/oleObject290.bin"/><Relationship Id="rId9" Type="http://schemas.openxmlformats.org/officeDocument/2006/relationships/image" Target="../media/image194.emf"/></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297.bin"/><Relationship Id="rId13" Type="http://schemas.openxmlformats.org/officeDocument/2006/relationships/image" Target="../media/image196.emf"/><Relationship Id="rId3" Type="http://schemas.openxmlformats.org/officeDocument/2006/relationships/notesSlide" Target="../notesSlides/notesSlide55.xml"/><Relationship Id="rId7" Type="http://schemas.openxmlformats.org/officeDocument/2006/relationships/image" Target="../media/image193.emf"/><Relationship Id="rId12" Type="http://schemas.openxmlformats.org/officeDocument/2006/relationships/oleObject" Target="../embeddings/oleObject299.bin"/><Relationship Id="rId2" Type="http://schemas.openxmlformats.org/officeDocument/2006/relationships/slideLayout" Target="../slideLayouts/slideLayout2.xml"/><Relationship Id="rId1" Type="http://schemas.openxmlformats.org/officeDocument/2006/relationships/vmlDrawing" Target="../drawings/vmlDrawing55.vml"/><Relationship Id="rId6" Type="http://schemas.openxmlformats.org/officeDocument/2006/relationships/oleObject" Target="../embeddings/oleObject296.bin"/><Relationship Id="rId11" Type="http://schemas.openxmlformats.org/officeDocument/2006/relationships/image" Target="../media/image195.emf"/><Relationship Id="rId5" Type="http://schemas.openxmlformats.org/officeDocument/2006/relationships/image" Target="../media/image192.emf"/><Relationship Id="rId10" Type="http://schemas.openxmlformats.org/officeDocument/2006/relationships/oleObject" Target="../embeddings/oleObject298.bin"/><Relationship Id="rId4" Type="http://schemas.openxmlformats.org/officeDocument/2006/relationships/oleObject" Target="../embeddings/oleObject295.bin"/><Relationship Id="rId9" Type="http://schemas.openxmlformats.org/officeDocument/2006/relationships/image" Target="../media/image194.emf"/></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302.bin"/><Relationship Id="rId13" Type="http://schemas.openxmlformats.org/officeDocument/2006/relationships/image" Target="../media/image197.emf"/><Relationship Id="rId3" Type="http://schemas.openxmlformats.org/officeDocument/2006/relationships/notesSlide" Target="../notesSlides/notesSlide56.xml"/><Relationship Id="rId7" Type="http://schemas.openxmlformats.org/officeDocument/2006/relationships/image" Target="../media/image193.emf"/><Relationship Id="rId12" Type="http://schemas.openxmlformats.org/officeDocument/2006/relationships/oleObject" Target="../embeddings/oleObject304.bin"/><Relationship Id="rId17" Type="http://schemas.openxmlformats.org/officeDocument/2006/relationships/image" Target="../media/image199.emf"/><Relationship Id="rId2" Type="http://schemas.openxmlformats.org/officeDocument/2006/relationships/slideLayout" Target="../slideLayouts/slideLayout2.xml"/><Relationship Id="rId16" Type="http://schemas.openxmlformats.org/officeDocument/2006/relationships/oleObject" Target="../embeddings/oleObject306.bin"/><Relationship Id="rId1" Type="http://schemas.openxmlformats.org/officeDocument/2006/relationships/vmlDrawing" Target="../drawings/vmlDrawing56.vml"/><Relationship Id="rId6" Type="http://schemas.openxmlformats.org/officeDocument/2006/relationships/oleObject" Target="../embeddings/oleObject301.bin"/><Relationship Id="rId11" Type="http://schemas.openxmlformats.org/officeDocument/2006/relationships/image" Target="../media/image195.emf"/><Relationship Id="rId5" Type="http://schemas.openxmlformats.org/officeDocument/2006/relationships/image" Target="../media/image192.emf"/><Relationship Id="rId15" Type="http://schemas.openxmlformats.org/officeDocument/2006/relationships/image" Target="../media/image198.emf"/><Relationship Id="rId10" Type="http://schemas.openxmlformats.org/officeDocument/2006/relationships/oleObject" Target="../embeddings/oleObject303.bin"/><Relationship Id="rId4" Type="http://schemas.openxmlformats.org/officeDocument/2006/relationships/oleObject" Target="../embeddings/oleObject300.bin"/><Relationship Id="rId9" Type="http://schemas.openxmlformats.org/officeDocument/2006/relationships/image" Target="../media/image194.emf"/><Relationship Id="rId14" Type="http://schemas.openxmlformats.org/officeDocument/2006/relationships/oleObject" Target="../embeddings/oleObject305.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7.xml"/><Relationship Id="rId7" Type="http://schemas.openxmlformats.org/officeDocument/2006/relationships/image" Target="../media/image201.emf"/><Relationship Id="rId2" Type="http://schemas.openxmlformats.org/officeDocument/2006/relationships/slideLayout" Target="../slideLayouts/slideLayout2.xml"/><Relationship Id="rId1" Type="http://schemas.openxmlformats.org/officeDocument/2006/relationships/vmlDrawing" Target="../drawings/vmlDrawing57.vml"/><Relationship Id="rId6" Type="http://schemas.openxmlformats.org/officeDocument/2006/relationships/oleObject" Target="../embeddings/oleObject308.bin"/><Relationship Id="rId5" Type="http://schemas.openxmlformats.org/officeDocument/2006/relationships/image" Target="../media/image200.emf"/><Relationship Id="rId4" Type="http://schemas.openxmlformats.org/officeDocument/2006/relationships/oleObject" Target="../embeddings/oleObject307.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8.xml"/><Relationship Id="rId7" Type="http://schemas.openxmlformats.org/officeDocument/2006/relationships/image" Target="../media/image203.emf"/><Relationship Id="rId2" Type="http://schemas.openxmlformats.org/officeDocument/2006/relationships/slideLayout" Target="../slideLayouts/slideLayout2.xml"/><Relationship Id="rId1" Type="http://schemas.openxmlformats.org/officeDocument/2006/relationships/vmlDrawing" Target="../drawings/vmlDrawing58.vml"/><Relationship Id="rId6" Type="http://schemas.openxmlformats.org/officeDocument/2006/relationships/oleObject" Target="../embeddings/oleObject310.bin"/><Relationship Id="rId5" Type="http://schemas.openxmlformats.org/officeDocument/2006/relationships/image" Target="../media/image202.emf"/><Relationship Id="rId4" Type="http://schemas.openxmlformats.org/officeDocument/2006/relationships/oleObject" Target="../embeddings/oleObject309.bin"/></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313.bin"/><Relationship Id="rId3" Type="http://schemas.openxmlformats.org/officeDocument/2006/relationships/notesSlide" Target="../notesSlides/notesSlide60.xml"/><Relationship Id="rId7" Type="http://schemas.openxmlformats.org/officeDocument/2006/relationships/image" Target="../media/image205.emf"/><Relationship Id="rId2" Type="http://schemas.openxmlformats.org/officeDocument/2006/relationships/slideLayout" Target="../slideLayouts/slideLayout2.xml"/><Relationship Id="rId1" Type="http://schemas.openxmlformats.org/officeDocument/2006/relationships/vmlDrawing" Target="../drawings/vmlDrawing59.vml"/><Relationship Id="rId6" Type="http://schemas.openxmlformats.org/officeDocument/2006/relationships/oleObject" Target="../embeddings/oleObject312.bin"/><Relationship Id="rId11" Type="http://schemas.openxmlformats.org/officeDocument/2006/relationships/image" Target="../media/image207.emf"/><Relationship Id="rId5" Type="http://schemas.openxmlformats.org/officeDocument/2006/relationships/image" Target="../media/image204.emf"/><Relationship Id="rId10" Type="http://schemas.openxmlformats.org/officeDocument/2006/relationships/oleObject" Target="../embeddings/oleObject314.bin"/><Relationship Id="rId4" Type="http://schemas.openxmlformats.org/officeDocument/2006/relationships/oleObject" Target="../embeddings/oleObject311.bin"/><Relationship Id="rId9" Type="http://schemas.openxmlformats.org/officeDocument/2006/relationships/image" Target="../media/image206.emf"/></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317.bin"/><Relationship Id="rId3" Type="http://schemas.openxmlformats.org/officeDocument/2006/relationships/notesSlide" Target="../notesSlides/notesSlide61.xml"/><Relationship Id="rId7" Type="http://schemas.openxmlformats.org/officeDocument/2006/relationships/image" Target="../media/image209.emf"/><Relationship Id="rId2" Type="http://schemas.openxmlformats.org/officeDocument/2006/relationships/slideLayout" Target="../slideLayouts/slideLayout2.xml"/><Relationship Id="rId1" Type="http://schemas.openxmlformats.org/officeDocument/2006/relationships/vmlDrawing" Target="../drawings/vmlDrawing60.vml"/><Relationship Id="rId6" Type="http://schemas.openxmlformats.org/officeDocument/2006/relationships/oleObject" Target="../embeddings/oleObject316.bin"/><Relationship Id="rId11" Type="http://schemas.openxmlformats.org/officeDocument/2006/relationships/image" Target="../media/image211.emf"/><Relationship Id="rId5" Type="http://schemas.openxmlformats.org/officeDocument/2006/relationships/image" Target="../media/image208.emf"/><Relationship Id="rId10" Type="http://schemas.openxmlformats.org/officeDocument/2006/relationships/oleObject" Target="../embeddings/oleObject318.bin"/><Relationship Id="rId4" Type="http://schemas.openxmlformats.org/officeDocument/2006/relationships/oleObject" Target="../embeddings/oleObject315.bin"/><Relationship Id="rId9" Type="http://schemas.openxmlformats.org/officeDocument/2006/relationships/image" Target="../media/image210.emf"/></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321.bin"/><Relationship Id="rId13" Type="http://schemas.openxmlformats.org/officeDocument/2006/relationships/image" Target="../media/image216.emf"/><Relationship Id="rId3" Type="http://schemas.openxmlformats.org/officeDocument/2006/relationships/notesSlide" Target="../notesSlides/notesSlide62.xml"/><Relationship Id="rId7" Type="http://schemas.openxmlformats.org/officeDocument/2006/relationships/image" Target="../media/image213.emf"/><Relationship Id="rId12" Type="http://schemas.openxmlformats.org/officeDocument/2006/relationships/oleObject" Target="../embeddings/oleObject323.bin"/><Relationship Id="rId2" Type="http://schemas.openxmlformats.org/officeDocument/2006/relationships/slideLayout" Target="../slideLayouts/slideLayout2.xml"/><Relationship Id="rId1" Type="http://schemas.openxmlformats.org/officeDocument/2006/relationships/vmlDrawing" Target="../drawings/vmlDrawing61.vml"/><Relationship Id="rId6" Type="http://schemas.openxmlformats.org/officeDocument/2006/relationships/oleObject" Target="../embeddings/oleObject320.bin"/><Relationship Id="rId11" Type="http://schemas.openxmlformats.org/officeDocument/2006/relationships/image" Target="../media/image215.emf"/><Relationship Id="rId5" Type="http://schemas.openxmlformats.org/officeDocument/2006/relationships/image" Target="../media/image212.emf"/><Relationship Id="rId15" Type="http://schemas.openxmlformats.org/officeDocument/2006/relationships/image" Target="../media/image217.emf"/><Relationship Id="rId10" Type="http://schemas.openxmlformats.org/officeDocument/2006/relationships/oleObject" Target="../embeddings/oleObject322.bin"/><Relationship Id="rId4" Type="http://schemas.openxmlformats.org/officeDocument/2006/relationships/oleObject" Target="../embeddings/oleObject319.bin"/><Relationship Id="rId9" Type="http://schemas.openxmlformats.org/officeDocument/2006/relationships/image" Target="../media/image214.emf"/><Relationship Id="rId14" Type="http://schemas.openxmlformats.org/officeDocument/2006/relationships/oleObject" Target="../embeddings/oleObject324.bin"/></Relationships>
</file>

<file path=ppt/slides/_rels/slide74.xml.rels><?xml version="1.0" encoding="UTF-8" standalone="yes"?>
<Relationships xmlns="http://schemas.openxmlformats.org/package/2006/relationships"><Relationship Id="rId8" Type="http://schemas.openxmlformats.org/officeDocument/2006/relationships/image" Target="../media/image205.emf"/><Relationship Id="rId13" Type="http://schemas.openxmlformats.org/officeDocument/2006/relationships/oleObject" Target="../embeddings/oleObject331.bin"/><Relationship Id="rId18" Type="http://schemas.openxmlformats.org/officeDocument/2006/relationships/oleObject" Target="../embeddings/oleObject336.bin"/><Relationship Id="rId26" Type="http://schemas.openxmlformats.org/officeDocument/2006/relationships/oleObject" Target="../embeddings/oleObject344.bin"/><Relationship Id="rId3" Type="http://schemas.openxmlformats.org/officeDocument/2006/relationships/notesSlide" Target="../notesSlides/notesSlide63.xml"/><Relationship Id="rId21" Type="http://schemas.openxmlformats.org/officeDocument/2006/relationships/oleObject" Target="../embeddings/oleObject339.bin"/><Relationship Id="rId7" Type="http://schemas.openxmlformats.org/officeDocument/2006/relationships/oleObject" Target="../embeddings/oleObject327.bin"/><Relationship Id="rId12" Type="http://schemas.openxmlformats.org/officeDocument/2006/relationships/oleObject" Target="../embeddings/oleObject330.bin"/><Relationship Id="rId17" Type="http://schemas.openxmlformats.org/officeDocument/2006/relationships/oleObject" Target="../embeddings/oleObject335.bin"/><Relationship Id="rId25" Type="http://schemas.openxmlformats.org/officeDocument/2006/relationships/oleObject" Target="../embeddings/oleObject343.bin"/><Relationship Id="rId2" Type="http://schemas.openxmlformats.org/officeDocument/2006/relationships/slideLayout" Target="../slideLayouts/slideLayout2.xml"/><Relationship Id="rId16" Type="http://schemas.openxmlformats.org/officeDocument/2006/relationships/oleObject" Target="../embeddings/oleObject334.bin"/><Relationship Id="rId20" Type="http://schemas.openxmlformats.org/officeDocument/2006/relationships/oleObject" Target="../embeddings/oleObject338.bin"/><Relationship Id="rId1" Type="http://schemas.openxmlformats.org/officeDocument/2006/relationships/vmlDrawing" Target="../drawings/vmlDrawing62.vml"/><Relationship Id="rId6" Type="http://schemas.openxmlformats.org/officeDocument/2006/relationships/oleObject" Target="../embeddings/oleObject326.bin"/><Relationship Id="rId11" Type="http://schemas.openxmlformats.org/officeDocument/2006/relationships/oleObject" Target="../embeddings/oleObject329.bin"/><Relationship Id="rId24" Type="http://schemas.openxmlformats.org/officeDocument/2006/relationships/oleObject" Target="../embeddings/oleObject342.bin"/><Relationship Id="rId5" Type="http://schemas.openxmlformats.org/officeDocument/2006/relationships/image" Target="../media/image204.emf"/><Relationship Id="rId15" Type="http://schemas.openxmlformats.org/officeDocument/2006/relationships/oleObject" Target="../embeddings/oleObject333.bin"/><Relationship Id="rId23" Type="http://schemas.openxmlformats.org/officeDocument/2006/relationships/oleObject" Target="../embeddings/oleObject341.bin"/><Relationship Id="rId10" Type="http://schemas.openxmlformats.org/officeDocument/2006/relationships/image" Target="../media/image206.emf"/><Relationship Id="rId19" Type="http://schemas.openxmlformats.org/officeDocument/2006/relationships/oleObject" Target="../embeddings/oleObject337.bin"/><Relationship Id="rId4" Type="http://schemas.openxmlformats.org/officeDocument/2006/relationships/oleObject" Target="../embeddings/oleObject325.bin"/><Relationship Id="rId9" Type="http://schemas.openxmlformats.org/officeDocument/2006/relationships/oleObject" Target="../embeddings/oleObject328.bin"/><Relationship Id="rId14" Type="http://schemas.openxmlformats.org/officeDocument/2006/relationships/oleObject" Target="../embeddings/oleObject332.bin"/><Relationship Id="rId22" Type="http://schemas.openxmlformats.org/officeDocument/2006/relationships/oleObject" Target="../embeddings/oleObject340.bin"/><Relationship Id="rId27" Type="http://schemas.openxmlformats.org/officeDocument/2006/relationships/oleObject" Target="../embeddings/oleObject345.bin"/></Relationships>
</file>

<file path=ppt/slides/_rels/slide75.xml.rels><?xml version="1.0" encoding="UTF-8" standalone="yes"?>
<Relationships xmlns="http://schemas.openxmlformats.org/package/2006/relationships"><Relationship Id="rId13" Type="http://schemas.openxmlformats.org/officeDocument/2006/relationships/oleObject" Target="../embeddings/oleObject352.bin"/><Relationship Id="rId18" Type="http://schemas.openxmlformats.org/officeDocument/2006/relationships/oleObject" Target="../embeddings/oleObject357.bin"/><Relationship Id="rId26" Type="http://schemas.openxmlformats.org/officeDocument/2006/relationships/oleObject" Target="../embeddings/oleObject365.bin"/><Relationship Id="rId3" Type="http://schemas.openxmlformats.org/officeDocument/2006/relationships/notesSlide" Target="../notesSlides/notesSlide64.xml"/><Relationship Id="rId21" Type="http://schemas.openxmlformats.org/officeDocument/2006/relationships/oleObject" Target="../embeddings/oleObject360.bin"/><Relationship Id="rId7" Type="http://schemas.openxmlformats.org/officeDocument/2006/relationships/image" Target="../media/image205.emf"/><Relationship Id="rId12" Type="http://schemas.openxmlformats.org/officeDocument/2006/relationships/oleObject" Target="../embeddings/oleObject351.bin"/><Relationship Id="rId17" Type="http://schemas.openxmlformats.org/officeDocument/2006/relationships/oleObject" Target="../embeddings/oleObject356.bin"/><Relationship Id="rId25" Type="http://schemas.openxmlformats.org/officeDocument/2006/relationships/oleObject" Target="../embeddings/oleObject364.bin"/><Relationship Id="rId33" Type="http://schemas.openxmlformats.org/officeDocument/2006/relationships/oleObject" Target="../embeddings/oleObject372.bin"/><Relationship Id="rId2" Type="http://schemas.openxmlformats.org/officeDocument/2006/relationships/slideLayout" Target="../slideLayouts/slideLayout2.xml"/><Relationship Id="rId16" Type="http://schemas.openxmlformats.org/officeDocument/2006/relationships/oleObject" Target="../embeddings/oleObject355.bin"/><Relationship Id="rId20" Type="http://schemas.openxmlformats.org/officeDocument/2006/relationships/oleObject" Target="../embeddings/oleObject359.bin"/><Relationship Id="rId29" Type="http://schemas.openxmlformats.org/officeDocument/2006/relationships/oleObject" Target="../embeddings/oleObject368.bin"/><Relationship Id="rId1" Type="http://schemas.openxmlformats.org/officeDocument/2006/relationships/vmlDrawing" Target="../drawings/vmlDrawing63.vml"/><Relationship Id="rId6" Type="http://schemas.openxmlformats.org/officeDocument/2006/relationships/oleObject" Target="../embeddings/oleObject347.bin"/><Relationship Id="rId11" Type="http://schemas.openxmlformats.org/officeDocument/2006/relationships/oleObject" Target="../embeddings/oleObject350.bin"/><Relationship Id="rId24" Type="http://schemas.openxmlformats.org/officeDocument/2006/relationships/oleObject" Target="../embeddings/oleObject363.bin"/><Relationship Id="rId32" Type="http://schemas.openxmlformats.org/officeDocument/2006/relationships/oleObject" Target="../embeddings/oleObject371.bin"/><Relationship Id="rId5" Type="http://schemas.openxmlformats.org/officeDocument/2006/relationships/image" Target="../media/image204.emf"/><Relationship Id="rId15" Type="http://schemas.openxmlformats.org/officeDocument/2006/relationships/oleObject" Target="../embeddings/oleObject354.bin"/><Relationship Id="rId23" Type="http://schemas.openxmlformats.org/officeDocument/2006/relationships/oleObject" Target="../embeddings/oleObject362.bin"/><Relationship Id="rId28" Type="http://schemas.openxmlformats.org/officeDocument/2006/relationships/oleObject" Target="../embeddings/oleObject367.bin"/><Relationship Id="rId10" Type="http://schemas.openxmlformats.org/officeDocument/2006/relationships/oleObject" Target="../embeddings/oleObject349.bin"/><Relationship Id="rId19" Type="http://schemas.openxmlformats.org/officeDocument/2006/relationships/oleObject" Target="../embeddings/oleObject358.bin"/><Relationship Id="rId31" Type="http://schemas.openxmlformats.org/officeDocument/2006/relationships/oleObject" Target="../embeddings/oleObject370.bin"/><Relationship Id="rId4" Type="http://schemas.openxmlformats.org/officeDocument/2006/relationships/oleObject" Target="../embeddings/oleObject346.bin"/><Relationship Id="rId9" Type="http://schemas.openxmlformats.org/officeDocument/2006/relationships/image" Target="../media/image206.emf"/><Relationship Id="rId14" Type="http://schemas.openxmlformats.org/officeDocument/2006/relationships/oleObject" Target="../embeddings/oleObject353.bin"/><Relationship Id="rId22" Type="http://schemas.openxmlformats.org/officeDocument/2006/relationships/oleObject" Target="../embeddings/oleObject361.bin"/><Relationship Id="rId27" Type="http://schemas.openxmlformats.org/officeDocument/2006/relationships/oleObject" Target="../embeddings/oleObject366.bin"/><Relationship Id="rId30" Type="http://schemas.openxmlformats.org/officeDocument/2006/relationships/oleObject" Target="../embeddings/oleObject369.bin"/><Relationship Id="rId8" Type="http://schemas.openxmlformats.org/officeDocument/2006/relationships/oleObject" Target="../embeddings/oleObject348.bin"/></Relationships>
</file>

<file path=ppt/slides/_rels/slide76.xml.rels><?xml version="1.0" encoding="UTF-8" standalone="yes"?>
<Relationships xmlns="http://schemas.openxmlformats.org/package/2006/relationships"><Relationship Id="rId3" Type="http://schemas.openxmlformats.org/officeDocument/2006/relationships/image" Target="../media/image219.png"/><Relationship Id="rId2" Type="http://schemas.openxmlformats.org/officeDocument/2006/relationships/image" Target="../media/image218.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373.bin"/><Relationship Id="rId2" Type="http://schemas.openxmlformats.org/officeDocument/2006/relationships/slideLayout" Target="../slideLayouts/slideLayout1.xml"/><Relationship Id="rId1" Type="http://schemas.openxmlformats.org/officeDocument/2006/relationships/vmlDrawing" Target="../drawings/vmlDrawing64.vml"/><Relationship Id="rId4" Type="http://schemas.openxmlformats.org/officeDocument/2006/relationships/image" Target="../media/image220.e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23.emf"/><Relationship Id="rId3" Type="http://schemas.openxmlformats.org/officeDocument/2006/relationships/notesSlide" Target="../notesSlides/notesSlide5.xml"/><Relationship Id="rId7" Type="http://schemas.openxmlformats.org/officeDocument/2006/relationships/image" Target="../media/image17.emf"/><Relationship Id="rId12"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25.bin"/><Relationship Id="rId11" Type="http://schemas.openxmlformats.org/officeDocument/2006/relationships/oleObject" Target="../embeddings/oleObject28.bin"/><Relationship Id="rId5" Type="http://schemas.openxmlformats.org/officeDocument/2006/relationships/image" Target="../media/image19.e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21.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oleObject" Target="../embeddings/oleObject35.bin"/><Relationship Id="rId3" Type="http://schemas.openxmlformats.org/officeDocument/2006/relationships/notesSlide" Target="../notesSlides/notesSlide6.xml"/><Relationship Id="rId7" Type="http://schemas.openxmlformats.org/officeDocument/2006/relationships/image" Target="../media/image17.emf"/><Relationship Id="rId12"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31.bin"/><Relationship Id="rId11" Type="http://schemas.openxmlformats.org/officeDocument/2006/relationships/oleObject" Target="../embeddings/oleObject34.bin"/><Relationship Id="rId5" Type="http://schemas.openxmlformats.org/officeDocument/2006/relationships/image" Target="../media/image19.e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24.emf"/><Relationship Id="rId14"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958" y="799835"/>
            <a:ext cx="8754742" cy="646331"/>
          </a:xfrm>
          <a:prstGeom prst="rect">
            <a:avLst/>
          </a:prstGeom>
          <a:noFill/>
        </p:spPr>
        <p:txBody>
          <a:bodyPr wrap="square" rtlCol="0">
            <a:spAutoFit/>
          </a:bodyPr>
          <a:lstStyle/>
          <a:p>
            <a:r>
              <a:rPr lang="en-US" sz="3600" dirty="0">
                <a:solidFill>
                  <a:srgbClr val="FF0000"/>
                </a:solidFill>
                <a:latin typeface="Apple Chancery"/>
                <a:cs typeface="Apple Chancery"/>
              </a:rPr>
              <a:t>T</a:t>
            </a:r>
            <a:r>
              <a:rPr lang="en-US" sz="2800" dirty="0">
                <a:solidFill>
                  <a:srgbClr val="FF0000"/>
                </a:solidFill>
                <a:latin typeface="Apple Chancery"/>
                <a:cs typeface="Apple Chancery"/>
              </a:rPr>
              <a:t>he Island Series:</a:t>
            </a:r>
            <a:endParaRPr lang="en-US" sz="2400" dirty="0">
              <a:latin typeface="Apple Chancery"/>
              <a:cs typeface="Apple Chancery"/>
            </a:endParaRP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1.)</a:t>
            </a:r>
          </a:p>
        </p:txBody>
      </p:sp>
      <p:sp>
        <p:nvSpPr>
          <p:cNvPr id="31" name="TextBox 30"/>
          <p:cNvSpPr txBox="1"/>
          <p:nvPr/>
        </p:nvSpPr>
        <p:spPr>
          <a:xfrm>
            <a:off x="516258" y="1457804"/>
            <a:ext cx="8322942" cy="4524315"/>
          </a:xfrm>
          <a:prstGeom prst="rect">
            <a:avLst/>
          </a:prstGeom>
          <a:noFill/>
        </p:spPr>
        <p:txBody>
          <a:bodyPr wrap="square" rtlCol="0">
            <a:spAutoFit/>
          </a:bodyPr>
          <a:lstStyle/>
          <a:p>
            <a:r>
              <a:rPr lang="en-US" sz="2000" dirty="0">
                <a:solidFill>
                  <a:srgbClr val="000000"/>
                </a:solidFill>
                <a:latin typeface="Times New Roman"/>
                <a:cs typeface="Times New Roman"/>
              </a:rPr>
              <a:t>You have been kidnapped by a crazed physics nerd and left on an island with twenty-four hours to solve the following problem.  Solve the problem and you get to leave.  Don’t solve the problem and you don’t.</a:t>
            </a:r>
          </a:p>
          <a:p>
            <a:endParaRPr lang="en-US" sz="2000" dirty="0">
              <a:solidFill>
                <a:srgbClr val="000000"/>
              </a:solidFill>
              <a:latin typeface="Times New Roman"/>
              <a:cs typeface="Times New Roman"/>
            </a:endParaRPr>
          </a:p>
          <a:p>
            <a:r>
              <a:rPr lang="en-US" sz="2800" dirty="0">
                <a:solidFill>
                  <a:srgbClr val="FF0000"/>
                </a:solidFill>
                <a:latin typeface="Apple Chancery"/>
                <a:cs typeface="Apple Chancery"/>
              </a:rPr>
              <a:t>The problem</a:t>
            </a:r>
            <a:r>
              <a:rPr lang="en-US" sz="2000" dirty="0">
                <a:solidFill>
                  <a:srgbClr val="000000"/>
                </a:solidFill>
                <a:latin typeface="Times New Roman"/>
                <a:cs typeface="Times New Roman"/>
              </a:rPr>
              <a:t>:  </a:t>
            </a:r>
            <a:r>
              <a:rPr lang="en-US" sz="2000" dirty="0">
                <a:latin typeface="Times New Roman"/>
                <a:cs typeface="Times New Roman"/>
              </a:rPr>
              <a:t>You have </a:t>
            </a:r>
            <a:r>
              <a:rPr lang="en-US" sz="2000" i="1" dirty="0">
                <a:solidFill>
                  <a:srgbClr val="0000FF"/>
                </a:solidFill>
                <a:latin typeface="Times New Roman"/>
                <a:cs typeface="Times New Roman"/>
              </a:rPr>
              <a:t>fifty-meters of wire</a:t>
            </a:r>
            <a:r>
              <a:rPr lang="en-US" sz="2000" dirty="0">
                <a:latin typeface="Times New Roman"/>
                <a:cs typeface="Times New Roman"/>
              </a:rPr>
              <a:t>, a </a:t>
            </a:r>
            <a:r>
              <a:rPr lang="en-US" sz="2000" i="1" dirty="0">
                <a:solidFill>
                  <a:srgbClr val="0000FF"/>
                </a:solidFill>
                <a:latin typeface="Times New Roman"/>
                <a:cs typeface="Times New Roman"/>
              </a:rPr>
              <a:t>powerful horseshoe magnet</a:t>
            </a:r>
            <a:r>
              <a:rPr lang="en-US" sz="2000" dirty="0">
                <a:latin typeface="Times New Roman"/>
                <a:cs typeface="Times New Roman"/>
              </a:rPr>
              <a:t> and a </a:t>
            </a:r>
            <a:r>
              <a:rPr lang="en-US" sz="2000" i="1" dirty="0">
                <a:solidFill>
                  <a:srgbClr val="0000FF"/>
                </a:solidFill>
                <a:latin typeface="Times New Roman"/>
                <a:cs typeface="Times New Roman"/>
              </a:rPr>
              <a:t>small light bulb </a:t>
            </a:r>
            <a:r>
              <a:rPr lang="en-US" sz="2000" dirty="0">
                <a:latin typeface="Times New Roman"/>
                <a:cs typeface="Times New Roman"/>
              </a:rPr>
              <a:t>(like the kind that goes into a flashlight).  You are told there is a </a:t>
            </a:r>
            <a:r>
              <a:rPr lang="en-US" sz="2000" i="1" dirty="0">
                <a:solidFill>
                  <a:srgbClr val="FF0000"/>
                </a:solidFill>
                <a:latin typeface="Times New Roman"/>
                <a:cs typeface="Times New Roman"/>
              </a:rPr>
              <a:t>book on the island </a:t>
            </a:r>
            <a:r>
              <a:rPr lang="en-US" sz="2000" dirty="0">
                <a:latin typeface="Times New Roman"/>
                <a:cs typeface="Times New Roman"/>
              </a:rPr>
              <a:t>that will mysteriously </a:t>
            </a:r>
            <a:r>
              <a:rPr lang="en-US" sz="2000" dirty="0">
                <a:solidFill>
                  <a:srgbClr val="FF0000"/>
                </a:solidFill>
                <a:latin typeface="Times New Roman"/>
                <a:cs typeface="Times New Roman"/>
              </a:rPr>
              <a:t>open at</a:t>
            </a:r>
            <a:r>
              <a:rPr lang="en-US" sz="2000" dirty="0">
                <a:latin typeface="Times New Roman"/>
                <a:cs typeface="Times New Roman"/>
              </a:rPr>
              <a:t> exactly </a:t>
            </a:r>
            <a:r>
              <a:rPr lang="en-US" sz="2000" dirty="0">
                <a:solidFill>
                  <a:srgbClr val="FF0000"/>
                </a:solidFill>
                <a:latin typeface="Times New Roman"/>
                <a:cs typeface="Times New Roman"/>
              </a:rPr>
              <a:t>10 PM</a:t>
            </a:r>
            <a:r>
              <a:rPr lang="en-US" sz="2000" dirty="0">
                <a:latin typeface="Times New Roman"/>
                <a:cs typeface="Times New Roman"/>
              </a:rPr>
              <a:t>, and will </a:t>
            </a:r>
            <a:r>
              <a:rPr lang="en-US" sz="2000" dirty="0">
                <a:solidFill>
                  <a:srgbClr val="0000FF"/>
                </a:solidFill>
                <a:latin typeface="Times New Roman"/>
                <a:cs typeface="Times New Roman"/>
              </a:rPr>
              <a:t>stay open </a:t>
            </a:r>
            <a:r>
              <a:rPr lang="en-US" sz="2000" dirty="0">
                <a:latin typeface="Times New Roman"/>
                <a:cs typeface="Times New Roman"/>
              </a:rPr>
              <a:t>for </a:t>
            </a:r>
            <a:r>
              <a:rPr lang="en-US" sz="2000" i="1" dirty="0">
                <a:solidFill>
                  <a:srgbClr val="FF0000"/>
                </a:solidFill>
                <a:latin typeface="Times New Roman"/>
                <a:cs typeface="Times New Roman"/>
              </a:rPr>
              <a:t>30 seconds</a:t>
            </a:r>
            <a:r>
              <a:rPr lang="en-US" sz="2000" dirty="0">
                <a:latin typeface="Times New Roman"/>
                <a:cs typeface="Times New Roman"/>
              </a:rPr>
              <a:t>.  In it are written </a:t>
            </a:r>
            <a:r>
              <a:rPr lang="en-US" sz="2000" i="1" dirty="0">
                <a:solidFill>
                  <a:srgbClr val="0000FF"/>
                </a:solidFill>
                <a:latin typeface="Times New Roman"/>
                <a:cs typeface="Times New Roman"/>
              </a:rPr>
              <a:t>3-words</a:t>
            </a:r>
            <a:r>
              <a:rPr lang="en-US" sz="2000" dirty="0">
                <a:latin typeface="Times New Roman"/>
                <a:cs typeface="Times New Roman"/>
              </a:rPr>
              <a:t>.  If you know what those words are when the helicopter arrives on the island the next day, you will be allowed to leave.  There is </a:t>
            </a:r>
            <a:r>
              <a:rPr lang="en-US" sz="2000" i="1" dirty="0">
                <a:solidFill>
                  <a:srgbClr val="008000"/>
                </a:solidFill>
                <a:latin typeface="Times New Roman"/>
                <a:cs typeface="Times New Roman"/>
              </a:rPr>
              <a:t>no moon</a:t>
            </a:r>
            <a:r>
              <a:rPr lang="en-US" sz="2000" dirty="0">
                <a:latin typeface="Times New Roman"/>
                <a:cs typeface="Times New Roman"/>
              </a:rPr>
              <a:t>, so there will be </a:t>
            </a:r>
            <a:r>
              <a:rPr lang="en-US" sz="2000" i="1" dirty="0">
                <a:solidFill>
                  <a:srgbClr val="008000"/>
                </a:solidFill>
                <a:latin typeface="Times New Roman"/>
                <a:cs typeface="Times New Roman"/>
              </a:rPr>
              <a:t>no ambient light </a:t>
            </a:r>
            <a:r>
              <a:rPr lang="en-US" sz="2000" dirty="0">
                <a:latin typeface="Times New Roman"/>
                <a:cs typeface="Times New Roman"/>
              </a:rPr>
              <a:t>at 10 PM, and there are no vegetables or fruit on the island (you can’t make a battery, not that you could anyway—you’d need two different kinds of wire to make that work).  </a:t>
            </a:r>
            <a:r>
              <a:rPr lang="en-US" sz="2000" i="1" dirty="0">
                <a:solidFill>
                  <a:srgbClr val="FF0000"/>
                </a:solidFill>
                <a:latin typeface="Times New Roman"/>
                <a:cs typeface="Times New Roman"/>
              </a:rPr>
              <a:t>How do you generate the light needed to read the book when it briefly opens at 10 PM? </a:t>
            </a:r>
          </a:p>
        </p:txBody>
      </p:sp>
      <p:sp>
        <p:nvSpPr>
          <p:cNvPr id="2" name="TextBox 1">
            <a:extLst>
              <a:ext uri="{FF2B5EF4-FFF2-40B4-BE49-F238E27FC236}">
                <a16:creationId xmlns:a16="http://schemas.microsoft.com/office/drawing/2014/main" id="{DEB3CCA5-4CFE-ED4F-96C1-8957D5FDEC02}"/>
              </a:ext>
            </a:extLst>
          </p:cNvPr>
          <p:cNvSpPr txBox="1"/>
          <p:nvPr/>
        </p:nvSpPr>
        <p:spPr>
          <a:xfrm>
            <a:off x="-399393" y="2680138"/>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24870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223838" y="3006202"/>
            <a:ext cx="8678862" cy="707886"/>
          </a:xfrm>
          <a:prstGeom prst="rect">
            <a:avLst/>
          </a:prstGeom>
          <a:noFill/>
        </p:spPr>
        <p:txBody>
          <a:bodyPr wrap="square" rtlCol="0">
            <a:spAutoFit/>
          </a:bodyPr>
          <a:lstStyle/>
          <a:p>
            <a:r>
              <a:rPr lang="en-US" sz="2000" dirty="0">
                <a:solidFill>
                  <a:srgbClr val="FF0000"/>
                </a:solidFill>
                <a:latin typeface="Times New Roman"/>
                <a:cs typeface="Times New Roman"/>
              </a:rPr>
              <a:t>EMF </a:t>
            </a:r>
            <a:r>
              <a:rPr lang="en-US" sz="2000" dirty="0">
                <a:latin typeface="Times New Roman"/>
                <a:cs typeface="Times New Roman"/>
              </a:rPr>
              <a:t>that creates an </a:t>
            </a:r>
            <a:r>
              <a:rPr lang="en-US" sz="2000" i="1" dirty="0">
                <a:solidFill>
                  <a:srgbClr val="0000FF"/>
                </a:solidFill>
                <a:latin typeface="Times New Roman"/>
                <a:cs typeface="Times New Roman"/>
              </a:rPr>
              <a:t>E-</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latin typeface="Times New Roman"/>
                <a:cs typeface="Times New Roman"/>
              </a:rPr>
              <a:t>that </a:t>
            </a:r>
            <a:r>
              <a:rPr lang="en-US" sz="2000" dirty="0">
                <a:solidFill>
                  <a:srgbClr val="0000FF"/>
                </a:solidFill>
                <a:latin typeface="Times New Roman"/>
                <a:cs typeface="Times New Roman"/>
              </a:rPr>
              <a:t>motivates charge to move </a:t>
            </a:r>
            <a:r>
              <a:rPr lang="en-US" sz="2000" dirty="0">
                <a:latin typeface="Times New Roman"/>
                <a:cs typeface="Times New Roman"/>
              </a:rPr>
              <a:t>in the </a:t>
            </a:r>
            <a:r>
              <a:rPr lang="en-US" sz="2000" dirty="0">
                <a:solidFill>
                  <a:srgbClr val="008000"/>
                </a:solidFill>
                <a:latin typeface="Times New Roman"/>
                <a:cs typeface="Times New Roman"/>
              </a:rPr>
              <a:t>form of an induced current</a:t>
            </a:r>
            <a:r>
              <a:rPr lang="en-US" sz="2000" dirty="0">
                <a:latin typeface="Times New Roman"/>
                <a:cs typeface="Times New Roman"/>
              </a:rPr>
              <a:t>.  What’s more, </a:t>
            </a:r>
            <a:r>
              <a:rPr lang="en-US" sz="2000" i="1" dirty="0">
                <a:solidFill>
                  <a:srgbClr val="0000FF"/>
                </a:solidFill>
                <a:latin typeface="Times New Roman"/>
                <a:cs typeface="Times New Roman"/>
              </a:rPr>
              <a:t>how fast </a:t>
            </a:r>
            <a:r>
              <a:rPr lang="en-US" sz="2000" dirty="0">
                <a:latin typeface="Times New Roman"/>
                <a:cs typeface="Times New Roman"/>
              </a:rPr>
              <a:t>the EMF changes </a:t>
            </a:r>
            <a:r>
              <a:rPr lang="en-US" sz="2000" dirty="0">
                <a:solidFill>
                  <a:srgbClr val="0000FF"/>
                </a:solidFill>
                <a:latin typeface="Times New Roman"/>
                <a:cs typeface="Times New Roman"/>
              </a:rPr>
              <a:t>matters</a:t>
            </a:r>
            <a:r>
              <a:rPr lang="en-US" sz="2000" dirty="0">
                <a:latin typeface="Times New Roman"/>
                <a:cs typeface="Times New Roman"/>
              </a:rPr>
              <a:t>.</a:t>
            </a:r>
          </a:p>
        </p:txBody>
      </p:sp>
      <p:sp>
        <p:nvSpPr>
          <p:cNvPr id="10" name="TextBox 9"/>
          <p:cNvSpPr txBox="1"/>
          <p:nvPr/>
        </p:nvSpPr>
        <p:spPr>
          <a:xfrm>
            <a:off x="228600" y="289824"/>
            <a:ext cx="5422900" cy="2062103"/>
          </a:xfrm>
          <a:prstGeom prst="rect">
            <a:avLst/>
          </a:prstGeom>
          <a:noFill/>
        </p:spPr>
        <p:txBody>
          <a:bodyPr wrap="square" rtlCol="0">
            <a:spAutoFit/>
          </a:bodyPr>
          <a:lstStyle/>
          <a:p>
            <a:r>
              <a:rPr lang="en-US" sz="2800" dirty="0">
                <a:solidFill>
                  <a:srgbClr val="FF0000"/>
                </a:solidFill>
                <a:latin typeface="Apple Chancery"/>
                <a:cs typeface="Apple Chancery"/>
              </a:rPr>
              <a:t>Remember back </a:t>
            </a:r>
            <a:r>
              <a:rPr lang="en-US" sz="2000" dirty="0">
                <a:latin typeface="Times New Roman"/>
                <a:cs typeface="Times New Roman"/>
              </a:rPr>
              <a:t>to our discussion of </a:t>
            </a:r>
            <a:r>
              <a:rPr lang="en-US" sz="2000" dirty="0">
                <a:solidFill>
                  <a:srgbClr val="0000FF"/>
                </a:solidFill>
                <a:latin typeface="Times New Roman"/>
                <a:cs typeface="Times New Roman"/>
              </a:rPr>
              <a:t>real-world power supplies</a:t>
            </a:r>
            <a:r>
              <a:rPr lang="en-US" sz="2000" dirty="0">
                <a:latin typeface="Times New Roman"/>
                <a:cs typeface="Times New Roman"/>
              </a:rPr>
              <a:t>.  </a:t>
            </a:r>
            <a:r>
              <a:rPr lang="en-US" sz="2000" dirty="0">
                <a:solidFill>
                  <a:srgbClr val="008000"/>
                </a:solidFill>
                <a:latin typeface="Times New Roman"/>
                <a:cs typeface="Times New Roman"/>
              </a:rPr>
              <a:t>Internal to a power supply </a:t>
            </a:r>
            <a:r>
              <a:rPr lang="en-US" sz="2000" dirty="0">
                <a:latin typeface="Times New Roman"/>
                <a:cs typeface="Times New Roman"/>
              </a:rPr>
              <a:t>is a </a:t>
            </a:r>
            <a:r>
              <a:rPr lang="en-US" sz="2000" dirty="0">
                <a:solidFill>
                  <a:srgbClr val="0000FF"/>
                </a:solidFill>
                <a:latin typeface="Times New Roman"/>
                <a:cs typeface="Times New Roman"/>
              </a:rPr>
              <a:t>quality that generated </a:t>
            </a:r>
            <a:r>
              <a:rPr lang="en-US" sz="2000" dirty="0">
                <a:latin typeface="Times New Roman"/>
                <a:cs typeface="Times New Roman"/>
              </a:rPr>
              <a:t>an</a:t>
            </a:r>
            <a:r>
              <a:rPr lang="en-US" sz="2000" dirty="0">
                <a:solidFill>
                  <a:srgbClr val="0000FF"/>
                </a:solidFill>
                <a:latin typeface="Times New Roman"/>
                <a:cs typeface="Times New Roman"/>
              </a:rPr>
              <a:t> electric field </a:t>
            </a:r>
            <a:r>
              <a:rPr lang="en-US" sz="2000" dirty="0">
                <a:latin typeface="Times New Roman"/>
                <a:cs typeface="Times New Roman"/>
              </a:rPr>
              <a:t>and that, in turn, </a:t>
            </a:r>
            <a:r>
              <a:rPr lang="en-US" sz="2000" dirty="0">
                <a:solidFill>
                  <a:srgbClr val="0000FF"/>
                </a:solidFill>
                <a:latin typeface="Times New Roman"/>
                <a:cs typeface="Times New Roman"/>
              </a:rPr>
              <a:t>motivated charge to move</a:t>
            </a:r>
            <a:r>
              <a:rPr lang="en-US" sz="2000" dirty="0">
                <a:latin typeface="Times New Roman"/>
                <a:cs typeface="Times New Roman"/>
              </a:rPr>
              <a:t>.  That motivating quality was quantified in what was called an </a:t>
            </a:r>
            <a:r>
              <a:rPr lang="en-US" sz="2000" dirty="0">
                <a:solidFill>
                  <a:srgbClr val="0000FF"/>
                </a:solidFill>
                <a:latin typeface="Times New Roman"/>
                <a:cs typeface="Times New Roman"/>
              </a:rPr>
              <a:t>electromotive force</a:t>
            </a:r>
            <a:r>
              <a:rPr lang="en-US" sz="2000" dirty="0">
                <a:latin typeface="Times New Roman"/>
                <a:cs typeface="Times New Roman"/>
              </a:rPr>
              <a:t>, or </a:t>
            </a:r>
            <a:r>
              <a:rPr lang="en-US" sz="2000" dirty="0">
                <a:solidFill>
                  <a:srgbClr val="FF0000"/>
                </a:solidFill>
                <a:latin typeface="Times New Roman"/>
                <a:cs typeface="Times New Roman"/>
              </a:rPr>
              <a:t>EMF</a:t>
            </a:r>
            <a:r>
              <a:rPr lang="en-US" sz="2000" dirty="0">
                <a:latin typeface="Times New Roman"/>
                <a:cs typeface="Times New Roman"/>
              </a:rPr>
              <a:t> (symbol     ).  </a:t>
            </a:r>
          </a:p>
        </p:txBody>
      </p:sp>
      <p:sp>
        <p:nvSpPr>
          <p:cNvPr id="13"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dirty="0"/>
          </a:p>
        </p:txBody>
      </p:sp>
      <p:sp>
        <p:nvSpPr>
          <p:cNvPr id="14"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10.)</a:t>
            </a:r>
          </a:p>
        </p:txBody>
      </p:sp>
      <p:sp>
        <p:nvSpPr>
          <p:cNvPr id="7" name="TextBox 6"/>
          <p:cNvSpPr txBox="1"/>
          <p:nvPr/>
        </p:nvSpPr>
        <p:spPr>
          <a:xfrm>
            <a:off x="228600" y="2394945"/>
            <a:ext cx="5524499" cy="707886"/>
          </a:xfrm>
          <a:prstGeom prst="rect">
            <a:avLst/>
          </a:prstGeom>
          <a:noFill/>
        </p:spPr>
        <p:txBody>
          <a:bodyPr wrap="square" rtlCol="0">
            <a:spAutoFit/>
          </a:bodyPr>
          <a:lstStyle/>
          <a:p>
            <a:r>
              <a:rPr lang="en-US" sz="2000" dirty="0">
                <a:solidFill>
                  <a:srgbClr val="0000FF"/>
                </a:solidFill>
                <a:latin typeface="Apple Chancery"/>
                <a:cs typeface="Apple Chancery"/>
              </a:rPr>
              <a:t>What Faraday deduced </a:t>
            </a:r>
            <a:r>
              <a:rPr lang="en-US" sz="2000" dirty="0">
                <a:latin typeface="Times New Roman"/>
                <a:cs typeface="Times New Roman"/>
              </a:rPr>
              <a:t>was that a </a:t>
            </a:r>
            <a:r>
              <a:rPr lang="en-US" sz="2000" dirty="0">
                <a:solidFill>
                  <a:srgbClr val="FF0000"/>
                </a:solidFill>
                <a:latin typeface="Times New Roman"/>
                <a:cs typeface="Times New Roman"/>
              </a:rPr>
              <a:t>changing magnetic flux </a:t>
            </a:r>
            <a:r>
              <a:rPr lang="en-US" sz="2000" dirty="0">
                <a:solidFill>
                  <a:srgbClr val="0000FF"/>
                </a:solidFill>
                <a:latin typeface="Times New Roman"/>
                <a:cs typeface="Times New Roman"/>
              </a:rPr>
              <a:t>through the face of a coil </a:t>
            </a:r>
            <a:r>
              <a:rPr lang="en-US" sz="2000" dirty="0">
                <a:solidFill>
                  <a:srgbClr val="FF0000"/>
                </a:solidFill>
                <a:latin typeface="Times New Roman"/>
                <a:cs typeface="Times New Roman"/>
              </a:rPr>
              <a:t>induces an</a:t>
            </a:r>
            <a:endParaRPr lang="en-US" sz="2000" dirty="0">
              <a:latin typeface="Times New Roman"/>
              <a:cs typeface="Times New Roman"/>
            </a:endParaRPr>
          </a:p>
        </p:txBody>
      </p:sp>
      <p:sp>
        <p:nvSpPr>
          <p:cNvPr id="176" name="TextBox 175"/>
          <p:cNvSpPr txBox="1"/>
          <p:nvPr/>
        </p:nvSpPr>
        <p:spPr>
          <a:xfrm>
            <a:off x="228600" y="3812181"/>
            <a:ext cx="2634916" cy="707886"/>
          </a:xfrm>
          <a:prstGeom prst="rect">
            <a:avLst/>
          </a:prstGeom>
          <a:noFill/>
        </p:spPr>
        <p:txBody>
          <a:bodyPr wrap="square" rtlCol="0">
            <a:spAutoFit/>
          </a:bodyPr>
          <a:lstStyle/>
          <a:p>
            <a:r>
              <a:rPr lang="en-US" sz="2000" dirty="0">
                <a:solidFill>
                  <a:srgbClr val="FF0000"/>
                </a:solidFill>
                <a:latin typeface="Apple Chancery"/>
                <a:cs typeface="Apple Chancery"/>
              </a:rPr>
              <a:t>Mathematically, then</a:t>
            </a:r>
            <a:r>
              <a:rPr lang="en-US" sz="2000" dirty="0">
                <a:latin typeface="Times New Roman"/>
                <a:cs typeface="Times New Roman"/>
              </a:rPr>
              <a:t>, </a:t>
            </a:r>
            <a:r>
              <a:rPr lang="en-US" sz="2000" dirty="0">
                <a:solidFill>
                  <a:srgbClr val="0000FF"/>
                </a:solidFill>
                <a:latin typeface="Times New Roman"/>
                <a:cs typeface="Times New Roman"/>
              </a:rPr>
              <a:t>Faraday’s Law </a:t>
            </a:r>
            <a:r>
              <a:rPr lang="en-US" sz="2000" dirty="0">
                <a:latin typeface="Times New Roman"/>
                <a:cs typeface="Times New Roman"/>
              </a:rPr>
              <a:t>is:</a:t>
            </a:r>
          </a:p>
        </p:txBody>
      </p:sp>
      <p:sp>
        <p:nvSpPr>
          <p:cNvPr id="130" name="Rounded Rectangle 129"/>
          <p:cNvSpPr/>
          <p:nvPr/>
        </p:nvSpPr>
        <p:spPr>
          <a:xfrm>
            <a:off x="6643149" y="1607545"/>
            <a:ext cx="1417637" cy="988816"/>
          </a:xfrm>
          <a:prstGeom prst="roundRect">
            <a:avLst/>
          </a:prstGeom>
          <a:solidFill>
            <a:srgbClr val="FFFF00">
              <a:alpha val="39000"/>
            </a:srgbClr>
          </a:solidFill>
          <a:ln>
            <a:solidFill>
              <a:schemeClr val="tx1"/>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Line 73"/>
          <p:cNvSpPr>
            <a:spLocks noChangeShapeType="1"/>
          </p:cNvSpPr>
          <p:nvPr/>
        </p:nvSpPr>
        <p:spPr bwMode="auto">
          <a:xfrm rot="10800000">
            <a:off x="7799687" y="969203"/>
            <a:ext cx="690519"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3" name="Line 75"/>
          <p:cNvSpPr>
            <a:spLocks noChangeShapeType="1"/>
          </p:cNvSpPr>
          <p:nvPr/>
        </p:nvSpPr>
        <p:spPr bwMode="auto">
          <a:xfrm rot="10800000">
            <a:off x="6147303" y="1066401"/>
            <a:ext cx="58319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34" name="Group 133"/>
          <p:cNvGrpSpPr>
            <a:grpSpLocks/>
          </p:cNvGrpSpPr>
          <p:nvPr/>
        </p:nvGrpSpPr>
        <p:grpSpPr bwMode="auto">
          <a:xfrm rot="10800000">
            <a:off x="6730499" y="762105"/>
            <a:ext cx="1059065" cy="485995"/>
            <a:chOff x="2256" y="2880"/>
            <a:chExt cx="576" cy="240"/>
          </a:xfrm>
        </p:grpSpPr>
        <p:sp>
          <p:nvSpPr>
            <p:cNvPr id="135" name="Line 15"/>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6" name="Line 16"/>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7" name="Line 17"/>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8" name="Line 18"/>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9" name="Line 19"/>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0" name="Line 45"/>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1" name="Line 46"/>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42" name="Line 80"/>
          <p:cNvSpPr>
            <a:spLocks noChangeShapeType="1"/>
          </p:cNvSpPr>
          <p:nvPr/>
        </p:nvSpPr>
        <p:spPr bwMode="auto">
          <a:xfrm rot="16200000" flipH="1">
            <a:off x="5612479" y="1597007"/>
            <a:ext cx="1065432" cy="421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3" name="Line 75"/>
          <p:cNvSpPr>
            <a:spLocks noChangeShapeType="1"/>
          </p:cNvSpPr>
          <p:nvPr/>
        </p:nvSpPr>
        <p:spPr bwMode="auto">
          <a:xfrm rot="10800000" flipV="1">
            <a:off x="6143086" y="2131832"/>
            <a:ext cx="675668" cy="506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4" name="Line 75"/>
          <p:cNvSpPr>
            <a:spLocks noChangeShapeType="1"/>
          </p:cNvSpPr>
          <p:nvPr/>
        </p:nvSpPr>
        <p:spPr bwMode="auto">
          <a:xfrm rot="10800000" flipV="1">
            <a:off x="7934278" y="2136893"/>
            <a:ext cx="534665" cy="405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5" name="Line 80"/>
          <p:cNvSpPr>
            <a:spLocks noChangeShapeType="1"/>
          </p:cNvSpPr>
          <p:nvPr/>
        </p:nvSpPr>
        <p:spPr bwMode="auto">
          <a:xfrm rot="16200000" flipH="1" flipV="1">
            <a:off x="7876721" y="1548724"/>
            <a:ext cx="118444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dirty="0"/>
          </a:p>
        </p:txBody>
      </p:sp>
      <p:cxnSp>
        <p:nvCxnSpPr>
          <p:cNvPr id="146" name="Straight Connector 68"/>
          <p:cNvCxnSpPr>
            <a:cxnSpLocks noChangeShapeType="1"/>
          </p:cNvCxnSpPr>
          <p:nvPr/>
        </p:nvCxnSpPr>
        <p:spPr bwMode="auto">
          <a:xfrm flipV="1">
            <a:off x="6820226" y="1820398"/>
            <a:ext cx="0" cy="623563"/>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cxnSp>
      <p:cxnSp>
        <p:nvCxnSpPr>
          <p:cNvPr id="147" name="Straight Connector 70"/>
          <p:cNvCxnSpPr>
            <a:cxnSpLocks noChangeShapeType="1"/>
          </p:cNvCxnSpPr>
          <p:nvPr/>
        </p:nvCxnSpPr>
        <p:spPr bwMode="auto">
          <a:xfrm flipV="1">
            <a:off x="6959950" y="1993911"/>
            <a:ext cx="0" cy="295646"/>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cxnSp>
      <p:graphicFrame>
        <p:nvGraphicFramePr>
          <p:cNvPr id="168" name="Object 2"/>
          <p:cNvGraphicFramePr>
            <a:graphicFrameLocks noChangeAspect="1"/>
          </p:cNvGraphicFramePr>
          <p:nvPr/>
        </p:nvGraphicFramePr>
        <p:xfrm>
          <a:off x="7167559" y="452533"/>
          <a:ext cx="327025" cy="349250"/>
        </p:xfrm>
        <a:graphic>
          <a:graphicData uri="http://schemas.openxmlformats.org/presentationml/2006/ole">
            <mc:AlternateContent xmlns:mc="http://schemas.openxmlformats.org/markup-compatibility/2006">
              <mc:Choice xmlns:v="urn:schemas-microsoft-com:vml" Requires="v">
                <p:oleObj spid="_x0000_s3323961" name="Equation" r:id="rId4" imgW="190500" imgH="203200" progId="Equation.DSMT4">
                  <p:embed/>
                </p:oleObj>
              </mc:Choice>
              <mc:Fallback>
                <p:oleObj name="Equation" r:id="rId4" imgW="190500" imgH="203200" progId="Equation.DSMT4">
                  <p:embed/>
                  <p:pic>
                    <p:nvPicPr>
                      <p:cNvPr id="168" name="Object 2"/>
                      <p:cNvPicPr>
                        <a:picLocks noChangeAspect="1" noChangeArrowheads="1"/>
                      </p:cNvPicPr>
                      <p:nvPr/>
                    </p:nvPicPr>
                    <p:blipFill>
                      <a:blip r:embed="rId5"/>
                      <a:srcRect/>
                      <a:stretch>
                        <a:fillRect/>
                      </a:stretch>
                    </p:blipFill>
                    <p:spPr bwMode="auto">
                      <a:xfrm>
                        <a:off x="7167559" y="452533"/>
                        <a:ext cx="327025" cy="349250"/>
                      </a:xfrm>
                      <a:prstGeom prst="rect">
                        <a:avLst/>
                      </a:prstGeom>
                      <a:noFill/>
                      <a:ln>
                        <a:noFill/>
                      </a:ln>
                      <a:effectLst/>
                    </p:spPr>
                  </p:pic>
                </p:oleObj>
              </mc:Fallback>
            </mc:AlternateContent>
          </a:graphicData>
        </a:graphic>
      </p:graphicFrame>
      <p:grpSp>
        <p:nvGrpSpPr>
          <p:cNvPr id="175" name="Group 174"/>
          <p:cNvGrpSpPr/>
          <p:nvPr/>
        </p:nvGrpSpPr>
        <p:grpSpPr>
          <a:xfrm>
            <a:off x="6238013" y="1766597"/>
            <a:ext cx="308298" cy="304915"/>
            <a:chOff x="6610027" y="3162302"/>
            <a:chExt cx="308298" cy="304915"/>
          </a:xfrm>
        </p:grpSpPr>
        <p:cxnSp>
          <p:nvCxnSpPr>
            <p:cNvPr id="181" name="Straight Arrow Connector 180"/>
            <p:cNvCxnSpPr/>
            <p:nvPr/>
          </p:nvCxnSpPr>
          <p:spPr>
            <a:xfrm flipV="1">
              <a:off x="6610027" y="3162302"/>
              <a:ext cx="3" cy="200023"/>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82" name="Freeform 181"/>
            <p:cNvSpPr/>
            <p:nvPr/>
          </p:nvSpPr>
          <p:spPr>
            <a:xfrm>
              <a:off x="6610350" y="3362325"/>
              <a:ext cx="307975" cy="104892"/>
            </a:xfrm>
            <a:custGeom>
              <a:avLst/>
              <a:gdLst>
                <a:gd name="connsiteX0" fmla="*/ 0 w 307975"/>
                <a:gd name="connsiteY0" fmla="*/ 0 h 104892"/>
                <a:gd name="connsiteX1" fmla="*/ 28575 w 307975"/>
                <a:gd name="connsiteY1" fmla="*/ 79375 h 104892"/>
                <a:gd name="connsiteX2" fmla="*/ 117475 w 307975"/>
                <a:gd name="connsiteY2" fmla="*/ 101600 h 104892"/>
                <a:gd name="connsiteX3" fmla="*/ 307975 w 307975"/>
                <a:gd name="connsiteY3" fmla="*/ 104775 h 104892"/>
              </a:gdLst>
              <a:ahLst/>
              <a:cxnLst>
                <a:cxn ang="0">
                  <a:pos x="connsiteX0" y="connsiteY0"/>
                </a:cxn>
                <a:cxn ang="0">
                  <a:pos x="connsiteX1" y="connsiteY1"/>
                </a:cxn>
                <a:cxn ang="0">
                  <a:pos x="connsiteX2" y="connsiteY2"/>
                </a:cxn>
                <a:cxn ang="0">
                  <a:pos x="connsiteX3" y="connsiteY3"/>
                </a:cxn>
              </a:cxnLst>
              <a:rect l="l" t="t" r="r" b="b"/>
              <a:pathLst>
                <a:path w="307975" h="104892">
                  <a:moveTo>
                    <a:pt x="0" y="0"/>
                  </a:moveTo>
                  <a:cubicBezTo>
                    <a:pt x="4498" y="31221"/>
                    <a:pt x="8996" y="62442"/>
                    <a:pt x="28575" y="79375"/>
                  </a:cubicBezTo>
                  <a:cubicBezTo>
                    <a:pt x="48154" y="96308"/>
                    <a:pt x="70908" y="97367"/>
                    <a:pt x="117475" y="101600"/>
                  </a:cubicBezTo>
                  <a:cubicBezTo>
                    <a:pt x="164042" y="105833"/>
                    <a:pt x="307975" y="104775"/>
                    <a:pt x="307975" y="104775"/>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183" name="Object 2"/>
          <p:cNvGraphicFramePr>
            <a:graphicFrameLocks noChangeAspect="1"/>
          </p:cNvGraphicFramePr>
          <p:nvPr/>
        </p:nvGraphicFramePr>
        <p:xfrm>
          <a:off x="6306598" y="1646723"/>
          <a:ext cx="239713" cy="350837"/>
        </p:xfrm>
        <a:graphic>
          <a:graphicData uri="http://schemas.openxmlformats.org/presentationml/2006/ole">
            <mc:AlternateContent xmlns:mc="http://schemas.openxmlformats.org/markup-compatibility/2006">
              <mc:Choice xmlns:v="urn:schemas-microsoft-com:vml" Requires="v">
                <p:oleObj spid="_x0000_s3323962" name="Equation" r:id="rId6" imgW="139700" imgH="203200" progId="Equation.DSMT4">
                  <p:embed/>
                </p:oleObj>
              </mc:Choice>
              <mc:Fallback>
                <p:oleObj name="Equation" r:id="rId6" imgW="139700" imgH="203200" progId="Equation.DSMT4">
                  <p:embed/>
                  <p:pic>
                    <p:nvPicPr>
                      <p:cNvPr id="183" name="Object 2"/>
                      <p:cNvPicPr>
                        <a:picLocks noChangeAspect="1" noChangeArrowheads="1"/>
                      </p:cNvPicPr>
                      <p:nvPr/>
                    </p:nvPicPr>
                    <p:blipFill>
                      <a:blip r:embed="rId7"/>
                      <a:srcRect/>
                      <a:stretch>
                        <a:fillRect/>
                      </a:stretch>
                    </p:blipFill>
                    <p:spPr bwMode="auto">
                      <a:xfrm>
                        <a:off x="6306598" y="1646723"/>
                        <a:ext cx="239713" cy="350837"/>
                      </a:xfrm>
                      <a:prstGeom prst="rect">
                        <a:avLst/>
                      </a:prstGeom>
                      <a:noFill/>
                      <a:ln>
                        <a:noFill/>
                      </a:ln>
                      <a:effectLst/>
                    </p:spPr>
                  </p:pic>
                </p:oleObj>
              </mc:Fallback>
            </mc:AlternateContent>
          </a:graphicData>
        </a:graphic>
      </p:graphicFrame>
      <p:grpSp>
        <p:nvGrpSpPr>
          <p:cNvPr id="188" name="Group 187"/>
          <p:cNvGrpSpPr>
            <a:grpSpLocks/>
          </p:cNvGrpSpPr>
          <p:nvPr/>
        </p:nvGrpSpPr>
        <p:grpSpPr bwMode="auto">
          <a:xfrm rot="10800000">
            <a:off x="7297945" y="1966620"/>
            <a:ext cx="595725" cy="290319"/>
            <a:chOff x="2256" y="2880"/>
            <a:chExt cx="576" cy="240"/>
          </a:xfrm>
        </p:grpSpPr>
        <p:sp>
          <p:nvSpPr>
            <p:cNvPr id="189" name="Line 15"/>
            <p:cNvSpPr>
              <a:spLocks noChangeShapeType="1"/>
            </p:cNvSpPr>
            <p:nvPr/>
          </p:nvSpPr>
          <p:spPr bwMode="auto">
            <a:xfrm flipV="1">
              <a:off x="2256" y="2880"/>
              <a:ext cx="48" cy="144"/>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0" name="Line 16"/>
            <p:cNvSpPr>
              <a:spLocks noChangeShapeType="1"/>
            </p:cNvSpPr>
            <p:nvPr/>
          </p:nvSpPr>
          <p:spPr bwMode="auto">
            <a:xfrm>
              <a:off x="2304" y="2880"/>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1" name="Line 17"/>
            <p:cNvSpPr>
              <a:spLocks noChangeShapeType="1"/>
            </p:cNvSpPr>
            <p:nvPr/>
          </p:nvSpPr>
          <p:spPr bwMode="auto">
            <a:xfrm flipV="1">
              <a:off x="2400" y="2880"/>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2" name="Line 18"/>
            <p:cNvSpPr>
              <a:spLocks noChangeShapeType="1"/>
            </p:cNvSpPr>
            <p:nvPr/>
          </p:nvSpPr>
          <p:spPr bwMode="auto">
            <a:xfrm>
              <a:off x="2496" y="2880"/>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3" name="Line 19"/>
            <p:cNvSpPr>
              <a:spLocks noChangeShapeType="1"/>
            </p:cNvSpPr>
            <p:nvPr/>
          </p:nvSpPr>
          <p:spPr bwMode="auto">
            <a:xfrm flipV="1">
              <a:off x="2784" y="2976"/>
              <a:ext cx="48" cy="144"/>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4" name="Line 45"/>
            <p:cNvSpPr>
              <a:spLocks noChangeShapeType="1"/>
            </p:cNvSpPr>
            <p:nvPr/>
          </p:nvSpPr>
          <p:spPr bwMode="auto">
            <a:xfrm flipV="1">
              <a:off x="2592" y="2880"/>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5" name="Line 46"/>
            <p:cNvSpPr>
              <a:spLocks noChangeShapeType="1"/>
            </p:cNvSpPr>
            <p:nvPr/>
          </p:nvSpPr>
          <p:spPr bwMode="auto">
            <a:xfrm>
              <a:off x="2688" y="2880"/>
              <a:ext cx="96" cy="240"/>
            </a:xfrm>
            <a:prstGeom prst="line">
              <a:avLst/>
            </a:prstGeom>
            <a:noFill/>
            <a:ln w="12700">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96" name="Line 75"/>
          <p:cNvSpPr>
            <a:spLocks noChangeShapeType="1"/>
          </p:cNvSpPr>
          <p:nvPr/>
        </p:nvSpPr>
        <p:spPr bwMode="auto">
          <a:xfrm rot="10800000" flipV="1">
            <a:off x="6965977" y="2134362"/>
            <a:ext cx="327438" cy="506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cxnSp>
        <p:nvCxnSpPr>
          <p:cNvPr id="197" name="Straight Connector 196"/>
          <p:cNvCxnSpPr/>
          <p:nvPr/>
        </p:nvCxnSpPr>
        <p:spPr>
          <a:xfrm>
            <a:off x="7893670" y="2082748"/>
            <a:ext cx="40608" cy="5943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198" name="Object 2"/>
          <p:cNvGraphicFramePr>
            <a:graphicFrameLocks noChangeAspect="1"/>
          </p:cNvGraphicFramePr>
          <p:nvPr/>
        </p:nvGraphicFramePr>
        <p:xfrm>
          <a:off x="7468649" y="2158408"/>
          <a:ext cx="195262" cy="350837"/>
        </p:xfrm>
        <a:graphic>
          <a:graphicData uri="http://schemas.openxmlformats.org/presentationml/2006/ole">
            <mc:AlternateContent xmlns:mc="http://schemas.openxmlformats.org/markup-compatibility/2006">
              <mc:Choice xmlns:v="urn:schemas-microsoft-com:vml" Requires="v">
                <p:oleObj spid="_x0000_s3323963" name="Equation" r:id="rId8" imgW="114300" imgH="203200" progId="Equation.DSMT4">
                  <p:embed/>
                </p:oleObj>
              </mc:Choice>
              <mc:Fallback>
                <p:oleObj name="Equation" r:id="rId8" imgW="114300" imgH="203200" progId="Equation.DSMT4">
                  <p:embed/>
                  <p:pic>
                    <p:nvPicPr>
                      <p:cNvPr id="198" name="Object 2"/>
                      <p:cNvPicPr>
                        <a:picLocks noChangeAspect="1" noChangeArrowheads="1"/>
                      </p:cNvPicPr>
                      <p:nvPr/>
                    </p:nvPicPr>
                    <p:blipFill>
                      <a:blip r:embed="rId9"/>
                      <a:srcRect/>
                      <a:stretch>
                        <a:fillRect/>
                      </a:stretch>
                    </p:blipFill>
                    <p:spPr bwMode="auto">
                      <a:xfrm>
                        <a:off x="7468649" y="2158408"/>
                        <a:ext cx="195262" cy="350837"/>
                      </a:xfrm>
                      <a:prstGeom prst="rect">
                        <a:avLst/>
                      </a:prstGeom>
                      <a:noFill/>
                      <a:ln>
                        <a:noFill/>
                      </a:ln>
                      <a:effectLst/>
                    </p:spPr>
                  </p:pic>
                </p:oleObj>
              </mc:Fallback>
            </mc:AlternateContent>
          </a:graphicData>
        </a:graphic>
      </p:graphicFrame>
      <p:graphicFrame>
        <p:nvGraphicFramePr>
          <p:cNvPr id="199" name="Object 2"/>
          <p:cNvGraphicFramePr>
            <a:graphicFrameLocks noChangeAspect="1"/>
          </p:cNvGraphicFramePr>
          <p:nvPr/>
        </p:nvGraphicFramePr>
        <p:xfrm>
          <a:off x="6842946" y="2341074"/>
          <a:ext cx="195262" cy="239712"/>
        </p:xfrm>
        <a:graphic>
          <a:graphicData uri="http://schemas.openxmlformats.org/presentationml/2006/ole">
            <mc:AlternateContent xmlns:mc="http://schemas.openxmlformats.org/markup-compatibility/2006">
              <mc:Choice xmlns:v="urn:schemas-microsoft-com:vml" Requires="v">
                <p:oleObj spid="_x0000_s3323964" name="Equation" r:id="rId10" imgW="114300" imgH="139700" progId="Equation.DSMT4">
                  <p:embed/>
                </p:oleObj>
              </mc:Choice>
              <mc:Fallback>
                <p:oleObj name="Equation" r:id="rId10" imgW="114300" imgH="139700" progId="Equation.DSMT4">
                  <p:embed/>
                  <p:pic>
                    <p:nvPicPr>
                      <p:cNvPr id="199" name="Object 2"/>
                      <p:cNvPicPr>
                        <a:picLocks noChangeAspect="1" noChangeArrowheads="1"/>
                      </p:cNvPicPr>
                      <p:nvPr/>
                    </p:nvPicPr>
                    <p:blipFill>
                      <a:blip r:embed="rId11"/>
                      <a:srcRect/>
                      <a:stretch>
                        <a:fillRect/>
                      </a:stretch>
                    </p:blipFill>
                    <p:spPr bwMode="auto">
                      <a:xfrm>
                        <a:off x="6842946" y="2341074"/>
                        <a:ext cx="195262" cy="239712"/>
                      </a:xfrm>
                      <a:prstGeom prst="rect">
                        <a:avLst/>
                      </a:prstGeom>
                      <a:noFill/>
                      <a:ln>
                        <a:noFill/>
                      </a:ln>
                      <a:effectLst/>
                    </p:spPr>
                  </p:pic>
                </p:oleObj>
              </mc:Fallback>
            </mc:AlternateContent>
          </a:graphicData>
        </a:graphic>
      </p:graphicFrame>
      <p:graphicFrame>
        <p:nvGraphicFramePr>
          <p:cNvPr id="200" name="Object 2"/>
          <p:cNvGraphicFramePr>
            <a:graphicFrameLocks noChangeAspect="1"/>
          </p:cNvGraphicFramePr>
          <p:nvPr/>
        </p:nvGraphicFramePr>
        <p:xfrm>
          <a:off x="7337998" y="2596361"/>
          <a:ext cx="1085850" cy="252412"/>
        </p:xfrm>
        <a:graphic>
          <a:graphicData uri="http://schemas.openxmlformats.org/presentationml/2006/ole">
            <mc:AlternateContent xmlns:mc="http://schemas.openxmlformats.org/markup-compatibility/2006">
              <mc:Choice xmlns:v="urn:schemas-microsoft-com:vml" Requires="v">
                <p:oleObj spid="_x0000_s3323965" name="Equation" r:id="rId12" imgW="876300" imgH="203200" progId="Equation.DSMT4">
                  <p:embed/>
                </p:oleObj>
              </mc:Choice>
              <mc:Fallback>
                <p:oleObj name="Equation" r:id="rId12" imgW="876300" imgH="203200" progId="Equation.DSMT4">
                  <p:embed/>
                  <p:pic>
                    <p:nvPicPr>
                      <p:cNvPr id="200" name="Object 2"/>
                      <p:cNvPicPr>
                        <a:picLocks noChangeAspect="1" noChangeArrowheads="1"/>
                      </p:cNvPicPr>
                      <p:nvPr/>
                    </p:nvPicPr>
                    <p:blipFill>
                      <a:blip r:embed="rId13"/>
                      <a:srcRect/>
                      <a:stretch>
                        <a:fillRect/>
                      </a:stretch>
                    </p:blipFill>
                    <p:spPr bwMode="auto">
                      <a:xfrm>
                        <a:off x="7337998" y="2596361"/>
                        <a:ext cx="1085850" cy="252412"/>
                      </a:xfrm>
                      <a:prstGeom prst="rect">
                        <a:avLst/>
                      </a:prstGeom>
                      <a:noFill/>
                      <a:ln>
                        <a:noFill/>
                      </a:ln>
                      <a:effectLst/>
                    </p:spPr>
                  </p:pic>
                </p:oleObj>
              </mc:Fallback>
            </mc:AlternateContent>
          </a:graphicData>
        </a:graphic>
      </p:graphicFrame>
      <p:graphicFrame>
        <p:nvGraphicFramePr>
          <p:cNvPr id="204" name="Object 203"/>
          <p:cNvGraphicFramePr>
            <a:graphicFrameLocks noChangeAspect="1"/>
          </p:cNvGraphicFramePr>
          <p:nvPr/>
        </p:nvGraphicFramePr>
        <p:xfrm>
          <a:off x="2863516" y="3718391"/>
          <a:ext cx="4697412" cy="2168525"/>
        </p:xfrm>
        <a:graphic>
          <a:graphicData uri="http://schemas.openxmlformats.org/presentationml/2006/ole">
            <mc:AlternateContent xmlns:mc="http://schemas.openxmlformats.org/markup-compatibility/2006">
              <mc:Choice xmlns:v="urn:schemas-microsoft-com:vml" Requires="v">
                <p:oleObj spid="_x0000_s3323966" name="Equation" r:id="rId14" imgW="2692400" imgH="1244600" progId="Equation.DSMT4">
                  <p:embed/>
                </p:oleObj>
              </mc:Choice>
              <mc:Fallback>
                <p:oleObj name="Equation" r:id="rId14" imgW="2692400" imgH="1244600" progId="Equation.DSMT4">
                  <p:embed/>
                  <p:pic>
                    <p:nvPicPr>
                      <p:cNvPr id="204" name="Object 203"/>
                      <p:cNvPicPr/>
                      <p:nvPr/>
                    </p:nvPicPr>
                    <p:blipFill>
                      <a:blip r:embed="rId15"/>
                      <a:stretch>
                        <a:fillRect/>
                      </a:stretch>
                    </p:blipFill>
                    <p:spPr>
                      <a:xfrm>
                        <a:off x="2863516" y="3718391"/>
                        <a:ext cx="4697412" cy="2168525"/>
                      </a:xfrm>
                      <a:prstGeom prst="rect">
                        <a:avLst/>
                      </a:prstGeom>
                    </p:spPr>
                  </p:pic>
                </p:oleObj>
              </mc:Fallback>
            </mc:AlternateContent>
          </a:graphicData>
        </a:graphic>
      </p:graphicFrame>
      <p:graphicFrame>
        <p:nvGraphicFramePr>
          <p:cNvPr id="205" name="Object 204"/>
          <p:cNvGraphicFramePr>
            <a:graphicFrameLocks noChangeAspect="1"/>
          </p:cNvGraphicFramePr>
          <p:nvPr/>
        </p:nvGraphicFramePr>
        <p:xfrm>
          <a:off x="5157788" y="2024367"/>
          <a:ext cx="228600" cy="277813"/>
        </p:xfrm>
        <a:graphic>
          <a:graphicData uri="http://schemas.openxmlformats.org/presentationml/2006/ole">
            <mc:AlternateContent xmlns:mc="http://schemas.openxmlformats.org/markup-compatibility/2006">
              <mc:Choice xmlns:v="urn:schemas-microsoft-com:vml" Requires="v">
                <p:oleObj spid="_x0000_s3323967" name="Equation" r:id="rId16" imgW="114300" imgH="139700" progId="Equation.DSMT4">
                  <p:embed/>
                </p:oleObj>
              </mc:Choice>
              <mc:Fallback>
                <p:oleObj name="Equation" r:id="rId16" imgW="114300" imgH="139700" progId="Equation.DSMT4">
                  <p:embed/>
                  <p:pic>
                    <p:nvPicPr>
                      <p:cNvPr id="205" name="Object 204"/>
                      <p:cNvPicPr/>
                      <p:nvPr/>
                    </p:nvPicPr>
                    <p:blipFill>
                      <a:blip r:embed="rId17"/>
                      <a:stretch>
                        <a:fillRect/>
                      </a:stretch>
                    </p:blipFill>
                    <p:spPr>
                      <a:xfrm>
                        <a:off x="5157788" y="2024367"/>
                        <a:ext cx="228600" cy="277813"/>
                      </a:xfrm>
                      <a:prstGeom prst="rect">
                        <a:avLst/>
                      </a:prstGeom>
                    </p:spPr>
                  </p:pic>
                </p:oleObj>
              </mc:Fallback>
            </mc:AlternateContent>
          </a:graphicData>
        </a:graphic>
      </p:graphicFrame>
      <p:sp>
        <p:nvSpPr>
          <p:cNvPr id="206" name="TextBox 205"/>
          <p:cNvSpPr txBox="1"/>
          <p:nvPr/>
        </p:nvSpPr>
        <p:spPr>
          <a:xfrm>
            <a:off x="248698" y="5920381"/>
            <a:ext cx="8789938" cy="400110"/>
          </a:xfrm>
          <a:prstGeom prst="rect">
            <a:avLst/>
          </a:prstGeom>
          <a:noFill/>
        </p:spPr>
        <p:txBody>
          <a:bodyPr wrap="square" rtlCol="0">
            <a:spAutoFit/>
          </a:bodyPr>
          <a:lstStyle/>
          <a:p>
            <a:r>
              <a:rPr lang="en-US" sz="2000" dirty="0">
                <a:solidFill>
                  <a:srgbClr val="FF0000"/>
                </a:solidFill>
                <a:latin typeface="Apple Chancery"/>
                <a:cs typeface="Apple Chancery"/>
              </a:rPr>
              <a:t>Note:</a:t>
            </a:r>
            <a:r>
              <a:rPr lang="en-US" sz="2000" dirty="0">
                <a:latin typeface="Times New Roman"/>
                <a:cs typeface="Times New Roman"/>
              </a:rPr>
              <a:t>  </a:t>
            </a:r>
            <a:r>
              <a:rPr lang="en-US" sz="2000" dirty="0">
                <a:solidFill>
                  <a:srgbClr val="000000"/>
                </a:solidFill>
                <a:latin typeface="Times New Roman"/>
                <a:cs typeface="Times New Roman"/>
              </a:rPr>
              <a:t>An</a:t>
            </a:r>
            <a:r>
              <a:rPr lang="en-US" sz="2000" dirty="0">
                <a:solidFill>
                  <a:srgbClr val="0000FF"/>
                </a:solidFill>
                <a:latin typeface="Times New Roman"/>
                <a:cs typeface="Times New Roman"/>
              </a:rPr>
              <a:t> </a:t>
            </a:r>
            <a:r>
              <a:rPr lang="en-US" sz="2000" dirty="0">
                <a:solidFill>
                  <a:srgbClr val="FF0000"/>
                </a:solidFill>
                <a:latin typeface="Times New Roman"/>
                <a:cs typeface="Times New Roman"/>
              </a:rPr>
              <a:t>EMF</a:t>
            </a:r>
            <a:r>
              <a:rPr lang="en-US" sz="2000" dirty="0">
                <a:solidFill>
                  <a:srgbClr val="0000FF"/>
                </a:solidFill>
                <a:latin typeface="Times New Roman"/>
                <a:cs typeface="Times New Roman"/>
              </a:rPr>
              <a:t> produced by motion </a:t>
            </a:r>
            <a:r>
              <a:rPr lang="en-US" sz="2000" dirty="0">
                <a:latin typeface="Times New Roman"/>
                <a:cs typeface="Times New Roman"/>
              </a:rPr>
              <a:t>in a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dirty="0">
                <a:solidFill>
                  <a:srgbClr val="0000FF"/>
                </a:solidFill>
                <a:latin typeface="Times New Roman"/>
                <a:cs typeface="Times New Roman"/>
              </a:rPr>
              <a:t> </a:t>
            </a:r>
            <a:r>
              <a:rPr lang="en-US" sz="2000" dirty="0">
                <a:latin typeface="Times New Roman"/>
                <a:cs typeface="Times New Roman"/>
              </a:rPr>
              <a:t>is called </a:t>
            </a:r>
            <a:r>
              <a:rPr lang="en-US" sz="2000" dirty="0">
                <a:solidFill>
                  <a:srgbClr val="000000"/>
                </a:solidFill>
                <a:latin typeface="Times New Roman"/>
                <a:cs typeface="Times New Roman"/>
              </a:rPr>
              <a:t>a</a:t>
            </a:r>
            <a:r>
              <a:rPr lang="en-US" sz="2000" dirty="0">
                <a:solidFill>
                  <a:srgbClr val="0000FF"/>
                </a:solidFill>
                <a:latin typeface="Times New Roman"/>
                <a:cs typeface="Times New Roman"/>
              </a:rPr>
              <a:t> </a:t>
            </a:r>
            <a:r>
              <a:rPr lang="en-US" sz="2000" i="1" dirty="0">
                <a:solidFill>
                  <a:srgbClr val="FF0000"/>
                </a:solidFill>
                <a:latin typeface="Times New Roman"/>
                <a:cs typeface="Times New Roman"/>
              </a:rPr>
              <a:t>motional EMF</a:t>
            </a:r>
            <a:r>
              <a:rPr lang="en-US" sz="2000" i="1" dirty="0">
                <a:solidFill>
                  <a:srgbClr val="0000FF"/>
                </a:solidFill>
                <a:latin typeface="Times New Roman"/>
                <a:cs typeface="Times New Roman"/>
              </a:rPr>
              <a:t>.</a:t>
            </a:r>
            <a:endParaRPr lang="en-US" sz="2000" dirty="0">
              <a:latin typeface="Times New Roman"/>
              <a:cs typeface="Times New Roman"/>
            </a:endParaRPr>
          </a:p>
        </p:txBody>
      </p:sp>
    </p:spTree>
    <p:extLst>
      <p:ext uri="{BB962C8B-B14F-4D97-AF65-F5344CB8AC3E}">
        <p14:creationId xmlns:p14="http://schemas.microsoft.com/office/powerpoint/2010/main" val="299516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dissolve">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76"/>
                                        </p:tgtEl>
                                        <p:attrNameLst>
                                          <p:attrName>style.visibility</p:attrName>
                                        </p:attrNameLst>
                                      </p:cBhvr>
                                      <p:to>
                                        <p:strVal val="visible"/>
                                      </p:to>
                                    </p:set>
                                    <p:animEffect transition="in" filter="dissolve">
                                      <p:cBhvr>
                                        <p:cTn id="15" dur="500"/>
                                        <p:tgtEl>
                                          <p:spTgt spid="176"/>
                                        </p:tgtEl>
                                      </p:cBhvr>
                                    </p:animEffect>
                                  </p:childTnLst>
                                </p:cTn>
                              </p:par>
                              <p:par>
                                <p:cTn id="16" presetID="9" presetClass="entr" presetSubtype="0" fill="hold" nodeType="withEffect">
                                  <p:stCondLst>
                                    <p:cond delay="0"/>
                                  </p:stCondLst>
                                  <p:childTnLst>
                                    <p:set>
                                      <p:cBhvr>
                                        <p:cTn id="17" dur="1" fill="hold">
                                          <p:stCondLst>
                                            <p:cond delay="0"/>
                                          </p:stCondLst>
                                        </p:cTn>
                                        <p:tgtEl>
                                          <p:spTgt spid="204"/>
                                        </p:tgtEl>
                                        <p:attrNameLst>
                                          <p:attrName>style.visibility</p:attrName>
                                        </p:attrNameLst>
                                      </p:cBhvr>
                                      <p:to>
                                        <p:strVal val="visible"/>
                                      </p:to>
                                    </p:set>
                                    <p:animEffect transition="in" filter="dissolve">
                                      <p:cBhvr>
                                        <p:cTn id="18" dur="500"/>
                                        <p:tgtEl>
                                          <p:spTgt spid="20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06"/>
                                        </p:tgtEl>
                                        <p:attrNameLst>
                                          <p:attrName>style.visibility</p:attrName>
                                        </p:attrNameLst>
                                      </p:cBhvr>
                                      <p:to>
                                        <p:strVal val="visible"/>
                                      </p:to>
                                    </p:set>
                                    <p:animEffect transition="in" filter="dissolve">
                                      <p:cBhvr>
                                        <p:cTn id="23"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7" grpId="0"/>
      <p:bldP spid="176" grpId="0"/>
      <p:bldP spid="20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p:cNvSpPr txBox="1">
            <a:spLocks noChangeArrowheads="1"/>
          </p:cNvSpPr>
          <p:nvPr/>
        </p:nvSpPr>
        <p:spPr>
          <a:xfrm>
            <a:off x="158749" y="190499"/>
            <a:ext cx="8769351" cy="1206501"/>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0000"/>
                </a:solidFill>
                <a:latin typeface="Apple Chancery"/>
                <a:ea typeface="ＭＳ Ｐゴシック" charset="0"/>
                <a:cs typeface="Apple Chancery"/>
              </a:rPr>
              <a:t>Example 2</a:t>
            </a:r>
            <a:r>
              <a:rPr lang="en-US" sz="2800" dirty="0">
                <a:solidFill>
                  <a:srgbClr val="FF0000"/>
                </a:solidFill>
                <a:latin typeface="Apple Chancery"/>
                <a:ea typeface="ＭＳ Ｐゴシック" charset="0"/>
                <a:cs typeface="Apple Chancery"/>
                <a:sym typeface="Wingdings"/>
              </a:rPr>
              <a:t>:</a:t>
            </a:r>
            <a:r>
              <a:rPr lang="en-US" sz="2800" dirty="0">
                <a:solidFill>
                  <a:srgbClr val="FF0000"/>
                </a:solidFill>
                <a:latin typeface="Apple Chancery"/>
                <a:ea typeface="ＭＳ Ｐゴシック" charset="0"/>
                <a:cs typeface="Apple Chancery"/>
              </a:rPr>
              <a:t> </a:t>
            </a:r>
            <a:r>
              <a:rPr lang="en-US" sz="2000" dirty="0">
                <a:solidFill>
                  <a:srgbClr val="FF0000"/>
                </a:solidFill>
                <a:latin typeface="Apple Chancery"/>
                <a:cs typeface="Apple Chancery"/>
              </a:rPr>
              <a:t>A coil </a:t>
            </a:r>
            <a:r>
              <a:rPr lang="en-US" sz="2000" dirty="0">
                <a:latin typeface="Times New Roman"/>
                <a:cs typeface="Times New Roman"/>
              </a:rPr>
              <a:t>is wrapped with </a:t>
            </a:r>
            <a:r>
              <a:rPr lang="en-US" sz="2000" dirty="0">
                <a:solidFill>
                  <a:srgbClr val="FF0000"/>
                </a:solidFill>
                <a:latin typeface="Times New Roman"/>
                <a:cs typeface="Times New Roman"/>
              </a:rPr>
              <a:t>200 turns </a:t>
            </a:r>
            <a:r>
              <a:rPr lang="en-US" sz="2000" dirty="0">
                <a:latin typeface="Times New Roman"/>
                <a:cs typeface="Times New Roman"/>
              </a:rPr>
              <a:t>of wire on the </a:t>
            </a:r>
            <a:r>
              <a:rPr lang="en-US" sz="2000" dirty="0">
                <a:solidFill>
                  <a:srgbClr val="0000FF"/>
                </a:solidFill>
                <a:latin typeface="Times New Roman"/>
                <a:cs typeface="Times New Roman"/>
              </a:rPr>
              <a:t>perimeter of a square frame </a:t>
            </a:r>
            <a:r>
              <a:rPr lang="en-US" sz="2000" dirty="0">
                <a:latin typeface="Times New Roman"/>
                <a:cs typeface="Times New Roman"/>
              </a:rPr>
              <a:t>of sides </a:t>
            </a:r>
            <a:r>
              <a:rPr lang="en-US" sz="2000" dirty="0">
                <a:solidFill>
                  <a:srgbClr val="FF0000"/>
                </a:solidFill>
                <a:latin typeface="Times New Roman"/>
                <a:cs typeface="Times New Roman"/>
              </a:rPr>
              <a:t>18 cm</a:t>
            </a:r>
            <a:r>
              <a:rPr lang="en-US" sz="2000" dirty="0">
                <a:latin typeface="Times New Roman"/>
                <a:cs typeface="Times New Roman"/>
              </a:rPr>
              <a:t>.  The </a:t>
            </a:r>
            <a:r>
              <a:rPr lang="en-US" sz="2000" dirty="0">
                <a:solidFill>
                  <a:srgbClr val="0000FF"/>
                </a:solidFill>
                <a:latin typeface="Times New Roman"/>
                <a:cs typeface="Times New Roman"/>
              </a:rPr>
              <a:t>total resistance </a:t>
            </a:r>
            <a:r>
              <a:rPr lang="en-US" sz="2000" dirty="0">
                <a:latin typeface="Times New Roman"/>
                <a:cs typeface="Times New Roman"/>
              </a:rPr>
              <a:t>of the coil is </a:t>
            </a:r>
            <a:r>
              <a:rPr lang="en-US" sz="2000" dirty="0">
                <a:solidFill>
                  <a:srgbClr val="FF0000"/>
                </a:solidFill>
                <a:latin typeface="Times New Roman"/>
                <a:cs typeface="Times New Roman"/>
              </a:rPr>
              <a:t>2.0 ohms</a:t>
            </a:r>
            <a:r>
              <a:rPr lang="en-US" sz="2000" dirty="0">
                <a:latin typeface="Times New Roman"/>
                <a:cs typeface="Times New Roman"/>
              </a:rPr>
              <a:t>.  A </a:t>
            </a:r>
            <a:r>
              <a:rPr lang="en-US" sz="2000" dirty="0">
                <a:solidFill>
                  <a:srgbClr val="0000FF"/>
                </a:solidFill>
                <a:latin typeface="Times New Roman"/>
                <a:cs typeface="Times New Roman"/>
              </a:rPr>
              <a:t>uniform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latin typeface="Times New Roman"/>
                <a:cs typeface="Times New Roman"/>
              </a:rPr>
              <a:t>is turned on </a:t>
            </a:r>
            <a:r>
              <a:rPr lang="en-US" sz="2000" dirty="0">
                <a:solidFill>
                  <a:srgbClr val="0000FF"/>
                </a:solidFill>
                <a:latin typeface="Times New Roman"/>
                <a:cs typeface="Times New Roman"/>
              </a:rPr>
              <a:t>perpendicular to the plane of the coil. </a:t>
            </a:r>
            <a:r>
              <a:rPr lang="en-US" sz="1800" dirty="0">
                <a:latin typeface="Times New Roman"/>
                <a:cs typeface="Times New Roman"/>
              </a:rPr>
              <a:t>(courtesy of Mr. White)</a:t>
            </a:r>
            <a:endParaRPr lang="en-US" sz="1800" dirty="0">
              <a:latin typeface="Apple Chancery"/>
              <a:ea typeface="ＭＳ Ｐゴシック" charset="0"/>
              <a:cs typeface="Apple Chancery"/>
            </a:endParaRPr>
          </a:p>
        </p:txBody>
      </p:sp>
      <p:sp>
        <p:nvSpPr>
          <p:cNvPr id="9" name="Rectangle 9"/>
          <p:cNvSpPr txBox="1">
            <a:spLocks noChangeArrowheads="1"/>
          </p:cNvSpPr>
          <p:nvPr/>
        </p:nvSpPr>
        <p:spPr>
          <a:xfrm>
            <a:off x="419100" y="1396999"/>
            <a:ext cx="2997200" cy="1985963"/>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cs typeface="Apple Chancery"/>
              </a:rPr>
              <a:t>a.) If the field </a:t>
            </a:r>
            <a:r>
              <a:rPr lang="en-US" sz="2000" dirty="0">
                <a:latin typeface="Times New Roman"/>
                <a:cs typeface="Times New Roman"/>
              </a:rPr>
              <a:t>changes linearly from </a:t>
            </a:r>
            <a:r>
              <a:rPr lang="en-US" sz="2000" dirty="0">
                <a:solidFill>
                  <a:srgbClr val="FF0000"/>
                </a:solidFill>
                <a:latin typeface="Times New Roman"/>
                <a:cs typeface="Times New Roman"/>
              </a:rPr>
              <a:t>0</a:t>
            </a:r>
            <a:r>
              <a:rPr lang="en-US" sz="2000" dirty="0">
                <a:latin typeface="Times New Roman"/>
                <a:cs typeface="Times New Roman"/>
              </a:rPr>
              <a:t> to               in a time of </a:t>
            </a:r>
            <a:r>
              <a:rPr lang="en-US" sz="2000" dirty="0">
                <a:solidFill>
                  <a:srgbClr val="FF0000"/>
                </a:solidFill>
                <a:latin typeface="Times New Roman"/>
                <a:cs typeface="Times New Roman"/>
              </a:rPr>
              <a:t>0.80 sec</a:t>
            </a:r>
            <a:r>
              <a:rPr lang="en-US" sz="2000" dirty="0">
                <a:latin typeface="Times New Roman"/>
                <a:cs typeface="Times New Roman"/>
              </a:rPr>
              <a:t>, find the </a:t>
            </a:r>
            <a:r>
              <a:rPr lang="en-US" sz="2000" dirty="0">
                <a:solidFill>
                  <a:srgbClr val="0000FF"/>
                </a:solidFill>
                <a:latin typeface="Times New Roman"/>
                <a:cs typeface="Times New Roman"/>
              </a:rPr>
              <a:t>magnitude</a:t>
            </a:r>
            <a:r>
              <a:rPr lang="en-US" sz="2000" dirty="0">
                <a:latin typeface="Times New Roman"/>
                <a:cs typeface="Times New Roman"/>
              </a:rPr>
              <a:t> </a:t>
            </a:r>
            <a:r>
              <a:rPr lang="en-US" sz="2000" dirty="0">
                <a:solidFill>
                  <a:srgbClr val="0000FF"/>
                </a:solidFill>
                <a:latin typeface="Times New Roman"/>
                <a:cs typeface="Times New Roman"/>
              </a:rPr>
              <a:t>of</a:t>
            </a:r>
            <a:r>
              <a:rPr lang="en-US" sz="2000" dirty="0">
                <a:latin typeface="Times New Roman"/>
                <a:cs typeface="Times New Roman"/>
              </a:rPr>
              <a:t> the induced </a:t>
            </a:r>
            <a:r>
              <a:rPr lang="en-US" sz="2000" dirty="0">
                <a:solidFill>
                  <a:srgbClr val="0000FF"/>
                </a:solidFill>
                <a:latin typeface="Times New Roman"/>
                <a:cs typeface="Times New Roman"/>
              </a:rPr>
              <a:t>EMF</a:t>
            </a:r>
            <a:r>
              <a:rPr lang="en-US" sz="2000" dirty="0">
                <a:latin typeface="Times New Roman"/>
                <a:cs typeface="Times New Roman"/>
              </a:rPr>
              <a:t> in the coil while the field is changing.</a:t>
            </a:r>
            <a:endParaRPr lang="en-US" sz="1800" dirty="0">
              <a:solidFill>
                <a:srgbClr val="008000"/>
              </a:solidFill>
              <a:latin typeface="Apple Chancery"/>
              <a:ea typeface="ＭＳ Ｐゴシック" charset="0"/>
              <a:cs typeface="Apple Chancery"/>
            </a:endParaRPr>
          </a:p>
        </p:txBody>
      </p:sp>
      <p:sp>
        <p:nvSpPr>
          <p:cNvPr id="10" name="Rectangle 9"/>
          <p:cNvSpPr txBox="1">
            <a:spLocks noChangeArrowheads="1"/>
          </p:cNvSpPr>
          <p:nvPr/>
        </p:nvSpPr>
        <p:spPr>
          <a:xfrm>
            <a:off x="419100" y="4330699"/>
            <a:ext cx="8864601" cy="532845"/>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cs typeface="Apple Chancery"/>
              </a:rPr>
              <a:t>b.) Find the </a:t>
            </a:r>
            <a:r>
              <a:rPr lang="en-US" sz="2000" dirty="0">
                <a:solidFill>
                  <a:srgbClr val="0000FF"/>
                </a:solidFill>
                <a:latin typeface="Times New Roman"/>
                <a:cs typeface="Times New Roman"/>
              </a:rPr>
              <a:t>magnitude of the current induced </a:t>
            </a:r>
            <a:r>
              <a:rPr lang="en-US" sz="2000" dirty="0">
                <a:latin typeface="Times New Roman"/>
                <a:cs typeface="Times New Roman"/>
              </a:rPr>
              <a:t>in the coil while the field is changing.</a:t>
            </a:r>
            <a:endParaRPr lang="en-US" sz="1800" dirty="0">
              <a:solidFill>
                <a:srgbClr val="008000"/>
              </a:solidFill>
              <a:latin typeface="Apple Chancery"/>
              <a:ea typeface="ＭＳ Ｐゴシック" charset="0"/>
              <a:cs typeface="Apple Chancery"/>
            </a:endParaRPr>
          </a:p>
        </p:txBody>
      </p:sp>
      <p:sp>
        <p:nvSpPr>
          <p:cNvPr id="11"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dirty="0"/>
          </a:p>
        </p:txBody>
      </p:sp>
      <p:sp>
        <p:nvSpPr>
          <p:cNvPr id="12"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11.)</a:t>
            </a:r>
          </a:p>
        </p:txBody>
      </p:sp>
      <p:graphicFrame>
        <p:nvGraphicFramePr>
          <p:cNvPr id="13" name="Object 12"/>
          <p:cNvGraphicFramePr>
            <a:graphicFrameLocks noChangeAspect="1"/>
          </p:cNvGraphicFramePr>
          <p:nvPr>
            <p:extLst>
              <p:ext uri="{D42A27DB-BD31-4B8C-83A1-F6EECF244321}">
                <p14:modId xmlns:p14="http://schemas.microsoft.com/office/powerpoint/2010/main" val="1682888421"/>
              </p:ext>
            </p:extLst>
          </p:nvPr>
        </p:nvGraphicFramePr>
        <p:xfrm>
          <a:off x="3831668" y="1828800"/>
          <a:ext cx="5029200" cy="2055813"/>
        </p:xfrm>
        <a:graphic>
          <a:graphicData uri="http://schemas.openxmlformats.org/presentationml/2006/ole">
            <mc:AlternateContent xmlns:mc="http://schemas.openxmlformats.org/markup-compatibility/2006">
              <mc:Choice xmlns:v="urn:schemas-microsoft-com:vml" Requires="v">
                <p:oleObj spid="_x0000_s2557942" name="Equation" r:id="rId4" imgW="2882900" imgH="1181100" progId="Equation.DSMT4">
                  <p:embed/>
                </p:oleObj>
              </mc:Choice>
              <mc:Fallback>
                <p:oleObj name="Equation" r:id="rId4" imgW="2882900" imgH="1181100" progId="Equation.DSMT4">
                  <p:embed/>
                  <p:pic>
                    <p:nvPicPr>
                      <p:cNvPr id="0" name=""/>
                      <p:cNvPicPr/>
                      <p:nvPr/>
                    </p:nvPicPr>
                    <p:blipFill>
                      <a:blip r:embed="rId5"/>
                      <a:stretch>
                        <a:fillRect/>
                      </a:stretch>
                    </p:blipFill>
                    <p:spPr>
                      <a:xfrm>
                        <a:off x="3831668" y="1828800"/>
                        <a:ext cx="5029200" cy="2055813"/>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540243978"/>
              </p:ext>
            </p:extLst>
          </p:nvPr>
        </p:nvGraphicFramePr>
        <p:xfrm>
          <a:off x="2308225" y="1751013"/>
          <a:ext cx="1108075" cy="331787"/>
        </p:xfrm>
        <a:graphic>
          <a:graphicData uri="http://schemas.openxmlformats.org/presentationml/2006/ole">
            <mc:AlternateContent xmlns:mc="http://schemas.openxmlformats.org/markup-compatibility/2006">
              <mc:Choice xmlns:v="urn:schemas-microsoft-com:vml" Requires="v">
                <p:oleObj spid="_x0000_s2557943" name="Equation" r:id="rId6" imgW="635000" imgH="190500" progId="Equation.DSMT4">
                  <p:embed/>
                </p:oleObj>
              </mc:Choice>
              <mc:Fallback>
                <p:oleObj name="Equation" r:id="rId6" imgW="635000" imgH="190500" progId="Equation.DSMT4">
                  <p:embed/>
                  <p:pic>
                    <p:nvPicPr>
                      <p:cNvPr id="0" name=""/>
                      <p:cNvPicPr/>
                      <p:nvPr/>
                    </p:nvPicPr>
                    <p:blipFill>
                      <a:blip r:embed="rId7"/>
                      <a:stretch>
                        <a:fillRect/>
                      </a:stretch>
                    </p:blipFill>
                    <p:spPr>
                      <a:xfrm>
                        <a:off x="2308225" y="1751013"/>
                        <a:ext cx="1108075" cy="331787"/>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907159452"/>
              </p:ext>
            </p:extLst>
          </p:nvPr>
        </p:nvGraphicFramePr>
        <p:xfrm>
          <a:off x="4003675" y="4973638"/>
          <a:ext cx="3389313" cy="1612900"/>
        </p:xfrm>
        <a:graphic>
          <a:graphicData uri="http://schemas.openxmlformats.org/presentationml/2006/ole">
            <mc:AlternateContent xmlns:mc="http://schemas.openxmlformats.org/markup-compatibility/2006">
              <mc:Choice xmlns:v="urn:schemas-microsoft-com:vml" Requires="v">
                <p:oleObj spid="_x0000_s2557944" name="Equation" r:id="rId8" imgW="1943100" imgH="927100" progId="Equation.DSMT4">
                  <p:embed/>
                </p:oleObj>
              </mc:Choice>
              <mc:Fallback>
                <p:oleObj name="Equation" r:id="rId8" imgW="1943100" imgH="927100" progId="Equation.DSMT4">
                  <p:embed/>
                  <p:pic>
                    <p:nvPicPr>
                      <p:cNvPr id="0" name=""/>
                      <p:cNvPicPr/>
                      <p:nvPr/>
                    </p:nvPicPr>
                    <p:blipFill>
                      <a:blip r:embed="rId9"/>
                      <a:stretch>
                        <a:fillRect/>
                      </a:stretch>
                    </p:blipFill>
                    <p:spPr>
                      <a:xfrm>
                        <a:off x="4003675" y="4973638"/>
                        <a:ext cx="3389313" cy="1612900"/>
                      </a:xfrm>
                      <a:prstGeom prst="rect">
                        <a:avLst/>
                      </a:prstGeom>
                    </p:spPr>
                  </p:pic>
                </p:oleObj>
              </mc:Fallback>
            </mc:AlternateContent>
          </a:graphicData>
        </a:graphic>
      </p:graphicFrame>
      <p:sp>
        <p:nvSpPr>
          <p:cNvPr id="16" name="Rectangle 9"/>
          <p:cNvSpPr txBox="1">
            <a:spLocks noChangeArrowheads="1"/>
          </p:cNvSpPr>
          <p:nvPr/>
        </p:nvSpPr>
        <p:spPr>
          <a:xfrm>
            <a:off x="894041" y="4943198"/>
            <a:ext cx="2828368" cy="911502"/>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cs typeface="Apple Chancery"/>
              </a:rPr>
              <a:t>Ohm’s Law </a:t>
            </a:r>
            <a:r>
              <a:rPr lang="en-US" sz="2000" dirty="0">
                <a:latin typeface="Times New Roman"/>
                <a:cs typeface="Times New Roman"/>
              </a:rPr>
              <a:t>still work in these problems, so we can write:</a:t>
            </a:r>
            <a:endParaRPr lang="en-US" sz="1800" dirty="0">
              <a:solidFill>
                <a:srgbClr val="008000"/>
              </a:solidFill>
              <a:latin typeface="Apple Chancery"/>
              <a:ea typeface="ＭＳ Ｐゴシック" charset="0"/>
              <a:cs typeface="Apple Chancery"/>
            </a:endParaRPr>
          </a:p>
        </p:txBody>
      </p:sp>
      <p:sp>
        <p:nvSpPr>
          <p:cNvPr id="17" name="Rectangle 9"/>
          <p:cNvSpPr txBox="1">
            <a:spLocks noChangeArrowheads="1"/>
          </p:cNvSpPr>
          <p:nvPr/>
        </p:nvSpPr>
        <p:spPr>
          <a:xfrm>
            <a:off x="979209" y="3437969"/>
            <a:ext cx="3024466" cy="765731"/>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cs typeface="Apple Chancery"/>
              </a:rPr>
              <a:t>With everything </a:t>
            </a:r>
            <a:r>
              <a:rPr lang="en-US" sz="2000" dirty="0">
                <a:latin typeface="Times New Roman"/>
                <a:cs typeface="Times New Roman"/>
              </a:rPr>
              <a:t>constant, we can use the     version of Faraday and write:</a:t>
            </a:r>
            <a:endParaRPr lang="en-US" sz="1800" dirty="0">
              <a:solidFill>
                <a:srgbClr val="008000"/>
              </a:solidFill>
              <a:latin typeface="Apple Chancery"/>
              <a:ea typeface="ＭＳ Ｐゴシック" charset="0"/>
              <a:cs typeface="Apple Chancery"/>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760241542"/>
              </p:ext>
            </p:extLst>
          </p:nvPr>
        </p:nvGraphicFramePr>
        <p:xfrm>
          <a:off x="2597150" y="3668713"/>
          <a:ext cx="266700" cy="287338"/>
        </p:xfrm>
        <a:graphic>
          <a:graphicData uri="http://schemas.openxmlformats.org/presentationml/2006/ole">
            <mc:AlternateContent xmlns:mc="http://schemas.openxmlformats.org/markup-compatibility/2006">
              <mc:Choice xmlns:v="urn:schemas-microsoft-com:vml" Requires="v">
                <p:oleObj spid="_x0000_s2557945" name="Equation" r:id="rId10" imgW="152400" imgH="165100" progId="Equation.DSMT4">
                  <p:embed/>
                </p:oleObj>
              </mc:Choice>
              <mc:Fallback>
                <p:oleObj name="Equation" r:id="rId10" imgW="152400" imgH="165100" progId="Equation.DSMT4">
                  <p:embed/>
                  <p:pic>
                    <p:nvPicPr>
                      <p:cNvPr id="0" name=""/>
                      <p:cNvPicPr/>
                      <p:nvPr/>
                    </p:nvPicPr>
                    <p:blipFill>
                      <a:blip r:embed="rId11"/>
                      <a:stretch>
                        <a:fillRect/>
                      </a:stretch>
                    </p:blipFill>
                    <p:spPr>
                      <a:xfrm>
                        <a:off x="2597150" y="3668713"/>
                        <a:ext cx="266700" cy="287338"/>
                      </a:xfrm>
                      <a:prstGeom prst="rect">
                        <a:avLst/>
                      </a:prstGeom>
                    </p:spPr>
                  </p:pic>
                </p:oleObj>
              </mc:Fallback>
            </mc:AlternateContent>
          </a:graphicData>
        </a:graphic>
      </p:graphicFrame>
    </p:spTree>
    <p:extLst>
      <p:ext uri="{BB962C8B-B14F-4D97-AF65-F5344CB8AC3E}">
        <p14:creationId xmlns:p14="http://schemas.microsoft.com/office/powerpoint/2010/main" val="176646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dissolve">
                                      <p:cBhvr>
                                        <p:cTn id="15" dur="500"/>
                                        <p:tgtEl>
                                          <p:spTgt spid="1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ssolv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dissolve">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p:cNvSpPr txBox="1">
            <a:spLocks noChangeArrowheads="1"/>
          </p:cNvSpPr>
          <p:nvPr/>
        </p:nvSpPr>
        <p:spPr>
          <a:xfrm>
            <a:off x="158749" y="190499"/>
            <a:ext cx="4260851" cy="1488282"/>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0000"/>
                </a:solidFill>
                <a:latin typeface="Apple Chancery"/>
                <a:ea typeface="ＭＳ Ｐゴシック" charset="0"/>
                <a:cs typeface="Apple Chancery"/>
              </a:rPr>
              <a:t>Example 3: </a:t>
            </a:r>
            <a:r>
              <a:rPr lang="en-US" sz="2000" dirty="0">
                <a:solidFill>
                  <a:srgbClr val="FF0000"/>
                </a:solidFill>
                <a:latin typeface="Apple Chancery"/>
                <a:cs typeface="Apple Chancery"/>
              </a:rPr>
              <a:t>A bar </a:t>
            </a:r>
            <a:r>
              <a:rPr lang="en-US" sz="2000" dirty="0">
                <a:latin typeface="Times New Roman"/>
                <a:cs typeface="Times New Roman"/>
              </a:rPr>
              <a:t>on </a:t>
            </a:r>
            <a:r>
              <a:rPr lang="en-US" sz="2000" dirty="0">
                <a:solidFill>
                  <a:srgbClr val="0000FF"/>
                </a:solidFill>
                <a:latin typeface="Times New Roman"/>
                <a:cs typeface="Times New Roman"/>
              </a:rPr>
              <a:t>frictionless rails </a:t>
            </a:r>
            <a:r>
              <a:rPr lang="en-US" sz="2000" dirty="0">
                <a:latin typeface="Times New Roman"/>
                <a:cs typeface="Times New Roman"/>
              </a:rPr>
              <a:t>is made to move with </a:t>
            </a:r>
            <a:r>
              <a:rPr lang="en-US" sz="2000" dirty="0">
                <a:solidFill>
                  <a:srgbClr val="0000FF"/>
                </a:solidFill>
                <a:latin typeface="Times New Roman"/>
                <a:cs typeface="Times New Roman"/>
              </a:rPr>
              <a:t>velocity </a:t>
            </a:r>
            <a:r>
              <a:rPr lang="en-US" sz="2000" i="1" dirty="0">
                <a:solidFill>
                  <a:srgbClr val="FF0000"/>
                </a:solidFill>
                <a:latin typeface="Times New Roman"/>
                <a:cs typeface="Times New Roman"/>
              </a:rPr>
              <a:t>v</a:t>
            </a:r>
            <a:r>
              <a:rPr lang="en-US" sz="2000" i="1" dirty="0">
                <a:solidFill>
                  <a:srgbClr val="0000FF"/>
                </a:solidFill>
                <a:latin typeface="Times New Roman"/>
                <a:cs typeface="Times New Roman"/>
              </a:rPr>
              <a:t> </a:t>
            </a:r>
            <a:r>
              <a:rPr lang="en-US" sz="2000" dirty="0">
                <a:latin typeface="Times New Roman"/>
                <a:cs typeface="Times New Roman"/>
              </a:rPr>
              <a:t>through a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latin typeface="Times New Roman"/>
                <a:cs typeface="Times New Roman"/>
              </a:rPr>
              <a:t>as shown in the sketch (you are looking down on the system).  </a:t>
            </a:r>
            <a:endParaRPr lang="en-US" sz="1800" dirty="0">
              <a:solidFill>
                <a:srgbClr val="008000"/>
              </a:solidFill>
              <a:latin typeface="Apple Chancery"/>
              <a:ea typeface="ＭＳ Ｐゴシック" charset="0"/>
              <a:cs typeface="Apple Chancery"/>
            </a:endParaRPr>
          </a:p>
        </p:txBody>
      </p:sp>
      <p:sp>
        <p:nvSpPr>
          <p:cNvPr id="9" name="Rectangle 9"/>
          <p:cNvSpPr txBox="1">
            <a:spLocks noChangeArrowheads="1"/>
          </p:cNvSpPr>
          <p:nvPr/>
        </p:nvSpPr>
        <p:spPr>
          <a:xfrm>
            <a:off x="419100" y="1774030"/>
            <a:ext cx="4089400" cy="671513"/>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cs typeface="Apple Chancery"/>
              </a:rPr>
              <a:t>a.) Derive an expression </a:t>
            </a:r>
            <a:r>
              <a:rPr lang="en-US" sz="2000" dirty="0">
                <a:latin typeface="Times New Roman"/>
                <a:cs typeface="Times New Roman"/>
              </a:rPr>
              <a:t>for the </a:t>
            </a:r>
            <a:r>
              <a:rPr lang="en-US" sz="2000" dirty="0">
                <a:solidFill>
                  <a:srgbClr val="0000FF"/>
                </a:solidFill>
                <a:latin typeface="Times New Roman"/>
                <a:cs typeface="Times New Roman"/>
              </a:rPr>
              <a:t>induced EMF </a:t>
            </a:r>
            <a:r>
              <a:rPr lang="en-US" sz="2000" dirty="0">
                <a:latin typeface="Times New Roman"/>
                <a:cs typeface="Times New Roman"/>
              </a:rPr>
              <a:t>in the “coil.”</a:t>
            </a:r>
            <a:endParaRPr lang="en-US" sz="1800" dirty="0">
              <a:solidFill>
                <a:srgbClr val="008000"/>
              </a:solidFill>
              <a:latin typeface="Apple Chancery"/>
              <a:ea typeface="ＭＳ Ｐゴシック" charset="0"/>
              <a:cs typeface="Apple Chancery"/>
            </a:endParaRPr>
          </a:p>
        </p:txBody>
      </p:sp>
      <p:sp>
        <p:nvSpPr>
          <p:cNvPr id="11"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dirty="0"/>
          </a:p>
        </p:txBody>
      </p:sp>
      <p:sp>
        <p:nvSpPr>
          <p:cNvPr id="12"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12.)</a:t>
            </a:r>
          </a:p>
        </p:txBody>
      </p:sp>
      <p:graphicFrame>
        <p:nvGraphicFramePr>
          <p:cNvPr id="13" name="Object 12"/>
          <p:cNvGraphicFramePr>
            <a:graphicFrameLocks noChangeAspect="1"/>
          </p:cNvGraphicFramePr>
          <p:nvPr>
            <p:extLst>
              <p:ext uri="{D42A27DB-BD31-4B8C-83A1-F6EECF244321}">
                <p14:modId xmlns:p14="http://schemas.microsoft.com/office/powerpoint/2010/main" val="2980592572"/>
              </p:ext>
            </p:extLst>
          </p:nvPr>
        </p:nvGraphicFramePr>
        <p:xfrm>
          <a:off x="2832100" y="4570413"/>
          <a:ext cx="3124200" cy="1968500"/>
        </p:xfrm>
        <a:graphic>
          <a:graphicData uri="http://schemas.openxmlformats.org/presentationml/2006/ole">
            <mc:AlternateContent xmlns:mc="http://schemas.openxmlformats.org/markup-compatibility/2006">
              <mc:Choice xmlns:v="urn:schemas-microsoft-com:vml" Requires="v">
                <p:oleObj spid="_x0000_s3078408" name="Equation" r:id="rId4" imgW="1790700" imgH="1130300" progId="Equation.DSMT4">
                  <p:embed/>
                </p:oleObj>
              </mc:Choice>
              <mc:Fallback>
                <p:oleObj name="Equation" r:id="rId4" imgW="1790700" imgH="1130300" progId="Equation.DSMT4">
                  <p:embed/>
                  <p:pic>
                    <p:nvPicPr>
                      <p:cNvPr id="0" name=""/>
                      <p:cNvPicPr/>
                      <p:nvPr/>
                    </p:nvPicPr>
                    <p:blipFill>
                      <a:blip r:embed="rId5"/>
                      <a:stretch>
                        <a:fillRect/>
                      </a:stretch>
                    </p:blipFill>
                    <p:spPr>
                      <a:xfrm>
                        <a:off x="2832100" y="4570413"/>
                        <a:ext cx="3124200" cy="19685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278694879"/>
              </p:ext>
            </p:extLst>
          </p:nvPr>
        </p:nvGraphicFramePr>
        <p:xfrm>
          <a:off x="3404598" y="3438965"/>
          <a:ext cx="1662112" cy="1016000"/>
        </p:xfrm>
        <a:graphic>
          <a:graphicData uri="http://schemas.openxmlformats.org/presentationml/2006/ole">
            <mc:AlternateContent xmlns:mc="http://schemas.openxmlformats.org/markup-compatibility/2006">
              <mc:Choice xmlns:v="urn:schemas-microsoft-com:vml" Requires="v">
                <p:oleObj spid="_x0000_s3078409" name="Equation" r:id="rId6" imgW="952500" imgH="584200" progId="Equation.DSMT4">
                  <p:embed/>
                </p:oleObj>
              </mc:Choice>
              <mc:Fallback>
                <p:oleObj name="Equation" r:id="rId6" imgW="952500" imgH="584200" progId="Equation.DSMT4">
                  <p:embed/>
                  <p:pic>
                    <p:nvPicPr>
                      <p:cNvPr id="0" name=""/>
                      <p:cNvPicPr/>
                      <p:nvPr/>
                    </p:nvPicPr>
                    <p:blipFill>
                      <a:blip r:embed="rId7"/>
                      <a:stretch>
                        <a:fillRect/>
                      </a:stretch>
                    </p:blipFill>
                    <p:spPr>
                      <a:xfrm>
                        <a:off x="3404598" y="3438965"/>
                        <a:ext cx="1662112" cy="1016000"/>
                      </a:xfrm>
                      <a:prstGeom prst="rect">
                        <a:avLst/>
                      </a:prstGeom>
                    </p:spPr>
                  </p:pic>
                </p:oleObj>
              </mc:Fallback>
            </mc:AlternateContent>
          </a:graphicData>
        </a:graphic>
      </p:graphicFrame>
      <p:grpSp>
        <p:nvGrpSpPr>
          <p:cNvPr id="19" name="Group 18"/>
          <p:cNvGrpSpPr/>
          <p:nvPr/>
        </p:nvGrpSpPr>
        <p:grpSpPr>
          <a:xfrm>
            <a:off x="4419600" y="299243"/>
            <a:ext cx="4619035" cy="2271713"/>
            <a:chOff x="267290" y="2667000"/>
            <a:chExt cx="4619035" cy="2271713"/>
          </a:xfrm>
        </p:grpSpPr>
        <p:pic>
          <p:nvPicPr>
            <p:cNvPr id="2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2667000"/>
              <a:ext cx="3797300" cy="161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1" name="Object 20"/>
            <p:cNvGraphicFramePr>
              <a:graphicFrameLocks noChangeAspect="1"/>
            </p:cNvGraphicFramePr>
            <p:nvPr>
              <p:extLst>
                <p:ext uri="{D42A27DB-BD31-4B8C-83A1-F6EECF244321}">
                  <p14:modId xmlns:p14="http://schemas.microsoft.com/office/powerpoint/2010/main" val="4130219594"/>
                </p:ext>
              </p:extLst>
            </p:nvPr>
          </p:nvGraphicFramePr>
          <p:xfrm>
            <a:off x="1981200" y="3373085"/>
            <a:ext cx="387350" cy="559506"/>
          </p:xfrm>
          <a:graphic>
            <a:graphicData uri="http://schemas.openxmlformats.org/presentationml/2006/ole">
              <mc:AlternateContent xmlns:mc="http://schemas.openxmlformats.org/markup-compatibility/2006">
                <mc:Choice xmlns:v="urn:schemas-microsoft-com:vml" Requires="v">
                  <p:oleObj spid="_x0000_s3078410" name="Equation" r:id="rId9" imgW="114300" imgH="165100" progId="Equation.3">
                    <p:embed/>
                  </p:oleObj>
                </mc:Choice>
                <mc:Fallback>
                  <p:oleObj name="Equation" r:id="rId9" imgW="114300" imgH="165100" progId="Equation.3">
                    <p:embed/>
                    <p:pic>
                      <p:nvPicPr>
                        <p:cNvPr id="0" name=""/>
                        <p:cNvPicPr/>
                        <p:nvPr/>
                      </p:nvPicPr>
                      <p:blipFill>
                        <a:blip r:embed="rId10"/>
                        <a:stretch>
                          <a:fillRect/>
                        </a:stretch>
                      </p:blipFill>
                      <p:spPr>
                        <a:xfrm>
                          <a:off x="1981200" y="3373085"/>
                          <a:ext cx="387350" cy="559506"/>
                        </a:xfrm>
                        <a:prstGeom prst="rect">
                          <a:avLst/>
                        </a:prstGeom>
                      </p:spPr>
                    </p:pic>
                  </p:oleObj>
                </mc:Fallback>
              </mc:AlternateContent>
            </a:graphicData>
          </a:graphic>
        </p:graphicFrame>
        <p:sp>
          <p:nvSpPr>
            <p:cNvPr id="22" name="TextBox 5"/>
            <p:cNvSpPr txBox="1">
              <a:spLocks noChangeArrowheads="1"/>
            </p:cNvSpPr>
            <p:nvPr/>
          </p:nvSpPr>
          <p:spPr bwMode="auto">
            <a:xfrm>
              <a:off x="1447800" y="4419600"/>
              <a:ext cx="33972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i="1" dirty="0">
                  <a:latin typeface="Garamond Premr Pro" charset="0"/>
                  <a:cs typeface="Garamond Premr Pro" charset="0"/>
                </a:rPr>
                <a:t>x</a:t>
              </a:r>
            </a:p>
          </p:txBody>
        </p:sp>
        <p:cxnSp>
          <p:nvCxnSpPr>
            <p:cNvPr id="23" name="Straight Arrow Connector 8"/>
            <p:cNvCxnSpPr>
              <a:cxnSpLocks noChangeShapeType="1"/>
            </p:cNvCxnSpPr>
            <p:nvPr/>
          </p:nvCxnSpPr>
          <p:spPr bwMode="auto">
            <a:xfrm rot="10800000">
              <a:off x="914400" y="4495800"/>
              <a:ext cx="1371600" cy="1588"/>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cxnSp>
          <p:nvCxnSpPr>
            <p:cNvPr id="24" name="Straight Arrow Connector 9"/>
            <p:cNvCxnSpPr>
              <a:cxnSpLocks noChangeShapeType="1"/>
            </p:cNvCxnSpPr>
            <p:nvPr/>
          </p:nvCxnSpPr>
          <p:spPr bwMode="auto">
            <a:xfrm rot="5400000" flipH="1" flipV="1">
              <a:off x="1636712" y="3543300"/>
              <a:ext cx="1296988" cy="1588"/>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
          <p:nvSpPr>
            <p:cNvPr id="25" name="TextBox 11"/>
            <p:cNvSpPr txBox="1">
              <a:spLocks noChangeArrowheads="1"/>
            </p:cNvSpPr>
            <p:nvPr/>
          </p:nvSpPr>
          <p:spPr bwMode="auto">
            <a:xfrm>
              <a:off x="4495800" y="3133725"/>
              <a:ext cx="39052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i="1">
                  <a:latin typeface="Garamond Premr Pro" charset="0"/>
                  <a:cs typeface="Garamond Premr Pro" charset="0"/>
                </a:rPr>
                <a:t>B</a:t>
              </a:r>
            </a:p>
          </p:txBody>
        </p:sp>
        <p:sp>
          <p:nvSpPr>
            <p:cNvPr id="30" name="TextBox 5"/>
            <p:cNvSpPr txBox="1">
              <a:spLocks noChangeArrowheads="1"/>
            </p:cNvSpPr>
            <p:nvPr/>
          </p:nvSpPr>
          <p:spPr bwMode="auto">
            <a:xfrm>
              <a:off x="267290" y="3133725"/>
              <a:ext cx="53102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i="1" dirty="0">
                  <a:latin typeface="Garamond Premr Pro" charset="0"/>
                  <a:cs typeface="Garamond Premr Pro" charset="0"/>
                </a:rPr>
                <a:t>R</a:t>
              </a:r>
            </a:p>
          </p:txBody>
        </p:sp>
      </p:grpSp>
      <p:sp>
        <p:nvSpPr>
          <p:cNvPr id="26" name="Rectangle 9"/>
          <p:cNvSpPr txBox="1">
            <a:spLocks noChangeArrowheads="1"/>
          </p:cNvSpPr>
          <p:nvPr/>
        </p:nvSpPr>
        <p:spPr>
          <a:xfrm>
            <a:off x="7103211" y="1937543"/>
            <a:ext cx="1616452" cy="774144"/>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a:solidFill>
                  <a:srgbClr val="0000FF"/>
                </a:solidFill>
                <a:latin typeface="Apple Chancery"/>
                <a:cs typeface="Apple Chancery"/>
              </a:rPr>
              <a:t>graphic courtesy of Mr. White</a:t>
            </a:r>
            <a:endParaRPr lang="en-US" sz="1400" dirty="0">
              <a:solidFill>
                <a:srgbClr val="0000FF"/>
              </a:solidFill>
              <a:latin typeface="Apple Chancery"/>
              <a:ea typeface="ＭＳ Ｐゴシック" charset="0"/>
              <a:cs typeface="Apple Chancery"/>
            </a:endParaRPr>
          </a:p>
        </p:txBody>
      </p:sp>
      <p:sp>
        <p:nvSpPr>
          <p:cNvPr id="2" name="TextBox 1"/>
          <p:cNvSpPr txBox="1"/>
          <p:nvPr/>
        </p:nvSpPr>
        <p:spPr>
          <a:xfrm>
            <a:off x="894041" y="2667000"/>
            <a:ext cx="7995959" cy="707886"/>
          </a:xfrm>
          <a:prstGeom prst="rect">
            <a:avLst/>
          </a:prstGeom>
          <a:noFill/>
        </p:spPr>
        <p:txBody>
          <a:bodyPr wrap="square" rtlCol="0">
            <a:spAutoFit/>
          </a:bodyPr>
          <a:lstStyle/>
          <a:p>
            <a:r>
              <a:rPr lang="en-US" sz="2000" dirty="0">
                <a:solidFill>
                  <a:srgbClr val="FF0000"/>
                </a:solidFill>
                <a:latin typeface="Apple Chancery"/>
                <a:cs typeface="Apple Chancery"/>
              </a:rPr>
              <a:t>The technique here </a:t>
            </a:r>
            <a:r>
              <a:rPr lang="en-US" sz="2000" dirty="0">
                <a:latin typeface="Times New Roman"/>
                <a:cs typeface="Times New Roman"/>
              </a:rPr>
              <a:t>is to </a:t>
            </a:r>
            <a:r>
              <a:rPr lang="en-US" sz="2000" dirty="0">
                <a:solidFill>
                  <a:srgbClr val="0000FF"/>
                </a:solidFill>
                <a:latin typeface="Times New Roman"/>
                <a:cs typeface="Times New Roman"/>
              </a:rPr>
              <a:t>write</a:t>
            </a:r>
            <a:r>
              <a:rPr lang="en-US" sz="2000" dirty="0">
                <a:latin typeface="Times New Roman"/>
                <a:cs typeface="Times New Roman"/>
              </a:rPr>
              <a:t> out a </a:t>
            </a:r>
            <a:r>
              <a:rPr lang="en-US" sz="2000" dirty="0">
                <a:solidFill>
                  <a:srgbClr val="0000FF"/>
                </a:solidFill>
                <a:latin typeface="Times New Roman"/>
                <a:cs typeface="Times New Roman"/>
              </a:rPr>
              <a:t>general expression for </a:t>
            </a:r>
            <a:r>
              <a:rPr lang="en-US" sz="2000" dirty="0">
                <a:latin typeface="Times New Roman"/>
                <a:cs typeface="Times New Roman"/>
              </a:rPr>
              <a:t>the </a:t>
            </a:r>
            <a:r>
              <a:rPr lang="en-US" sz="2000" dirty="0">
                <a:solidFill>
                  <a:srgbClr val="0000FF"/>
                </a:solidFill>
                <a:latin typeface="Times New Roman"/>
                <a:cs typeface="Times New Roman"/>
              </a:rPr>
              <a:t>magnetic flux</a:t>
            </a:r>
            <a:r>
              <a:rPr lang="en-US" sz="2000" dirty="0">
                <a:latin typeface="Times New Roman"/>
                <a:cs typeface="Times New Roman"/>
              </a:rPr>
              <a:t>, then </a:t>
            </a:r>
            <a:r>
              <a:rPr lang="en-US" sz="2000" dirty="0">
                <a:solidFill>
                  <a:srgbClr val="0000FF"/>
                </a:solidFill>
                <a:latin typeface="Times New Roman"/>
                <a:cs typeface="Times New Roman"/>
              </a:rPr>
              <a:t>determine its change (which is      in this case)</a:t>
            </a:r>
            <a:r>
              <a:rPr lang="en-US" sz="2000" dirty="0">
                <a:latin typeface="Times New Roman"/>
                <a:cs typeface="Times New Roman"/>
              </a:rPr>
              <a:t>.  Doing so yields:</a:t>
            </a:r>
            <a:endParaRPr lang="en-US" sz="2000" dirty="0">
              <a:solidFill>
                <a:srgbClr val="FF0000"/>
              </a:solidFill>
              <a:latin typeface="Apple Chancery"/>
              <a:cs typeface="Apple Chancery"/>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489504333"/>
              </p:ext>
            </p:extLst>
          </p:nvPr>
        </p:nvGraphicFramePr>
        <p:xfrm>
          <a:off x="4826747" y="3579061"/>
          <a:ext cx="127499" cy="191823"/>
        </p:xfrm>
        <a:graphic>
          <a:graphicData uri="http://schemas.openxmlformats.org/presentationml/2006/ole">
            <mc:AlternateContent xmlns:mc="http://schemas.openxmlformats.org/markup-compatibility/2006">
              <mc:Choice xmlns:v="urn:schemas-microsoft-com:vml" Requires="v">
                <p:oleObj spid="_x0000_s3078411" name="Equation" r:id="rId11" imgW="101600" imgH="152400" progId="Equation.DSMT4">
                  <p:embed/>
                </p:oleObj>
              </mc:Choice>
              <mc:Fallback>
                <p:oleObj name="Equation" r:id="rId11" imgW="101600" imgH="152400" progId="Equation.DSMT4">
                  <p:embed/>
                  <p:pic>
                    <p:nvPicPr>
                      <p:cNvPr id="0" name=""/>
                      <p:cNvPicPr/>
                      <p:nvPr/>
                    </p:nvPicPr>
                    <p:blipFill>
                      <a:blip r:embed="rId12"/>
                      <a:stretch>
                        <a:fillRect/>
                      </a:stretch>
                    </p:blipFill>
                    <p:spPr>
                      <a:xfrm>
                        <a:off x="4826747" y="3579061"/>
                        <a:ext cx="127499" cy="191823"/>
                      </a:xfrm>
                      <a:prstGeom prst="rect">
                        <a:avLst/>
                      </a:prstGeom>
                    </p:spPr>
                  </p:pic>
                </p:oleObj>
              </mc:Fallback>
            </mc:AlternateContent>
          </a:graphicData>
        </a:graphic>
      </p:graphicFrame>
      <p:cxnSp>
        <p:nvCxnSpPr>
          <p:cNvPr id="4" name="Straight Connector 3"/>
          <p:cNvCxnSpPr/>
          <p:nvPr/>
        </p:nvCxnSpPr>
        <p:spPr>
          <a:xfrm flipV="1">
            <a:off x="4419600" y="3734240"/>
            <a:ext cx="418510" cy="381000"/>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28" name="Object 27"/>
          <p:cNvGraphicFramePr>
            <a:graphicFrameLocks noChangeAspect="1"/>
          </p:cNvGraphicFramePr>
          <p:nvPr>
            <p:extLst>
              <p:ext uri="{D42A27DB-BD31-4B8C-83A1-F6EECF244321}">
                <p14:modId xmlns:p14="http://schemas.microsoft.com/office/powerpoint/2010/main" val="2985314053"/>
              </p:ext>
            </p:extLst>
          </p:nvPr>
        </p:nvGraphicFramePr>
        <p:xfrm>
          <a:off x="4300464" y="4558404"/>
          <a:ext cx="127499" cy="191823"/>
        </p:xfrm>
        <a:graphic>
          <a:graphicData uri="http://schemas.openxmlformats.org/presentationml/2006/ole">
            <mc:AlternateContent xmlns:mc="http://schemas.openxmlformats.org/markup-compatibility/2006">
              <mc:Choice xmlns:v="urn:schemas-microsoft-com:vml" Requires="v">
                <p:oleObj spid="_x0000_s3078412" name="Equation" r:id="rId13" imgW="101600" imgH="152400" progId="Equation.DSMT4">
                  <p:embed/>
                </p:oleObj>
              </mc:Choice>
              <mc:Fallback>
                <p:oleObj name="Equation" r:id="rId13" imgW="101600" imgH="152400" progId="Equation.DSMT4">
                  <p:embed/>
                  <p:pic>
                    <p:nvPicPr>
                      <p:cNvPr id="0" name=""/>
                      <p:cNvPicPr/>
                      <p:nvPr/>
                    </p:nvPicPr>
                    <p:blipFill>
                      <a:blip r:embed="rId12"/>
                      <a:stretch>
                        <a:fillRect/>
                      </a:stretch>
                    </p:blipFill>
                    <p:spPr>
                      <a:xfrm>
                        <a:off x="4300464" y="4558404"/>
                        <a:ext cx="127499" cy="191823"/>
                      </a:xfrm>
                      <a:prstGeom prst="rect">
                        <a:avLst/>
                      </a:prstGeom>
                    </p:spPr>
                  </p:pic>
                </p:oleObj>
              </mc:Fallback>
            </mc:AlternateContent>
          </a:graphicData>
        </a:graphic>
      </p:graphicFrame>
      <p:cxnSp>
        <p:nvCxnSpPr>
          <p:cNvPr id="29" name="Straight Connector 28"/>
          <p:cNvCxnSpPr/>
          <p:nvPr/>
        </p:nvCxnSpPr>
        <p:spPr>
          <a:xfrm flipV="1">
            <a:off x="4118681" y="4750227"/>
            <a:ext cx="204197" cy="381000"/>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31" name="Object 30">
            <a:extLst>
              <a:ext uri="{FF2B5EF4-FFF2-40B4-BE49-F238E27FC236}">
                <a16:creationId xmlns:a16="http://schemas.microsoft.com/office/drawing/2014/main" id="{D1F99D25-AD5E-E944-AD28-7AD9803EDDE2}"/>
              </a:ext>
            </a:extLst>
          </p:cNvPr>
          <p:cNvGraphicFramePr>
            <a:graphicFrameLocks noChangeAspect="1"/>
          </p:cNvGraphicFramePr>
          <p:nvPr>
            <p:extLst>
              <p:ext uri="{D42A27DB-BD31-4B8C-83A1-F6EECF244321}">
                <p14:modId xmlns:p14="http://schemas.microsoft.com/office/powerpoint/2010/main" val="1049690677"/>
              </p:ext>
            </p:extLst>
          </p:nvPr>
        </p:nvGraphicFramePr>
        <p:xfrm>
          <a:off x="5121083" y="3002924"/>
          <a:ext cx="377825" cy="285750"/>
        </p:xfrm>
        <a:graphic>
          <a:graphicData uri="http://schemas.openxmlformats.org/presentationml/2006/ole">
            <mc:AlternateContent xmlns:mc="http://schemas.openxmlformats.org/markup-compatibility/2006">
              <mc:Choice xmlns:v="urn:schemas-microsoft-com:vml" Requires="v">
                <p:oleObj spid="_x0000_s3078413" name="Equation" r:id="rId14" imgW="215900" imgH="165100" progId="Equation.DSMT4">
                  <p:embed/>
                </p:oleObj>
              </mc:Choice>
              <mc:Fallback>
                <p:oleObj name="Equation" r:id="rId14" imgW="215900" imgH="165100" progId="Equation.DSMT4">
                  <p:embed/>
                  <p:pic>
                    <p:nvPicPr>
                      <p:cNvPr id="15" name="Object 14"/>
                      <p:cNvPicPr/>
                      <p:nvPr/>
                    </p:nvPicPr>
                    <p:blipFill>
                      <a:blip r:embed="rId15"/>
                      <a:stretch>
                        <a:fillRect/>
                      </a:stretch>
                    </p:blipFill>
                    <p:spPr>
                      <a:xfrm>
                        <a:off x="5121083" y="3002924"/>
                        <a:ext cx="377825" cy="285750"/>
                      </a:xfrm>
                      <a:prstGeom prst="rect">
                        <a:avLst/>
                      </a:prstGeom>
                    </p:spPr>
                  </p:pic>
                </p:oleObj>
              </mc:Fallback>
            </mc:AlternateContent>
          </a:graphicData>
        </a:graphic>
      </p:graphicFrame>
      <p:graphicFrame>
        <p:nvGraphicFramePr>
          <p:cNvPr id="32" name="Object 31">
            <a:extLst>
              <a:ext uri="{FF2B5EF4-FFF2-40B4-BE49-F238E27FC236}">
                <a16:creationId xmlns:a16="http://schemas.microsoft.com/office/drawing/2014/main" id="{20CCCE0D-E4E1-834A-92D2-92466B40F121}"/>
              </a:ext>
            </a:extLst>
          </p:cNvPr>
          <p:cNvGraphicFramePr>
            <a:graphicFrameLocks noChangeAspect="1"/>
          </p:cNvGraphicFramePr>
          <p:nvPr>
            <p:extLst>
              <p:ext uri="{D42A27DB-BD31-4B8C-83A1-F6EECF244321}">
                <p14:modId xmlns:p14="http://schemas.microsoft.com/office/powerpoint/2010/main" val="3576085456"/>
              </p:ext>
            </p:extLst>
          </p:nvPr>
        </p:nvGraphicFramePr>
        <p:xfrm>
          <a:off x="6392935" y="2111772"/>
          <a:ext cx="377825" cy="285750"/>
        </p:xfrm>
        <a:graphic>
          <a:graphicData uri="http://schemas.openxmlformats.org/presentationml/2006/ole">
            <mc:AlternateContent xmlns:mc="http://schemas.openxmlformats.org/markup-compatibility/2006">
              <mc:Choice xmlns:v="urn:schemas-microsoft-com:vml" Requires="v">
                <p:oleObj spid="_x0000_s3078414" name="Equation" r:id="rId16" imgW="215900" imgH="165100" progId="Equation.DSMT4">
                  <p:embed/>
                </p:oleObj>
              </mc:Choice>
              <mc:Fallback>
                <p:oleObj name="Equation" r:id="rId16" imgW="215900" imgH="165100" progId="Equation.DSMT4">
                  <p:embed/>
                  <p:pic>
                    <p:nvPicPr>
                      <p:cNvPr id="31" name="Object 30">
                        <a:extLst>
                          <a:ext uri="{FF2B5EF4-FFF2-40B4-BE49-F238E27FC236}">
                            <a16:creationId xmlns:a16="http://schemas.microsoft.com/office/drawing/2014/main" id="{D1F99D25-AD5E-E944-AD28-7AD9803EDDE2}"/>
                          </a:ext>
                        </a:extLst>
                      </p:cNvPr>
                      <p:cNvPicPr/>
                      <p:nvPr/>
                    </p:nvPicPr>
                    <p:blipFill>
                      <a:blip r:embed="rId17"/>
                      <a:stretch>
                        <a:fillRect/>
                      </a:stretch>
                    </p:blipFill>
                    <p:spPr>
                      <a:xfrm>
                        <a:off x="6392935" y="2111772"/>
                        <a:ext cx="377825" cy="285750"/>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3376E9D3-86E1-AA48-86F1-018AAC42E760}"/>
              </a:ext>
            </a:extLst>
          </p:cNvPr>
          <p:cNvSpPr/>
          <p:nvPr/>
        </p:nvSpPr>
        <p:spPr>
          <a:xfrm>
            <a:off x="6663008" y="293627"/>
            <a:ext cx="193812" cy="1609890"/>
          </a:xfrm>
          <a:prstGeom prst="rect">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57E18B1A-E296-4645-A769-6E6CB1F13792}"/>
              </a:ext>
            </a:extLst>
          </p:cNvPr>
          <p:cNvCxnSpPr/>
          <p:nvPr/>
        </p:nvCxnSpPr>
        <p:spPr>
          <a:xfrm>
            <a:off x="6465229" y="2128042"/>
            <a:ext cx="302691" cy="0"/>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120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par>
                                <p:cTn id="13" presetID="9"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dissolve">
                                      <p:cBhvr>
                                        <p:cTn id="15" dur="500"/>
                                        <p:tgtEl>
                                          <p:spTgt spid="27"/>
                                        </p:tgtEl>
                                      </p:cBhvr>
                                    </p:animEffect>
                                  </p:childTnLst>
                                </p:cTn>
                              </p:par>
                              <p:par>
                                <p:cTn id="16" presetID="9"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par>
                                <p:cTn id="24" presetID="9"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dissolve">
                                      <p:cBhvr>
                                        <p:cTn id="26" dur="500"/>
                                        <p:tgtEl>
                                          <p:spTgt spid="28"/>
                                        </p:tgtEl>
                                      </p:cBhvr>
                                    </p:animEffect>
                                  </p:childTnLst>
                                </p:cTn>
                              </p:par>
                              <p:par>
                                <p:cTn id="27" presetID="9"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dissolv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dissolve">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dissolve">
                                      <p:cBhvr>
                                        <p:cTn id="3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575951" y="2784809"/>
            <a:ext cx="8275949" cy="707886"/>
          </a:xfrm>
          <a:prstGeom prst="rect">
            <a:avLst/>
          </a:prstGeom>
          <a:noFill/>
        </p:spPr>
        <p:txBody>
          <a:bodyPr wrap="square" rtlCol="0">
            <a:spAutoFit/>
          </a:bodyPr>
          <a:lstStyle/>
          <a:p>
            <a:r>
              <a:rPr lang="en-US" sz="2000" dirty="0">
                <a:latin typeface="Times New Roman"/>
                <a:cs typeface="Times New Roman"/>
              </a:rPr>
              <a:t>using                    on the positive charges of the bar suggest the </a:t>
            </a:r>
            <a:r>
              <a:rPr lang="en-US" sz="2000" dirty="0">
                <a:solidFill>
                  <a:srgbClr val="0000FF"/>
                </a:solidFill>
                <a:latin typeface="Times New Roman"/>
                <a:cs typeface="Times New Roman"/>
              </a:rPr>
              <a:t>current is upward </a:t>
            </a:r>
            <a:r>
              <a:rPr lang="en-US" sz="2000" dirty="0">
                <a:latin typeface="Times New Roman"/>
                <a:cs typeface="Times New Roman"/>
              </a:rPr>
              <a:t>in the bar and </a:t>
            </a:r>
            <a:r>
              <a:rPr lang="en-US" sz="2000" dirty="0">
                <a:solidFill>
                  <a:srgbClr val="FF0000"/>
                </a:solidFill>
                <a:latin typeface="Times New Roman"/>
                <a:cs typeface="Times New Roman"/>
              </a:rPr>
              <a:t>counterclockwise in the circuit</a:t>
            </a:r>
            <a:r>
              <a:rPr lang="en-US" sz="2000" dirty="0">
                <a:latin typeface="Times New Roman"/>
                <a:cs typeface="Times New Roman"/>
              </a:rPr>
              <a:t>.</a:t>
            </a:r>
            <a:endParaRPr lang="en-US" sz="2000" dirty="0">
              <a:solidFill>
                <a:srgbClr val="FF0000"/>
              </a:solidFill>
              <a:latin typeface="Apple Chancery"/>
              <a:cs typeface="Apple Chancery"/>
            </a:endParaRPr>
          </a:p>
        </p:txBody>
      </p:sp>
      <p:sp>
        <p:nvSpPr>
          <p:cNvPr id="9" name="Rectangle 9"/>
          <p:cNvSpPr txBox="1">
            <a:spLocks noChangeArrowheads="1"/>
          </p:cNvSpPr>
          <p:nvPr/>
        </p:nvSpPr>
        <p:spPr>
          <a:xfrm>
            <a:off x="232084" y="527843"/>
            <a:ext cx="4089400" cy="671513"/>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cs typeface="Apple Chancery"/>
              </a:rPr>
              <a:t>b.) In what direction </a:t>
            </a:r>
            <a:r>
              <a:rPr lang="en-US" sz="2000" dirty="0">
                <a:latin typeface="Times New Roman"/>
                <a:cs typeface="Times New Roman"/>
              </a:rPr>
              <a:t>is the </a:t>
            </a:r>
            <a:r>
              <a:rPr lang="en-US" sz="2000" dirty="0">
                <a:solidFill>
                  <a:srgbClr val="0000FF"/>
                </a:solidFill>
                <a:latin typeface="Times New Roman"/>
                <a:cs typeface="Times New Roman"/>
              </a:rPr>
              <a:t>induced current </a:t>
            </a:r>
            <a:r>
              <a:rPr lang="en-US" sz="2000" dirty="0">
                <a:latin typeface="Times New Roman"/>
                <a:cs typeface="Times New Roman"/>
              </a:rPr>
              <a:t>in the circuit?</a:t>
            </a:r>
            <a:endParaRPr lang="en-US" sz="1800" dirty="0">
              <a:solidFill>
                <a:srgbClr val="008000"/>
              </a:solidFill>
              <a:latin typeface="Apple Chancery"/>
              <a:ea typeface="ＭＳ Ｐゴシック" charset="0"/>
              <a:cs typeface="Apple Chancery"/>
            </a:endParaRPr>
          </a:p>
        </p:txBody>
      </p:sp>
      <p:sp>
        <p:nvSpPr>
          <p:cNvPr id="11"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dirty="0"/>
          </a:p>
        </p:txBody>
      </p:sp>
      <p:sp>
        <p:nvSpPr>
          <p:cNvPr id="12"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13.)</a:t>
            </a:r>
          </a:p>
        </p:txBody>
      </p:sp>
      <p:grpSp>
        <p:nvGrpSpPr>
          <p:cNvPr id="19" name="Group 18"/>
          <p:cNvGrpSpPr/>
          <p:nvPr/>
        </p:nvGrpSpPr>
        <p:grpSpPr>
          <a:xfrm>
            <a:off x="4838110" y="299243"/>
            <a:ext cx="4200525" cy="2271713"/>
            <a:chOff x="685800" y="2667000"/>
            <a:chExt cx="4200525" cy="2271713"/>
          </a:xfrm>
        </p:grpSpPr>
        <p:pic>
          <p:nvPicPr>
            <p:cNvPr id="2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667000"/>
              <a:ext cx="3797300" cy="161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1" name="Object 20"/>
            <p:cNvGraphicFramePr>
              <a:graphicFrameLocks noChangeAspect="1"/>
            </p:cNvGraphicFramePr>
            <p:nvPr/>
          </p:nvGraphicFramePr>
          <p:xfrm>
            <a:off x="1897062" y="3343061"/>
            <a:ext cx="387350" cy="559506"/>
          </p:xfrm>
          <a:graphic>
            <a:graphicData uri="http://schemas.openxmlformats.org/presentationml/2006/ole">
              <mc:AlternateContent xmlns:mc="http://schemas.openxmlformats.org/markup-compatibility/2006">
                <mc:Choice xmlns:v="urn:schemas-microsoft-com:vml" Requires="v">
                  <p:oleObj spid="_x0000_s3469313" name="Equation" r:id="rId5" imgW="114300" imgH="165100" progId="Equation.3">
                    <p:embed/>
                  </p:oleObj>
                </mc:Choice>
                <mc:Fallback>
                  <p:oleObj name="Equation" r:id="rId5" imgW="114300" imgH="165100" progId="Equation.3">
                    <p:embed/>
                    <p:pic>
                      <p:nvPicPr>
                        <p:cNvPr id="21" name="Object 20"/>
                        <p:cNvPicPr/>
                        <p:nvPr/>
                      </p:nvPicPr>
                      <p:blipFill>
                        <a:blip r:embed="rId6"/>
                        <a:stretch>
                          <a:fillRect/>
                        </a:stretch>
                      </p:blipFill>
                      <p:spPr>
                        <a:xfrm>
                          <a:off x="1897062" y="3343061"/>
                          <a:ext cx="387350" cy="559506"/>
                        </a:xfrm>
                        <a:prstGeom prst="rect">
                          <a:avLst/>
                        </a:prstGeom>
                      </p:spPr>
                    </p:pic>
                  </p:oleObj>
                </mc:Fallback>
              </mc:AlternateContent>
            </a:graphicData>
          </a:graphic>
        </p:graphicFrame>
        <p:sp>
          <p:nvSpPr>
            <p:cNvPr id="22" name="TextBox 5"/>
            <p:cNvSpPr txBox="1">
              <a:spLocks noChangeArrowheads="1"/>
            </p:cNvSpPr>
            <p:nvPr/>
          </p:nvSpPr>
          <p:spPr bwMode="auto">
            <a:xfrm>
              <a:off x="1447800" y="4419600"/>
              <a:ext cx="33972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i="1">
                  <a:latin typeface="Garamond Premr Pro" charset="0"/>
                  <a:cs typeface="Garamond Premr Pro" charset="0"/>
                </a:rPr>
                <a:t>x</a:t>
              </a:r>
            </a:p>
          </p:txBody>
        </p:sp>
        <p:cxnSp>
          <p:nvCxnSpPr>
            <p:cNvPr id="23" name="Straight Arrow Connector 8"/>
            <p:cNvCxnSpPr>
              <a:cxnSpLocks noChangeShapeType="1"/>
            </p:cNvCxnSpPr>
            <p:nvPr/>
          </p:nvCxnSpPr>
          <p:spPr bwMode="auto">
            <a:xfrm rot="10800000">
              <a:off x="914400" y="4495800"/>
              <a:ext cx="1371600" cy="1588"/>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cxnSp>
          <p:nvCxnSpPr>
            <p:cNvPr id="24" name="Straight Arrow Connector 9"/>
            <p:cNvCxnSpPr>
              <a:cxnSpLocks noChangeShapeType="1"/>
            </p:cNvCxnSpPr>
            <p:nvPr/>
          </p:nvCxnSpPr>
          <p:spPr bwMode="auto">
            <a:xfrm rot="5400000" flipH="1" flipV="1">
              <a:off x="1636712" y="3543300"/>
              <a:ext cx="1296988" cy="1588"/>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
          <p:nvSpPr>
            <p:cNvPr id="25" name="TextBox 11"/>
            <p:cNvSpPr txBox="1">
              <a:spLocks noChangeArrowheads="1"/>
            </p:cNvSpPr>
            <p:nvPr/>
          </p:nvSpPr>
          <p:spPr bwMode="auto">
            <a:xfrm>
              <a:off x="4495800" y="3133725"/>
              <a:ext cx="39052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i="1">
                  <a:latin typeface="Garamond Premr Pro" charset="0"/>
                  <a:cs typeface="Garamond Premr Pro" charset="0"/>
                </a:rPr>
                <a:t>B</a:t>
              </a:r>
            </a:p>
          </p:txBody>
        </p:sp>
      </p:grpSp>
      <p:sp>
        <p:nvSpPr>
          <p:cNvPr id="26" name="Rectangle 9"/>
          <p:cNvSpPr txBox="1">
            <a:spLocks noChangeArrowheads="1"/>
          </p:cNvSpPr>
          <p:nvPr/>
        </p:nvSpPr>
        <p:spPr>
          <a:xfrm>
            <a:off x="7103211" y="1937543"/>
            <a:ext cx="1616452" cy="774144"/>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a:solidFill>
                  <a:srgbClr val="0000FF"/>
                </a:solidFill>
                <a:latin typeface="Apple Chancery"/>
                <a:cs typeface="Apple Chancery"/>
              </a:rPr>
              <a:t>graphic courtesy of Mr. White</a:t>
            </a:r>
            <a:endParaRPr lang="en-US" sz="1400" dirty="0">
              <a:solidFill>
                <a:srgbClr val="0000FF"/>
              </a:solidFill>
              <a:latin typeface="Apple Chancery"/>
              <a:ea typeface="ＭＳ Ｐゴシック" charset="0"/>
              <a:cs typeface="Apple Chancery"/>
            </a:endParaRPr>
          </a:p>
        </p:txBody>
      </p:sp>
      <p:sp>
        <p:nvSpPr>
          <p:cNvPr id="2" name="TextBox 1"/>
          <p:cNvSpPr txBox="1"/>
          <p:nvPr/>
        </p:nvSpPr>
        <p:spPr>
          <a:xfrm>
            <a:off x="575951" y="1255057"/>
            <a:ext cx="4084949" cy="1631216"/>
          </a:xfrm>
          <a:prstGeom prst="rect">
            <a:avLst/>
          </a:prstGeom>
          <a:noFill/>
        </p:spPr>
        <p:txBody>
          <a:bodyPr wrap="square" rtlCol="0">
            <a:spAutoFit/>
          </a:bodyPr>
          <a:lstStyle/>
          <a:p>
            <a:r>
              <a:rPr lang="en-US" sz="2000" dirty="0">
                <a:solidFill>
                  <a:srgbClr val="FF0000"/>
                </a:solidFill>
                <a:latin typeface="Apple Chancery"/>
                <a:cs typeface="Apple Chancery"/>
              </a:rPr>
              <a:t>There is a technique </a:t>
            </a:r>
            <a:r>
              <a:rPr lang="en-US" sz="2000" dirty="0">
                <a:latin typeface="Times New Roman"/>
                <a:cs typeface="Times New Roman"/>
              </a:rPr>
              <a:t>for determine the </a:t>
            </a:r>
            <a:r>
              <a:rPr lang="en-US" sz="2000" dirty="0">
                <a:solidFill>
                  <a:srgbClr val="0000FF"/>
                </a:solidFill>
                <a:latin typeface="Times New Roman"/>
                <a:cs typeface="Times New Roman"/>
              </a:rPr>
              <a:t>direction of an induced current </a:t>
            </a:r>
            <a:r>
              <a:rPr lang="en-US" sz="2000" dirty="0">
                <a:latin typeface="Times New Roman"/>
                <a:cs typeface="Times New Roman"/>
              </a:rPr>
              <a:t>in a coil </a:t>
            </a:r>
            <a:r>
              <a:rPr lang="en-US" sz="2000" dirty="0">
                <a:solidFill>
                  <a:srgbClr val="0000FF"/>
                </a:solidFill>
                <a:latin typeface="Times New Roman"/>
                <a:cs typeface="Times New Roman"/>
              </a:rPr>
              <a:t>due to a changing magnetic flux </a:t>
            </a:r>
            <a:r>
              <a:rPr lang="en-US" sz="2000" dirty="0">
                <a:latin typeface="Times New Roman"/>
                <a:cs typeface="Times New Roman"/>
              </a:rPr>
              <a:t>(it’s called Lenz’s Law), but we’ll talk about that later.  For now, simply</a:t>
            </a:r>
            <a:endParaRPr lang="en-US" sz="2000" dirty="0">
              <a:solidFill>
                <a:srgbClr val="FF0000"/>
              </a:solidFill>
              <a:latin typeface="Apple Chancery"/>
              <a:cs typeface="Apple Chancery"/>
            </a:endParaRPr>
          </a:p>
        </p:txBody>
      </p:sp>
      <p:graphicFrame>
        <p:nvGraphicFramePr>
          <p:cNvPr id="30" name="Object 29"/>
          <p:cNvGraphicFramePr>
            <a:graphicFrameLocks noChangeAspect="1"/>
          </p:cNvGraphicFramePr>
          <p:nvPr/>
        </p:nvGraphicFramePr>
        <p:xfrm>
          <a:off x="1260475" y="2798761"/>
          <a:ext cx="1165225" cy="395288"/>
        </p:xfrm>
        <a:graphic>
          <a:graphicData uri="http://schemas.openxmlformats.org/presentationml/2006/ole">
            <mc:AlternateContent xmlns:mc="http://schemas.openxmlformats.org/markup-compatibility/2006">
              <mc:Choice xmlns:v="urn:schemas-microsoft-com:vml" Requires="v">
                <p:oleObj spid="_x0000_s3469314" name="Equation" r:id="rId7" imgW="673100" imgH="228600" progId="Equation.DSMT4">
                  <p:embed/>
                </p:oleObj>
              </mc:Choice>
              <mc:Fallback>
                <p:oleObj name="Equation" r:id="rId7" imgW="673100" imgH="228600" progId="Equation.DSMT4">
                  <p:embed/>
                  <p:pic>
                    <p:nvPicPr>
                      <p:cNvPr id="30" name="Object 29"/>
                      <p:cNvPicPr/>
                      <p:nvPr/>
                    </p:nvPicPr>
                    <p:blipFill>
                      <a:blip r:embed="rId8"/>
                      <a:stretch>
                        <a:fillRect/>
                      </a:stretch>
                    </p:blipFill>
                    <p:spPr>
                      <a:xfrm>
                        <a:off x="1260475" y="2798761"/>
                        <a:ext cx="1165225" cy="395288"/>
                      </a:xfrm>
                      <a:prstGeom prst="rect">
                        <a:avLst/>
                      </a:prstGeom>
                    </p:spPr>
                  </p:pic>
                </p:oleObj>
              </mc:Fallback>
            </mc:AlternateContent>
          </a:graphicData>
        </a:graphic>
      </p:graphicFrame>
      <p:sp>
        <p:nvSpPr>
          <p:cNvPr id="32" name="Rectangle 9"/>
          <p:cNvSpPr txBox="1">
            <a:spLocks noChangeArrowheads="1"/>
          </p:cNvSpPr>
          <p:nvPr/>
        </p:nvSpPr>
        <p:spPr>
          <a:xfrm>
            <a:off x="232084" y="3483566"/>
            <a:ext cx="8543616" cy="1075734"/>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cs typeface="Apple Chancery"/>
              </a:rPr>
              <a:t>c.) Current in </a:t>
            </a:r>
            <a:r>
              <a:rPr lang="en-US" sz="2000" dirty="0">
                <a:solidFill>
                  <a:srgbClr val="0000FF"/>
                </a:solidFill>
                <a:latin typeface="Times New Roman"/>
                <a:cs typeface="Times New Roman"/>
              </a:rPr>
              <a:t>a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dirty="0">
                <a:solidFill>
                  <a:srgbClr val="0000FF"/>
                </a:solidFill>
                <a:latin typeface="Times New Roman"/>
                <a:cs typeface="Times New Roman"/>
              </a:rPr>
              <a:t> </a:t>
            </a:r>
            <a:r>
              <a:rPr lang="en-US" sz="2000" dirty="0">
                <a:latin typeface="Times New Roman"/>
                <a:cs typeface="Times New Roman"/>
              </a:rPr>
              <a:t>will </a:t>
            </a:r>
            <a:r>
              <a:rPr lang="en-US" sz="2000" dirty="0">
                <a:solidFill>
                  <a:srgbClr val="0000FF"/>
                </a:solidFill>
                <a:latin typeface="Times New Roman"/>
                <a:cs typeface="Times New Roman"/>
              </a:rPr>
              <a:t>feel a force</a:t>
            </a:r>
            <a:r>
              <a:rPr lang="en-US" sz="2000" dirty="0">
                <a:latin typeface="Times New Roman"/>
                <a:cs typeface="Times New Roman"/>
              </a:rPr>
              <a:t>.  If all of the </a:t>
            </a:r>
            <a:r>
              <a:rPr lang="en-US" sz="2000" dirty="0">
                <a:solidFill>
                  <a:srgbClr val="0000FF"/>
                </a:solidFill>
                <a:latin typeface="Times New Roman"/>
                <a:cs typeface="Times New Roman"/>
              </a:rPr>
              <a:t>resistance</a:t>
            </a:r>
            <a:r>
              <a:rPr lang="en-US" sz="2000" dirty="0">
                <a:latin typeface="Times New Roman"/>
                <a:cs typeface="Times New Roman"/>
              </a:rPr>
              <a:t> in the circuit is wrapped up in </a:t>
            </a:r>
            <a:r>
              <a:rPr lang="en-US" sz="2000" i="1" dirty="0">
                <a:solidFill>
                  <a:srgbClr val="FF0000"/>
                </a:solidFill>
                <a:latin typeface="Times New Roman"/>
                <a:cs typeface="Times New Roman"/>
              </a:rPr>
              <a:t>R</a:t>
            </a:r>
            <a:r>
              <a:rPr lang="en-US" sz="2000" i="1" dirty="0">
                <a:latin typeface="Times New Roman"/>
                <a:cs typeface="Times New Roman"/>
              </a:rPr>
              <a:t>,</a:t>
            </a:r>
            <a:r>
              <a:rPr lang="en-US" sz="2000" dirty="0">
                <a:latin typeface="Times New Roman"/>
                <a:cs typeface="Times New Roman"/>
              </a:rPr>
              <a:t> what will be the </a:t>
            </a:r>
            <a:r>
              <a:rPr lang="en-US" sz="2000" dirty="0">
                <a:solidFill>
                  <a:srgbClr val="0000FF"/>
                </a:solidFill>
                <a:latin typeface="Times New Roman"/>
                <a:cs typeface="Times New Roman"/>
              </a:rPr>
              <a:t>direction</a:t>
            </a:r>
            <a:r>
              <a:rPr lang="en-US" sz="2000" dirty="0">
                <a:latin typeface="Times New Roman"/>
                <a:cs typeface="Times New Roman"/>
              </a:rPr>
              <a:t> and </a:t>
            </a:r>
            <a:r>
              <a:rPr lang="en-US" sz="2000" dirty="0">
                <a:solidFill>
                  <a:srgbClr val="0000FF"/>
                </a:solidFill>
                <a:latin typeface="Times New Roman"/>
                <a:cs typeface="Times New Roman"/>
              </a:rPr>
              <a:t>magnitude of the force on the bar </a:t>
            </a:r>
            <a:r>
              <a:rPr lang="en-US" sz="2000" dirty="0">
                <a:latin typeface="Times New Roman"/>
                <a:cs typeface="Times New Roman"/>
              </a:rPr>
              <a:t>due to the </a:t>
            </a:r>
            <a:r>
              <a:rPr lang="en-US" sz="2000" dirty="0">
                <a:solidFill>
                  <a:srgbClr val="0000FF"/>
                </a:solidFill>
                <a:latin typeface="Times New Roman"/>
                <a:cs typeface="Times New Roman"/>
              </a:rPr>
              <a:t>current’s interaction </a:t>
            </a:r>
            <a:r>
              <a:rPr lang="en-US" sz="2000" dirty="0">
                <a:latin typeface="Times New Roman"/>
                <a:cs typeface="Times New Roman"/>
              </a:rPr>
              <a:t>with the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dirty="0">
                <a:solidFill>
                  <a:srgbClr val="0000FF"/>
                </a:solidFill>
                <a:latin typeface="Times New Roman"/>
                <a:cs typeface="Times New Roman"/>
              </a:rPr>
              <a:t>?</a:t>
            </a:r>
            <a:endParaRPr lang="en-US" sz="1800" dirty="0">
              <a:solidFill>
                <a:srgbClr val="0000FF"/>
              </a:solidFill>
              <a:latin typeface="Apple Chancery"/>
              <a:ea typeface="ＭＳ Ｐゴシック" charset="0"/>
              <a:cs typeface="Apple Chancery"/>
            </a:endParaRPr>
          </a:p>
        </p:txBody>
      </p:sp>
      <p:sp>
        <p:nvSpPr>
          <p:cNvPr id="33" name="Rectangle 9"/>
          <p:cNvSpPr txBox="1">
            <a:spLocks noChangeArrowheads="1"/>
          </p:cNvSpPr>
          <p:nvPr/>
        </p:nvSpPr>
        <p:spPr>
          <a:xfrm>
            <a:off x="205427" y="4749800"/>
            <a:ext cx="2474273" cy="780257"/>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cs typeface="Apple Chancery"/>
              </a:rPr>
              <a:t>Using                   , </a:t>
            </a:r>
            <a:r>
              <a:rPr lang="en-US" sz="2000" dirty="0">
                <a:latin typeface="Times New Roman"/>
                <a:cs typeface="Times New Roman"/>
              </a:rPr>
              <a:t>the </a:t>
            </a:r>
            <a:r>
              <a:rPr lang="en-US" sz="2000" dirty="0">
                <a:solidFill>
                  <a:srgbClr val="0000FF"/>
                </a:solidFill>
                <a:latin typeface="Times New Roman"/>
                <a:cs typeface="Times New Roman"/>
              </a:rPr>
              <a:t>force direction </a:t>
            </a:r>
            <a:r>
              <a:rPr lang="en-US" sz="2000" dirty="0">
                <a:latin typeface="Times New Roman"/>
                <a:cs typeface="Times New Roman"/>
              </a:rPr>
              <a:t>on the bar is </a:t>
            </a:r>
            <a:r>
              <a:rPr lang="en-US" sz="2000" dirty="0">
                <a:solidFill>
                  <a:srgbClr val="FF0000"/>
                </a:solidFill>
                <a:latin typeface="Times New Roman"/>
                <a:cs typeface="Times New Roman"/>
              </a:rPr>
              <a:t>to the left.</a:t>
            </a:r>
            <a:endParaRPr lang="en-US" sz="1800" dirty="0">
              <a:solidFill>
                <a:srgbClr val="008000"/>
              </a:solidFill>
              <a:latin typeface="Apple Chancery"/>
              <a:ea typeface="ＭＳ Ｐゴシック" charset="0"/>
              <a:cs typeface="Apple Chancery"/>
            </a:endParaRPr>
          </a:p>
        </p:txBody>
      </p:sp>
      <p:graphicFrame>
        <p:nvGraphicFramePr>
          <p:cNvPr id="34" name="Object 33"/>
          <p:cNvGraphicFramePr>
            <a:graphicFrameLocks noChangeAspect="1"/>
          </p:cNvGraphicFramePr>
          <p:nvPr/>
        </p:nvGraphicFramePr>
        <p:xfrm>
          <a:off x="1006475" y="4660900"/>
          <a:ext cx="1296988" cy="395288"/>
        </p:xfrm>
        <a:graphic>
          <a:graphicData uri="http://schemas.openxmlformats.org/presentationml/2006/ole">
            <mc:AlternateContent xmlns:mc="http://schemas.openxmlformats.org/markup-compatibility/2006">
              <mc:Choice xmlns:v="urn:schemas-microsoft-com:vml" Requires="v">
                <p:oleObj spid="_x0000_s3469315" name="Equation" r:id="rId9" imgW="749300" imgH="228600" progId="Equation.DSMT4">
                  <p:embed/>
                </p:oleObj>
              </mc:Choice>
              <mc:Fallback>
                <p:oleObj name="Equation" r:id="rId9" imgW="749300" imgH="228600" progId="Equation.DSMT4">
                  <p:embed/>
                  <p:pic>
                    <p:nvPicPr>
                      <p:cNvPr id="34" name="Object 33"/>
                      <p:cNvPicPr/>
                      <p:nvPr/>
                    </p:nvPicPr>
                    <p:blipFill>
                      <a:blip r:embed="rId10"/>
                      <a:stretch>
                        <a:fillRect/>
                      </a:stretch>
                    </p:blipFill>
                    <p:spPr>
                      <a:xfrm>
                        <a:off x="1006475" y="4660900"/>
                        <a:ext cx="1296988" cy="395288"/>
                      </a:xfrm>
                      <a:prstGeom prst="rect">
                        <a:avLst/>
                      </a:prstGeom>
                    </p:spPr>
                  </p:pic>
                </p:oleObj>
              </mc:Fallback>
            </mc:AlternateContent>
          </a:graphicData>
        </a:graphic>
      </p:graphicFrame>
      <p:graphicFrame>
        <p:nvGraphicFramePr>
          <p:cNvPr id="35" name="Object 34"/>
          <p:cNvGraphicFramePr>
            <a:graphicFrameLocks noChangeAspect="1"/>
          </p:cNvGraphicFramePr>
          <p:nvPr/>
        </p:nvGraphicFramePr>
        <p:xfrm>
          <a:off x="5181600" y="4927600"/>
          <a:ext cx="2924175" cy="1778000"/>
        </p:xfrm>
        <a:graphic>
          <a:graphicData uri="http://schemas.openxmlformats.org/presentationml/2006/ole">
            <mc:AlternateContent xmlns:mc="http://schemas.openxmlformats.org/markup-compatibility/2006">
              <mc:Choice xmlns:v="urn:schemas-microsoft-com:vml" Requires="v">
                <p:oleObj spid="_x0000_s3469316" name="Equation" r:id="rId11" imgW="1689100" imgH="1028700" progId="Equation.DSMT4">
                  <p:embed/>
                </p:oleObj>
              </mc:Choice>
              <mc:Fallback>
                <p:oleObj name="Equation" r:id="rId11" imgW="1689100" imgH="1028700" progId="Equation.DSMT4">
                  <p:embed/>
                  <p:pic>
                    <p:nvPicPr>
                      <p:cNvPr id="35" name="Object 34"/>
                      <p:cNvPicPr/>
                      <p:nvPr/>
                    </p:nvPicPr>
                    <p:blipFill>
                      <a:blip r:embed="rId12"/>
                      <a:stretch>
                        <a:fillRect/>
                      </a:stretch>
                    </p:blipFill>
                    <p:spPr>
                      <a:xfrm>
                        <a:off x="5181600" y="4927600"/>
                        <a:ext cx="2924175" cy="1778000"/>
                      </a:xfrm>
                      <a:prstGeom prst="rect">
                        <a:avLst/>
                      </a:prstGeom>
                    </p:spPr>
                  </p:pic>
                </p:oleObj>
              </mc:Fallback>
            </mc:AlternateContent>
          </a:graphicData>
        </a:graphic>
      </p:graphicFrame>
      <p:sp>
        <p:nvSpPr>
          <p:cNvPr id="37" name="Rectangle 9"/>
          <p:cNvSpPr txBox="1">
            <a:spLocks noChangeArrowheads="1"/>
          </p:cNvSpPr>
          <p:nvPr/>
        </p:nvSpPr>
        <p:spPr>
          <a:xfrm>
            <a:off x="205427" y="5691981"/>
            <a:ext cx="2826108" cy="780257"/>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cs typeface="Apple Chancery"/>
              </a:rPr>
              <a:t>To evaluate               ,                  </a:t>
            </a:r>
            <a:r>
              <a:rPr lang="en-US" sz="2000" dirty="0">
                <a:latin typeface="Times New Roman"/>
                <a:cs typeface="Times New Roman"/>
              </a:rPr>
              <a:t>we need </a:t>
            </a:r>
            <a:r>
              <a:rPr lang="en-US" sz="2000" dirty="0">
                <a:solidFill>
                  <a:srgbClr val="FF0000"/>
                </a:solidFill>
                <a:latin typeface="Times New Roman"/>
                <a:cs typeface="Times New Roman"/>
              </a:rPr>
              <a:t>the current.</a:t>
            </a:r>
            <a:endParaRPr lang="en-US" sz="1800" dirty="0">
              <a:solidFill>
                <a:srgbClr val="008000"/>
              </a:solidFill>
              <a:latin typeface="Apple Chancery"/>
              <a:ea typeface="ＭＳ Ｐゴシック" charset="0"/>
              <a:cs typeface="Apple Chancery"/>
            </a:endParaRPr>
          </a:p>
        </p:txBody>
      </p:sp>
      <p:graphicFrame>
        <p:nvGraphicFramePr>
          <p:cNvPr id="38" name="Object 37"/>
          <p:cNvGraphicFramePr>
            <a:graphicFrameLocks noChangeAspect="1"/>
          </p:cNvGraphicFramePr>
          <p:nvPr/>
        </p:nvGraphicFramePr>
        <p:xfrm>
          <a:off x="1549400" y="5757069"/>
          <a:ext cx="1033463" cy="328613"/>
        </p:xfrm>
        <a:graphic>
          <a:graphicData uri="http://schemas.openxmlformats.org/presentationml/2006/ole">
            <mc:AlternateContent xmlns:mc="http://schemas.openxmlformats.org/markup-compatibility/2006">
              <mc:Choice xmlns:v="urn:schemas-microsoft-com:vml" Requires="v">
                <p:oleObj spid="_x0000_s3469317" name="Equation" r:id="rId13" imgW="596900" imgH="190500" progId="Equation.DSMT4">
                  <p:embed/>
                </p:oleObj>
              </mc:Choice>
              <mc:Fallback>
                <p:oleObj name="Equation" r:id="rId13" imgW="596900" imgH="190500" progId="Equation.DSMT4">
                  <p:embed/>
                  <p:pic>
                    <p:nvPicPr>
                      <p:cNvPr id="38" name="Object 37"/>
                      <p:cNvPicPr/>
                      <p:nvPr/>
                    </p:nvPicPr>
                    <p:blipFill>
                      <a:blip r:embed="rId14"/>
                      <a:stretch>
                        <a:fillRect/>
                      </a:stretch>
                    </p:blipFill>
                    <p:spPr>
                      <a:xfrm>
                        <a:off x="1549400" y="5757069"/>
                        <a:ext cx="1033463" cy="328613"/>
                      </a:xfrm>
                      <a:prstGeom prst="rect">
                        <a:avLst/>
                      </a:prstGeom>
                    </p:spPr>
                  </p:pic>
                </p:oleObj>
              </mc:Fallback>
            </mc:AlternateContent>
          </a:graphicData>
        </a:graphic>
      </p:graphicFrame>
      <p:graphicFrame>
        <p:nvGraphicFramePr>
          <p:cNvPr id="39" name="Object 38"/>
          <p:cNvGraphicFramePr>
            <a:graphicFrameLocks noChangeAspect="1"/>
          </p:cNvGraphicFramePr>
          <p:nvPr/>
        </p:nvGraphicFramePr>
        <p:xfrm>
          <a:off x="3368984" y="4749800"/>
          <a:ext cx="1098550" cy="1316037"/>
        </p:xfrm>
        <a:graphic>
          <a:graphicData uri="http://schemas.openxmlformats.org/presentationml/2006/ole">
            <mc:AlternateContent xmlns:mc="http://schemas.openxmlformats.org/markup-compatibility/2006">
              <mc:Choice xmlns:v="urn:schemas-microsoft-com:vml" Requires="v">
                <p:oleObj spid="_x0000_s3469318" name="Equation" r:id="rId15" imgW="635000" imgH="762000" progId="Equation.DSMT4">
                  <p:embed/>
                </p:oleObj>
              </mc:Choice>
              <mc:Fallback>
                <p:oleObj name="Equation" r:id="rId15" imgW="635000" imgH="762000" progId="Equation.DSMT4">
                  <p:embed/>
                  <p:pic>
                    <p:nvPicPr>
                      <p:cNvPr id="39" name="Object 38"/>
                      <p:cNvPicPr/>
                      <p:nvPr/>
                    </p:nvPicPr>
                    <p:blipFill>
                      <a:blip r:embed="rId16"/>
                      <a:stretch>
                        <a:fillRect/>
                      </a:stretch>
                    </p:blipFill>
                    <p:spPr>
                      <a:xfrm>
                        <a:off x="3368984" y="4749800"/>
                        <a:ext cx="1098550" cy="1316037"/>
                      </a:xfrm>
                      <a:prstGeom prst="rect">
                        <a:avLst/>
                      </a:prstGeom>
                    </p:spPr>
                  </p:pic>
                </p:oleObj>
              </mc:Fallback>
            </mc:AlternateContent>
          </a:graphicData>
        </a:graphic>
      </p:graphicFrame>
      <p:sp>
        <p:nvSpPr>
          <p:cNvPr id="40" name="TextBox 5"/>
          <p:cNvSpPr txBox="1">
            <a:spLocks noChangeArrowheads="1"/>
          </p:cNvSpPr>
          <p:nvPr/>
        </p:nvSpPr>
        <p:spPr bwMode="auto">
          <a:xfrm>
            <a:off x="4419600" y="765968"/>
            <a:ext cx="53102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i="1" dirty="0">
                <a:latin typeface="Garamond Premr Pro" charset="0"/>
                <a:cs typeface="Garamond Premr Pro" charset="0"/>
              </a:rPr>
              <a:t>R</a:t>
            </a:r>
          </a:p>
        </p:txBody>
      </p:sp>
    </p:spTree>
    <p:extLst>
      <p:ext uri="{BB962C8B-B14F-4D97-AF65-F5344CB8AC3E}">
        <p14:creationId xmlns:p14="http://schemas.microsoft.com/office/powerpoint/2010/main" val="27059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dissolve">
                                      <p:cBhvr>
                                        <p:cTn id="10" dur="500"/>
                                        <p:tgtEl>
                                          <p:spTgt spid="3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dissolv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dissolve">
                                      <p:cBhvr>
                                        <p:cTn id="23" dur="500"/>
                                        <p:tgtEl>
                                          <p:spTgt spid="3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dissolve">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dissolve">
                                      <p:cBhvr>
                                        <p:cTn id="31" dur="500"/>
                                        <p:tgtEl>
                                          <p:spTgt spid="3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dissolve">
                                      <p:cBhvr>
                                        <p:cTn id="34" dur="5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dissolve">
                                      <p:cBhvr>
                                        <p:cTn id="39" dur="500"/>
                                        <p:tgtEl>
                                          <p:spTgt spid="39"/>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dissolve">
                                      <p:cBhvr>
                                        <p:cTn id="4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 grpId="0"/>
      <p:bldP spid="32" grpId="0"/>
      <p:bldP spid="33"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9"/>
          <p:cNvSpPr txBox="1">
            <a:spLocks noChangeArrowheads="1"/>
          </p:cNvSpPr>
          <p:nvPr/>
        </p:nvSpPr>
        <p:spPr>
          <a:xfrm>
            <a:off x="232084" y="294835"/>
            <a:ext cx="4089400" cy="124460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cs typeface="Apple Chancery"/>
              </a:rPr>
              <a:t>d.) A force </a:t>
            </a:r>
            <a:r>
              <a:rPr lang="en-US" sz="2000" dirty="0">
                <a:solidFill>
                  <a:srgbClr val="0000FF"/>
                </a:solidFill>
                <a:latin typeface="Times New Roman"/>
                <a:cs typeface="Times New Roman"/>
              </a:rPr>
              <a:t>must be provided </a:t>
            </a:r>
            <a:r>
              <a:rPr lang="en-US" sz="2000" dirty="0">
                <a:latin typeface="Times New Roman"/>
                <a:cs typeface="Times New Roman"/>
              </a:rPr>
              <a:t>to make the </a:t>
            </a:r>
            <a:r>
              <a:rPr lang="en-US" sz="2000" dirty="0">
                <a:solidFill>
                  <a:srgbClr val="0000FF"/>
                </a:solidFill>
                <a:latin typeface="Times New Roman"/>
                <a:cs typeface="Times New Roman"/>
              </a:rPr>
              <a:t>bar move with constant velocity </a:t>
            </a:r>
            <a:r>
              <a:rPr lang="en-US" sz="2000" i="1" dirty="0">
                <a:solidFill>
                  <a:srgbClr val="FF0000"/>
                </a:solidFill>
                <a:latin typeface="Times New Roman"/>
                <a:cs typeface="Times New Roman"/>
              </a:rPr>
              <a:t>v</a:t>
            </a:r>
            <a:r>
              <a:rPr lang="en-US" sz="2000" i="1" dirty="0">
                <a:latin typeface="Times New Roman"/>
                <a:cs typeface="Times New Roman"/>
              </a:rPr>
              <a:t>.</a:t>
            </a:r>
            <a:r>
              <a:rPr lang="en-US" sz="2000" dirty="0">
                <a:latin typeface="Times New Roman"/>
                <a:cs typeface="Times New Roman"/>
              </a:rPr>
              <a:t>  </a:t>
            </a:r>
            <a:r>
              <a:rPr lang="en-US" sz="2000" dirty="0">
                <a:solidFill>
                  <a:srgbClr val="FF0000"/>
                </a:solidFill>
                <a:latin typeface="Times New Roman"/>
                <a:cs typeface="Times New Roman"/>
              </a:rPr>
              <a:t>How much power </a:t>
            </a:r>
            <a:r>
              <a:rPr lang="en-US" sz="2000" dirty="0">
                <a:latin typeface="Times New Roman"/>
                <a:cs typeface="Times New Roman"/>
              </a:rPr>
              <a:t>must that </a:t>
            </a:r>
            <a:r>
              <a:rPr lang="en-US" sz="2000" dirty="0">
                <a:solidFill>
                  <a:srgbClr val="0000FF"/>
                </a:solidFill>
                <a:latin typeface="Times New Roman"/>
                <a:cs typeface="Times New Roman"/>
              </a:rPr>
              <a:t>force provide </a:t>
            </a:r>
            <a:r>
              <a:rPr lang="en-US" sz="2000" dirty="0">
                <a:latin typeface="Times New Roman"/>
                <a:cs typeface="Times New Roman"/>
              </a:rPr>
              <a:t>to the system?</a:t>
            </a:r>
            <a:endParaRPr lang="en-US" sz="1800" dirty="0">
              <a:solidFill>
                <a:srgbClr val="008000"/>
              </a:solidFill>
              <a:latin typeface="Apple Chancery"/>
              <a:ea typeface="ＭＳ Ｐゴシック" charset="0"/>
              <a:cs typeface="Apple Chancery"/>
            </a:endParaRPr>
          </a:p>
        </p:txBody>
      </p:sp>
      <p:sp>
        <p:nvSpPr>
          <p:cNvPr id="11"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dirty="0"/>
          </a:p>
        </p:txBody>
      </p:sp>
      <p:sp>
        <p:nvSpPr>
          <p:cNvPr id="12"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14.)</a:t>
            </a:r>
          </a:p>
        </p:txBody>
      </p:sp>
      <p:grpSp>
        <p:nvGrpSpPr>
          <p:cNvPr id="19" name="Group 18"/>
          <p:cNvGrpSpPr/>
          <p:nvPr/>
        </p:nvGrpSpPr>
        <p:grpSpPr>
          <a:xfrm>
            <a:off x="4838110" y="299243"/>
            <a:ext cx="4200525" cy="2271713"/>
            <a:chOff x="685800" y="2667000"/>
            <a:chExt cx="4200525" cy="2271713"/>
          </a:xfrm>
        </p:grpSpPr>
        <p:pic>
          <p:nvPicPr>
            <p:cNvPr id="2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667000"/>
              <a:ext cx="3797300" cy="161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1" name="Object 20"/>
            <p:cNvGraphicFramePr>
              <a:graphicFrameLocks noChangeAspect="1"/>
            </p:cNvGraphicFramePr>
            <p:nvPr>
              <p:extLst>
                <p:ext uri="{D42A27DB-BD31-4B8C-83A1-F6EECF244321}">
                  <p14:modId xmlns:p14="http://schemas.microsoft.com/office/powerpoint/2010/main" val="607245381"/>
                </p:ext>
              </p:extLst>
            </p:nvPr>
          </p:nvGraphicFramePr>
          <p:xfrm>
            <a:off x="1981200" y="3373085"/>
            <a:ext cx="387350" cy="559506"/>
          </p:xfrm>
          <a:graphic>
            <a:graphicData uri="http://schemas.openxmlformats.org/presentationml/2006/ole">
              <mc:AlternateContent xmlns:mc="http://schemas.openxmlformats.org/markup-compatibility/2006">
                <mc:Choice xmlns:v="urn:schemas-microsoft-com:vml" Requires="v">
                  <p:oleObj spid="_x0000_s2562825" name="Equation" r:id="rId5" imgW="114300" imgH="165100" progId="Equation.3">
                    <p:embed/>
                  </p:oleObj>
                </mc:Choice>
                <mc:Fallback>
                  <p:oleObj name="Equation" r:id="rId5" imgW="114300" imgH="165100" progId="Equation.3">
                    <p:embed/>
                    <p:pic>
                      <p:nvPicPr>
                        <p:cNvPr id="0" name=""/>
                        <p:cNvPicPr/>
                        <p:nvPr/>
                      </p:nvPicPr>
                      <p:blipFill>
                        <a:blip r:embed="rId6"/>
                        <a:stretch>
                          <a:fillRect/>
                        </a:stretch>
                      </p:blipFill>
                      <p:spPr>
                        <a:xfrm>
                          <a:off x="1981200" y="3373085"/>
                          <a:ext cx="387350" cy="559506"/>
                        </a:xfrm>
                        <a:prstGeom prst="rect">
                          <a:avLst/>
                        </a:prstGeom>
                      </p:spPr>
                    </p:pic>
                  </p:oleObj>
                </mc:Fallback>
              </mc:AlternateContent>
            </a:graphicData>
          </a:graphic>
        </p:graphicFrame>
        <p:sp>
          <p:nvSpPr>
            <p:cNvPr id="22" name="TextBox 5"/>
            <p:cNvSpPr txBox="1">
              <a:spLocks noChangeArrowheads="1"/>
            </p:cNvSpPr>
            <p:nvPr/>
          </p:nvSpPr>
          <p:spPr bwMode="auto">
            <a:xfrm>
              <a:off x="1447800" y="4419600"/>
              <a:ext cx="33972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i="1">
                  <a:latin typeface="Garamond Premr Pro" charset="0"/>
                  <a:cs typeface="Garamond Premr Pro" charset="0"/>
                </a:rPr>
                <a:t>x</a:t>
              </a:r>
            </a:p>
          </p:txBody>
        </p:sp>
        <p:cxnSp>
          <p:nvCxnSpPr>
            <p:cNvPr id="23" name="Straight Arrow Connector 8"/>
            <p:cNvCxnSpPr>
              <a:cxnSpLocks noChangeShapeType="1"/>
            </p:cNvCxnSpPr>
            <p:nvPr/>
          </p:nvCxnSpPr>
          <p:spPr bwMode="auto">
            <a:xfrm rot="10800000">
              <a:off x="914400" y="4495800"/>
              <a:ext cx="1371600" cy="1588"/>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cxnSp>
          <p:nvCxnSpPr>
            <p:cNvPr id="24" name="Straight Arrow Connector 9"/>
            <p:cNvCxnSpPr>
              <a:cxnSpLocks noChangeShapeType="1"/>
            </p:cNvCxnSpPr>
            <p:nvPr/>
          </p:nvCxnSpPr>
          <p:spPr bwMode="auto">
            <a:xfrm rot="5400000" flipH="1" flipV="1">
              <a:off x="1636712" y="3543300"/>
              <a:ext cx="1296988" cy="1588"/>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sp>
          <p:nvSpPr>
            <p:cNvPr id="25" name="TextBox 11"/>
            <p:cNvSpPr txBox="1">
              <a:spLocks noChangeArrowheads="1"/>
            </p:cNvSpPr>
            <p:nvPr/>
          </p:nvSpPr>
          <p:spPr bwMode="auto">
            <a:xfrm>
              <a:off x="4495800" y="3133725"/>
              <a:ext cx="39052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i="1">
                  <a:latin typeface="Garamond Premr Pro" charset="0"/>
                  <a:cs typeface="Garamond Premr Pro" charset="0"/>
                </a:rPr>
                <a:t>B</a:t>
              </a:r>
            </a:p>
          </p:txBody>
        </p:sp>
      </p:grpSp>
      <p:sp>
        <p:nvSpPr>
          <p:cNvPr id="26" name="Rectangle 9"/>
          <p:cNvSpPr txBox="1">
            <a:spLocks noChangeArrowheads="1"/>
          </p:cNvSpPr>
          <p:nvPr/>
        </p:nvSpPr>
        <p:spPr>
          <a:xfrm>
            <a:off x="7103211" y="1937543"/>
            <a:ext cx="1616452" cy="774144"/>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a:solidFill>
                  <a:srgbClr val="0000FF"/>
                </a:solidFill>
                <a:latin typeface="Apple Chancery"/>
                <a:cs typeface="Apple Chancery"/>
              </a:rPr>
              <a:t>graphic courtesy of Mr. White</a:t>
            </a:r>
            <a:endParaRPr lang="en-US" sz="1400" dirty="0">
              <a:solidFill>
                <a:srgbClr val="0000FF"/>
              </a:solidFill>
              <a:latin typeface="Apple Chancery"/>
              <a:ea typeface="ＭＳ Ｐゴシック" charset="0"/>
              <a:cs typeface="Apple Chancery"/>
            </a:endParaRPr>
          </a:p>
        </p:txBody>
      </p:sp>
      <p:graphicFrame>
        <p:nvGraphicFramePr>
          <p:cNvPr id="39" name="Object 38"/>
          <p:cNvGraphicFramePr>
            <a:graphicFrameLocks noChangeAspect="1"/>
          </p:cNvGraphicFramePr>
          <p:nvPr>
            <p:extLst>
              <p:ext uri="{D42A27DB-BD31-4B8C-83A1-F6EECF244321}">
                <p14:modId xmlns:p14="http://schemas.microsoft.com/office/powerpoint/2010/main" val="2467589731"/>
              </p:ext>
            </p:extLst>
          </p:nvPr>
        </p:nvGraphicFramePr>
        <p:xfrm>
          <a:off x="1003300" y="2219325"/>
          <a:ext cx="7426325" cy="2940050"/>
        </p:xfrm>
        <a:graphic>
          <a:graphicData uri="http://schemas.openxmlformats.org/presentationml/2006/ole">
            <mc:AlternateContent xmlns:mc="http://schemas.openxmlformats.org/markup-compatibility/2006">
              <mc:Choice xmlns:v="urn:schemas-microsoft-com:vml" Requires="v">
                <p:oleObj spid="_x0000_s2562826" name="Equation" r:id="rId7" imgW="4292600" imgH="1701800" progId="Equation.DSMT4">
                  <p:embed/>
                </p:oleObj>
              </mc:Choice>
              <mc:Fallback>
                <p:oleObj name="Equation" r:id="rId7" imgW="4292600" imgH="1701800" progId="Equation.DSMT4">
                  <p:embed/>
                  <p:pic>
                    <p:nvPicPr>
                      <p:cNvPr id="0" name=""/>
                      <p:cNvPicPr/>
                      <p:nvPr/>
                    </p:nvPicPr>
                    <p:blipFill>
                      <a:blip r:embed="rId8"/>
                      <a:stretch>
                        <a:fillRect/>
                      </a:stretch>
                    </p:blipFill>
                    <p:spPr>
                      <a:xfrm>
                        <a:off x="1003300" y="2219325"/>
                        <a:ext cx="7426325" cy="2940050"/>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4291228532"/>
              </p:ext>
            </p:extLst>
          </p:nvPr>
        </p:nvGraphicFramePr>
        <p:xfrm>
          <a:off x="2938463" y="2711687"/>
          <a:ext cx="142875" cy="160337"/>
        </p:xfrm>
        <a:graphic>
          <a:graphicData uri="http://schemas.openxmlformats.org/presentationml/2006/ole">
            <mc:AlternateContent xmlns:mc="http://schemas.openxmlformats.org/markup-compatibility/2006">
              <mc:Choice xmlns:v="urn:schemas-microsoft-com:vml" Requires="v">
                <p:oleObj spid="_x0000_s2562827" name="Equation" r:id="rId9" imgW="114300" imgH="127000" progId="Equation.DSMT4">
                  <p:embed/>
                </p:oleObj>
              </mc:Choice>
              <mc:Fallback>
                <p:oleObj name="Equation" r:id="rId9" imgW="114300" imgH="127000" progId="Equation.DSMT4">
                  <p:embed/>
                  <p:pic>
                    <p:nvPicPr>
                      <p:cNvPr id="0" name=""/>
                      <p:cNvPicPr/>
                      <p:nvPr/>
                    </p:nvPicPr>
                    <p:blipFill>
                      <a:blip r:embed="rId10"/>
                      <a:stretch>
                        <a:fillRect/>
                      </a:stretch>
                    </p:blipFill>
                    <p:spPr>
                      <a:xfrm>
                        <a:off x="2938463" y="2711687"/>
                        <a:ext cx="142875" cy="160337"/>
                      </a:xfrm>
                      <a:prstGeom prst="rect">
                        <a:avLst/>
                      </a:prstGeom>
                    </p:spPr>
                  </p:pic>
                </p:oleObj>
              </mc:Fallback>
            </mc:AlternateContent>
          </a:graphicData>
        </a:graphic>
      </p:graphicFrame>
      <p:cxnSp>
        <p:nvCxnSpPr>
          <p:cNvPr id="28" name="Straight Connector 27"/>
          <p:cNvCxnSpPr/>
          <p:nvPr/>
        </p:nvCxnSpPr>
        <p:spPr>
          <a:xfrm flipV="1">
            <a:off x="2540000" y="2887899"/>
            <a:ext cx="406400" cy="825500"/>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9" name="TextBox 5"/>
          <p:cNvSpPr txBox="1">
            <a:spLocks noChangeArrowheads="1"/>
          </p:cNvSpPr>
          <p:nvPr/>
        </p:nvSpPr>
        <p:spPr bwMode="auto">
          <a:xfrm>
            <a:off x="4419600" y="765968"/>
            <a:ext cx="53102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i="1" dirty="0">
                <a:latin typeface="Garamond Premr Pro" charset="0"/>
                <a:cs typeface="Garamond Premr Pro" charset="0"/>
              </a:rPr>
              <a:t>R</a:t>
            </a:r>
          </a:p>
        </p:txBody>
      </p:sp>
      <p:graphicFrame>
        <p:nvGraphicFramePr>
          <p:cNvPr id="17" name="Object 16">
            <a:extLst>
              <a:ext uri="{FF2B5EF4-FFF2-40B4-BE49-F238E27FC236}">
                <a16:creationId xmlns:a16="http://schemas.microsoft.com/office/drawing/2014/main" id="{D3711F31-C036-AE4B-BC1A-FEDD6FCB287D}"/>
              </a:ext>
            </a:extLst>
          </p:cNvPr>
          <p:cNvGraphicFramePr>
            <a:graphicFrameLocks noChangeAspect="1"/>
          </p:cNvGraphicFramePr>
          <p:nvPr>
            <p:extLst>
              <p:ext uri="{D42A27DB-BD31-4B8C-83A1-F6EECF244321}">
                <p14:modId xmlns:p14="http://schemas.microsoft.com/office/powerpoint/2010/main" val="1353310491"/>
              </p:ext>
            </p:extLst>
          </p:nvPr>
        </p:nvGraphicFramePr>
        <p:xfrm>
          <a:off x="6392935" y="2111772"/>
          <a:ext cx="377825" cy="285750"/>
        </p:xfrm>
        <a:graphic>
          <a:graphicData uri="http://schemas.openxmlformats.org/presentationml/2006/ole">
            <mc:AlternateContent xmlns:mc="http://schemas.openxmlformats.org/markup-compatibility/2006">
              <mc:Choice xmlns:v="urn:schemas-microsoft-com:vml" Requires="v">
                <p:oleObj spid="_x0000_s2562828" name="Equation" r:id="rId11" imgW="215900" imgH="165100" progId="Equation.DSMT4">
                  <p:embed/>
                </p:oleObj>
              </mc:Choice>
              <mc:Fallback>
                <p:oleObj name="Equation" r:id="rId11" imgW="215900" imgH="165100" progId="Equation.DSMT4">
                  <p:embed/>
                  <p:pic>
                    <p:nvPicPr>
                      <p:cNvPr id="32" name="Object 31">
                        <a:extLst>
                          <a:ext uri="{FF2B5EF4-FFF2-40B4-BE49-F238E27FC236}">
                            <a16:creationId xmlns:a16="http://schemas.microsoft.com/office/drawing/2014/main" id="{20CCCE0D-E4E1-834A-92D2-92466B40F121}"/>
                          </a:ext>
                        </a:extLst>
                      </p:cNvPr>
                      <p:cNvPicPr/>
                      <p:nvPr/>
                    </p:nvPicPr>
                    <p:blipFill>
                      <a:blip r:embed="rId12"/>
                      <a:stretch>
                        <a:fillRect/>
                      </a:stretch>
                    </p:blipFill>
                    <p:spPr>
                      <a:xfrm>
                        <a:off x="6392935" y="2111772"/>
                        <a:ext cx="377825" cy="285750"/>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BD21C4EB-119F-1540-B8A7-080206141DCB}"/>
              </a:ext>
            </a:extLst>
          </p:cNvPr>
          <p:cNvSpPr/>
          <p:nvPr/>
        </p:nvSpPr>
        <p:spPr>
          <a:xfrm>
            <a:off x="6663008" y="293627"/>
            <a:ext cx="193812" cy="1609890"/>
          </a:xfrm>
          <a:prstGeom prst="rect">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B7903577-AE52-174B-88E2-56909F602DB9}"/>
              </a:ext>
            </a:extLst>
          </p:cNvPr>
          <p:cNvCxnSpPr/>
          <p:nvPr/>
        </p:nvCxnSpPr>
        <p:spPr>
          <a:xfrm>
            <a:off x="6465229" y="2128042"/>
            <a:ext cx="302691" cy="0"/>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733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par>
                                <p:cTn id="8" presetID="9"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dissolve">
                                      <p:cBhvr>
                                        <p:cTn id="10" dur="500"/>
                                        <p:tgtEl>
                                          <p:spTgt spid="28"/>
                                        </p:tgtEl>
                                      </p:cBhvr>
                                    </p:animEffect>
                                  </p:childTnLst>
                                </p:cTn>
                              </p:par>
                              <p:par>
                                <p:cTn id="11" presetID="9"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dissolve">
                                      <p:cBhvr>
                                        <p:cTn id="13" dur="500"/>
                                        <p:tgtEl>
                                          <p:spTgt spid="3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ssolv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r>
              <a:rPr lang="en-US" sz="3600" dirty="0">
                <a:solidFill>
                  <a:srgbClr val="FF0000"/>
                </a:solidFill>
                <a:latin typeface="Apple Chancery"/>
                <a:cs typeface="Apple Chancery"/>
              </a:rPr>
              <a:t>Real Life Application   </a:t>
            </a:r>
            <a:r>
              <a:rPr lang="en-US" dirty="0">
                <a:latin typeface="Times New Roman"/>
                <a:cs typeface="Times New Roman"/>
              </a:rPr>
              <a:t>(courtesy of Mr. White)</a:t>
            </a:r>
            <a:endParaRPr lang="en-US" sz="3200" dirty="0">
              <a:solidFill>
                <a:srgbClr val="FF0000"/>
              </a:solidFill>
              <a:latin typeface="Apple Chancery"/>
              <a:cs typeface="Apple Chancery"/>
            </a:endParaRPr>
          </a:p>
        </p:txBody>
      </p:sp>
      <p:sp>
        <p:nvSpPr>
          <p:cNvPr id="573443" name="Rectangle 3"/>
          <p:cNvSpPr>
            <a:spLocks noChangeArrowheads="1"/>
          </p:cNvSpPr>
          <p:nvPr/>
        </p:nvSpPr>
        <p:spPr bwMode="auto">
          <a:xfrm>
            <a:off x="233420" y="2540000"/>
            <a:ext cx="4902200" cy="349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20000"/>
              </a:spcBef>
            </a:pPr>
            <a:r>
              <a:rPr lang="en-US" sz="2800" i="1" dirty="0">
                <a:solidFill>
                  <a:srgbClr val="FF0000"/>
                </a:solidFill>
                <a:latin typeface="Apple Chancery"/>
                <a:cs typeface="Apple Chancery"/>
              </a:rPr>
              <a:t>Ground Fault Interrupter</a:t>
            </a:r>
            <a:endParaRPr lang="en-US" sz="2800" b="0" dirty="0">
              <a:solidFill>
                <a:srgbClr val="FF0000"/>
              </a:solidFill>
              <a:latin typeface="Apple Chancery"/>
              <a:cs typeface="Apple Chancery"/>
            </a:endParaRPr>
          </a:p>
          <a:p>
            <a:pPr marL="514350" indent="-514350" eaLnBrk="1" hangingPunct="1">
              <a:spcBef>
                <a:spcPct val="20000"/>
              </a:spcBef>
              <a:buFont typeface="+mj-lt"/>
              <a:buAutoNum type="arabicPeriod"/>
            </a:pPr>
            <a:r>
              <a:rPr lang="en-US" sz="2000" b="0" dirty="0">
                <a:latin typeface="Times New Roman"/>
                <a:cs typeface="Times New Roman"/>
              </a:rPr>
              <a:t>No net current enclose by sending coil, so no magnetic field.</a:t>
            </a:r>
          </a:p>
          <a:p>
            <a:pPr marL="514350" indent="-514350" eaLnBrk="1" hangingPunct="1">
              <a:spcBef>
                <a:spcPct val="20000"/>
              </a:spcBef>
              <a:buFont typeface="+mj-lt"/>
              <a:buAutoNum type="arabicPeriod"/>
            </a:pPr>
            <a:r>
              <a:rPr lang="en-US" sz="2000" b="0" dirty="0">
                <a:latin typeface="Times New Roman"/>
                <a:cs typeface="Times New Roman"/>
              </a:rPr>
              <a:t>If there’s a </a:t>
            </a:r>
            <a:r>
              <a:rPr lang="en-US" sz="2000" b="0" i="1" dirty="0">
                <a:latin typeface="Times New Roman"/>
                <a:cs typeface="Times New Roman"/>
              </a:rPr>
              <a:t>ground fault </a:t>
            </a:r>
            <a:r>
              <a:rPr lang="en-US" sz="2000" b="0" dirty="0">
                <a:latin typeface="Times New Roman"/>
                <a:cs typeface="Times New Roman"/>
              </a:rPr>
              <a:t>(current going out but not back—this would be the case if you managed to electrocute yourself on the device by allowing current to flow to ground through you), a magnetic field is created, increasing flux, and inducing an </a:t>
            </a:r>
            <a:r>
              <a:rPr lang="en-US" sz="2000" b="0" dirty="0" err="1">
                <a:latin typeface="Times New Roman"/>
                <a:cs typeface="Times New Roman"/>
              </a:rPr>
              <a:t>emf</a:t>
            </a:r>
            <a:r>
              <a:rPr lang="en-US" sz="2000" b="0" dirty="0">
                <a:latin typeface="Times New Roman"/>
                <a:cs typeface="Times New Roman"/>
              </a:rPr>
              <a:t> that activates the circuit breaker.</a:t>
            </a:r>
          </a:p>
        </p:txBody>
      </p:sp>
      <p:pic>
        <p:nvPicPr>
          <p:cNvPr id="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420" y="1079500"/>
            <a:ext cx="4686300" cy="127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gfi-wall_outle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796275"/>
            <a:ext cx="3659909" cy="6061725"/>
          </a:xfrm>
          <a:prstGeom prst="rect">
            <a:avLst/>
          </a:prstGeom>
        </p:spPr>
      </p:pic>
      <p:sp>
        <p:nvSpPr>
          <p:cNvPr id="6"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dirty="0"/>
          </a:p>
        </p:txBody>
      </p:sp>
      <p:sp>
        <p:nvSpPr>
          <p:cNvPr id="7"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15.)</a:t>
            </a:r>
          </a:p>
        </p:txBody>
      </p:sp>
    </p:spTree>
    <p:extLst>
      <p:ext uri="{BB962C8B-B14F-4D97-AF65-F5344CB8AC3E}">
        <p14:creationId xmlns:p14="http://schemas.microsoft.com/office/powerpoint/2010/main" val="226295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3443"/>
                                        </p:tgtEl>
                                        <p:attrNameLst>
                                          <p:attrName>style.visibility</p:attrName>
                                        </p:attrNameLst>
                                      </p:cBhvr>
                                      <p:to>
                                        <p:strVal val="visible"/>
                                      </p:to>
                                    </p:set>
                                    <p:animEffect transition="in" filter="dissolve">
                                      <p:cBhvr>
                                        <p:cTn id="7" dur="500"/>
                                        <p:tgtEl>
                                          <p:spTgt spid="573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uitar_picku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3943350" y="1657350"/>
            <a:ext cx="5943600" cy="4457700"/>
          </a:xfrm>
          <a:prstGeom prst="rect">
            <a:avLst/>
          </a:prstGeom>
        </p:spPr>
      </p:pic>
      <p:sp>
        <p:nvSpPr>
          <p:cNvPr id="573443" name="Rectangle 3"/>
          <p:cNvSpPr>
            <a:spLocks noChangeArrowheads="1"/>
          </p:cNvSpPr>
          <p:nvPr/>
        </p:nvSpPr>
        <p:spPr bwMode="auto">
          <a:xfrm>
            <a:off x="198582" y="977900"/>
            <a:ext cx="4373418"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indent="25400" eaLnBrk="1" hangingPunct="1">
              <a:spcBef>
                <a:spcPct val="20000"/>
              </a:spcBef>
            </a:pPr>
            <a:r>
              <a:rPr lang="en-US" sz="2800" i="1" dirty="0">
                <a:solidFill>
                  <a:srgbClr val="FF0000"/>
                </a:solidFill>
                <a:latin typeface="Times New Roman"/>
                <a:cs typeface="Times New Roman"/>
              </a:rPr>
              <a:t>Electric Guitar Pickup</a:t>
            </a:r>
            <a:br>
              <a:rPr lang="en-US" sz="2800" b="0" dirty="0">
                <a:latin typeface="Times New Roman"/>
                <a:cs typeface="Times New Roman"/>
              </a:rPr>
            </a:br>
            <a:r>
              <a:rPr lang="en-US" sz="2000" b="0" dirty="0">
                <a:latin typeface="Times New Roman"/>
                <a:cs typeface="Times New Roman"/>
              </a:rPr>
              <a:t>Vibrating string produces a change in magnetic flux in the coil, which is transmitted as an </a:t>
            </a:r>
            <a:r>
              <a:rPr lang="en-US" sz="2000" b="0" dirty="0" err="1">
                <a:latin typeface="Times New Roman"/>
                <a:cs typeface="Times New Roman"/>
              </a:rPr>
              <a:t>emf</a:t>
            </a:r>
            <a:r>
              <a:rPr lang="en-US" sz="2000" b="0" dirty="0">
                <a:latin typeface="Times New Roman"/>
                <a:cs typeface="Times New Roman"/>
              </a:rPr>
              <a:t> to the amplifier.</a:t>
            </a:r>
          </a:p>
        </p:txBody>
      </p:sp>
      <p:pic>
        <p:nvPicPr>
          <p:cNvPr id="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582" y="3886200"/>
            <a:ext cx="5638800" cy="250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2"/>
          <p:cNvSpPr>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1" hangingPunct="1"/>
            <a:r>
              <a:rPr lang="en-US" sz="3600" dirty="0">
                <a:solidFill>
                  <a:srgbClr val="FF0000"/>
                </a:solidFill>
                <a:latin typeface="Apple Chancery"/>
                <a:cs typeface="Apple Chancery"/>
              </a:rPr>
              <a:t>Real Life Application   </a:t>
            </a:r>
            <a:r>
              <a:rPr lang="en-US" dirty="0">
                <a:latin typeface="Times New Roman"/>
                <a:cs typeface="Times New Roman"/>
              </a:rPr>
              <a:t>(courtesy of Mr. White)</a:t>
            </a:r>
            <a:endParaRPr lang="en-US" sz="3200" dirty="0">
              <a:solidFill>
                <a:srgbClr val="FF0000"/>
              </a:solidFill>
              <a:latin typeface="Apple Chancery"/>
              <a:cs typeface="Apple Chancery"/>
            </a:endParaRPr>
          </a:p>
        </p:txBody>
      </p:sp>
      <p:sp>
        <p:nvSpPr>
          <p:cNvPr id="7"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dirty="0"/>
          </a:p>
        </p:txBody>
      </p:sp>
      <p:sp>
        <p:nvSpPr>
          <p:cNvPr id="8"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solidFill>
                  <a:srgbClr val="FFFF00"/>
                </a:solidFill>
                <a:latin typeface="Times New Roman"/>
                <a:cs typeface="Times New Roman"/>
              </a:rPr>
              <a:t>16.)</a:t>
            </a:r>
            <a:endParaRPr lang="en-US" sz="1100" dirty="0">
              <a:latin typeface="Times New Roman"/>
              <a:cs typeface="Times New Roman"/>
            </a:endParaRPr>
          </a:p>
        </p:txBody>
      </p:sp>
    </p:spTree>
    <p:extLst>
      <p:ext uri="{BB962C8B-B14F-4D97-AF65-F5344CB8AC3E}">
        <p14:creationId xmlns:p14="http://schemas.microsoft.com/office/powerpoint/2010/main" val="311840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829300" y="2425700"/>
            <a:ext cx="2362200" cy="2495550"/>
            <a:chOff x="5638800" y="3733800"/>
            <a:chExt cx="2362200" cy="2495550"/>
          </a:xfrm>
        </p:grpSpPr>
        <p:grpSp>
          <p:nvGrpSpPr>
            <p:cNvPr id="21" name="Group 20"/>
            <p:cNvGrpSpPr/>
            <p:nvPr/>
          </p:nvGrpSpPr>
          <p:grpSpPr>
            <a:xfrm>
              <a:off x="5638800" y="3733800"/>
              <a:ext cx="2286000" cy="2495550"/>
              <a:chOff x="0" y="-95250"/>
              <a:chExt cx="2286000" cy="2495550"/>
            </a:xfrm>
          </p:grpSpPr>
          <p:grpSp>
            <p:nvGrpSpPr>
              <p:cNvPr id="22" name="Group 21"/>
              <p:cNvGrpSpPr/>
              <p:nvPr/>
            </p:nvGrpSpPr>
            <p:grpSpPr>
              <a:xfrm>
                <a:off x="0" y="342900"/>
                <a:ext cx="800100" cy="1714500"/>
                <a:chOff x="0" y="0"/>
                <a:chExt cx="800100" cy="1714500"/>
              </a:xfrm>
            </p:grpSpPr>
            <p:cxnSp>
              <p:nvCxnSpPr>
                <p:cNvPr id="37" name="Straight Arrow Connector 36"/>
                <p:cNvCxnSpPr/>
                <p:nvPr/>
              </p:nvCxnSpPr>
              <p:spPr>
                <a:xfrm>
                  <a:off x="0" y="0"/>
                  <a:ext cx="800100" cy="0"/>
                </a:xfrm>
                <a:prstGeom prst="straightConnector1">
                  <a:avLst/>
                </a:prstGeom>
                <a:ln w="12700">
                  <a:solidFill>
                    <a:srgbClr val="FF0000"/>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0" y="342900"/>
                  <a:ext cx="685800" cy="0"/>
                </a:xfrm>
                <a:prstGeom prst="straightConnector1">
                  <a:avLst/>
                </a:prstGeom>
                <a:ln w="12700">
                  <a:solidFill>
                    <a:srgbClr val="FF0000"/>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0" y="685800"/>
                  <a:ext cx="685800" cy="0"/>
                </a:xfrm>
                <a:prstGeom prst="straightConnector1">
                  <a:avLst/>
                </a:prstGeom>
                <a:ln w="12700">
                  <a:solidFill>
                    <a:srgbClr val="FF0000"/>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0" y="1371600"/>
                  <a:ext cx="800100" cy="0"/>
                </a:xfrm>
                <a:prstGeom prst="straightConnector1">
                  <a:avLst/>
                </a:prstGeom>
                <a:ln w="12700">
                  <a:solidFill>
                    <a:srgbClr val="FF0000"/>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0" y="1028700"/>
                  <a:ext cx="685800" cy="0"/>
                </a:xfrm>
                <a:prstGeom prst="straightConnector1">
                  <a:avLst/>
                </a:prstGeom>
                <a:ln w="12700">
                  <a:solidFill>
                    <a:srgbClr val="FF0000"/>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0" y="1714500"/>
                  <a:ext cx="800100" cy="0"/>
                </a:xfrm>
                <a:prstGeom prst="straightConnector1">
                  <a:avLst/>
                </a:prstGeom>
                <a:ln w="12700">
                  <a:solidFill>
                    <a:srgbClr val="FF0000"/>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596265" y="114300"/>
                <a:ext cx="775335" cy="2057400"/>
                <a:chOff x="0" y="0"/>
                <a:chExt cx="775335" cy="1943100"/>
              </a:xfrm>
            </p:grpSpPr>
            <p:sp>
              <p:nvSpPr>
                <p:cNvPr id="35" name="Oval 34"/>
                <p:cNvSpPr/>
                <p:nvPr/>
              </p:nvSpPr>
              <p:spPr>
                <a:xfrm>
                  <a:off x="0" y="0"/>
                  <a:ext cx="685800" cy="1943100"/>
                </a:xfrm>
                <a:prstGeom prst="ellipse">
                  <a:avLst/>
                </a:prstGeom>
                <a:noFill/>
                <a:ln w="10160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Oval 35"/>
                <p:cNvSpPr/>
                <p:nvPr/>
              </p:nvSpPr>
              <p:spPr>
                <a:xfrm>
                  <a:off x="89535" y="0"/>
                  <a:ext cx="685800" cy="1943100"/>
                </a:xfrm>
                <a:prstGeom prst="ellipse">
                  <a:avLst/>
                </a:prstGeom>
                <a:noFill/>
                <a:ln w="1016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cxnSp>
            <p:nvCxnSpPr>
              <p:cNvPr id="24" name="Straight Arrow Connector 23"/>
              <p:cNvCxnSpPr/>
              <p:nvPr/>
            </p:nvCxnSpPr>
            <p:spPr>
              <a:xfrm>
                <a:off x="914400" y="342900"/>
                <a:ext cx="11430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0" y="0"/>
                <a:ext cx="20574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0" y="2400300"/>
                <a:ext cx="20574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800100" y="685800"/>
                <a:ext cx="12573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800100" y="1028700"/>
                <a:ext cx="12573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800100" y="1371600"/>
                <a:ext cx="12573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800100" y="1714500"/>
                <a:ext cx="12573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1028700" y="2057400"/>
                <a:ext cx="10287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32" name="Text Box 21"/>
              <p:cNvSpPr txBox="1"/>
              <p:nvPr/>
            </p:nvSpPr>
            <p:spPr>
              <a:xfrm>
                <a:off x="1485900" y="-95250"/>
                <a:ext cx="457200" cy="5715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b="1" dirty="0">
                    <a:solidFill>
                      <a:srgbClr val="FF0000"/>
                    </a:solidFill>
                    <a:effectLst/>
                    <a:latin typeface="Garamond"/>
                    <a:ea typeface="ＭＳ 明朝"/>
                    <a:cs typeface="Garamond"/>
                  </a:rPr>
                  <a:t>B</a:t>
                </a:r>
                <a:endParaRPr lang="en-US" dirty="0">
                  <a:effectLst/>
                  <a:latin typeface="Garamond"/>
                  <a:ea typeface="ＭＳ 明朝"/>
                  <a:cs typeface="Garamond"/>
                </a:endParaRPr>
              </a:p>
            </p:txBody>
          </p:sp>
          <p:cxnSp>
            <p:nvCxnSpPr>
              <p:cNvPr id="33" name="Straight Arrow Connector 32"/>
              <p:cNvCxnSpPr/>
              <p:nvPr/>
            </p:nvCxnSpPr>
            <p:spPr>
              <a:xfrm>
                <a:off x="1028700" y="1143000"/>
                <a:ext cx="1257300" cy="0"/>
              </a:xfrm>
              <a:prstGeom prst="straightConnector1">
                <a:avLst/>
              </a:prstGeom>
              <a:ln w="12700">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34" name="Text Box 23"/>
              <p:cNvSpPr txBox="1"/>
              <p:nvPr/>
            </p:nvSpPr>
            <p:spPr>
              <a:xfrm>
                <a:off x="800100" y="1028700"/>
                <a:ext cx="457200" cy="5715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b="1" dirty="0">
                    <a:effectLst/>
                    <a:latin typeface="Garamond"/>
                    <a:ea typeface="ＭＳ 明朝"/>
                    <a:cs typeface="Garamond"/>
                  </a:rPr>
                  <a:t>A</a:t>
                </a:r>
                <a:endParaRPr lang="en-US" dirty="0">
                  <a:effectLst/>
                  <a:latin typeface="Garamond"/>
                  <a:ea typeface="ＭＳ 明朝"/>
                  <a:cs typeface="Garamond"/>
                </a:endParaRPr>
              </a:p>
            </p:txBody>
          </p:sp>
        </p:grpSp>
        <p:graphicFrame>
          <p:nvGraphicFramePr>
            <p:cNvPr id="4" name="Object 3"/>
            <p:cNvGraphicFramePr>
              <a:graphicFrameLocks noChangeAspect="1"/>
            </p:cNvGraphicFramePr>
            <p:nvPr>
              <p:extLst>
                <p:ext uri="{D42A27DB-BD31-4B8C-83A1-F6EECF244321}">
                  <p14:modId xmlns:p14="http://schemas.microsoft.com/office/powerpoint/2010/main" val="2064429075"/>
                </p:ext>
              </p:extLst>
            </p:nvPr>
          </p:nvGraphicFramePr>
          <p:xfrm>
            <a:off x="7785100" y="5049837"/>
            <a:ext cx="215900" cy="301625"/>
          </p:xfrm>
          <a:graphic>
            <a:graphicData uri="http://schemas.openxmlformats.org/presentationml/2006/ole">
              <mc:AlternateContent xmlns:mc="http://schemas.openxmlformats.org/markup-compatibility/2006">
                <mc:Choice xmlns:v="urn:schemas-microsoft-com:vml" Requires="v">
                  <p:oleObj spid="_x0000_s2567430" name="Equation" r:id="rId4" imgW="127000" imgH="177800" progId="Equation.DSMT4">
                    <p:embed/>
                  </p:oleObj>
                </mc:Choice>
                <mc:Fallback>
                  <p:oleObj name="Equation" r:id="rId4" imgW="127000" imgH="177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5100" y="5049837"/>
                          <a:ext cx="21590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pSp>
      <p:sp>
        <p:nvSpPr>
          <p:cNvPr id="2" name="TextBox 1"/>
          <p:cNvSpPr txBox="1"/>
          <p:nvPr/>
        </p:nvSpPr>
        <p:spPr>
          <a:xfrm>
            <a:off x="228600" y="825500"/>
            <a:ext cx="8712200" cy="1754327"/>
          </a:xfrm>
          <a:prstGeom prst="rect">
            <a:avLst/>
          </a:prstGeom>
          <a:noFill/>
        </p:spPr>
        <p:txBody>
          <a:bodyPr wrap="square" rtlCol="0">
            <a:spAutoFit/>
          </a:bodyPr>
          <a:lstStyle/>
          <a:p>
            <a:r>
              <a:rPr lang="en-US" sz="2800" dirty="0">
                <a:solidFill>
                  <a:srgbClr val="FF0000"/>
                </a:solidFill>
                <a:latin typeface="Apple Chancery"/>
                <a:cs typeface="Apple Chancery"/>
              </a:rPr>
              <a:t>Although Faraday’s Law </a:t>
            </a:r>
            <a:r>
              <a:rPr lang="en-US" sz="2000" dirty="0">
                <a:latin typeface="Times New Roman"/>
                <a:cs typeface="Times New Roman"/>
              </a:rPr>
              <a:t>allows us to determine the </a:t>
            </a:r>
            <a:r>
              <a:rPr lang="en-US" sz="2000" dirty="0">
                <a:solidFill>
                  <a:srgbClr val="0000FF"/>
                </a:solidFill>
                <a:latin typeface="Times New Roman"/>
                <a:cs typeface="Times New Roman"/>
              </a:rPr>
              <a:t>magnitude of the induced EMF </a:t>
            </a:r>
            <a:r>
              <a:rPr lang="en-US" sz="2000" dirty="0">
                <a:latin typeface="Times New Roman"/>
                <a:cs typeface="Times New Roman"/>
              </a:rPr>
              <a:t>set up by a </a:t>
            </a:r>
            <a:r>
              <a:rPr lang="en-US" sz="2000" dirty="0">
                <a:solidFill>
                  <a:srgbClr val="0000FF"/>
                </a:solidFill>
                <a:latin typeface="Times New Roman"/>
                <a:cs typeface="Times New Roman"/>
              </a:rPr>
              <a:t>changing magnetic flux through the face of a coil </a:t>
            </a:r>
            <a:r>
              <a:rPr lang="en-US" sz="2000" dirty="0">
                <a:latin typeface="Times New Roman"/>
                <a:cs typeface="Times New Roman"/>
              </a:rPr>
              <a:t>and, by extension, the magnitude of the </a:t>
            </a:r>
            <a:r>
              <a:rPr lang="en-US" sz="2000" dirty="0">
                <a:solidFill>
                  <a:srgbClr val="0000FF"/>
                </a:solidFill>
                <a:latin typeface="Times New Roman"/>
                <a:cs typeface="Times New Roman"/>
              </a:rPr>
              <a:t>induced current through the coil</a:t>
            </a:r>
            <a:r>
              <a:rPr lang="en-US" sz="2000" dirty="0">
                <a:latin typeface="Times New Roman"/>
                <a:cs typeface="Times New Roman"/>
              </a:rPr>
              <a:t>, it </a:t>
            </a:r>
            <a:r>
              <a:rPr lang="en-US" sz="2000" dirty="0">
                <a:solidFill>
                  <a:srgbClr val="FF0000"/>
                </a:solidFill>
                <a:latin typeface="Times New Roman"/>
                <a:cs typeface="Times New Roman"/>
              </a:rPr>
              <a:t>says nothing about the </a:t>
            </a:r>
            <a:r>
              <a:rPr lang="en-US" sz="2000" i="1" dirty="0">
                <a:solidFill>
                  <a:srgbClr val="FF0000"/>
                </a:solidFill>
                <a:latin typeface="Times New Roman"/>
                <a:cs typeface="Times New Roman"/>
              </a:rPr>
              <a:t>direction </a:t>
            </a:r>
            <a:r>
              <a:rPr lang="en-US" sz="2000" dirty="0">
                <a:latin typeface="Times New Roman"/>
                <a:cs typeface="Times New Roman"/>
              </a:rPr>
              <a:t>of the induced current set up by the EMF.  </a:t>
            </a:r>
            <a:r>
              <a:rPr lang="en-US" sz="2000" dirty="0">
                <a:solidFill>
                  <a:srgbClr val="FF0000"/>
                </a:solidFill>
                <a:latin typeface="Times New Roman"/>
                <a:cs typeface="Times New Roman"/>
              </a:rPr>
              <a:t>Lenz’s Law </a:t>
            </a:r>
            <a:r>
              <a:rPr lang="en-US" sz="2000" dirty="0">
                <a:latin typeface="Times New Roman"/>
                <a:cs typeface="Times New Roman"/>
              </a:rPr>
              <a:t>is designed to </a:t>
            </a:r>
            <a:r>
              <a:rPr lang="en-US" sz="2000" dirty="0">
                <a:solidFill>
                  <a:srgbClr val="0000FF"/>
                </a:solidFill>
                <a:latin typeface="Times New Roman"/>
                <a:cs typeface="Times New Roman"/>
              </a:rPr>
              <a:t>fill in that gap</a:t>
            </a:r>
            <a:r>
              <a:rPr lang="en-US" sz="2000" dirty="0">
                <a:latin typeface="Times New Roman"/>
                <a:cs typeface="Times New Roman"/>
              </a:rPr>
              <a:t>.</a:t>
            </a:r>
          </a:p>
        </p:txBody>
      </p:sp>
      <p:sp>
        <p:nvSpPr>
          <p:cNvPr id="43" name="TextBox 42"/>
          <p:cNvSpPr txBox="1"/>
          <p:nvPr/>
        </p:nvSpPr>
        <p:spPr>
          <a:xfrm>
            <a:off x="228600" y="2743200"/>
            <a:ext cx="4851400" cy="2369880"/>
          </a:xfrm>
          <a:prstGeom prst="rect">
            <a:avLst/>
          </a:prstGeom>
          <a:noFill/>
        </p:spPr>
        <p:txBody>
          <a:bodyPr wrap="square" rtlCol="0">
            <a:spAutoFit/>
          </a:bodyPr>
          <a:lstStyle/>
          <a:p>
            <a:r>
              <a:rPr lang="en-US" sz="2800" dirty="0">
                <a:solidFill>
                  <a:srgbClr val="FF0000"/>
                </a:solidFill>
                <a:latin typeface="Apple Chancery"/>
                <a:cs typeface="Apple Chancery"/>
              </a:rPr>
              <a:t>Lenz’s Law </a:t>
            </a:r>
            <a:r>
              <a:rPr lang="en-US" sz="2000" dirty="0">
                <a:latin typeface="Times New Roman"/>
                <a:cs typeface="Times New Roman"/>
              </a:rPr>
              <a:t>maintains that an </a:t>
            </a:r>
            <a:r>
              <a:rPr lang="en-US" sz="2000" dirty="0">
                <a:solidFill>
                  <a:srgbClr val="0000FF"/>
                </a:solidFill>
                <a:latin typeface="Times New Roman"/>
                <a:cs typeface="Times New Roman"/>
              </a:rPr>
              <a:t>induced EMF through a coil </a:t>
            </a:r>
            <a:r>
              <a:rPr lang="en-US" sz="2000" dirty="0">
                <a:latin typeface="Times New Roman"/>
                <a:cs typeface="Times New Roman"/>
              </a:rPr>
              <a:t>(or loop) will </a:t>
            </a:r>
            <a:r>
              <a:rPr lang="en-US" sz="2000" dirty="0">
                <a:solidFill>
                  <a:srgbClr val="0000FF"/>
                </a:solidFill>
                <a:latin typeface="Times New Roman"/>
                <a:cs typeface="Times New Roman"/>
              </a:rPr>
              <a:t>produce an induced current </a:t>
            </a:r>
            <a:r>
              <a:rPr lang="en-US" sz="2000" dirty="0">
                <a:solidFill>
                  <a:srgbClr val="008000"/>
                </a:solidFill>
                <a:latin typeface="Times New Roman"/>
                <a:cs typeface="Times New Roman"/>
              </a:rPr>
              <a:t>that will create its own induced magnetic flux</a:t>
            </a:r>
            <a:r>
              <a:rPr lang="en-US" sz="2000" dirty="0">
                <a:latin typeface="Times New Roman"/>
                <a:cs typeface="Times New Roman"/>
              </a:rPr>
              <a:t>, and that </a:t>
            </a:r>
            <a:r>
              <a:rPr lang="en-US" sz="2000" dirty="0">
                <a:solidFill>
                  <a:srgbClr val="0000FF"/>
                </a:solidFill>
                <a:latin typeface="Times New Roman"/>
                <a:cs typeface="Times New Roman"/>
              </a:rPr>
              <a:t>that induced magnetic flux will </a:t>
            </a:r>
            <a:r>
              <a:rPr lang="en-US" sz="2000" i="1" dirty="0">
                <a:solidFill>
                  <a:srgbClr val="0000FF"/>
                </a:solidFill>
                <a:latin typeface="Times New Roman"/>
                <a:cs typeface="Times New Roman"/>
              </a:rPr>
              <a:t>oppose the change </a:t>
            </a:r>
            <a:r>
              <a:rPr lang="en-US" sz="2000" dirty="0">
                <a:solidFill>
                  <a:srgbClr val="0000FF"/>
                </a:solidFill>
                <a:latin typeface="Times New Roman"/>
                <a:cs typeface="Times New Roman"/>
              </a:rPr>
              <a:t>of magnetic flux through the loop that started the process </a:t>
            </a:r>
            <a:r>
              <a:rPr lang="en-US" sz="2000" dirty="0">
                <a:latin typeface="Times New Roman"/>
                <a:cs typeface="Times New Roman"/>
              </a:rPr>
              <a:t>off in the first place.</a:t>
            </a:r>
          </a:p>
        </p:txBody>
      </p:sp>
      <p:sp>
        <p:nvSpPr>
          <p:cNvPr id="44" name="TextBox 43"/>
          <p:cNvSpPr txBox="1"/>
          <p:nvPr/>
        </p:nvSpPr>
        <p:spPr>
          <a:xfrm>
            <a:off x="228600" y="5187950"/>
            <a:ext cx="7086600" cy="830997"/>
          </a:xfrm>
          <a:prstGeom prst="rect">
            <a:avLst/>
          </a:prstGeom>
          <a:noFill/>
        </p:spPr>
        <p:txBody>
          <a:bodyPr wrap="square" rtlCol="0">
            <a:spAutoFit/>
          </a:bodyPr>
          <a:lstStyle/>
          <a:p>
            <a:r>
              <a:rPr lang="en-US" sz="2800" dirty="0">
                <a:solidFill>
                  <a:srgbClr val="FF0000"/>
                </a:solidFill>
                <a:latin typeface="Apple Chancery"/>
                <a:cs typeface="Apple Chancery"/>
              </a:rPr>
              <a:t>Confused? </a:t>
            </a:r>
            <a:r>
              <a:rPr lang="en-US" sz="2000" dirty="0">
                <a:latin typeface="Times New Roman"/>
                <a:cs typeface="Times New Roman"/>
              </a:rPr>
              <a:t>That’s the statement of Lenz’s Law in the raw.  Its message can be more economically unpacked with three easy steps. </a:t>
            </a:r>
          </a:p>
        </p:txBody>
      </p:sp>
      <p:sp>
        <p:nvSpPr>
          <p:cNvPr id="45" name="Rectangle 9"/>
          <p:cNvSpPr txBox="1">
            <a:spLocks noChangeArrowheads="1"/>
          </p:cNvSpPr>
          <p:nvPr/>
        </p:nvSpPr>
        <p:spPr>
          <a:xfrm>
            <a:off x="7383274" y="4942423"/>
            <a:ext cx="1616452" cy="774144"/>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a:solidFill>
                  <a:srgbClr val="0000FF"/>
                </a:solidFill>
                <a:latin typeface="Apple Chancery"/>
                <a:cs typeface="Apple Chancery"/>
              </a:rPr>
              <a:t>graphic courtesy of Mr. White</a:t>
            </a:r>
            <a:endParaRPr lang="en-US" sz="1400" dirty="0">
              <a:solidFill>
                <a:srgbClr val="0000FF"/>
              </a:solidFill>
              <a:latin typeface="Apple Chancery"/>
              <a:ea typeface="ＭＳ Ｐゴシック" charset="0"/>
              <a:cs typeface="Apple Chancery"/>
            </a:endParaRPr>
          </a:p>
        </p:txBody>
      </p:sp>
      <p:sp>
        <p:nvSpPr>
          <p:cNvPr id="47"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17.)</a:t>
            </a:r>
          </a:p>
        </p:txBody>
      </p:sp>
      <p:sp>
        <p:nvSpPr>
          <p:cNvPr id="48"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dirty="0"/>
          </a:p>
        </p:txBody>
      </p:sp>
      <p:sp>
        <p:nvSpPr>
          <p:cNvPr id="49" name="TextBox 48"/>
          <p:cNvSpPr txBox="1"/>
          <p:nvPr/>
        </p:nvSpPr>
        <p:spPr>
          <a:xfrm>
            <a:off x="34290" y="0"/>
            <a:ext cx="9144000" cy="707886"/>
          </a:xfrm>
          <a:prstGeom prst="rect">
            <a:avLst/>
          </a:prstGeom>
          <a:noFill/>
        </p:spPr>
        <p:txBody>
          <a:bodyPr wrap="square" rtlCol="0">
            <a:spAutoFit/>
          </a:bodyPr>
          <a:lstStyle/>
          <a:p>
            <a:pPr algn="ctr"/>
            <a:r>
              <a:rPr lang="en-US" sz="4000" dirty="0">
                <a:solidFill>
                  <a:srgbClr val="FF0000"/>
                </a:solidFill>
                <a:latin typeface="Apple Chancery"/>
                <a:cs typeface="Apple Chancery"/>
              </a:rPr>
              <a:t>Lenz’s Law</a:t>
            </a:r>
          </a:p>
        </p:txBody>
      </p:sp>
    </p:spTree>
    <p:extLst>
      <p:ext uri="{BB962C8B-B14F-4D97-AF65-F5344CB8AC3E}">
        <p14:creationId xmlns:p14="http://schemas.microsoft.com/office/powerpoint/2010/main" val="180575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dissolve">
                                      <p:cBhvr>
                                        <p:cTn id="1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425565" y="783570"/>
            <a:ext cx="2362200" cy="2495550"/>
            <a:chOff x="5638800" y="3733800"/>
            <a:chExt cx="2362200" cy="2495550"/>
          </a:xfrm>
        </p:grpSpPr>
        <p:grpSp>
          <p:nvGrpSpPr>
            <p:cNvPr id="21" name="Group 20"/>
            <p:cNvGrpSpPr/>
            <p:nvPr/>
          </p:nvGrpSpPr>
          <p:grpSpPr>
            <a:xfrm>
              <a:off x="5638800" y="3733800"/>
              <a:ext cx="2286000" cy="2495550"/>
              <a:chOff x="0" y="-95250"/>
              <a:chExt cx="2286000" cy="2495550"/>
            </a:xfrm>
          </p:grpSpPr>
          <p:grpSp>
            <p:nvGrpSpPr>
              <p:cNvPr id="22" name="Group 21"/>
              <p:cNvGrpSpPr/>
              <p:nvPr/>
            </p:nvGrpSpPr>
            <p:grpSpPr>
              <a:xfrm>
                <a:off x="0" y="342900"/>
                <a:ext cx="800100" cy="1714500"/>
                <a:chOff x="0" y="0"/>
                <a:chExt cx="800100" cy="1714500"/>
              </a:xfrm>
            </p:grpSpPr>
            <p:cxnSp>
              <p:nvCxnSpPr>
                <p:cNvPr id="37" name="Straight Arrow Connector 36"/>
                <p:cNvCxnSpPr/>
                <p:nvPr/>
              </p:nvCxnSpPr>
              <p:spPr>
                <a:xfrm>
                  <a:off x="0" y="0"/>
                  <a:ext cx="800100" cy="0"/>
                </a:xfrm>
                <a:prstGeom prst="straightConnector1">
                  <a:avLst/>
                </a:prstGeom>
                <a:ln w="12700">
                  <a:solidFill>
                    <a:srgbClr val="FF0000"/>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0" y="342900"/>
                  <a:ext cx="685800" cy="0"/>
                </a:xfrm>
                <a:prstGeom prst="straightConnector1">
                  <a:avLst/>
                </a:prstGeom>
                <a:ln w="12700">
                  <a:solidFill>
                    <a:srgbClr val="FF0000"/>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0" y="685800"/>
                  <a:ext cx="685800" cy="0"/>
                </a:xfrm>
                <a:prstGeom prst="straightConnector1">
                  <a:avLst/>
                </a:prstGeom>
                <a:ln w="12700">
                  <a:solidFill>
                    <a:srgbClr val="FF0000"/>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0" y="1371600"/>
                  <a:ext cx="800100" cy="0"/>
                </a:xfrm>
                <a:prstGeom prst="straightConnector1">
                  <a:avLst/>
                </a:prstGeom>
                <a:ln w="12700">
                  <a:solidFill>
                    <a:srgbClr val="FF0000"/>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0" y="1028700"/>
                  <a:ext cx="685800" cy="0"/>
                </a:xfrm>
                <a:prstGeom prst="straightConnector1">
                  <a:avLst/>
                </a:prstGeom>
                <a:ln w="12700">
                  <a:solidFill>
                    <a:srgbClr val="FF0000"/>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0" y="1714500"/>
                  <a:ext cx="800100" cy="0"/>
                </a:xfrm>
                <a:prstGeom prst="straightConnector1">
                  <a:avLst/>
                </a:prstGeom>
                <a:ln w="12700">
                  <a:solidFill>
                    <a:srgbClr val="FF0000"/>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596265" y="114300"/>
                <a:ext cx="775335" cy="2057400"/>
                <a:chOff x="0" y="0"/>
                <a:chExt cx="775335" cy="1943100"/>
              </a:xfrm>
            </p:grpSpPr>
            <p:sp>
              <p:nvSpPr>
                <p:cNvPr id="35" name="Oval 34"/>
                <p:cNvSpPr/>
                <p:nvPr/>
              </p:nvSpPr>
              <p:spPr>
                <a:xfrm>
                  <a:off x="0" y="0"/>
                  <a:ext cx="685800" cy="1943100"/>
                </a:xfrm>
                <a:prstGeom prst="ellipse">
                  <a:avLst/>
                </a:prstGeom>
                <a:noFill/>
                <a:ln w="10160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Oval 35"/>
                <p:cNvSpPr/>
                <p:nvPr/>
              </p:nvSpPr>
              <p:spPr>
                <a:xfrm>
                  <a:off x="89535" y="0"/>
                  <a:ext cx="685800" cy="1943100"/>
                </a:xfrm>
                <a:prstGeom prst="ellipse">
                  <a:avLst/>
                </a:prstGeom>
                <a:noFill/>
                <a:ln w="1016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cxnSp>
            <p:nvCxnSpPr>
              <p:cNvPr id="24" name="Straight Arrow Connector 23"/>
              <p:cNvCxnSpPr/>
              <p:nvPr/>
            </p:nvCxnSpPr>
            <p:spPr>
              <a:xfrm>
                <a:off x="914400" y="342900"/>
                <a:ext cx="11430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0" y="0"/>
                <a:ext cx="20574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0" y="2400300"/>
                <a:ext cx="20574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800100" y="685800"/>
                <a:ext cx="12573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800100" y="1028700"/>
                <a:ext cx="12573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800100" y="1371600"/>
                <a:ext cx="12573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800100" y="1714500"/>
                <a:ext cx="12573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1028700" y="2057400"/>
                <a:ext cx="10287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32" name="Text Box 21"/>
              <p:cNvSpPr txBox="1"/>
              <p:nvPr/>
            </p:nvSpPr>
            <p:spPr>
              <a:xfrm>
                <a:off x="1485900" y="-95250"/>
                <a:ext cx="457200" cy="5715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b="1" dirty="0">
                    <a:solidFill>
                      <a:srgbClr val="FF0000"/>
                    </a:solidFill>
                    <a:effectLst/>
                    <a:latin typeface="Garamond"/>
                    <a:ea typeface="ＭＳ 明朝"/>
                    <a:cs typeface="Garamond"/>
                  </a:rPr>
                  <a:t>B</a:t>
                </a:r>
                <a:endParaRPr lang="en-US" dirty="0">
                  <a:effectLst/>
                  <a:latin typeface="Garamond"/>
                  <a:ea typeface="ＭＳ 明朝"/>
                  <a:cs typeface="Garamond"/>
                </a:endParaRPr>
              </a:p>
            </p:txBody>
          </p:sp>
          <p:cxnSp>
            <p:nvCxnSpPr>
              <p:cNvPr id="33" name="Straight Arrow Connector 32"/>
              <p:cNvCxnSpPr/>
              <p:nvPr/>
            </p:nvCxnSpPr>
            <p:spPr>
              <a:xfrm>
                <a:off x="1028700" y="1143000"/>
                <a:ext cx="1257300" cy="0"/>
              </a:xfrm>
              <a:prstGeom prst="straightConnector1">
                <a:avLst/>
              </a:prstGeom>
              <a:ln w="12700">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34" name="Text Box 23"/>
              <p:cNvSpPr txBox="1"/>
              <p:nvPr/>
            </p:nvSpPr>
            <p:spPr>
              <a:xfrm>
                <a:off x="800100" y="1028700"/>
                <a:ext cx="457200" cy="5715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b="1" dirty="0">
                    <a:effectLst/>
                    <a:latin typeface="Garamond"/>
                    <a:ea typeface="ＭＳ 明朝"/>
                    <a:cs typeface="Garamond"/>
                  </a:rPr>
                  <a:t>A</a:t>
                </a:r>
                <a:endParaRPr lang="en-US" dirty="0">
                  <a:effectLst/>
                  <a:latin typeface="Garamond"/>
                  <a:ea typeface="ＭＳ 明朝"/>
                  <a:cs typeface="Garamond"/>
                </a:endParaRPr>
              </a:p>
            </p:txBody>
          </p:sp>
        </p:grpSp>
        <p:graphicFrame>
          <p:nvGraphicFramePr>
            <p:cNvPr id="4" name="Object 3"/>
            <p:cNvGraphicFramePr>
              <a:graphicFrameLocks noChangeAspect="1"/>
            </p:cNvGraphicFramePr>
            <p:nvPr>
              <p:extLst>
                <p:ext uri="{D42A27DB-BD31-4B8C-83A1-F6EECF244321}">
                  <p14:modId xmlns:p14="http://schemas.microsoft.com/office/powerpoint/2010/main" val="2645216886"/>
                </p:ext>
              </p:extLst>
            </p:nvPr>
          </p:nvGraphicFramePr>
          <p:xfrm>
            <a:off x="7785100" y="5049837"/>
            <a:ext cx="215900" cy="301625"/>
          </p:xfrm>
          <a:graphic>
            <a:graphicData uri="http://schemas.openxmlformats.org/presentationml/2006/ole">
              <mc:AlternateContent xmlns:mc="http://schemas.openxmlformats.org/markup-compatibility/2006">
                <mc:Choice xmlns:v="urn:schemas-microsoft-com:vml" Requires="v">
                  <p:oleObj spid="_x0000_s2570502" name="Equation" r:id="rId4" imgW="127000" imgH="177800" progId="Equation.DSMT4">
                    <p:embed/>
                  </p:oleObj>
                </mc:Choice>
                <mc:Fallback>
                  <p:oleObj name="Equation" r:id="rId4" imgW="127000" imgH="177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5100" y="5049837"/>
                          <a:ext cx="21590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pSp>
      <p:sp>
        <p:nvSpPr>
          <p:cNvPr id="2" name="TextBox 1"/>
          <p:cNvSpPr txBox="1"/>
          <p:nvPr/>
        </p:nvSpPr>
        <p:spPr>
          <a:xfrm>
            <a:off x="228600" y="203200"/>
            <a:ext cx="2298700" cy="523220"/>
          </a:xfrm>
          <a:prstGeom prst="rect">
            <a:avLst/>
          </a:prstGeom>
          <a:noFill/>
        </p:spPr>
        <p:txBody>
          <a:bodyPr wrap="square" rtlCol="0">
            <a:spAutoFit/>
          </a:bodyPr>
          <a:lstStyle/>
          <a:p>
            <a:r>
              <a:rPr lang="en-US" sz="2800" dirty="0">
                <a:solidFill>
                  <a:srgbClr val="FF0000"/>
                </a:solidFill>
                <a:latin typeface="Apple Chancery"/>
                <a:cs typeface="Apple Chancery"/>
              </a:rPr>
              <a:t>The easy way:</a:t>
            </a:r>
            <a:endParaRPr lang="en-US" sz="2000" dirty="0">
              <a:latin typeface="Times New Roman"/>
              <a:cs typeface="Times New Roman"/>
            </a:endParaRPr>
          </a:p>
        </p:txBody>
      </p:sp>
      <p:sp>
        <p:nvSpPr>
          <p:cNvPr id="43" name="TextBox 42"/>
          <p:cNvSpPr txBox="1"/>
          <p:nvPr/>
        </p:nvSpPr>
        <p:spPr>
          <a:xfrm>
            <a:off x="609600" y="849570"/>
            <a:ext cx="4851400" cy="400110"/>
          </a:xfrm>
          <a:prstGeom prst="rect">
            <a:avLst/>
          </a:prstGeom>
          <a:noFill/>
        </p:spPr>
        <p:txBody>
          <a:bodyPr wrap="square" rtlCol="0">
            <a:spAutoFit/>
          </a:bodyPr>
          <a:lstStyle/>
          <a:p>
            <a:r>
              <a:rPr lang="en-US" sz="2000" dirty="0">
                <a:solidFill>
                  <a:srgbClr val="FF0000"/>
                </a:solidFill>
                <a:latin typeface="Apple Chancery"/>
                <a:cs typeface="Apple Chancery"/>
              </a:rPr>
              <a:t>1.) </a:t>
            </a:r>
            <a:r>
              <a:rPr lang="en-US" sz="2000" dirty="0">
                <a:solidFill>
                  <a:srgbClr val="0000FF"/>
                </a:solidFill>
                <a:latin typeface="Times New Roman"/>
                <a:cs typeface="Times New Roman"/>
              </a:rPr>
              <a:t>Identify</a:t>
            </a:r>
            <a:r>
              <a:rPr lang="en-US" sz="2000" dirty="0">
                <a:latin typeface="Times New Roman"/>
                <a:cs typeface="Times New Roman"/>
              </a:rPr>
              <a:t> the </a:t>
            </a:r>
            <a:r>
              <a:rPr lang="en-US" sz="2000" dirty="0">
                <a:solidFill>
                  <a:srgbClr val="FF0000"/>
                </a:solidFill>
                <a:latin typeface="Times New Roman"/>
                <a:cs typeface="Times New Roman"/>
              </a:rPr>
              <a:t>direction of the external </a:t>
            </a:r>
            <a:r>
              <a:rPr lang="en-US" sz="2000" i="1" dirty="0">
                <a:solidFill>
                  <a:srgbClr val="FF0000"/>
                </a:solidFill>
                <a:latin typeface="Times New Roman"/>
                <a:cs typeface="Times New Roman"/>
              </a:rPr>
              <a:t>B-fld</a:t>
            </a:r>
            <a:r>
              <a:rPr lang="en-US" sz="2000" dirty="0">
                <a:solidFill>
                  <a:srgbClr val="FF0000"/>
                </a:solidFill>
                <a:latin typeface="Times New Roman"/>
                <a:cs typeface="Times New Roman"/>
              </a:rPr>
              <a:t>.</a:t>
            </a:r>
          </a:p>
        </p:txBody>
      </p:sp>
      <p:sp>
        <p:nvSpPr>
          <p:cNvPr id="45" name="Rectangle 9"/>
          <p:cNvSpPr txBox="1">
            <a:spLocks noChangeArrowheads="1"/>
          </p:cNvSpPr>
          <p:nvPr/>
        </p:nvSpPr>
        <p:spPr>
          <a:xfrm>
            <a:off x="7527548" y="3293943"/>
            <a:ext cx="1616452" cy="774144"/>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a:solidFill>
                  <a:srgbClr val="0000FF"/>
                </a:solidFill>
                <a:latin typeface="Apple Chancery"/>
                <a:cs typeface="Apple Chancery"/>
              </a:rPr>
              <a:t>graphic courtesy of Mr. White</a:t>
            </a:r>
            <a:endParaRPr lang="en-US" sz="1400" dirty="0">
              <a:solidFill>
                <a:srgbClr val="0000FF"/>
              </a:solidFill>
              <a:latin typeface="Apple Chancery"/>
              <a:ea typeface="ＭＳ Ｐゴシック" charset="0"/>
              <a:cs typeface="Apple Chancery"/>
            </a:endParaRPr>
          </a:p>
        </p:txBody>
      </p:sp>
      <p:sp>
        <p:nvSpPr>
          <p:cNvPr id="47"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18.)</a:t>
            </a:r>
          </a:p>
        </p:txBody>
      </p:sp>
      <p:sp>
        <p:nvSpPr>
          <p:cNvPr id="48"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dirty="0"/>
          </a:p>
        </p:txBody>
      </p:sp>
      <p:sp>
        <p:nvSpPr>
          <p:cNvPr id="46" name="TextBox 45"/>
          <p:cNvSpPr txBox="1"/>
          <p:nvPr/>
        </p:nvSpPr>
        <p:spPr>
          <a:xfrm>
            <a:off x="609600" y="1262380"/>
            <a:ext cx="5232400" cy="707886"/>
          </a:xfrm>
          <a:prstGeom prst="rect">
            <a:avLst/>
          </a:prstGeom>
          <a:noFill/>
        </p:spPr>
        <p:txBody>
          <a:bodyPr wrap="square" rtlCol="0">
            <a:spAutoFit/>
          </a:bodyPr>
          <a:lstStyle/>
          <a:p>
            <a:r>
              <a:rPr lang="en-US" sz="2000" dirty="0">
                <a:solidFill>
                  <a:srgbClr val="FF0000"/>
                </a:solidFill>
                <a:latin typeface="Apple Chancery"/>
                <a:cs typeface="Apple Chancery"/>
              </a:rPr>
              <a:t>2.) </a:t>
            </a:r>
            <a:r>
              <a:rPr lang="en-US" sz="2000" dirty="0">
                <a:solidFill>
                  <a:srgbClr val="0000FF"/>
                </a:solidFill>
                <a:latin typeface="Times New Roman"/>
                <a:cs typeface="Times New Roman"/>
              </a:rPr>
              <a:t>Identify</a:t>
            </a:r>
            <a:r>
              <a:rPr lang="en-US" sz="2000" dirty="0">
                <a:latin typeface="Times New Roman"/>
                <a:cs typeface="Times New Roman"/>
              </a:rPr>
              <a:t> whether the </a:t>
            </a:r>
            <a:r>
              <a:rPr lang="en-US" sz="2000" dirty="0">
                <a:solidFill>
                  <a:srgbClr val="FF0000"/>
                </a:solidFill>
                <a:latin typeface="Times New Roman"/>
                <a:cs typeface="Times New Roman"/>
              </a:rPr>
              <a:t>external magnetic flux is </a:t>
            </a:r>
            <a:r>
              <a:rPr lang="en-US" sz="2000" dirty="0">
                <a:solidFill>
                  <a:srgbClr val="0000FF"/>
                </a:solidFill>
                <a:latin typeface="Times New Roman"/>
                <a:cs typeface="Times New Roman"/>
              </a:rPr>
              <a:t>increasing or decreasing</a:t>
            </a:r>
            <a:r>
              <a:rPr lang="en-US" sz="2000" dirty="0">
                <a:latin typeface="Times New Roman"/>
                <a:cs typeface="Times New Roman"/>
              </a:rPr>
              <a:t>.</a:t>
            </a:r>
          </a:p>
        </p:txBody>
      </p:sp>
      <p:sp>
        <p:nvSpPr>
          <p:cNvPr id="49" name="TextBox 48"/>
          <p:cNvSpPr txBox="1"/>
          <p:nvPr/>
        </p:nvSpPr>
        <p:spPr>
          <a:xfrm>
            <a:off x="609600" y="1920220"/>
            <a:ext cx="5613400" cy="1631216"/>
          </a:xfrm>
          <a:prstGeom prst="rect">
            <a:avLst/>
          </a:prstGeom>
          <a:noFill/>
        </p:spPr>
        <p:txBody>
          <a:bodyPr wrap="square" rtlCol="0">
            <a:spAutoFit/>
          </a:bodyPr>
          <a:lstStyle/>
          <a:p>
            <a:r>
              <a:rPr lang="en-US" sz="2000" dirty="0">
                <a:solidFill>
                  <a:srgbClr val="FF0000"/>
                </a:solidFill>
                <a:latin typeface="Apple Chancery"/>
                <a:cs typeface="Apple Chancery"/>
              </a:rPr>
              <a:t>3a.) </a:t>
            </a:r>
            <a:r>
              <a:rPr lang="en-US" sz="2000" dirty="0">
                <a:solidFill>
                  <a:srgbClr val="0000FF"/>
                </a:solidFill>
                <a:latin typeface="Times New Roman"/>
                <a:cs typeface="Times New Roman"/>
              </a:rPr>
              <a:t>If </a:t>
            </a:r>
            <a:r>
              <a:rPr lang="en-US" sz="2000" dirty="0">
                <a:latin typeface="Times New Roman"/>
                <a:cs typeface="Times New Roman"/>
              </a:rPr>
              <a:t>the </a:t>
            </a:r>
            <a:r>
              <a:rPr lang="en-US" sz="2000" dirty="0">
                <a:solidFill>
                  <a:srgbClr val="0000FF"/>
                </a:solidFill>
                <a:latin typeface="Times New Roman"/>
                <a:cs typeface="Times New Roman"/>
              </a:rPr>
              <a:t>flux</a:t>
            </a:r>
            <a:r>
              <a:rPr lang="en-US" sz="2000" dirty="0">
                <a:latin typeface="Times New Roman"/>
                <a:cs typeface="Times New Roman"/>
              </a:rPr>
              <a:t> is </a:t>
            </a:r>
            <a:r>
              <a:rPr lang="en-US" sz="2000" dirty="0">
                <a:solidFill>
                  <a:srgbClr val="FF0000"/>
                </a:solidFill>
                <a:latin typeface="Times New Roman"/>
                <a:cs typeface="Times New Roman"/>
              </a:rPr>
              <a:t>INCREASING</a:t>
            </a:r>
            <a:r>
              <a:rPr lang="en-US" sz="2000" dirty="0">
                <a:latin typeface="Times New Roman"/>
                <a:cs typeface="Times New Roman"/>
              </a:rPr>
              <a:t>, the </a:t>
            </a:r>
            <a:r>
              <a:rPr lang="en-US" sz="2000" dirty="0">
                <a:solidFill>
                  <a:srgbClr val="0000FF"/>
                </a:solidFill>
                <a:latin typeface="Times New Roman"/>
                <a:cs typeface="Times New Roman"/>
              </a:rPr>
              <a:t>coil’s induced current </a:t>
            </a:r>
            <a:r>
              <a:rPr lang="en-US" sz="2000" dirty="0">
                <a:solidFill>
                  <a:srgbClr val="008000"/>
                </a:solidFill>
                <a:latin typeface="Times New Roman"/>
                <a:cs typeface="Times New Roman"/>
              </a:rPr>
              <a:t>will set up an induced magnetic field through the coil’s face </a:t>
            </a:r>
            <a:r>
              <a:rPr lang="en-US" sz="2000" dirty="0">
                <a:latin typeface="Times New Roman"/>
                <a:cs typeface="Times New Roman"/>
              </a:rPr>
              <a:t>that is </a:t>
            </a:r>
            <a:r>
              <a:rPr lang="en-US" sz="2000" dirty="0">
                <a:solidFill>
                  <a:srgbClr val="FF0000"/>
                </a:solidFill>
                <a:latin typeface="Times New Roman"/>
                <a:cs typeface="Times New Roman"/>
              </a:rPr>
              <a:t>OPPOSITE the direction of the external </a:t>
            </a:r>
            <a:r>
              <a:rPr lang="en-US" sz="2000" i="1" dirty="0">
                <a:solidFill>
                  <a:srgbClr val="FF0000"/>
                </a:solidFill>
                <a:latin typeface="Times New Roman"/>
                <a:cs typeface="Times New Roman"/>
              </a:rPr>
              <a:t>B-fld</a:t>
            </a:r>
            <a:r>
              <a:rPr lang="en-US" sz="2000" dirty="0">
                <a:solidFill>
                  <a:srgbClr val="FF0000"/>
                </a:solidFill>
                <a:latin typeface="Times New Roman"/>
                <a:cs typeface="Times New Roman"/>
              </a:rPr>
              <a:t>.  </a:t>
            </a:r>
            <a:r>
              <a:rPr lang="en-US" sz="2000" dirty="0">
                <a:solidFill>
                  <a:srgbClr val="0000FF"/>
                </a:solidFill>
                <a:latin typeface="Times New Roman"/>
                <a:cs typeface="Times New Roman"/>
              </a:rPr>
              <a:t>Use</a:t>
            </a:r>
            <a:r>
              <a:rPr lang="en-US" sz="2000" dirty="0">
                <a:latin typeface="Times New Roman"/>
                <a:cs typeface="Times New Roman"/>
              </a:rPr>
              <a:t> the </a:t>
            </a:r>
            <a:r>
              <a:rPr lang="en-US" sz="2000" dirty="0">
                <a:solidFill>
                  <a:srgbClr val="0000FF"/>
                </a:solidFill>
                <a:latin typeface="Times New Roman"/>
                <a:cs typeface="Times New Roman"/>
              </a:rPr>
              <a:t>right-hand rule </a:t>
            </a:r>
            <a:r>
              <a:rPr lang="en-US" sz="2000" dirty="0">
                <a:latin typeface="Times New Roman"/>
                <a:cs typeface="Times New Roman"/>
              </a:rPr>
              <a:t>to </a:t>
            </a:r>
            <a:r>
              <a:rPr lang="en-US" sz="2000" dirty="0">
                <a:solidFill>
                  <a:srgbClr val="0000FF"/>
                </a:solidFill>
                <a:latin typeface="Times New Roman"/>
                <a:cs typeface="Times New Roman"/>
              </a:rPr>
              <a:t>determine the current direction </a:t>
            </a:r>
            <a:r>
              <a:rPr lang="en-US" sz="2000" dirty="0">
                <a:latin typeface="Times New Roman"/>
                <a:cs typeface="Times New Roman"/>
              </a:rPr>
              <a:t>that does this.  (See note below.)</a:t>
            </a:r>
          </a:p>
        </p:txBody>
      </p:sp>
      <p:sp>
        <p:nvSpPr>
          <p:cNvPr id="51" name="TextBox 50"/>
          <p:cNvSpPr txBox="1"/>
          <p:nvPr/>
        </p:nvSpPr>
        <p:spPr>
          <a:xfrm>
            <a:off x="609599" y="3534311"/>
            <a:ext cx="5815965" cy="707886"/>
          </a:xfrm>
          <a:prstGeom prst="rect">
            <a:avLst/>
          </a:prstGeom>
          <a:noFill/>
        </p:spPr>
        <p:txBody>
          <a:bodyPr wrap="square" rtlCol="0">
            <a:spAutoFit/>
          </a:bodyPr>
          <a:lstStyle/>
          <a:p>
            <a:r>
              <a:rPr lang="en-US" sz="2000" dirty="0">
                <a:solidFill>
                  <a:srgbClr val="FF0000"/>
                </a:solidFill>
                <a:latin typeface="Apple Chancery"/>
                <a:cs typeface="Apple Chancery"/>
              </a:rPr>
              <a:t>3b.) </a:t>
            </a:r>
            <a:r>
              <a:rPr lang="en-US" sz="2000" dirty="0">
                <a:solidFill>
                  <a:srgbClr val="0000FF"/>
                </a:solidFill>
                <a:latin typeface="Times New Roman"/>
                <a:cs typeface="Times New Roman"/>
              </a:rPr>
              <a:t>If</a:t>
            </a:r>
            <a:r>
              <a:rPr lang="en-US" sz="2000" dirty="0">
                <a:latin typeface="Times New Roman"/>
                <a:cs typeface="Times New Roman"/>
              </a:rPr>
              <a:t> the </a:t>
            </a:r>
            <a:r>
              <a:rPr lang="en-US" sz="2000" dirty="0">
                <a:solidFill>
                  <a:srgbClr val="0000FF"/>
                </a:solidFill>
                <a:latin typeface="Times New Roman"/>
                <a:cs typeface="Times New Roman"/>
              </a:rPr>
              <a:t>flux</a:t>
            </a:r>
            <a:r>
              <a:rPr lang="en-US" sz="2000" dirty="0">
                <a:latin typeface="Times New Roman"/>
                <a:cs typeface="Times New Roman"/>
              </a:rPr>
              <a:t> is </a:t>
            </a:r>
            <a:r>
              <a:rPr lang="en-US" sz="2000" dirty="0">
                <a:solidFill>
                  <a:srgbClr val="FF0000"/>
                </a:solidFill>
                <a:latin typeface="Times New Roman"/>
                <a:cs typeface="Times New Roman"/>
              </a:rPr>
              <a:t>DECREASING</a:t>
            </a:r>
            <a:r>
              <a:rPr lang="en-US" sz="2000" dirty="0">
                <a:latin typeface="Times New Roman"/>
                <a:cs typeface="Times New Roman"/>
              </a:rPr>
              <a:t>, the </a:t>
            </a:r>
            <a:r>
              <a:rPr lang="en-US" sz="2000" dirty="0">
                <a:solidFill>
                  <a:srgbClr val="0000FF"/>
                </a:solidFill>
                <a:latin typeface="Times New Roman"/>
                <a:cs typeface="Times New Roman"/>
              </a:rPr>
              <a:t>coil’s induced current </a:t>
            </a:r>
            <a:r>
              <a:rPr lang="en-US" sz="2000" dirty="0">
                <a:solidFill>
                  <a:srgbClr val="008000"/>
                </a:solidFill>
                <a:latin typeface="Times New Roman"/>
                <a:cs typeface="Times New Roman"/>
              </a:rPr>
              <a:t>will set up an induced magnetic field through</a:t>
            </a:r>
          </a:p>
        </p:txBody>
      </p:sp>
      <p:sp>
        <p:nvSpPr>
          <p:cNvPr id="53" name="TextBox 52"/>
          <p:cNvSpPr txBox="1"/>
          <p:nvPr/>
        </p:nvSpPr>
        <p:spPr>
          <a:xfrm>
            <a:off x="609600" y="4142194"/>
            <a:ext cx="8407400" cy="707886"/>
          </a:xfrm>
          <a:prstGeom prst="rect">
            <a:avLst/>
          </a:prstGeom>
          <a:noFill/>
        </p:spPr>
        <p:txBody>
          <a:bodyPr wrap="square" rtlCol="0">
            <a:spAutoFit/>
          </a:bodyPr>
          <a:lstStyle/>
          <a:p>
            <a:r>
              <a:rPr lang="en-US" sz="2000" dirty="0">
                <a:solidFill>
                  <a:srgbClr val="008000"/>
                </a:solidFill>
                <a:latin typeface="Times New Roman"/>
                <a:cs typeface="Times New Roman"/>
              </a:rPr>
              <a:t>the coil’s face </a:t>
            </a:r>
            <a:r>
              <a:rPr lang="en-US" sz="2000" dirty="0">
                <a:latin typeface="Times New Roman"/>
                <a:cs typeface="Times New Roman"/>
              </a:rPr>
              <a:t>that is </a:t>
            </a:r>
            <a:r>
              <a:rPr lang="en-US" sz="2000" dirty="0">
                <a:solidFill>
                  <a:srgbClr val="FF0000"/>
                </a:solidFill>
                <a:latin typeface="Times New Roman"/>
                <a:cs typeface="Times New Roman"/>
              </a:rPr>
              <a:t>IN THE SAME DIRECTION AS the direction of the external </a:t>
            </a:r>
            <a:r>
              <a:rPr lang="en-US" sz="2000" i="1" dirty="0">
                <a:solidFill>
                  <a:srgbClr val="FF0000"/>
                </a:solidFill>
                <a:latin typeface="Times New Roman"/>
                <a:cs typeface="Times New Roman"/>
              </a:rPr>
              <a:t>B-fld</a:t>
            </a:r>
            <a:r>
              <a:rPr lang="en-US" sz="2000" dirty="0">
                <a:latin typeface="Times New Roman"/>
                <a:cs typeface="Times New Roman"/>
              </a:rPr>
              <a:t>.  </a:t>
            </a:r>
            <a:r>
              <a:rPr lang="en-US" sz="2000" dirty="0">
                <a:solidFill>
                  <a:srgbClr val="0000FF"/>
                </a:solidFill>
                <a:latin typeface="Times New Roman"/>
                <a:cs typeface="Times New Roman"/>
              </a:rPr>
              <a:t>Use</a:t>
            </a:r>
            <a:r>
              <a:rPr lang="en-US" sz="2000" dirty="0">
                <a:latin typeface="Times New Roman"/>
                <a:cs typeface="Times New Roman"/>
              </a:rPr>
              <a:t> the </a:t>
            </a:r>
            <a:r>
              <a:rPr lang="en-US" sz="2000" dirty="0">
                <a:solidFill>
                  <a:srgbClr val="0000FF"/>
                </a:solidFill>
                <a:latin typeface="Times New Roman"/>
                <a:cs typeface="Times New Roman"/>
              </a:rPr>
              <a:t>right-hand rule to determine the current’s direction.</a:t>
            </a:r>
          </a:p>
        </p:txBody>
      </p:sp>
      <p:sp>
        <p:nvSpPr>
          <p:cNvPr id="54" name="TextBox 53"/>
          <p:cNvSpPr txBox="1"/>
          <p:nvPr/>
        </p:nvSpPr>
        <p:spPr>
          <a:xfrm>
            <a:off x="228600" y="4951670"/>
            <a:ext cx="8788400" cy="1631216"/>
          </a:xfrm>
          <a:prstGeom prst="rect">
            <a:avLst/>
          </a:prstGeom>
          <a:noFill/>
        </p:spPr>
        <p:txBody>
          <a:bodyPr wrap="square" rtlCol="0">
            <a:spAutoFit/>
          </a:bodyPr>
          <a:lstStyle/>
          <a:p>
            <a:r>
              <a:rPr lang="en-US" sz="2000" dirty="0">
                <a:solidFill>
                  <a:srgbClr val="FF0000"/>
                </a:solidFill>
                <a:latin typeface="Apple Chancery"/>
                <a:cs typeface="Apple Chancery"/>
              </a:rPr>
              <a:t>Note:  </a:t>
            </a:r>
            <a:r>
              <a:rPr lang="en-US" sz="2000" dirty="0">
                <a:latin typeface="Times New Roman"/>
                <a:cs typeface="Times New Roman"/>
              </a:rPr>
              <a:t>Remember, the way you relate the </a:t>
            </a:r>
            <a:r>
              <a:rPr lang="en-US" sz="2000" i="1" dirty="0">
                <a:solidFill>
                  <a:srgbClr val="FF0000"/>
                </a:solidFill>
                <a:latin typeface="Times New Roman"/>
                <a:cs typeface="Times New Roman"/>
              </a:rPr>
              <a:t>direction</a:t>
            </a:r>
            <a:r>
              <a:rPr lang="en-US" sz="2000" dirty="0">
                <a:solidFill>
                  <a:srgbClr val="FF0000"/>
                </a:solidFill>
                <a:latin typeface="Times New Roman"/>
                <a:cs typeface="Times New Roman"/>
              </a:rPr>
              <a:t> </a:t>
            </a:r>
            <a:r>
              <a:rPr lang="en-US" sz="2000" dirty="0">
                <a:solidFill>
                  <a:srgbClr val="0000FF"/>
                </a:solidFill>
                <a:latin typeface="Times New Roman"/>
                <a:cs typeface="Times New Roman"/>
              </a:rPr>
              <a:t>of the magnetic field </a:t>
            </a:r>
            <a:r>
              <a:rPr lang="en-US" sz="2000" dirty="0">
                <a:latin typeface="Times New Roman"/>
                <a:cs typeface="Times New Roman"/>
              </a:rPr>
              <a:t>set up in a coil by a </a:t>
            </a:r>
            <a:r>
              <a:rPr lang="en-US" sz="2000" i="1" dirty="0">
                <a:solidFill>
                  <a:srgbClr val="FF0000"/>
                </a:solidFill>
                <a:latin typeface="Times New Roman"/>
                <a:cs typeface="Times New Roman"/>
              </a:rPr>
              <a:t>current</a:t>
            </a:r>
            <a:r>
              <a:rPr lang="en-US" sz="2000" dirty="0">
                <a:solidFill>
                  <a:srgbClr val="FF0000"/>
                </a:solidFill>
                <a:latin typeface="Times New Roman"/>
                <a:cs typeface="Times New Roman"/>
              </a:rPr>
              <a:t> </a:t>
            </a:r>
            <a:r>
              <a:rPr lang="en-US" sz="2000" dirty="0">
                <a:solidFill>
                  <a:srgbClr val="0000FF"/>
                </a:solidFill>
                <a:latin typeface="Times New Roman"/>
                <a:cs typeface="Times New Roman"/>
              </a:rPr>
              <a:t>through the coil </a:t>
            </a:r>
            <a:r>
              <a:rPr lang="en-US" sz="2000" dirty="0">
                <a:latin typeface="Times New Roman"/>
                <a:cs typeface="Times New Roman"/>
              </a:rPr>
              <a:t>is by </a:t>
            </a:r>
            <a:r>
              <a:rPr lang="en-US" sz="2000" dirty="0">
                <a:solidFill>
                  <a:srgbClr val="0000FF"/>
                </a:solidFill>
                <a:latin typeface="Times New Roman"/>
                <a:cs typeface="Times New Roman"/>
              </a:rPr>
              <a:t>laying your right hand on the coil </a:t>
            </a:r>
            <a:r>
              <a:rPr lang="en-US" sz="2000" dirty="0">
                <a:latin typeface="Times New Roman"/>
                <a:cs typeface="Times New Roman"/>
              </a:rPr>
              <a:t>with your </a:t>
            </a:r>
            <a:r>
              <a:rPr lang="en-US" sz="2000" dirty="0">
                <a:solidFill>
                  <a:srgbClr val="0000FF"/>
                </a:solidFill>
                <a:latin typeface="Times New Roman"/>
                <a:cs typeface="Times New Roman"/>
              </a:rPr>
              <a:t>fingers in the direction of the current</a:t>
            </a:r>
            <a:r>
              <a:rPr lang="en-US" sz="2000" dirty="0">
                <a:latin typeface="Times New Roman"/>
                <a:cs typeface="Times New Roman"/>
              </a:rPr>
              <a:t>.  </a:t>
            </a:r>
            <a:r>
              <a:rPr lang="en-US" sz="2000" dirty="0">
                <a:solidFill>
                  <a:srgbClr val="FF0000"/>
                </a:solidFill>
                <a:latin typeface="Times New Roman"/>
                <a:cs typeface="Times New Roman"/>
              </a:rPr>
              <a:t>Your</a:t>
            </a:r>
            <a:r>
              <a:rPr lang="en-US" sz="2000" dirty="0">
                <a:latin typeface="Times New Roman"/>
                <a:cs typeface="Times New Roman"/>
              </a:rPr>
              <a:t> </a:t>
            </a:r>
            <a:r>
              <a:rPr lang="en-US" sz="2000" dirty="0">
                <a:solidFill>
                  <a:srgbClr val="FF0000"/>
                </a:solidFill>
                <a:latin typeface="Times New Roman"/>
                <a:cs typeface="Times New Roman"/>
              </a:rPr>
              <a:t>thumb</a:t>
            </a:r>
            <a:r>
              <a:rPr lang="en-US" sz="2000" dirty="0">
                <a:solidFill>
                  <a:srgbClr val="0000FF"/>
                </a:solidFill>
                <a:latin typeface="Times New Roman"/>
                <a:cs typeface="Times New Roman"/>
              </a:rPr>
              <a:t> </a:t>
            </a:r>
            <a:r>
              <a:rPr lang="en-US" sz="2000" dirty="0">
                <a:solidFill>
                  <a:srgbClr val="FF0000"/>
                </a:solidFill>
                <a:latin typeface="Times New Roman"/>
                <a:cs typeface="Times New Roman"/>
              </a:rPr>
              <a:t>will point </a:t>
            </a:r>
            <a:r>
              <a:rPr lang="en-US" sz="2000" dirty="0">
                <a:solidFill>
                  <a:srgbClr val="0000FF"/>
                </a:solidFill>
                <a:latin typeface="Times New Roman"/>
                <a:cs typeface="Times New Roman"/>
              </a:rPr>
              <a:t>in</a:t>
            </a:r>
            <a:r>
              <a:rPr lang="en-US" sz="2000" dirty="0">
                <a:latin typeface="Times New Roman"/>
                <a:cs typeface="Times New Roman"/>
              </a:rPr>
              <a:t> the </a:t>
            </a:r>
            <a:r>
              <a:rPr lang="en-US" sz="2000" dirty="0">
                <a:solidFill>
                  <a:srgbClr val="0000FF"/>
                </a:solidFill>
                <a:latin typeface="Times New Roman"/>
                <a:cs typeface="Times New Roman"/>
              </a:rPr>
              <a:t>direction of </a:t>
            </a:r>
            <a:r>
              <a:rPr lang="en-US" sz="2000" dirty="0">
                <a:latin typeface="Times New Roman"/>
                <a:cs typeface="Times New Roman"/>
              </a:rPr>
              <a:t>the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dirty="0">
                <a:solidFill>
                  <a:srgbClr val="0000FF"/>
                </a:solidFill>
                <a:latin typeface="Times New Roman"/>
                <a:cs typeface="Times New Roman"/>
              </a:rPr>
              <a:t> down the axis.  </a:t>
            </a:r>
            <a:r>
              <a:rPr lang="en-US" sz="2000" dirty="0">
                <a:latin typeface="Times New Roman"/>
                <a:cs typeface="Times New Roman"/>
              </a:rPr>
              <a:t>You will simply be </a:t>
            </a:r>
            <a:r>
              <a:rPr lang="en-US" sz="2000" dirty="0">
                <a:solidFill>
                  <a:srgbClr val="0000FF"/>
                </a:solidFill>
                <a:latin typeface="Times New Roman"/>
                <a:cs typeface="Times New Roman"/>
              </a:rPr>
              <a:t>using this technique backwards </a:t>
            </a:r>
            <a:r>
              <a:rPr lang="en-US" sz="2000" dirty="0">
                <a:latin typeface="Times New Roman"/>
                <a:cs typeface="Times New Roman"/>
              </a:rPr>
              <a:t>here (starting with the </a:t>
            </a:r>
            <a:r>
              <a:rPr lang="en-US" sz="2000" i="1" dirty="0">
                <a:latin typeface="Times New Roman"/>
                <a:cs typeface="Times New Roman"/>
              </a:rPr>
              <a:t>B-</a:t>
            </a:r>
            <a:r>
              <a:rPr lang="en-US" sz="2000" i="1" dirty="0" err="1">
                <a:latin typeface="Times New Roman"/>
                <a:cs typeface="Times New Roman"/>
              </a:rPr>
              <a:t>fld</a:t>
            </a:r>
            <a:r>
              <a:rPr lang="en-US" sz="2000" dirty="0">
                <a:latin typeface="Times New Roman"/>
                <a:cs typeface="Times New Roman"/>
              </a:rPr>
              <a:t> and figuring the current that produced it).</a:t>
            </a:r>
          </a:p>
        </p:txBody>
      </p:sp>
    </p:spTree>
    <p:extLst>
      <p:ext uri="{BB962C8B-B14F-4D97-AF65-F5344CB8AC3E}">
        <p14:creationId xmlns:p14="http://schemas.microsoft.com/office/powerpoint/2010/main" val="80170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dissolv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dissolve">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dissolve">
                                      <p:cBhvr>
                                        <p:cTn id="22" dur="500"/>
                                        <p:tgtEl>
                                          <p:spTgt spid="5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dissolve">
                                      <p:cBhvr>
                                        <p:cTn id="25" dur="500"/>
                                        <p:tgtEl>
                                          <p:spTgt spid="53"/>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dissolve">
                                      <p:cBhvr>
                                        <p:cTn id="3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6" grpId="0"/>
      <p:bldP spid="49" grpId="0"/>
      <p:bldP spid="51" grpId="0"/>
      <p:bldP spid="53" grpId="0"/>
      <p:bldP spid="5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2"/>
          <p:cNvSpPr>
            <a:spLocks/>
          </p:cNvSpPr>
          <p:nvPr/>
        </p:nvSpPr>
        <p:spPr bwMode="auto">
          <a:xfrm rot="21214617" flipH="1">
            <a:off x="7418369" y="1396400"/>
            <a:ext cx="794578" cy="992213"/>
          </a:xfrm>
          <a:custGeom>
            <a:avLst/>
            <a:gdLst>
              <a:gd name="T0" fmla="*/ 54754 w 1933226"/>
              <a:gd name="T1" fmla="*/ 81787 h 2414746"/>
              <a:gd name="T2" fmla="*/ 60349 w 1933226"/>
              <a:gd name="T3" fmla="*/ 68882 h 2414746"/>
              <a:gd name="T4" fmla="*/ 62932 w 1933226"/>
              <a:gd name="T5" fmla="*/ 61570 h 2414746"/>
              <a:gd name="T6" fmla="*/ 62501 w 1933226"/>
              <a:gd name="T7" fmla="*/ 47375 h 2414746"/>
              <a:gd name="T8" fmla="*/ 65514 w 1933226"/>
              <a:gd name="T9" fmla="*/ 27588 h 2414746"/>
              <a:gd name="T10" fmla="*/ 65514 w 1933226"/>
              <a:gd name="T11" fmla="*/ 18986 h 2414746"/>
              <a:gd name="T12" fmla="*/ 62501 w 1933226"/>
              <a:gd name="T13" fmla="*/ 15114 h 2414746"/>
              <a:gd name="T14" fmla="*/ 59058 w 1933226"/>
              <a:gd name="T15" fmla="*/ 19846 h 2414746"/>
              <a:gd name="T16" fmla="*/ 56045 w 1933226"/>
              <a:gd name="T17" fmla="*/ 30169 h 2414746"/>
              <a:gd name="T18" fmla="*/ 53033 w 1933226"/>
              <a:gd name="T19" fmla="*/ 40063 h 2414746"/>
              <a:gd name="T20" fmla="*/ 53894 w 1933226"/>
              <a:gd name="T21" fmla="*/ 26298 h 2414746"/>
              <a:gd name="T22" fmla="*/ 55185 w 1933226"/>
              <a:gd name="T23" fmla="*/ 16835 h 2414746"/>
              <a:gd name="T24" fmla="*/ 56476 w 1933226"/>
              <a:gd name="T25" fmla="*/ 7372 h 2414746"/>
              <a:gd name="T26" fmla="*/ 50881 w 1933226"/>
              <a:gd name="T27" fmla="*/ 3070 h 2414746"/>
              <a:gd name="T28" fmla="*/ 46147 w 1933226"/>
              <a:gd name="T29" fmla="*/ 8662 h 2414746"/>
              <a:gd name="T30" fmla="*/ 46147 w 1933226"/>
              <a:gd name="T31" fmla="*/ 16835 h 2414746"/>
              <a:gd name="T32" fmla="*/ 43134 w 1933226"/>
              <a:gd name="T33" fmla="*/ 33180 h 2414746"/>
              <a:gd name="T34" fmla="*/ 41412 w 1933226"/>
              <a:gd name="T35" fmla="*/ 37482 h 2414746"/>
              <a:gd name="T36" fmla="*/ 41412 w 1933226"/>
              <a:gd name="T37" fmla="*/ 27588 h 2414746"/>
              <a:gd name="T38" fmla="*/ 41412 w 1933226"/>
              <a:gd name="T39" fmla="*/ 12533 h 2414746"/>
              <a:gd name="T40" fmla="*/ 41412 w 1933226"/>
              <a:gd name="T41" fmla="*/ 2640 h 2414746"/>
              <a:gd name="T42" fmla="*/ 37969 w 1933226"/>
              <a:gd name="T43" fmla="*/ 59 h 2414746"/>
              <a:gd name="T44" fmla="*/ 33235 w 1933226"/>
              <a:gd name="T45" fmla="*/ 1350 h 2414746"/>
              <a:gd name="T46" fmla="*/ 33235 w 1933226"/>
              <a:gd name="T47" fmla="*/ 6942 h 2414746"/>
              <a:gd name="T48" fmla="*/ 33235 w 1933226"/>
              <a:gd name="T49" fmla="*/ 17695 h 2414746"/>
              <a:gd name="T50" fmla="*/ 33235 w 1933226"/>
              <a:gd name="T51" fmla="*/ 31030 h 2414746"/>
              <a:gd name="T52" fmla="*/ 31944 w 1933226"/>
              <a:gd name="T53" fmla="*/ 37482 h 2414746"/>
              <a:gd name="T54" fmla="*/ 29362 w 1933226"/>
              <a:gd name="T55" fmla="*/ 29309 h 2414746"/>
              <a:gd name="T56" fmla="*/ 28071 w 1933226"/>
              <a:gd name="T57" fmla="*/ 15975 h 2414746"/>
              <a:gd name="T58" fmla="*/ 27210 w 1933226"/>
              <a:gd name="T59" fmla="*/ 9092 h 2414746"/>
              <a:gd name="T60" fmla="*/ 23767 w 1933226"/>
              <a:gd name="T61" fmla="*/ 4360 h 2414746"/>
              <a:gd name="T62" fmla="*/ 20324 w 1933226"/>
              <a:gd name="T63" fmla="*/ 4360 h 2414746"/>
              <a:gd name="T64" fmla="*/ 17311 w 1933226"/>
              <a:gd name="T65" fmla="*/ 6511 h 2414746"/>
              <a:gd name="T66" fmla="*/ 17311 w 1933226"/>
              <a:gd name="T67" fmla="*/ 10813 h 2414746"/>
              <a:gd name="T68" fmla="*/ 19033 w 1933226"/>
              <a:gd name="T69" fmla="*/ 19416 h 2414746"/>
              <a:gd name="T70" fmla="*/ 19033 w 1933226"/>
              <a:gd name="T71" fmla="*/ 28879 h 2414746"/>
              <a:gd name="T72" fmla="*/ 22045 w 1933226"/>
              <a:gd name="T73" fmla="*/ 46945 h 2414746"/>
              <a:gd name="T74" fmla="*/ 10425 w 1933226"/>
              <a:gd name="T75" fmla="*/ 42643 h 2414746"/>
              <a:gd name="T76" fmla="*/ 957 w 1933226"/>
              <a:gd name="T77" fmla="*/ 45654 h 2414746"/>
              <a:gd name="T78" fmla="*/ 957 w 1933226"/>
              <a:gd name="T79" fmla="*/ 50816 h 2414746"/>
              <a:gd name="T80" fmla="*/ 6551 w 1933226"/>
              <a:gd name="T81" fmla="*/ 53397 h 2414746"/>
              <a:gd name="T82" fmla="*/ 14729 w 1933226"/>
              <a:gd name="T83" fmla="*/ 54257 h 2414746"/>
              <a:gd name="T84" fmla="*/ 20324 w 1933226"/>
              <a:gd name="T85" fmla="*/ 62000 h 2414746"/>
              <a:gd name="T86" fmla="*/ 23767 w 1933226"/>
              <a:gd name="T87" fmla="*/ 69743 h 2414746"/>
              <a:gd name="T88" fmla="*/ 27210 w 1933226"/>
              <a:gd name="T89" fmla="*/ 81356 h 24147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33226" h="2414746">
                <a:moveTo>
                  <a:pt x="1615726" y="2414746"/>
                </a:moveTo>
                <a:cubicBezTo>
                  <a:pt x="1678167" y="2273987"/>
                  <a:pt x="1740609" y="2133229"/>
                  <a:pt x="1780826" y="2033746"/>
                </a:cubicBezTo>
                <a:cubicBezTo>
                  <a:pt x="1821043" y="1934263"/>
                  <a:pt x="1846443" y="1923679"/>
                  <a:pt x="1857026" y="1817846"/>
                </a:cubicBezTo>
                <a:cubicBezTo>
                  <a:pt x="1867609" y="1712013"/>
                  <a:pt x="1831626" y="1565963"/>
                  <a:pt x="1844326" y="1398746"/>
                </a:cubicBezTo>
                <a:cubicBezTo>
                  <a:pt x="1857026" y="1231529"/>
                  <a:pt x="1918409" y="954246"/>
                  <a:pt x="1933226" y="814546"/>
                </a:cubicBezTo>
                <a:cubicBezTo>
                  <a:pt x="1948043" y="674846"/>
                  <a:pt x="1948043" y="621929"/>
                  <a:pt x="1933226" y="560546"/>
                </a:cubicBezTo>
                <a:cubicBezTo>
                  <a:pt x="1918409" y="499163"/>
                  <a:pt x="1876076" y="442013"/>
                  <a:pt x="1844326" y="446246"/>
                </a:cubicBezTo>
                <a:cubicBezTo>
                  <a:pt x="1812576" y="450479"/>
                  <a:pt x="1774476" y="511863"/>
                  <a:pt x="1742726" y="585946"/>
                </a:cubicBezTo>
                <a:cubicBezTo>
                  <a:pt x="1710976" y="660029"/>
                  <a:pt x="1683459" y="791263"/>
                  <a:pt x="1653826" y="890746"/>
                </a:cubicBezTo>
                <a:cubicBezTo>
                  <a:pt x="1624193" y="990229"/>
                  <a:pt x="1575509" y="1201896"/>
                  <a:pt x="1564926" y="1182846"/>
                </a:cubicBezTo>
                <a:cubicBezTo>
                  <a:pt x="1554343" y="1163796"/>
                  <a:pt x="1579743" y="890746"/>
                  <a:pt x="1590326" y="776446"/>
                </a:cubicBezTo>
                <a:cubicBezTo>
                  <a:pt x="1600909" y="662146"/>
                  <a:pt x="1628426" y="497046"/>
                  <a:pt x="1628426" y="497046"/>
                </a:cubicBezTo>
                <a:cubicBezTo>
                  <a:pt x="1641126" y="403913"/>
                  <a:pt x="1687693" y="285379"/>
                  <a:pt x="1666526" y="217646"/>
                </a:cubicBezTo>
                <a:cubicBezTo>
                  <a:pt x="1645359" y="149913"/>
                  <a:pt x="1552226" y="84296"/>
                  <a:pt x="1501426" y="90646"/>
                </a:cubicBezTo>
                <a:cubicBezTo>
                  <a:pt x="1450626" y="96996"/>
                  <a:pt x="1385009" y="188013"/>
                  <a:pt x="1361726" y="255746"/>
                </a:cubicBezTo>
                <a:cubicBezTo>
                  <a:pt x="1338443" y="323479"/>
                  <a:pt x="1376543" y="376396"/>
                  <a:pt x="1361726" y="497046"/>
                </a:cubicBezTo>
                <a:cubicBezTo>
                  <a:pt x="1346909" y="617696"/>
                  <a:pt x="1296109" y="878046"/>
                  <a:pt x="1272826" y="979646"/>
                </a:cubicBezTo>
                <a:cubicBezTo>
                  <a:pt x="1249543" y="1081246"/>
                  <a:pt x="1230493" y="1134163"/>
                  <a:pt x="1222026" y="1106646"/>
                </a:cubicBezTo>
                <a:cubicBezTo>
                  <a:pt x="1213559" y="1079129"/>
                  <a:pt x="1222026" y="814546"/>
                  <a:pt x="1222026" y="814546"/>
                </a:cubicBezTo>
                <a:lnTo>
                  <a:pt x="1222026" y="370046"/>
                </a:lnTo>
                <a:cubicBezTo>
                  <a:pt x="1222026" y="247279"/>
                  <a:pt x="1238959" y="139329"/>
                  <a:pt x="1222026" y="77946"/>
                </a:cubicBezTo>
                <a:cubicBezTo>
                  <a:pt x="1205093" y="16563"/>
                  <a:pt x="1160643" y="8096"/>
                  <a:pt x="1120426" y="1746"/>
                </a:cubicBezTo>
                <a:cubicBezTo>
                  <a:pt x="1080209" y="-4604"/>
                  <a:pt x="1004009" y="5979"/>
                  <a:pt x="980726" y="39846"/>
                </a:cubicBezTo>
                <a:cubicBezTo>
                  <a:pt x="957443" y="73713"/>
                  <a:pt x="980726" y="204946"/>
                  <a:pt x="980726" y="204946"/>
                </a:cubicBezTo>
                <a:lnTo>
                  <a:pt x="980726" y="522446"/>
                </a:lnTo>
                <a:cubicBezTo>
                  <a:pt x="980726" y="640979"/>
                  <a:pt x="987076" y="818779"/>
                  <a:pt x="980726" y="916146"/>
                </a:cubicBezTo>
                <a:cubicBezTo>
                  <a:pt x="974376" y="1013513"/>
                  <a:pt x="961676" y="1115113"/>
                  <a:pt x="942626" y="1106646"/>
                </a:cubicBezTo>
                <a:cubicBezTo>
                  <a:pt x="923576" y="1098179"/>
                  <a:pt x="885476" y="971179"/>
                  <a:pt x="866426" y="865346"/>
                </a:cubicBezTo>
                <a:cubicBezTo>
                  <a:pt x="847376" y="759513"/>
                  <a:pt x="838909" y="571129"/>
                  <a:pt x="828326" y="471646"/>
                </a:cubicBezTo>
                <a:cubicBezTo>
                  <a:pt x="817743" y="372163"/>
                  <a:pt x="824093" y="325596"/>
                  <a:pt x="802926" y="268446"/>
                </a:cubicBezTo>
                <a:cubicBezTo>
                  <a:pt x="781759" y="211296"/>
                  <a:pt x="735193" y="152029"/>
                  <a:pt x="701326" y="128746"/>
                </a:cubicBezTo>
                <a:cubicBezTo>
                  <a:pt x="667459" y="105463"/>
                  <a:pt x="631476" y="118163"/>
                  <a:pt x="599726" y="128746"/>
                </a:cubicBezTo>
                <a:cubicBezTo>
                  <a:pt x="567976" y="139329"/>
                  <a:pt x="525643" y="160496"/>
                  <a:pt x="510826" y="192246"/>
                </a:cubicBezTo>
                <a:cubicBezTo>
                  <a:pt x="496009" y="223996"/>
                  <a:pt x="502359" y="255746"/>
                  <a:pt x="510826" y="319246"/>
                </a:cubicBezTo>
                <a:cubicBezTo>
                  <a:pt x="519293" y="382746"/>
                  <a:pt x="553159" y="484346"/>
                  <a:pt x="561626" y="573246"/>
                </a:cubicBezTo>
                <a:cubicBezTo>
                  <a:pt x="570093" y="662146"/>
                  <a:pt x="546809" y="717179"/>
                  <a:pt x="561626" y="852646"/>
                </a:cubicBezTo>
                <a:cubicBezTo>
                  <a:pt x="576443" y="988113"/>
                  <a:pt x="692859" y="1318313"/>
                  <a:pt x="650526" y="1386046"/>
                </a:cubicBezTo>
                <a:cubicBezTo>
                  <a:pt x="608193" y="1453779"/>
                  <a:pt x="411343" y="1265396"/>
                  <a:pt x="307626" y="1259046"/>
                </a:cubicBezTo>
                <a:cubicBezTo>
                  <a:pt x="203909" y="1252696"/>
                  <a:pt x="74793" y="1307729"/>
                  <a:pt x="28226" y="1347946"/>
                </a:cubicBezTo>
                <a:cubicBezTo>
                  <a:pt x="-18341" y="1388163"/>
                  <a:pt x="709" y="1462246"/>
                  <a:pt x="28226" y="1500346"/>
                </a:cubicBezTo>
                <a:cubicBezTo>
                  <a:pt x="55743" y="1538446"/>
                  <a:pt x="125593" y="1559613"/>
                  <a:pt x="193326" y="1576546"/>
                </a:cubicBezTo>
                <a:cubicBezTo>
                  <a:pt x="261059" y="1593479"/>
                  <a:pt x="366893" y="1559613"/>
                  <a:pt x="434626" y="1601946"/>
                </a:cubicBezTo>
                <a:cubicBezTo>
                  <a:pt x="502359" y="1644279"/>
                  <a:pt x="555276" y="1754346"/>
                  <a:pt x="599726" y="1830546"/>
                </a:cubicBezTo>
                <a:cubicBezTo>
                  <a:pt x="644176" y="1906746"/>
                  <a:pt x="667459" y="1963896"/>
                  <a:pt x="701326" y="2059146"/>
                </a:cubicBezTo>
                <a:cubicBezTo>
                  <a:pt x="735193" y="2154396"/>
                  <a:pt x="802926" y="2402046"/>
                  <a:pt x="802926" y="2402046"/>
                </a:cubicBezTo>
              </a:path>
            </a:pathLst>
          </a:custGeom>
          <a:solidFill>
            <a:schemeClr val="tx1"/>
          </a:solidFill>
          <a:ln w="9525">
            <a:solidFill>
              <a:srgbClr val="008000"/>
            </a:solidFill>
            <a:round/>
            <a:headEnd/>
            <a:tailEnd/>
          </a:ln>
        </p:spPr>
        <p:txBody>
          <a:bodyPr lIns="82296" tIns="41148" rIns="82296" bIns="41148"/>
          <a:lstStyle/>
          <a:p>
            <a:endParaRPr lang="en-US"/>
          </a:p>
        </p:txBody>
      </p:sp>
      <p:grpSp>
        <p:nvGrpSpPr>
          <p:cNvPr id="5" name="Group 4"/>
          <p:cNvGrpSpPr/>
          <p:nvPr/>
        </p:nvGrpSpPr>
        <p:grpSpPr>
          <a:xfrm>
            <a:off x="6425565" y="783570"/>
            <a:ext cx="2362200" cy="2495550"/>
            <a:chOff x="5638800" y="3733800"/>
            <a:chExt cx="2362200" cy="2495550"/>
          </a:xfrm>
        </p:grpSpPr>
        <p:grpSp>
          <p:nvGrpSpPr>
            <p:cNvPr id="21" name="Group 20"/>
            <p:cNvGrpSpPr/>
            <p:nvPr/>
          </p:nvGrpSpPr>
          <p:grpSpPr>
            <a:xfrm>
              <a:off x="5638800" y="3733800"/>
              <a:ext cx="2286000" cy="2495550"/>
              <a:chOff x="0" y="-95250"/>
              <a:chExt cx="2286000" cy="2495550"/>
            </a:xfrm>
          </p:grpSpPr>
          <p:grpSp>
            <p:nvGrpSpPr>
              <p:cNvPr id="22" name="Group 21"/>
              <p:cNvGrpSpPr/>
              <p:nvPr/>
            </p:nvGrpSpPr>
            <p:grpSpPr>
              <a:xfrm>
                <a:off x="0" y="342900"/>
                <a:ext cx="800100" cy="1714500"/>
                <a:chOff x="0" y="0"/>
                <a:chExt cx="800100" cy="1714500"/>
              </a:xfrm>
            </p:grpSpPr>
            <p:cxnSp>
              <p:nvCxnSpPr>
                <p:cNvPr id="37" name="Straight Arrow Connector 36"/>
                <p:cNvCxnSpPr/>
                <p:nvPr/>
              </p:nvCxnSpPr>
              <p:spPr>
                <a:xfrm>
                  <a:off x="0" y="0"/>
                  <a:ext cx="800100" cy="0"/>
                </a:xfrm>
                <a:prstGeom prst="straightConnector1">
                  <a:avLst/>
                </a:prstGeom>
                <a:ln w="12700">
                  <a:solidFill>
                    <a:srgbClr val="FF0000"/>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0" y="342900"/>
                  <a:ext cx="685800" cy="0"/>
                </a:xfrm>
                <a:prstGeom prst="straightConnector1">
                  <a:avLst/>
                </a:prstGeom>
                <a:ln w="12700">
                  <a:solidFill>
                    <a:srgbClr val="FF0000"/>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0" y="685800"/>
                  <a:ext cx="685800" cy="0"/>
                </a:xfrm>
                <a:prstGeom prst="straightConnector1">
                  <a:avLst/>
                </a:prstGeom>
                <a:ln w="12700">
                  <a:solidFill>
                    <a:srgbClr val="FF0000"/>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0" y="1371600"/>
                  <a:ext cx="800100" cy="0"/>
                </a:xfrm>
                <a:prstGeom prst="straightConnector1">
                  <a:avLst/>
                </a:prstGeom>
                <a:ln w="12700">
                  <a:solidFill>
                    <a:srgbClr val="FF0000"/>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0" y="1028700"/>
                  <a:ext cx="685800" cy="0"/>
                </a:xfrm>
                <a:prstGeom prst="straightConnector1">
                  <a:avLst/>
                </a:prstGeom>
                <a:ln w="12700">
                  <a:solidFill>
                    <a:srgbClr val="FF0000"/>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0" y="1714500"/>
                  <a:ext cx="800100" cy="0"/>
                </a:xfrm>
                <a:prstGeom prst="straightConnector1">
                  <a:avLst/>
                </a:prstGeom>
                <a:ln w="12700">
                  <a:solidFill>
                    <a:srgbClr val="FF0000"/>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596265" y="114300"/>
                <a:ext cx="775335" cy="2057400"/>
                <a:chOff x="0" y="0"/>
                <a:chExt cx="775335" cy="1943100"/>
              </a:xfrm>
            </p:grpSpPr>
            <p:sp>
              <p:nvSpPr>
                <p:cNvPr id="35" name="Oval 34"/>
                <p:cNvSpPr/>
                <p:nvPr/>
              </p:nvSpPr>
              <p:spPr>
                <a:xfrm>
                  <a:off x="0" y="0"/>
                  <a:ext cx="685800" cy="1943100"/>
                </a:xfrm>
                <a:prstGeom prst="ellipse">
                  <a:avLst/>
                </a:prstGeom>
                <a:noFill/>
                <a:ln w="101600" cmpd="sng">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Oval 35"/>
                <p:cNvSpPr/>
                <p:nvPr/>
              </p:nvSpPr>
              <p:spPr>
                <a:xfrm>
                  <a:off x="89535" y="0"/>
                  <a:ext cx="685800" cy="1943100"/>
                </a:xfrm>
                <a:prstGeom prst="ellipse">
                  <a:avLst/>
                </a:prstGeom>
                <a:noFill/>
                <a:ln w="1016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cxnSp>
            <p:nvCxnSpPr>
              <p:cNvPr id="24" name="Straight Arrow Connector 23"/>
              <p:cNvCxnSpPr/>
              <p:nvPr/>
            </p:nvCxnSpPr>
            <p:spPr>
              <a:xfrm>
                <a:off x="914400" y="342900"/>
                <a:ext cx="11430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0" y="0"/>
                <a:ext cx="20574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0" y="2400300"/>
                <a:ext cx="20574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800100" y="685800"/>
                <a:ext cx="12573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800100" y="1028700"/>
                <a:ext cx="12573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800100" y="1371600"/>
                <a:ext cx="12573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800100" y="1714500"/>
                <a:ext cx="12573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1028700" y="2057400"/>
                <a:ext cx="1028700" cy="0"/>
              </a:xfrm>
              <a:prstGeom prst="straightConnector1">
                <a:avLst/>
              </a:prstGeom>
              <a:ln w="12700">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32" name="Text Box 21"/>
              <p:cNvSpPr txBox="1"/>
              <p:nvPr/>
            </p:nvSpPr>
            <p:spPr>
              <a:xfrm>
                <a:off x="1485900" y="-95250"/>
                <a:ext cx="457200" cy="5715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b="1" dirty="0">
                    <a:solidFill>
                      <a:srgbClr val="FF0000"/>
                    </a:solidFill>
                    <a:effectLst/>
                    <a:latin typeface="Garamond"/>
                    <a:ea typeface="ＭＳ 明朝"/>
                    <a:cs typeface="Garamond"/>
                  </a:rPr>
                  <a:t>B</a:t>
                </a:r>
                <a:endParaRPr lang="en-US" dirty="0">
                  <a:effectLst/>
                  <a:latin typeface="Garamond"/>
                  <a:ea typeface="ＭＳ 明朝"/>
                  <a:cs typeface="Garamond"/>
                </a:endParaRPr>
              </a:p>
            </p:txBody>
          </p:sp>
          <p:cxnSp>
            <p:nvCxnSpPr>
              <p:cNvPr id="33" name="Straight Arrow Connector 32"/>
              <p:cNvCxnSpPr/>
              <p:nvPr/>
            </p:nvCxnSpPr>
            <p:spPr>
              <a:xfrm>
                <a:off x="1028700" y="1143000"/>
                <a:ext cx="1257300" cy="0"/>
              </a:xfrm>
              <a:prstGeom prst="straightConnector1">
                <a:avLst/>
              </a:prstGeom>
              <a:ln w="12700">
                <a:solidFill>
                  <a:schemeClr val="tx1"/>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34" name="Text Box 23"/>
              <p:cNvSpPr txBox="1"/>
              <p:nvPr/>
            </p:nvSpPr>
            <p:spPr>
              <a:xfrm>
                <a:off x="800100" y="1028700"/>
                <a:ext cx="457200" cy="5715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b="1" dirty="0">
                    <a:effectLst/>
                    <a:latin typeface="Garamond"/>
                    <a:ea typeface="ＭＳ 明朝"/>
                    <a:cs typeface="Garamond"/>
                  </a:rPr>
                  <a:t>A</a:t>
                </a:r>
                <a:endParaRPr lang="en-US" dirty="0">
                  <a:effectLst/>
                  <a:latin typeface="Garamond"/>
                  <a:ea typeface="ＭＳ 明朝"/>
                  <a:cs typeface="Garamond"/>
                </a:endParaRPr>
              </a:p>
            </p:txBody>
          </p:sp>
        </p:grpSp>
        <p:graphicFrame>
          <p:nvGraphicFramePr>
            <p:cNvPr id="4" name="Object 3"/>
            <p:cNvGraphicFramePr>
              <a:graphicFrameLocks noChangeAspect="1"/>
            </p:cNvGraphicFramePr>
            <p:nvPr>
              <p:extLst>
                <p:ext uri="{D42A27DB-BD31-4B8C-83A1-F6EECF244321}">
                  <p14:modId xmlns:p14="http://schemas.microsoft.com/office/powerpoint/2010/main" val="3811564113"/>
                </p:ext>
              </p:extLst>
            </p:nvPr>
          </p:nvGraphicFramePr>
          <p:xfrm>
            <a:off x="7785100" y="5049837"/>
            <a:ext cx="215900" cy="301625"/>
          </p:xfrm>
          <a:graphic>
            <a:graphicData uri="http://schemas.openxmlformats.org/presentationml/2006/ole">
              <mc:AlternateContent xmlns:mc="http://schemas.openxmlformats.org/markup-compatibility/2006">
                <mc:Choice xmlns:v="urn:schemas-microsoft-com:vml" Requires="v">
                  <p:oleObj spid="_x0000_s2572248" name="Equation" r:id="rId4" imgW="127000" imgH="177800" progId="Equation.DSMT4">
                    <p:embed/>
                  </p:oleObj>
                </mc:Choice>
                <mc:Fallback>
                  <p:oleObj name="Equation" r:id="rId4" imgW="127000" imgH="177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5100" y="5049837"/>
                          <a:ext cx="215900"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pSp>
      <p:sp>
        <p:nvSpPr>
          <p:cNvPr id="2" name="TextBox 1"/>
          <p:cNvSpPr txBox="1"/>
          <p:nvPr/>
        </p:nvSpPr>
        <p:spPr>
          <a:xfrm>
            <a:off x="228599" y="203200"/>
            <a:ext cx="8559165" cy="523220"/>
          </a:xfrm>
          <a:prstGeom prst="rect">
            <a:avLst/>
          </a:prstGeom>
          <a:noFill/>
        </p:spPr>
        <p:txBody>
          <a:bodyPr wrap="square" rtlCol="0">
            <a:spAutoFit/>
          </a:bodyPr>
          <a:lstStyle/>
          <a:p>
            <a:r>
              <a:rPr lang="en-US" sz="2800" dirty="0">
                <a:solidFill>
                  <a:srgbClr val="FF0000"/>
                </a:solidFill>
                <a:latin typeface="Apple Chancery"/>
                <a:cs typeface="Apple Chancery"/>
              </a:rPr>
              <a:t>Try it </a:t>
            </a:r>
            <a:r>
              <a:rPr lang="en-US" sz="2000" dirty="0">
                <a:latin typeface="Times New Roman"/>
                <a:cs typeface="Times New Roman"/>
              </a:rPr>
              <a:t>on the figure to the right.  Assume the </a:t>
            </a:r>
            <a:r>
              <a:rPr lang="en-US" sz="2000" dirty="0">
                <a:solidFill>
                  <a:srgbClr val="0000FF"/>
                </a:solidFill>
                <a:latin typeface="Times New Roman"/>
                <a:cs typeface="Times New Roman"/>
              </a:rPr>
              <a:t>field is diminishing</a:t>
            </a:r>
            <a:r>
              <a:rPr lang="en-US" sz="2000" dirty="0">
                <a:latin typeface="Times New Roman"/>
                <a:cs typeface="Times New Roman"/>
              </a:rPr>
              <a:t>.</a:t>
            </a:r>
            <a:endParaRPr lang="en-US" sz="1600" dirty="0">
              <a:latin typeface="Times New Roman"/>
              <a:cs typeface="Times New Roman"/>
            </a:endParaRPr>
          </a:p>
        </p:txBody>
      </p:sp>
      <p:sp>
        <p:nvSpPr>
          <p:cNvPr id="43" name="TextBox 42"/>
          <p:cNvSpPr txBox="1"/>
          <p:nvPr/>
        </p:nvSpPr>
        <p:spPr>
          <a:xfrm>
            <a:off x="609600" y="849570"/>
            <a:ext cx="4851400" cy="400110"/>
          </a:xfrm>
          <a:prstGeom prst="rect">
            <a:avLst/>
          </a:prstGeom>
          <a:noFill/>
        </p:spPr>
        <p:txBody>
          <a:bodyPr wrap="square" rtlCol="0">
            <a:spAutoFit/>
          </a:bodyPr>
          <a:lstStyle/>
          <a:p>
            <a:r>
              <a:rPr lang="en-US" sz="2000" dirty="0">
                <a:solidFill>
                  <a:srgbClr val="FF0000"/>
                </a:solidFill>
                <a:latin typeface="Apple Chancery"/>
                <a:cs typeface="Apple Chancery"/>
              </a:rPr>
              <a:t>1.) </a:t>
            </a:r>
            <a:r>
              <a:rPr lang="en-US" sz="2000" dirty="0">
                <a:solidFill>
                  <a:srgbClr val="0000FF"/>
                </a:solidFill>
                <a:latin typeface="Times New Roman"/>
                <a:cs typeface="Times New Roman"/>
              </a:rPr>
              <a:t>Identify</a:t>
            </a:r>
            <a:r>
              <a:rPr lang="en-US" sz="2000" dirty="0">
                <a:latin typeface="Times New Roman"/>
                <a:cs typeface="Times New Roman"/>
              </a:rPr>
              <a:t> the </a:t>
            </a:r>
            <a:r>
              <a:rPr lang="en-US" sz="2000" dirty="0">
                <a:solidFill>
                  <a:srgbClr val="0000FF"/>
                </a:solidFill>
                <a:latin typeface="Times New Roman"/>
                <a:cs typeface="Times New Roman"/>
              </a:rPr>
              <a:t>direction</a:t>
            </a:r>
            <a:r>
              <a:rPr lang="en-US" sz="2000" dirty="0">
                <a:latin typeface="Times New Roman"/>
                <a:cs typeface="Times New Roman"/>
              </a:rPr>
              <a:t> of the </a:t>
            </a:r>
            <a:r>
              <a:rPr lang="en-US" sz="2000" dirty="0">
                <a:solidFill>
                  <a:srgbClr val="0000FF"/>
                </a:solidFill>
                <a:latin typeface="Times New Roman"/>
                <a:cs typeface="Times New Roman"/>
              </a:rPr>
              <a:t>external </a:t>
            </a:r>
            <a:r>
              <a:rPr lang="en-US" sz="2000" i="1" dirty="0">
                <a:solidFill>
                  <a:srgbClr val="0000FF"/>
                </a:solidFill>
                <a:latin typeface="Times New Roman"/>
                <a:cs typeface="Times New Roman"/>
              </a:rPr>
              <a:t>B-fld</a:t>
            </a:r>
            <a:r>
              <a:rPr lang="en-US" sz="2000" dirty="0">
                <a:latin typeface="Times New Roman"/>
                <a:cs typeface="Times New Roman"/>
              </a:rPr>
              <a:t>.</a:t>
            </a:r>
          </a:p>
        </p:txBody>
      </p:sp>
      <p:sp>
        <p:nvSpPr>
          <p:cNvPr id="45" name="Rectangle 9"/>
          <p:cNvSpPr txBox="1">
            <a:spLocks noChangeArrowheads="1"/>
          </p:cNvSpPr>
          <p:nvPr/>
        </p:nvSpPr>
        <p:spPr>
          <a:xfrm>
            <a:off x="7279564" y="3293943"/>
            <a:ext cx="1864436" cy="774144"/>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a:solidFill>
                  <a:srgbClr val="0000FF"/>
                </a:solidFill>
                <a:latin typeface="Apple Chancery"/>
                <a:cs typeface="Apple Chancery"/>
              </a:rPr>
              <a:t>graphic, heavily modified, courtesy of Mr. White</a:t>
            </a:r>
            <a:endParaRPr lang="en-US" sz="1400" dirty="0">
              <a:solidFill>
                <a:srgbClr val="0000FF"/>
              </a:solidFill>
              <a:latin typeface="Apple Chancery"/>
              <a:ea typeface="ＭＳ Ｐゴシック" charset="0"/>
              <a:cs typeface="Apple Chancery"/>
            </a:endParaRPr>
          </a:p>
        </p:txBody>
      </p:sp>
      <p:sp>
        <p:nvSpPr>
          <p:cNvPr id="47"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19.)</a:t>
            </a:r>
          </a:p>
        </p:txBody>
      </p:sp>
      <p:sp>
        <p:nvSpPr>
          <p:cNvPr id="48" name="Rectangle 42"/>
          <p:cNvSpPr>
            <a:spLocks noChangeArrowheads="1"/>
          </p:cNvSpPr>
          <p:nvPr/>
        </p:nvSpPr>
        <p:spPr bwMode="auto">
          <a:xfrm>
            <a:off x="0" y="4643"/>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dirty="0"/>
          </a:p>
        </p:txBody>
      </p:sp>
      <p:sp>
        <p:nvSpPr>
          <p:cNvPr id="46" name="TextBox 45"/>
          <p:cNvSpPr txBox="1"/>
          <p:nvPr/>
        </p:nvSpPr>
        <p:spPr>
          <a:xfrm>
            <a:off x="609600" y="1668780"/>
            <a:ext cx="5232400" cy="707886"/>
          </a:xfrm>
          <a:prstGeom prst="rect">
            <a:avLst/>
          </a:prstGeom>
          <a:noFill/>
        </p:spPr>
        <p:txBody>
          <a:bodyPr wrap="square" rtlCol="0">
            <a:spAutoFit/>
          </a:bodyPr>
          <a:lstStyle/>
          <a:p>
            <a:r>
              <a:rPr lang="en-US" sz="2000" dirty="0">
                <a:solidFill>
                  <a:srgbClr val="FF0000"/>
                </a:solidFill>
                <a:latin typeface="Apple Chancery"/>
                <a:cs typeface="Apple Chancery"/>
              </a:rPr>
              <a:t>2.) </a:t>
            </a:r>
            <a:r>
              <a:rPr lang="en-US" sz="2000" dirty="0">
                <a:latin typeface="Times New Roman"/>
                <a:cs typeface="Times New Roman"/>
              </a:rPr>
              <a:t>Identify whether the </a:t>
            </a:r>
            <a:r>
              <a:rPr lang="en-US" sz="2000" dirty="0">
                <a:solidFill>
                  <a:srgbClr val="0000FF"/>
                </a:solidFill>
                <a:latin typeface="Times New Roman"/>
                <a:cs typeface="Times New Roman"/>
              </a:rPr>
              <a:t>external magnetic flux </a:t>
            </a:r>
            <a:r>
              <a:rPr lang="en-US" sz="2000" dirty="0">
                <a:latin typeface="Times New Roman"/>
                <a:cs typeface="Times New Roman"/>
              </a:rPr>
              <a:t>is </a:t>
            </a:r>
            <a:r>
              <a:rPr lang="en-US" sz="2000" dirty="0">
                <a:solidFill>
                  <a:srgbClr val="0000FF"/>
                </a:solidFill>
                <a:latin typeface="Times New Roman"/>
                <a:cs typeface="Times New Roman"/>
              </a:rPr>
              <a:t>increasing</a:t>
            </a:r>
            <a:r>
              <a:rPr lang="en-US" sz="2000" dirty="0">
                <a:latin typeface="Times New Roman"/>
                <a:cs typeface="Times New Roman"/>
              </a:rPr>
              <a:t> or </a:t>
            </a:r>
            <a:r>
              <a:rPr lang="en-US" sz="2000" dirty="0">
                <a:solidFill>
                  <a:srgbClr val="0000FF"/>
                </a:solidFill>
                <a:latin typeface="Times New Roman"/>
                <a:cs typeface="Times New Roman"/>
              </a:rPr>
              <a:t>decreasing</a:t>
            </a:r>
            <a:r>
              <a:rPr lang="en-US" sz="2000" dirty="0">
                <a:latin typeface="Times New Roman"/>
                <a:cs typeface="Times New Roman"/>
              </a:rPr>
              <a:t>.</a:t>
            </a:r>
          </a:p>
        </p:txBody>
      </p:sp>
      <p:sp>
        <p:nvSpPr>
          <p:cNvPr id="51" name="TextBox 50"/>
          <p:cNvSpPr txBox="1"/>
          <p:nvPr/>
        </p:nvSpPr>
        <p:spPr>
          <a:xfrm>
            <a:off x="609600" y="2787531"/>
            <a:ext cx="5815965" cy="1323439"/>
          </a:xfrm>
          <a:prstGeom prst="rect">
            <a:avLst/>
          </a:prstGeom>
          <a:noFill/>
        </p:spPr>
        <p:txBody>
          <a:bodyPr wrap="square" rtlCol="0">
            <a:spAutoFit/>
          </a:bodyPr>
          <a:lstStyle/>
          <a:p>
            <a:r>
              <a:rPr lang="en-US" sz="2000" dirty="0">
                <a:solidFill>
                  <a:srgbClr val="FF0000"/>
                </a:solidFill>
                <a:latin typeface="Apple Chancery"/>
                <a:cs typeface="Apple Chancery"/>
              </a:rPr>
              <a:t>3.) </a:t>
            </a:r>
            <a:r>
              <a:rPr lang="en-US" sz="2000" dirty="0">
                <a:latin typeface="Times New Roman"/>
                <a:cs typeface="Times New Roman"/>
              </a:rPr>
              <a:t>As the </a:t>
            </a:r>
            <a:r>
              <a:rPr lang="en-US" sz="2000" dirty="0">
                <a:solidFill>
                  <a:srgbClr val="0000FF"/>
                </a:solidFill>
                <a:latin typeface="Times New Roman"/>
                <a:cs typeface="Times New Roman"/>
              </a:rPr>
              <a:t>flux is DECREASING</a:t>
            </a:r>
            <a:r>
              <a:rPr lang="en-US" sz="2000" dirty="0">
                <a:latin typeface="Times New Roman"/>
                <a:cs typeface="Times New Roman"/>
              </a:rPr>
              <a:t>, the coil’s induced </a:t>
            </a:r>
            <a:r>
              <a:rPr lang="en-US" sz="2000" dirty="0">
                <a:solidFill>
                  <a:srgbClr val="0000FF"/>
                </a:solidFill>
                <a:latin typeface="Times New Roman"/>
                <a:cs typeface="Times New Roman"/>
              </a:rPr>
              <a:t>current</a:t>
            </a:r>
            <a:r>
              <a:rPr lang="en-US" sz="2000" dirty="0">
                <a:latin typeface="Times New Roman"/>
                <a:cs typeface="Times New Roman"/>
              </a:rPr>
              <a:t> will </a:t>
            </a:r>
            <a:r>
              <a:rPr lang="en-US" sz="2000" dirty="0">
                <a:solidFill>
                  <a:srgbClr val="0000FF"/>
                </a:solidFill>
                <a:latin typeface="Times New Roman"/>
                <a:cs typeface="Times New Roman"/>
              </a:rPr>
              <a:t>set up </a:t>
            </a:r>
            <a:r>
              <a:rPr lang="en-US" sz="2000" dirty="0">
                <a:latin typeface="Times New Roman"/>
                <a:cs typeface="Times New Roman"/>
              </a:rPr>
              <a:t>an </a:t>
            </a:r>
            <a:r>
              <a:rPr lang="en-US" sz="2000" dirty="0">
                <a:solidFill>
                  <a:srgbClr val="FF0000"/>
                </a:solidFill>
                <a:latin typeface="Times New Roman"/>
                <a:cs typeface="Times New Roman"/>
              </a:rPr>
              <a:t>induced magnetic field </a:t>
            </a:r>
            <a:r>
              <a:rPr lang="en-US" sz="2000" dirty="0">
                <a:latin typeface="Times New Roman"/>
                <a:cs typeface="Times New Roman"/>
              </a:rPr>
              <a:t>through the coil’s face that is </a:t>
            </a:r>
            <a:r>
              <a:rPr lang="en-US" sz="2000" dirty="0">
                <a:solidFill>
                  <a:srgbClr val="FF0000"/>
                </a:solidFill>
                <a:latin typeface="Times New Roman"/>
                <a:cs typeface="Times New Roman"/>
              </a:rPr>
              <a:t>IN THE SAME DIRECTION </a:t>
            </a:r>
            <a:r>
              <a:rPr lang="en-US" sz="2000" dirty="0">
                <a:solidFill>
                  <a:srgbClr val="0000FF"/>
                </a:solidFill>
                <a:latin typeface="Times New Roman"/>
                <a:cs typeface="Times New Roman"/>
              </a:rPr>
              <a:t>as</a:t>
            </a:r>
            <a:r>
              <a:rPr lang="en-US" sz="2000" dirty="0">
                <a:latin typeface="Times New Roman"/>
                <a:cs typeface="Times New Roman"/>
              </a:rPr>
              <a:t> the </a:t>
            </a:r>
            <a:r>
              <a:rPr lang="en-US" sz="2000" dirty="0">
                <a:solidFill>
                  <a:srgbClr val="0000FF"/>
                </a:solidFill>
                <a:latin typeface="Times New Roman"/>
                <a:cs typeface="Times New Roman"/>
              </a:rPr>
              <a:t>external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latin typeface="Times New Roman"/>
                <a:cs typeface="Times New Roman"/>
              </a:rPr>
              <a:t>(as determined in #1).</a:t>
            </a:r>
          </a:p>
        </p:txBody>
      </p:sp>
      <p:sp>
        <p:nvSpPr>
          <p:cNvPr id="53" name="TextBox 52"/>
          <p:cNvSpPr txBox="1"/>
          <p:nvPr/>
        </p:nvSpPr>
        <p:spPr>
          <a:xfrm>
            <a:off x="609600" y="4554340"/>
            <a:ext cx="8409939" cy="707886"/>
          </a:xfrm>
          <a:prstGeom prst="rect">
            <a:avLst/>
          </a:prstGeom>
          <a:noFill/>
        </p:spPr>
        <p:txBody>
          <a:bodyPr wrap="square" rtlCol="0">
            <a:spAutoFit/>
          </a:bodyPr>
          <a:lstStyle/>
          <a:p>
            <a:r>
              <a:rPr lang="en-US" sz="2000" dirty="0">
                <a:solidFill>
                  <a:srgbClr val="0000FF"/>
                </a:solidFill>
                <a:latin typeface="Times New Roman"/>
                <a:cs typeface="Times New Roman"/>
              </a:rPr>
              <a:t>How </a:t>
            </a:r>
            <a:r>
              <a:rPr lang="en-US" sz="2000" dirty="0">
                <a:latin typeface="Times New Roman"/>
                <a:cs typeface="Times New Roman"/>
              </a:rPr>
              <a:t>do you have to </a:t>
            </a:r>
            <a:r>
              <a:rPr lang="en-US" sz="2000" dirty="0">
                <a:solidFill>
                  <a:srgbClr val="0000FF"/>
                </a:solidFill>
                <a:latin typeface="Times New Roman"/>
                <a:cs typeface="Times New Roman"/>
              </a:rPr>
              <a:t>wrap my fingers </a:t>
            </a:r>
            <a:r>
              <a:rPr lang="en-US" sz="2000" dirty="0">
                <a:latin typeface="Times New Roman"/>
                <a:cs typeface="Times New Roman"/>
              </a:rPr>
              <a:t>(right hand) on the coil </a:t>
            </a:r>
            <a:r>
              <a:rPr lang="en-US" sz="2000" dirty="0">
                <a:solidFill>
                  <a:srgbClr val="0000FF"/>
                </a:solidFill>
                <a:latin typeface="Times New Roman"/>
                <a:cs typeface="Times New Roman"/>
              </a:rPr>
              <a:t>to get </a:t>
            </a:r>
            <a:r>
              <a:rPr lang="en-US" sz="2000" dirty="0">
                <a:solidFill>
                  <a:srgbClr val="000000"/>
                </a:solidFill>
                <a:latin typeface="Times New Roman"/>
                <a:cs typeface="Times New Roman"/>
              </a:rPr>
              <a:t>an</a:t>
            </a:r>
            <a:r>
              <a:rPr lang="en-US" sz="2000" dirty="0">
                <a:solidFill>
                  <a:srgbClr val="0000FF"/>
                </a:solidFill>
                <a:latin typeface="Times New Roman"/>
                <a:cs typeface="Times New Roman"/>
              </a:rPr>
              <a:t> induced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solidFill>
                  <a:srgbClr val="0000FF"/>
                </a:solidFill>
                <a:latin typeface="Times New Roman"/>
                <a:cs typeface="Times New Roman"/>
              </a:rPr>
              <a:t>to the right?</a:t>
            </a:r>
          </a:p>
        </p:txBody>
      </p:sp>
      <p:sp>
        <p:nvSpPr>
          <p:cNvPr id="44" name="TextBox 43"/>
          <p:cNvSpPr txBox="1"/>
          <p:nvPr/>
        </p:nvSpPr>
        <p:spPr>
          <a:xfrm>
            <a:off x="1168400" y="1193115"/>
            <a:ext cx="1625600" cy="400110"/>
          </a:xfrm>
          <a:prstGeom prst="rect">
            <a:avLst/>
          </a:prstGeom>
          <a:noFill/>
        </p:spPr>
        <p:txBody>
          <a:bodyPr wrap="square" rtlCol="0">
            <a:spAutoFit/>
          </a:bodyPr>
          <a:lstStyle/>
          <a:p>
            <a:r>
              <a:rPr lang="en-US" sz="2000" dirty="0">
                <a:solidFill>
                  <a:srgbClr val="FF0000"/>
                </a:solidFill>
                <a:latin typeface="Apple Chancery"/>
                <a:cs typeface="Apple Chancery"/>
              </a:rPr>
              <a:t>to the right</a:t>
            </a:r>
            <a:endParaRPr lang="en-US" sz="2000" dirty="0">
              <a:latin typeface="Times New Roman"/>
              <a:cs typeface="Times New Roman"/>
            </a:endParaRPr>
          </a:p>
        </p:txBody>
      </p:sp>
      <p:sp>
        <p:nvSpPr>
          <p:cNvPr id="50" name="TextBox 49"/>
          <p:cNvSpPr txBox="1"/>
          <p:nvPr/>
        </p:nvSpPr>
        <p:spPr>
          <a:xfrm>
            <a:off x="1168400" y="2300466"/>
            <a:ext cx="2120900" cy="400110"/>
          </a:xfrm>
          <a:prstGeom prst="rect">
            <a:avLst/>
          </a:prstGeom>
          <a:noFill/>
        </p:spPr>
        <p:txBody>
          <a:bodyPr wrap="square" rtlCol="0">
            <a:spAutoFit/>
          </a:bodyPr>
          <a:lstStyle/>
          <a:p>
            <a:r>
              <a:rPr lang="en-US" sz="2000" dirty="0">
                <a:solidFill>
                  <a:srgbClr val="FF0000"/>
                </a:solidFill>
                <a:latin typeface="Apple Chancery"/>
                <a:cs typeface="Apple Chancery"/>
              </a:rPr>
              <a:t>it’s decreasing</a:t>
            </a:r>
            <a:endParaRPr lang="en-US" sz="2000" dirty="0">
              <a:latin typeface="Times New Roman"/>
              <a:cs typeface="Times New Roman"/>
            </a:endParaRPr>
          </a:p>
        </p:txBody>
      </p:sp>
      <p:sp>
        <p:nvSpPr>
          <p:cNvPr id="52" name="TextBox 51"/>
          <p:cNvSpPr txBox="1"/>
          <p:nvPr/>
        </p:nvSpPr>
        <p:spPr>
          <a:xfrm>
            <a:off x="1168400" y="4128830"/>
            <a:ext cx="4635500" cy="400110"/>
          </a:xfrm>
          <a:prstGeom prst="rect">
            <a:avLst/>
          </a:prstGeom>
          <a:noFill/>
        </p:spPr>
        <p:txBody>
          <a:bodyPr wrap="square" rtlCol="0">
            <a:spAutoFit/>
          </a:bodyPr>
          <a:lstStyle/>
          <a:p>
            <a:r>
              <a:rPr lang="en-US" sz="2000" dirty="0">
                <a:solidFill>
                  <a:srgbClr val="FF0000"/>
                </a:solidFill>
                <a:latin typeface="Apple Chancery"/>
                <a:cs typeface="Apple Chancery"/>
              </a:rPr>
              <a:t>so the induced </a:t>
            </a:r>
            <a:r>
              <a:rPr lang="en-US" sz="2000" i="1" dirty="0">
                <a:solidFill>
                  <a:srgbClr val="FF0000"/>
                </a:solidFill>
                <a:latin typeface="Apple Chancery"/>
                <a:cs typeface="Apple Chancery"/>
              </a:rPr>
              <a:t>B-</a:t>
            </a:r>
            <a:r>
              <a:rPr lang="en-US" sz="2000" i="1" dirty="0" err="1">
                <a:solidFill>
                  <a:srgbClr val="FF0000"/>
                </a:solidFill>
                <a:latin typeface="Apple Chancery"/>
                <a:cs typeface="Apple Chancery"/>
              </a:rPr>
              <a:t>fld</a:t>
            </a:r>
            <a:r>
              <a:rPr lang="en-US" sz="2000" i="1" dirty="0">
                <a:solidFill>
                  <a:srgbClr val="FF0000"/>
                </a:solidFill>
                <a:latin typeface="Apple Chancery"/>
                <a:cs typeface="Apple Chancery"/>
              </a:rPr>
              <a:t> is to the right</a:t>
            </a:r>
            <a:endParaRPr lang="en-US" sz="2000" dirty="0">
              <a:latin typeface="Times New Roman"/>
              <a:cs typeface="Times New Roman"/>
            </a:endParaRPr>
          </a:p>
        </p:txBody>
      </p:sp>
      <p:grpSp>
        <p:nvGrpSpPr>
          <p:cNvPr id="14" name="Group 13"/>
          <p:cNvGrpSpPr/>
          <p:nvPr/>
        </p:nvGrpSpPr>
        <p:grpSpPr>
          <a:xfrm>
            <a:off x="6927850" y="1440180"/>
            <a:ext cx="234950" cy="382230"/>
            <a:chOff x="6927850" y="1440180"/>
            <a:chExt cx="234950" cy="382230"/>
          </a:xfrm>
        </p:grpSpPr>
        <p:cxnSp>
          <p:nvCxnSpPr>
            <p:cNvPr id="6" name="Straight Connector 5"/>
            <p:cNvCxnSpPr/>
            <p:nvPr/>
          </p:nvCxnSpPr>
          <p:spPr>
            <a:xfrm>
              <a:off x="6927850" y="1564620"/>
              <a:ext cx="93980" cy="257790"/>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H="1">
              <a:off x="7021830" y="1564620"/>
              <a:ext cx="140970" cy="248295"/>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flipH="1">
              <a:off x="7021831" y="1440180"/>
              <a:ext cx="52069" cy="363240"/>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58" name="Object 57"/>
          <p:cNvGraphicFramePr>
            <a:graphicFrameLocks noChangeAspect="1"/>
          </p:cNvGraphicFramePr>
          <p:nvPr>
            <p:extLst>
              <p:ext uri="{D42A27DB-BD31-4B8C-83A1-F6EECF244321}">
                <p14:modId xmlns:p14="http://schemas.microsoft.com/office/powerpoint/2010/main" val="93160846"/>
              </p:ext>
            </p:extLst>
          </p:nvPr>
        </p:nvGraphicFramePr>
        <p:xfrm>
          <a:off x="6597650" y="1548745"/>
          <a:ext cx="352425" cy="352425"/>
        </p:xfrm>
        <a:graphic>
          <a:graphicData uri="http://schemas.openxmlformats.org/presentationml/2006/ole">
            <mc:AlternateContent xmlns:mc="http://schemas.openxmlformats.org/markup-compatibility/2006">
              <mc:Choice xmlns:v="urn:schemas-microsoft-com:vml" Requires="v">
                <p:oleObj spid="_x0000_s2572249" name="Equation" r:id="rId6" imgW="203200" imgH="203200" progId="Equation.DSMT4">
                  <p:embed/>
                </p:oleObj>
              </mc:Choice>
              <mc:Fallback>
                <p:oleObj name="Equation" r:id="rId6" imgW="203200" imgH="203200" progId="Equation.DSMT4">
                  <p:embed/>
                  <p:pic>
                    <p:nvPicPr>
                      <p:cNvPr id="0" name=""/>
                      <p:cNvPicPr/>
                      <p:nvPr/>
                    </p:nvPicPr>
                    <p:blipFill>
                      <a:blip r:embed="rId7"/>
                      <a:stretch>
                        <a:fillRect/>
                      </a:stretch>
                    </p:blipFill>
                    <p:spPr>
                      <a:xfrm>
                        <a:off x="6597650" y="1548745"/>
                        <a:ext cx="352425" cy="352425"/>
                      </a:xfrm>
                      <a:prstGeom prst="rect">
                        <a:avLst/>
                      </a:prstGeom>
                    </p:spPr>
                  </p:pic>
                </p:oleObj>
              </mc:Fallback>
            </mc:AlternateContent>
          </a:graphicData>
        </a:graphic>
      </p:graphicFrame>
      <p:grpSp>
        <p:nvGrpSpPr>
          <p:cNvPr id="59" name="Group 58"/>
          <p:cNvGrpSpPr/>
          <p:nvPr/>
        </p:nvGrpSpPr>
        <p:grpSpPr>
          <a:xfrm rot="9732647">
            <a:off x="7545333" y="1363978"/>
            <a:ext cx="234950" cy="382230"/>
            <a:chOff x="6927850" y="1440180"/>
            <a:chExt cx="234950" cy="382230"/>
          </a:xfrm>
        </p:grpSpPr>
        <p:cxnSp>
          <p:nvCxnSpPr>
            <p:cNvPr id="60" name="Straight Connector 59"/>
            <p:cNvCxnSpPr/>
            <p:nvPr/>
          </p:nvCxnSpPr>
          <p:spPr>
            <a:xfrm>
              <a:off x="6927850" y="1564620"/>
              <a:ext cx="93980" cy="257790"/>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H="1">
              <a:off x="7021830" y="1564620"/>
              <a:ext cx="140970" cy="248295"/>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H="1">
              <a:off x="7021831" y="1440180"/>
              <a:ext cx="52069" cy="363240"/>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63" name="Object 62"/>
          <p:cNvGraphicFramePr>
            <a:graphicFrameLocks noChangeAspect="1"/>
          </p:cNvGraphicFramePr>
          <p:nvPr>
            <p:extLst>
              <p:ext uri="{D42A27DB-BD31-4B8C-83A1-F6EECF244321}">
                <p14:modId xmlns:p14="http://schemas.microsoft.com/office/powerpoint/2010/main" val="3992857955"/>
              </p:ext>
            </p:extLst>
          </p:nvPr>
        </p:nvGraphicFramePr>
        <p:xfrm>
          <a:off x="7253605" y="1121995"/>
          <a:ext cx="352425" cy="352425"/>
        </p:xfrm>
        <a:graphic>
          <a:graphicData uri="http://schemas.openxmlformats.org/presentationml/2006/ole">
            <mc:AlternateContent xmlns:mc="http://schemas.openxmlformats.org/markup-compatibility/2006">
              <mc:Choice xmlns:v="urn:schemas-microsoft-com:vml" Requires="v">
                <p:oleObj spid="_x0000_s2572250" name="Equation" r:id="rId8" imgW="203200" imgH="203200" progId="Equation.DSMT4">
                  <p:embed/>
                </p:oleObj>
              </mc:Choice>
              <mc:Fallback>
                <p:oleObj name="Equation" r:id="rId8" imgW="203200" imgH="203200" progId="Equation.DSMT4">
                  <p:embed/>
                  <p:pic>
                    <p:nvPicPr>
                      <p:cNvPr id="0" name=""/>
                      <p:cNvPicPr/>
                      <p:nvPr/>
                    </p:nvPicPr>
                    <p:blipFill>
                      <a:blip r:embed="rId7"/>
                      <a:stretch>
                        <a:fillRect/>
                      </a:stretch>
                    </p:blipFill>
                    <p:spPr>
                      <a:xfrm>
                        <a:off x="7253605" y="1121995"/>
                        <a:ext cx="352425" cy="352425"/>
                      </a:xfrm>
                      <a:prstGeom prst="rect">
                        <a:avLst/>
                      </a:prstGeom>
                    </p:spPr>
                  </p:pic>
                </p:oleObj>
              </mc:Fallback>
            </mc:AlternateContent>
          </a:graphicData>
        </a:graphic>
      </p:graphicFrame>
      <p:sp>
        <p:nvSpPr>
          <p:cNvPr id="17" name="Rectangle 16"/>
          <p:cNvSpPr/>
          <p:nvPr/>
        </p:nvSpPr>
        <p:spPr>
          <a:xfrm>
            <a:off x="8571865" y="2099607"/>
            <a:ext cx="215899" cy="301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a:off x="7279564" y="2026064"/>
            <a:ext cx="174702" cy="1996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a:off x="7162800" y="2021820"/>
            <a:ext cx="1624965" cy="0"/>
          </a:xfrm>
          <a:prstGeom prst="straightConnector1">
            <a:avLst/>
          </a:prstGeom>
          <a:ln w="762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6160770" y="2022889"/>
            <a:ext cx="810895" cy="0"/>
          </a:xfrm>
          <a:prstGeom prst="line">
            <a:avLst/>
          </a:prstGeom>
          <a:ln w="76200" cmpd="sng">
            <a:solidFill>
              <a:srgbClr val="0000FF"/>
            </a:solidFill>
          </a:ln>
          <a:effectLst/>
        </p:spPr>
        <p:style>
          <a:lnRef idx="2">
            <a:schemeClr val="accent1"/>
          </a:lnRef>
          <a:fillRef idx="0">
            <a:schemeClr val="accent1"/>
          </a:fillRef>
          <a:effectRef idx="1">
            <a:schemeClr val="accent1"/>
          </a:effectRef>
          <a:fontRef idx="minor">
            <a:schemeClr val="tx1"/>
          </a:fontRef>
        </p:style>
      </p:cxnSp>
      <p:graphicFrame>
        <p:nvGraphicFramePr>
          <p:cNvPr id="71" name="Object 70"/>
          <p:cNvGraphicFramePr>
            <a:graphicFrameLocks noChangeAspect="1"/>
          </p:cNvGraphicFramePr>
          <p:nvPr>
            <p:extLst>
              <p:ext uri="{D42A27DB-BD31-4B8C-83A1-F6EECF244321}">
                <p14:modId xmlns:p14="http://schemas.microsoft.com/office/powerpoint/2010/main" val="3309663360"/>
              </p:ext>
            </p:extLst>
          </p:nvPr>
        </p:nvGraphicFramePr>
        <p:xfrm>
          <a:off x="8555989" y="1569588"/>
          <a:ext cx="463550" cy="352425"/>
        </p:xfrm>
        <a:graphic>
          <a:graphicData uri="http://schemas.openxmlformats.org/presentationml/2006/ole">
            <mc:AlternateContent xmlns:mc="http://schemas.openxmlformats.org/markup-compatibility/2006">
              <mc:Choice xmlns:v="urn:schemas-microsoft-com:vml" Requires="v">
                <p:oleObj spid="_x0000_s2572251" name="Equation" r:id="rId9" imgW="266700" imgH="203200" progId="Equation.DSMT4">
                  <p:embed/>
                </p:oleObj>
              </mc:Choice>
              <mc:Fallback>
                <p:oleObj name="Equation" r:id="rId9" imgW="266700" imgH="203200" progId="Equation.DSMT4">
                  <p:embed/>
                  <p:pic>
                    <p:nvPicPr>
                      <p:cNvPr id="0" name=""/>
                      <p:cNvPicPr/>
                      <p:nvPr/>
                    </p:nvPicPr>
                    <p:blipFill>
                      <a:blip r:embed="rId10"/>
                      <a:stretch>
                        <a:fillRect/>
                      </a:stretch>
                    </p:blipFill>
                    <p:spPr>
                      <a:xfrm>
                        <a:off x="8555989" y="1569588"/>
                        <a:ext cx="463550" cy="352425"/>
                      </a:xfrm>
                      <a:prstGeom prst="rect">
                        <a:avLst/>
                      </a:prstGeom>
                    </p:spPr>
                  </p:pic>
                </p:oleObj>
              </mc:Fallback>
            </mc:AlternateContent>
          </a:graphicData>
        </a:graphic>
      </p:graphicFrame>
      <p:sp>
        <p:nvSpPr>
          <p:cNvPr id="73" name="TextBox 72"/>
          <p:cNvSpPr txBox="1"/>
          <p:nvPr/>
        </p:nvSpPr>
        <p:spPr>
          <a:xfrm>
            <a:off x="1168400" y="5262226"/>
            <a:ext cx="7734300" cy="400110"/>
          </a:xfrm>
          <a:prstGeom prst="rect">
            <a:avLst/>
          </a:prstGeom>
          <a:noFill/>
        </p:spPr>
        <p:txBody>
          <a:bodyPr wrap="square" rtlCol="0">
            <a:spAutoFit/>
          </a:bodyPr>
          <a:lstStyle/>
          <a:p>
            <a:r>
              <a:rPr lang="en-US" sz="2000" dirty="0">
                <a:solidFill>
                  <a:srgbClr val="FF0000"/>
                </a:solidFill>
                <a:latin typeface="Apple Chancery"/>
                <a:cs typeface="Apple Chancery"/>
              </a:rPr>
              <a:t>Wrapped them counterclockwise, so that’s the direction of the current.</a:t>
            </a:r>
            <a:endParaRPr lang="en-US" sz="2000" dirty="0">
              <a:latin typeface="Times New Roman"/>
              <a:cs typeface="Times New Roman"/>
            </a:endParaRPr>
          </a:p>
        </p:txBody>
      </p:sp>
    </p:spTree>
    <p:extLst>
      <p:ext uri="{BB962C8B-B14F-4D97-AF65-F5344CB8AC3E}">
        <p14:creationId xmlns:p14="http://schemas.microsoft.com/office/powerpoint/2010/main" val="162572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dissolve">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dissolve">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dissolve">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dissolve">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dissolve">
                                      <p:cBhvr>
                                        <p:cTn id="32" dur="500"/>
                                        <p:tgtEl>
                                          <p:spTgt spid="52"/>
                                        </p:tgtEl>
                                      </p:cBhvr>
                                    </p:animEffect>
                                  </p:childTnLst>
                                </p:cTn>
                              </p:par>
                              <p:par>
                                <p:cTn id="33" presetID="9" presetClass="entr" presetSubtype="0" fill="hold"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dissolve">
                                      <p:cBhvr>
                                        <p:cTn id="35" dur="500"/>
                                        <p:tgtEl>
                                          <p:spTgt spid="70"/>
                                        </p:tgtEl>
                                      </p:cBhvr>
                                    </p:animEffect>
                                  </p:childTnLst>
                                </p:cTn>
                              </p:par>
                              <p:par>
                                <p:cTn id="36" presetID="9"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dissolve">
                                      <p:cBhvr>
                                        <p:cTn id="38" dur="500"/>
                                        <p:tgtEl>
                                          <p:spTgt spid="16"/>
                                        </p:tgtEl>
                                      </p:cBhvr>
                                    </p:animEffect>
                                  </p:childTnLst>
                                </p:cTn>
                              </p:par>
                              <p:par>
                                <p:cTn id="39" presetID="9" presetClass="entr" presetSubtype="0"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dissolve">
                                      <p:cBhvr>
                                        <p:cTn id="41" dur="500"/>
                                        <p:tgtEl>
                                          <p:spTgt spid="71"/>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dissolve">
                                      <p:cBhvr>
                                        <p:cTn id="46" dur="500"/>
                                        <p:tgtEl>
                                          <p:spTgt spid="53"/>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dissolve">
                                      <p:cBhvr>
                                        <p:cTn id="51" dur="500"/>
                                        <p:tgtEl>
                                          <p:spTgt spid="55"/>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73"/>
                                        </p:tgtEl>
                                        <p:attrNameLst>
                                          <p:attrName>style.visibility</p:attrName>
                                        </p:attrNameLst>
                                      </p:cBhvr>
                                      <p:to>
                                        <p:strVal val="visible"/>
                                      </p:to>
                                    </p:set>
                                    <p:animEffect transition="in" filter="dissolve">
                                      <p:cBhvr>
                                        <p:cTn id="56" dur="500"/>
                                        <p:tgtEl>
                                          <p:spTgt spid="73"/>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dissolve">
                                      <p:cBhvr>
                                        <p:cTn id="61" dur="500"/>
                                        <p:tgtEl>
                                          <p:spTgt spid="59"/>
                                        </p:tgtEl>
                                      </p:cBhvr>
                                    </p:animEffect>
                                  </p:childTnLst>
                                </p:cTn>
                              </p:par>
                              <p:par>
                                <p:cTn id="62" presetID="9" presetClass="entr" presetSubtype="0" fill="hold" nodeType="withEffect">
                                  <p:stCondLst>
                                    <p:cond delay="0"/>
                                  </p:stCondLst>
                                  <p:childTnLst>
                                    <p:set>
                                      <p:cBhvr>
                                        <p:cTn id="63" dur="1" fill="hold">
                                          <p:stCondLst>
                                            <p:cond delay="0"/>
                                          </p:stCondLst>
                                        </p:cTn>
                                        <p:tgtEl>
                                          <p:spTgt spid="63"/>
                                        </p:tgtEl>
                                        <p:attrNameLst>
                                          <p:attrName>style.visibility</p:attrName>
                                        </p:attrNameLst>
                                      </p:cBhvr>
                                      <p:to>
                                        <p:strVal val="visible"/>
                                      </p:to>
                                    </p:set>
                                    <p:animEffect transition="in" filter="dissolve">
                                      <p:cBhvr>
                                        <p:cTn id="64" dur="500"/>
                                        <p:tgtEl>
                                          <p:spTgt spid="63"/>
                                        </p:tgtEl>
                                      </p:cBhvr>
                                    </p:animEffect>
                                  </p:childTnLst>
                                </p:cTn>
                              </p:par>
                              <p:par>
                                <p:cTn id="65" presetID="9" presetClass="entr" presetSubtype="0"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dissolve">
                                      <p:cBhvr>
                                        <p:cTn id="67" dur="500"/>
                                        <p:tgtEl>
                                          <p:spTgt spid="14"/>
                                        </p:tgtEl>
                                      </p:cBhvr>
                                    </p:animEffect>
                                  </p:childTnLst>
                                </p:cTn>
                              </p:par>
                              <p:par>
                                <p:cTn id="68" presetID="9" presetClass="entr" presetSubtype="0" fill="hold" nodeType="with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dissolve">
                                      <p:cBhvr>
                                        <p:cTn id="7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43" grpId="0"/>
      <p:bldP spid="46" grpId="0"/>
      <p:bldP spid="51" grpId="0"/>
      <p:bldP spid="53" grpId="0"/>
      <p:bldP spid="44" grpId="0"/>
      <p:bldP spid="50" grpId="0"/>
      <p:bldP spid="52" grpId="0"/>
      <p:bldP spid="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956" y="1298999"/>
            <a:ext cx="8526143" cy="1569660"/>
          </a:xfrm>
          <a:prstGeom prst="rect">
            <a:avLst/>
          </a:prstGeom>
          <a:noFill/>
        </p:spPr>
        <p:txBody>
          <a:bodyPr wrap="square" rtlCol="0">
            <a:spAutoFit/>
          </a:bodyPr>
          <a:lstStyle/>
          <a:p>
            <a:r>
              <a:rPr lang="en-US" sz="2800" dirty="0">
                <a:solidFill>
                  <a:srgbClr val="FF0000"/>
                </a:solidFill>
                <a:latin typeface="Apple Chancery"/>
                <a:cs typeface="Apple Chancery"/>
              </a:rPr>
              <a:t>Wind </a:t>
            </a:r>
            <a:r>
              <a:rPr lang="en-US" sz="2000" dirty="0">
                <a:solidFill>
                  <a:srgbClr val="000000"/>
                </a:solidFill>
                <a:latin typeface="Times New Roman"/>
                <a:cs typeface="Times New Roman"/>
              </a:rPr>
              <a:t>the wire into a coil, attach the coil to the light bulb, and repeatedly move the coil into and out-of the magnetic field as rapidly as you can.  </a:t>
            </a:r>
          </a:p>
          <a:p>
            <a:endParaRPr lang="en-US" sz="2000" dirty="0">
              <a:solidFill>
                <a:srgbClr val="000000"/>
              </a:solidFill>
              <a:latin typeface="Times New Roman"/>
              <a:cs typeface="Times New Roman"/>
            </a:endParaRPr>
          </a:p>
          <a:p>
            <a:r>
              <a:rPr lang="en-US" sz="2800" dirty="0">
                <a:solidFill>
                  <a:srgbClr val="FF0000"/>
                </a:solidFill>
                <a:latin typeface="Apple Chancery"/>
                <a:cs typeface="Apple Chancery"/>
              </a:rPr>
              <a:t>The real question is</a:t>
            </a:r>
            <a:r>
              <a:rPr lang="en-US" sz="2000" dirty="0">
                <a:solidFill>
                  <a:srgbClr val="000000"/>
                </a:solidFill>
                <a:latin typeface="Times New Roman"/>
                <a:cs typeface="Times New Roman"/>
              </a:rPr>
              <a:t>, </a:t>
            </a:r>
            <a:r>
              <a:rPr lang="en-US" sz="2000" dirty="0">
                <a:solidFill>
                  <a:srgbClr val="0000FF"/>
                </a:solidFill>
                <a:latin typeface="Times New Roman"/>
                <a:cs typeface="Times New Roman"/>
              </a:rPr>
              <a:t>“Why does this work?”</a:t>
            </a:r>
            <a:endParaRPr lang="en-US" sz="2400" dirty="0">
              <a:solidFill>
                <a:srgbClr val="0000FF"/>
              </a:solidFill>
              <a:latin typeface="Apple Chancery"/>
              <a:cs typeface="Apple Chancery"/>
            </a:endParaRPr>
          </a:p>
        </p:txBody>
      </p:sp>
      <p:sp>
        <p:nvSpPr>
          <p:cNvPr id="8" name="TextBox 7"/>
          <p:cNvSpPr txBox="1"/>
          <p:nvPr/>
        </p:nvSpPr>
        <p:spPr>
          <a:xfrm>
            <a:off x="0" y="94301"/>
            <a:ext cx="9144000" cy="830997"/>
          </a:xfrm>
          <a:prstGeom prst="rect">
            <a:avLst/>
          </a:prstGeom>
          <a:noFill/>
        </p:spPr>
        <p:txBody>
          <a:bodyPr wrap="square" rtlCol="0">
            <a:spAutoFit/>
          </a:bodyPr>
          <a:lstStyle/>
          <a:p>
            <a:pPr algn="ctr"/>
            <a:r>
              <a:rPr lang="en-US" sz="4800" dirty="0">
                <a:solidFill>
                  <a:srgbClr val="FF0000"/>
                </a:solidFill>
                <a:latin typeface="Apple Chancery"/>
                <a:cs typeface="Apple Chancery"/>
              </a:rPr>
              <a:t>Solution to Island Problem</a:t>
            </a:r>
            <a:endParaRPr lang="en-US" sz="3600" dirty="0">
              <a:solidFill>
                <a:srgbClr val="FF0000"/>
              </a:solidFill>
              <a:latin typeface="Apple Chancery"/>
              <a:cs typeface="Apple Chancery"/>
            </a:endParaRP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2.)</a:t>
            </a:r>
          </a:p>
        </p:txBody>
      </p:sp>
    </p:spTree>
    <p:extLst>
      <p:ext uri="{BB962C8B-B14F-4D97-AF65-F5344CB8AC3E}">
        <p14:creationId xmlns:p14="http://schemas.microsoft.com/office/powerpoint/2010/main" val="236525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6200140" y="917695"/>
            <a:ext cx="2689860" cy="225933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grpSp>
        <p:nvGrpSpPr>
          <p:cNvPr id="140309" name="Group 282"/>
          <p:cNvGrpSpPr>
            <a:grpSpLocks/>
          </p:cNvGrpSpPr>
          <p:nvPr/>
        </p:nvGrpSpPr>
        <p:grpSpPr bwMode="auto">
          <a:xfrm>
            <a:off x="6485890" y="1108195"/>
            <a:ext cx="2168843" cy="170022"/>
            <a:chOff x="3112" y="2960"/>
            <a:chExt cx="1518" cy="119"/>
          </a:xfrm>
        </p:grpSpPr>
        <p:grpSp>
          <p:nvGrpSpPr>
            <p:cNvPr id="140474" name="Group 283"/>
            <p:cNvGrpSpPr>
              <a:grpSpLocks/>
            </p:cNvGrpSpPr>
            <p:nvPr/>
          </p:nvGrpSpPr>
          <p:grpSpPr bwMode="auto">
            <a:xfrm>
              <a:off x="3112" y="2960"/>
              <a:ext cx="118" cy="119"/>
              <a:chOff x="3112" y="2960"/>
              <a:chExt cx="118" cy="119"/>
            </a:xfrm>
          </p:grpSpPr>
          <p:sp>
            <p:nvSpPr>
              <p:cNvPr id="140499" name="Line 284"/>
              <p:cNvSpPr>
                <a:spLocks noChangeShapeType="1"/>
              </p:cNvSpPr>
              <p:nvPr/>
            </p:nvSpPr>
            <p:spPr bwMode="auto">
              <a:xfrm>
                <a:off x="311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500" name="Line 285"/>
              <p:cNvSpPr>
                <a:spLocks noChangeShapeType="1"/>
              </p:cNvSpPr>
              <p:nvPr/>
            </p:nvSpPr>
            <p:spPr bwMode="auto">
              <a:xfrm flipH="1">
                <a:off x="311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75" name="Group 286"/>
            <p:cNvGrpSpPr>
              <a:grpSpLocks/>
            </p:cNvGrpSpPr>
            <p:nvPr/>
          </p:nvGrpSpPr>
          <p:grpSpPr bwMode="auto">
            <a:xfrm>
              <a:off x="3392" y="2960"/>
              <a:ext cx="118" cy="119"/>
              <a:chOff x="3392" y="2960"/>
              <a:chExt cx="118" cy="119"/>
            </a:xfrm>
          </p:grpSpPr>
          <p:sp>
            <p:nvSpPr>
              <p:cNvPr id="140497" name="Line 287"/>
              <p:cNvSpPr>
                <a:spLocks noChangeShapeType="1"/>
              </p:cNvSpPr>
              <p:nvPr/>
            </p:nvSpPr>
            <p:spPr bwMode="auto">
              <a:xfrm>
                <a:off x="339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98" name="Line 288"/>
              <p:cNvSpPr>
                <a:spLocks noChangeShapeType="1"/>
              </p:cNvSpPr>
              <p:nvPr/>
            </p:nvSpPr>
            <p:spPr bwMode="auto">
              <a:xfrm flipH="1">
                <a:off x="339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76" name="Group 289"/>
            <p:cNvGrpSpPr>
              <a:grpSpLocks/>
            </p:cNvGrpSpPr>
            <p:nvPr/>
          </p:nvGrpSpPr>
          <p:grpSpPr bwMode="auto">
            <a:xfrm>
              <a:off x="3672" y="2960"/>
              <a:ext cx="118" cy="119"/>
              <a:chOff x="3672" y="2960"/>
              <a:chExt cx="118" cy="119"/>
            </a:xfrm>
          </p:grpSpPr>
          <p:sp>
            <p:nvSpPr>
              <p:cNvPr id="140495" name="Line 290"/>
              <p:cNvSpPr>
                <a:spLocks noChangeShapeType="1"/>
              </p:cNvSpPr>
              <p:nvPr/>
            </p:nvSpPr>
            <p:spPr bwMode="auto">
              <a:xfrm>
                <a:off x="367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96" name="Line 291"/>
              <p:cNvSpPr>
                <a:spLocks noChangeShapeType="1"/>
              </p:cNvSpPr>
              <p:nvPr/>
            </p:nvSpPr>
            <p:spPr bwMode="auto">
              <a:xfrm flipH="1">
                <a:off x="367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77" name="Group 292"/>
            <p:cNvGrpSpPr>
              <a:grpSpLocks/>
            </p:cNvGrpSpPr>
            <p:nvPr/>
          </p:nvGrpSpPr>
          <p:grpSpPr bwMode="auto">
            <a:xfrm>
              <a:off x="3952" y="2960"/>
              <a:ext cx="118" cy="119"/>
              <a:chOff x="3952" y="2960"/>
              <a:chExt cx="118" cy="119"/>
            </a:xfrm>
          </p:grpSpPr>
          <p:sp>
            <p:nvSpPr>
              <p:cNvPr id="140493" name="Line 293"/>
              <p:cNvSpPr>
                <a:spLocks noChangeShapeType="1"/>
              </p:cNvSpPr>
              <p:nvPr/>
            </p:nvSpPr>
            <p:spPr bwMode="auto">
              <a:xfrm>
                <a:off x="395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94" name="Line 294"/>
              <p:cNvSpPr>
                <a:spLocks noChangeShapeType="1"/>
              </p:cNvSpPr>
              <p:nvPr/>
            </p:nvSpPr>
            <p:spPr bwMode="auto">
              <a:xfrm flipH="1">
                <a:off x="395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78" name="Group 295"/>
            <p:cNvGrpSpPr>
              <a:grpSpLocks/>
            </p:cNvGrpSpPr>
            <p:nvPr/>
          </p:nvGrpSpPr>
          <p:grpSpPr bwMode="auto">
            <a:xfrm>
              <a:off x="4232" y="2960"/>
              <a:ext cx="118" cy="119"/>
              <a:chOff x="4232" y="2960"/>
              <a:chExt cx="118" cy="119"/>
            </a:xfrm>
          </p:grpSpPr>
          <p:sp>
            <p:nvSpPr>
              <p:cNvPr id="140491" name="Line 296"/>
              <p:cNvSpPr>
                <a:spLocks noChangeShapeType="1"/>
              </p:cNvSpPr>
              <p:nvPr/>
            </p:nvSpPr>
            <p:spPr bwMode="auto">
              <a:xfrm>
                <a:off x="423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92" name="Line 297"/>
              <p:cNvSpPr>
                <a:spLocks noChangeShapeType="1"/>
              </p:cNvSpPr>
              <p:nvPr/>
            </p:nvSpPr>
            <p:spPr bwMode="auto">
              <a:xfrm flipH="1">
                <a:off x="423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79" name="Group 298"/>
            <p:cNvGrpSpPr>
              <a:grpSpLocks/>
            </p:cNvGrpSpPr>
            <p:nvPr/>
          </p:nvGrpSpPr>
          <p:grpSpPr bwMode="auto">
            <a:xfrm>
              <a:off x="4512" y="2960"/>
              <a:ext cx="118" cy="119"/>
              <a:chOff x="4512" y="2960"/>
              <a:chExt cx="118" cy="119"/>
            </a:xfrm>
          </p:grpSpPr>
          <p:sp>
            <p:nvSpPr>
              <p:cNvPr id="140489" name="Line 299"/>
              <p:cNvSpPr>
                <a:spLocks noChangeShapeType="1"/>
              </p:cNvSpPr>
              <p:nvPr/>
            </p:nvSpPr>
            <p:spPr bwMode="auto">
              <a:xfrm>
                <a:off x="451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90" name="Line 300"/>
              <p:cNvSpPr>
                <a:spLocks noChangeShapeType="1"/>
              </p:cNvSpPr>
              <p:nvPr/>
            </p:nvSpPr>
            <p:spPr bwMode="auto">
              <a:xfrm flipH="1">
                <a:off x="451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140310" name="Group 310"/>
          <p:cNvGrpSpPr>
            <a:grpSpLocks/>
          </p:cNvGrpSpPr>
          <p:nvPr/>
        </p:nvGrpSpPr>
        <p:grpSpPr bwMode="auto">
          <a:xfrm>
            <a:off x="6485890" y="2822695"/>
            <a:ext cx="2168843" cy="171450"/>
            <a:chOff x="3112" y="4160"/>
            <a:chExt cx="1518" cy="120"/>
          </a:xfrm>
        </p:grpSpPr>
        <p:grpSp>
          <p:nvGrpSpPr>
            <p:cNvPr id="140447" name="Group 311"/>
            <p:cNvGrpSpPr>
              <a:grpSpLocks/>
            </p:cNvGrpSpPr>
            <p:nvPr/>
          </p:nvGrpSpPr>
          <p:grpSpPr bwMode="auto">
            <a:xfrm>
              <a:off x="3112" y="4160"/>
              <a:ext cx="118" cy="120"/>
              <a:chOff x="3112" y="4160"/>
              <a:chExt cx="118" cy="120"/>
            </a:xfrm>
          </p:grpSpPr>
          <p:sp>
            <p:nvSpPr>
              <p:cNvPr id="140472" name="Line 312"/>
              <p:cNvSpPr>
                <a:spLocks noChangeShapeType="1"/>
              </p:cNvSpPr>
              <p:nvPr/>
            </p:nvSpPr>
            <p:spPr bwMode="auto">
              <a:xfrm>
                <a:off x="311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73" name="Line 313"/>
              <p:cNvSpPr>
                <a:spLocks noChangeShapeType="1"/>
              </p:cNvSpPr>
              <p:nvPr/>
            </p:nvSpPr>
            <p:spPr bwMode="auto">
              <a:xfrm flipH="1">
                <a:off x="311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48" name="Group 314"/>
            <p:cNvGrpSpPr>
              <a:grpSpLocks/>
            </p:cNvGrpSpPr>
            <p:nvPr/>
          </p:nvGrpSpPr>
          <p:grpSpPr bwMode="auto">
            <a:xfrm>
              <a:off x="3392" y="4160"/>
              <a:ext cx="118" cy="120"/>
              <a:chOff x="3392" y="4160"/>
              <a:chExt cx="118" cy="120"/>
            </a:xfrm>
          </p:grpSpPr>
          <p:sp>
            <p:nvSpPr>
              <p:cNvPr id="140470" name="Line 315"/>
              <p:cNvSpPr>
                <a:spLocks noChangeShapeType="1"/>
              </p:cNvSpPr>
              <p:nvPr/>
            </p:nvSpPr>
            <p:spPr bwMode="auto">
              <a:xfrm>
                <a:off x="339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71" name="Line 316"/>
              <p:cNvSpPr>
                <a:spLocks noChangeShapeType="1"/>
              </p:cNvSpPr>
              <p:nvPr/>
            </p:nvSpPr>
            <p:spPr bwMode="auto">
              <a:xfrm flipH="1">
                <a:off x="339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49" name="Group 317"/>
            <p:cNvGrpSpPr>
              <a:grpSpLocks/>
            </p:cNvGrpSpPr>
            <p:nvPr/>
          </p:nvGrpSpPr>
          <p:grpSpPr bwMode="auto">
            <a:xfrm>
              <a:off x="3672" y="4160"/>
              <a:ext cx="118" cy="120"/>
              <a:chOff x="3672" y="4160"/>
              <a:chExt cx="118" cy="120"/>
            </a:xfrm>
          </p:grpSpPr>
          <p:sp>
            <p:nvSpPr>
              <p:cNvPr id="140468" name="Line 318"/>
              <p:cNvSpPr>
                <a:spLocks noChangeShapeType="1"/>
              </p:cNvSpPr>
              <p:nvPr/>
            </p:nvSpPr>
            <p:spPr bwMode="auto">
              <a:xfrm>
                <a:off x="367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69" name="Line 319"/>
              <p:cNvSpPr>
                <a:spLocks noChangeShapeType="1"/>
              </p:cNvSpPr>
              <p:nvPr/>
            </p:nvSpPr>
            <p:spPr bwMode="auto">
              <a:xfrm flipH="1">
                <a:off x="367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50" name="Group 320"/>
            <p:cNvGrpSpPr>
              <a:grpSpLocks/>
            </p:cNvGrpSpPr>
            <p:nvPr/>
          </p:nvGrpSpPr>
          <p:grpSpPr bwMode="auto">
            <a:xfrm>
              <a:off x="3952" y="4160"/>
              <a:ext cx="118" cy="120"/>
              <a:chOff x="3952" y="4160"/>
              <a:chExt cx="118" cy="120"/>
            </a:xfrm>
          </p:grpSpPr>
          <p:sp>
            <p:nvSpPr>
              <p:cNvPr id="140466" name="Line 321"/>
              <p:cNvSpPr>
                <a:spLocks noChangeShapeType="1"/>
              </p:cNvSpPr>
              <p:nvPr/>
            </p:nvSpPr>
            <p:spPr bwMode="auto">
              <a:xfrm>
                <a:off x="395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67" name="Line 322"/>
              <p:cNvSpPr>
                <a:spLocks noChangeShapeType="1"/>
              </p:cNvSpPr>
              <p:nvPr/>
            </p:nvSpPr>
            <p:spPr bwMode="auto">
              <a:xfrm flipH="1">
                <a:off x="395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51" name="Group 323"/>
            <p:cNvGrpSpPr>
              <a:grpSpLocks/>
            </p:cNvGrpSpPr>
            <p:nvPr/>
          </p:nvGrpSpPr>
          <p:grpSpPr bwMode="auto">
            <a:xfrm>
              <a:off x="4232" y="4160"/>
              <a:ext cx="118" cy="120"/>
              <a:chOff x="4232" y="4160"/>
              <a:chExt cx="118" cy="120"/>
            </a:xfrm>
          </p:grpSpPr>
          <p:sp>
            <p:nvSpPr>
              <p:cNvPr id="140464" name="Line 324"/>
              <p:cNvSpPr>
                <a:spLocks noChangeShapeType="1"/>
              </p:cNvSpPr>
              <p:nvPr/>
            </p:nvSpPr>
            <p:spPr bwMode="auto">
              <a:xfrm>
                <a:off x="423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65" name="Line 325"/>
              <p:cNvSpPr>
                <a:spLocks noChangeShapeType="1"/>
              </p:cNvSpPr>
              <p:nvPr/>
            </p:nvSpPr>
            <p:spPr bwMode="auto">
              <a:xfrm flipH="1">
                <a:off x="423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52" name="Group 326"/>
            <p:cNvGrpSpPr>
              <a:grpSpLocks/>
            </p:cNvGrpSpPr>
            <p:nvPr/>
          </p:nvGrpSpPr>
          <p:grpSpPr bwMode="auto">
            <a:xfrm>
              <a:off x="4512" y="4160"/>
              <a:ext cx="118" cy="120"/>
              <a:chOff x="4512" y="4160"/>
              <a:chExt cx="118" cy="120"/>
            </a:xfrm>
          </p:grpSpPr>
          <p:sp>
            <p:nvSpPr>
              <p:cNvPr id="140462" name="Line 327"/>
              <p:cNvSpPr>
                <a:spLocks noChangeShapeType="1"/>
              </p:cNvSpPr>
              <p:nvPr/>
            </p:nvSpPr>
            <p:spPr bwMode="auto">
              <a:xfrm>
                <a:off x="451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63" name="Line 328"/>
              <p:cNvSpPr>
                <a:spLocks noChangeShapeType="1"/>
              </p:cNvSpPr>
              <p:nvPr/>
            </p:nvSpPr>
            <p:spPr bwMode="auto">
              <a:xfrm flipH="1">
                <a:off x="451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140311" name="Rectangle 338"/>
          <p:cNvSpPr>
            <a:spLocks noChangeArrowheads="1"/>
          </p:cNvSpPr>
          <p:nvPr/>
        </p:nvSpPr>
        <p:spPr bwMode="auto">
          <a:xfrm>
            <a:off x="5525770" y="1496815"/>
            <a:ext cx="1143000" cy="1143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40312" name="Line 340"/>
          <p:cNvSpPr>
            <a:spLocks noChangeShapeType="1"/>
          </p:cNvSpPr>
          <p:nvPr/>
        </p:nvSpPr>
        <p:spPr bwMode="auto">
          <a:xfrm flipH="1">
            <a:off x="6760210" y="2022595"/>
            <a:ext cx="868680" cy="0"/>
          </a:xfrm>
          <a:prstGeom prst="line">
            <a:avLst/>
          </a:prstGeom>
          <a:noFill/>
          <a:ln w="28575">
            <a:solidFill>
              <a:srgbClr val="FF0000"/>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40314" name="Rectangle 342"/>
          <p:cNvSpPr>
            <a:spLocks noChangeArrowheads="1"/>
          </p:cNvSpPr>
          <p:nvPr/>
        </p:nvSpPr>
        <p:spPr bwMode="auto">
          <a:xfrm>
            <a:off x="6200140" y="1496815"/>
            <a:ext cx="468630" cy="1143000"/>
          </a:xfrm>
          <a:prstGeom prst="rect">
            <a:avLst/>
          </a:prstGeom>
          <a:solidFill>
            <a:schemeClr val="accent1"/>
          </a:solidFill>
          <a:ln w="25400">
            <a:solidFill>
              <a:schemeClr val="tx1"/>
            </a:solidFill>
            <a:miter lim="800000"/>
            <a:headEnd/>
            <a:tailEnd/>
          </a:ln>
        </p:spPr>
        <p:txBody>
          <a:bodyPr lIns="82296" tIns="41148" rIns="82296" bIns="41148"/>
          <a:lstStyle/>
          <a:p>
            <a:endParaRPr lang="en-US"/>
          </a:p>
        </p:txBody>
      </p:sp>
      <p:grpSp>
        <p:nvGrpSpPr>
          <p:cNvPr id="140320" name="Group 356"/>
          <p:cNvGrpSpPr>
            <a:grpSpLocks/>
          </p:cNvGrpSpPr>
          <p:nvPr/>
        </p:nvGrpSpPr>
        <p:grpSpPr bwMode="auto">
          <a:xfrm>
            <a:off x="6485890" y="1451095"/>
            <a:ext cx="2168843" cy="170022"/>
            <a:chOff x="3112" y="3200"/>
            <a:chExt cx="1518" cy="119"/>
          </a:xfrm>
        </p:grpSpPr>
        <p:grpSp>
          <p:nvGrpSpPr>
            <p:cNvPr id="140412" name="Group 357"/>
            <p:cNvGrpSpPr>
              <a:grpSpLocks/>
            </p:cNvGrpSpPr>
            <p:nvPr/>
          </p:nvGrpSpPr>
          <p:grpSpPr bwMode="auto">
            <a:xfrm>
              <a:off x="3112" y="3200"/>
              <a:ext cx="118" cy="119"/>
              <a:chOff x="3112" y="3200"/>
              <a:chExt cx="118" cy="119"/>
            </a:xfrm>
          </p:grpSpPr>
          <p:sp>
            <p:nvSpPr>
              <p:cNvPr id="140437" name="Line 358"/>
              <p:cNvSpPr>
                <a:spLocks noChangeShapeType="1"/>
              </p:cNvSpPr>
              <p:nvPr/>
            </p:nvSpPr>
            <p:spPr bwMode="auto">
              <a:xfrm>
                <a:off x="311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38" name="Line 359"/>
              <p:cNvSpPr>
                <a:spLocks noChangeShapeType="1"/>
              </p:cNvSpPr>
              <p:nvPr/>
            </p:nvSpPr>
            <p:spPr bwMode="auto">
              <a:xfrm flipH="1">
                <a:off x="311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13" name="Group 360"/>
            <p:cNvGrpSpPr>
              <a:grpSpLocks/>
            </p:cNvGrpSpPr>
            <p:nvPr/>
          </p:nvGrpSpPr>
          <p:grpSpPr bwMode="auto">
            <a:xfrm>
              <a:off x="3392" y="3200"/>
              <a:ext cx="118" cy="119"/>
              <a:chOff x="3392" y="3200"/>
              <a:chExt cx="118" cy="119"/>
            </a:xfrm>
          </p:grpSpPr>
          <p:sp>
            <p:nvSpPr>
              <p:cNvPr id="140435" name="Line 361"/>
              <p:cNvSpPr>
                <a:spLocks noChangeShapeType="1"/>
              </p:cNvSpPr>
              <p:nvPr/>
            </p:nvSpPr>
            <p:spPr bwMode="auto">
              <a:xfrm>
                <a:off x="339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36" name="Line 362"/>
              <p:cNvSpPr>
                <a:spLocks noChangeShapeType="1"/>
              </p:cNvSpPr>
              <p:nvPr/>
            </p:nvSpPr>
            <p:spPr bwMode="auto">
              <a:xfrm flipH="1">
                <a:off x="339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14" name="Group 363"/>
            <p:cNvGrpSpPr>
              <a:grpSpLocks/>
            </p:cNvGrpSpPr>
            <p:nvPr/>
          </p:nvGrpSpPr>
          <p:grpSpPr bwMode="auto">
            <a:xfrm>
              <a:off x="3672" y="3200"/>
              <a:ext cx="118" cy="119"/>
              <a:chOff x="3672" y="3200"/>
              <a:chExt cx="118" cy="119"/>
            </a:xfrm>
          </p:grpSpPr>
          <p:sp>
            <p:nvSpPr>
              <p:cNvPr id="140433" name="Line 364"/>
              <p:cNvSpPr>
                <a:spLocks noChangeShapeType="1"/>
              </p:cNvSpPr>
              <p:nvPr/>
            </p:nvSpPr>
            <p:spPr bwMode="auto">
              <a:xfrm>
                <a:off x="367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34" name="Line 365"/>
              <p:cNvSpPr>
                <a:spLocks noChangeShapeType="1"/>
              </p:cNvSpPr>
              <p:nvPr/>
            </p:nvSpPr>
            <p:spPr bwMode="auto">
              <a:xfrm flipH="1">
                <a:off x="367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15" name="Group 366"/>
            <p:cNvGrpSpPr>
              <a:grpSpLocks/>
            </p:cNvGrpSpPr>
            <p:nvPr/>
          </p:nvGrpSpPr>
          <p:grpSpPr bwMode="auto">
            <a:xfrm>
              <a:off x="3952" y="3200"/>
              <a:ext cx="118" cy="119"/>
              <a:chOff x="3952" y="3200"/>
              <a:chExt cx="118" cy="119"/>
            </a:xfrm>
          </p:grpSpPr>
          <p:sp>
            <p:nvSpPr>
              <p:cNvPr id="140431" name="Line 367"/>
              <p:cNvSpPr>
                <a:spLocks noChangeShapeType="1"/>
              </p:cNvSpPr>
              <p:nvPr/>
            </p:nvSpPr>
            <p:spPr bwMode="auto">
              <a:xfrm>
                <a:off x="395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32" name="Line 368"/>
              <p:cNvSpPr>
                <a:spLocks noChangeShapeType="1"/>
              </p:cNvSpPr>
              <p:nvPr/>
            </p:nvSpPr>
            <p:spPr bwMode="auto">
              <a:xfrm flipH="1">
                <a:off x="395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16" name="Group 369"/>
            <p:cNvGrpSpPr>
              <a:grpSpLocks/>
            </p:cNvGrpSpPr>
            <p:nvPr/>
          </p:nvGrpSpPr>
          <p:grpSpPr bwMode="auto">
            <a:xfrm>
              <a:off x="4232" y="3200"/>
              <a:ext cx="118" cy="119"/>
              <a:chOff x="4232" y="3200"/>
              <a:chExt cx="118" cy="119"/>
            </a:xfrm>
          </p:grpSpPr>
          <p:sp>
            <p:nvSpPr>
              <p:cNvPr id="140429" name="Line 370"/>
              <p:cNvSpPr>
                <a:spLocks noChangeShapeType="1"/>
              </p:cNvSpPr>
              <p:nvPr/>
            </p:nvSpPr>
            <p:spPr bwMode="auto">
              <a:xfrm>
                <a:off x="423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30" name="Line 371"/>
              <p:cNvSpPr>
                <a:spLocks noChangeShapeType="1"/>
              </p:cNvSpPr>
              <p:nvPr/>
            </p:nvSpPr>
            <p:spPr bwMode="auto">
              <a:xfrm flipH="1">
                <a:off x="423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17" name="Group 372"/>
            <p:cNvGrpSpPr>
              <a:grpSpLocks/>
            </p:cNvGrpSpPr>
            <p:nvPr/>
          </p:nvGrpSpPr>
          <p:grpSpPr bwMode="auto">
            <a:xfrm>
              <a:off x="4512" y="3200"/>
              <a:ext cx="118" cy="119"/>
              <a:chOff x="4512" y="3200"/>
              <a:chExt cx="118" cy="119"/>
            </a:xfrm>
          </p:grpSpPr>
          <p:sp>
            <p:nvSpPr>
              <p:cNvPr id="140427" name="Line 373"/>
              <p:cNvSpPr>
                <a:spLocks noChangeShapeType="1"/>
              </p:cNvSpPr>
              <p:nvPr/>
            </p:nvSpPr>
            <p:spPr bwMode="auto">
              <a:xfrm>
                <a:off x="451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28" name="Line 374"/>
              <p:cNvSpPr>
                <a:spLocks noChangeShapeType="1"/>
              </p:cNvSpPr>
              <p:nvPr/>
            </p:nvSpPr>
            <p:spPr bwMode="auto">
              <a:xfrm flipH="1">
                <a:off x="451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140322" name="Group 412"/>
          <p:cNvGrpSpPr>
            <a:grpSpLocks/>
          </p:cNvGrpSpPr>
          <p:nvPr/>
        </p:nvGrpSpPr>
        <p:grpSpPr bwMode="auto">
          <a:xfrm>
            <a:off x="6485890" y="2136895"/>
            <a:ext cx="2168843" cy="170022"/>
            <a:chOff x="3112" y="3680"/>
            <a:chExt cx="1518" cy="119"/>
          </a:xfrm>
        </p:grpSpPr>
        <p:grpSp>
          <p:nvGrpSpPr>
            <p:cNvPr id="140358" name="Group 413"/>
            <p:cNvGrpSpPr>
              <a:grpSpLocks/>
            </p:cNvGrpSpPr>
            <p:nvPr/>
          </p:nvGrpSpPr>
          <p:grpSpPr bwMode="auto">
            <a:xfrm>
              <a:off x="3112" y="3680"/>
              <a:ext cx="118" cy="119"/>
              <a:chOff x="3112" y="3680"/>
              <a:chExt cx="118" cy="119"/>
            </a:xfrm>
          </p:grpSpPr>
          <p:sp>
            <p:nvSpPr>
              <p:cNvPr id="140383" name="Line 414"/>
              <p:cNvSpPr>
                <a:spLocks noChangeShapeType="1"/>
              </p:cNvSpPr>
              <p:nvPr/>
            </p:nvSpPr>
            <p:spPr bwMode="auto">
              <a:xfrm>
                <a:off x="311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84" name="Line 415"/>
              <p:cNvSpPr>
                <a:spLocks noChangeShapeType="1"/>
              </p:cNvSpPr>
              <p:nvPr/>
            </p:nvSpPr>
            <p:spPr bwMode="auto">
              <a:xfrm flipH="1">
                <a:off x="311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59" name="Group 416"/>
            <p:cNvGrpSpPr>
              <a:grpSpLocks/>
            </p:cNvGrpSpPr>
            <p:nvPr/>
          </p:nvGrpSpPr>
          <p:grpSpPr bwMode="auto">
            <a:xfrm>
              <a:off x="3392" y="3680"/>
              <a:ext cx="118" cy="119"/>
              <a:chOff x="3392" y="3680"/>
              <a:chExt cx="118" cy="119"/>
            </a:xfrm>
          </p:grpSpPr>
          <p:sp>
            <p:nvSpPr>
              <p:cNvPr id="140381" name="Line 417"/>
              <p:cNvSpPr>
                <a:spLocks noChangeShapeType="1"/>
              </p:cNvSpPr>
              <p:nvPr/>
            </p:nvSpPr>
            <p:spPr bwMode="auto">
              <a:xfrm>
                <a:off x="339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82" name="Line 418"/>
              <p:cNvSpPr>
                <a:spLocks noChangeShapeType="1"/>
              </p:cNvSpPr>
              <p:nvPr/>
            </p:nvSpPr>
            <p:spPr bwMode="auto">
              <a:xfrm flipH="1">
                <a:off x="339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60" name="Group 419"/>
            <p:cNvGrpSpPr>
              <a:grpSpLocks/>
            </p:cNvGrpSpPr>
            <p:nvPr/>
          </p:nvGrpSpPr>
          <p:grpSpPr bwMode="auto">
            <a:xfrm>
              <a:off x="3672" y="3680"/>
              <a:ext cx="118" cy="119"/>
              <a:chOff x="3672" y="3680"/>
              <a:chExt cx="118" cy="119"/>
            </a:xfrm>
          </p:grpSpPr>
          <p:sp>
            <p:nvSpPr>
              <p:cNvPr id="140379" name="Line 420"/>
              <p:cNvSpPr>
                <a:spLocks noChangeShapeType="1"/>
              </p:cNvSpPr>
              <p:nvPr/>
            </p:nvSpPr>
            <p:spPr bwMode="auto">
              <a:xfrm>
                <a:off x="367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80" name="Line 421"/>
              <p:cNvSpPr>
                <a:spLocks noChangeShapeType="1"/>
              </p:cNvSpPr>
              <p:nvPr/>
            </p:nvSpPr>
            <p:spPr bwMode="auto">
              <a:xfrm flipH="1">
                <a:off x="367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61" name="Group 422"/>
            <p:cNvGrpSpPr>
              <a:grpSpLocks/>
            </p:cNvGrpSpPr>
            <p:nvPr/>
          </p:nvGrpSpPr>
          <p:grpSpPr bwMode="auto">
            <a:xfrm>
              <a:off x="3952" y="3680"/>
              <a:ext cx="118" cy="119"/>
              <a:chOff x="3952" y="3680"/>
              <a:chExt cx="118" cy="119"/>
            </a:xfrm>
          </p:grpSpPr>
          <p:sp>
            <p:nvSpPr>
              <p:cNvPr id="140377" name="Line 423"/>
              <p:cNvSpPr>
                <a:spLocks noChangeShapeType="1"/>
              </p:cNvSpPr>
              <p:nvPr/>
            </p:nvSpPr>
            <p:spPr bwMode="auto">
              <a:xfrm>
                <a:off x="395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78" name="Line 424"/>
              <p:cNvSpPr>
                <a:spLocks noChangeShapeType="1"/>
              </p:cNvSpPr>
              <p:nvPr/>
            </p:nvSpPr>
            <p:spPr bwMode="auto">
              <a:xfrm flipH="1">
                <a:off x="395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62" name="Group 425"/>
            <p:cNvGrpSpPr>
              <a:grpSpLocks/>
            </p:cNvGrpSpPr>
            <p:nvPr/>
          </p:nvGrpSpPr>
          <p:grpSpPr bwMode="auto">
            <a:xfrm>
              <a:off x="4232" y="3680"/>
              <a:ext cx="118" cy="119"/>
              <a:chOff x="4232" y="3680"/>
              <a:chExt cx="118" cy="119"/>
            </a:xfrm>
          </p:grpSpPr>
          <p:sp>
            <p:nvSpPr>
              <p:cNvPr id="140375" name="Line 426"/>
              <p:cNvSpPr>
                <a:spLocks noChangeShapeType="1"/>
              </p:cNvSpPr>
              <p:nvPr/>
            </p:nvSpPr>
            <p:spPr bwMode="auto">
              <a:xfrm>
                <a:off x="423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76" name="Line 427"/>
              <p:cNvSpPr>
                <a:spLocks noChangeShapeType="1"/>
              </p:cNvSpPr>
              <p:nvPr/>
            </p:nvSpPr>
            <p:spPr bwMode="auto">
              <a:xfrm flipH="1">
                <a:off x="423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63" name="Group 428"/>
            <p:cNvGrpSpPr>
              <a:grpSpLocks/>
            </p:cNvGrpSpPr>
            <p:nvPr/>
          </p:nvGrpSpPr>
          <p:grpSpPr bwMode="auto">
            <a:xfrm>
              <a:off x="4512" y="3680"/>
              <a:ext cx="118" cy="119"/>
              <a:chOff x="4512" y="3680"/>
              <a:chExt cx="118" cy="119"/>
            </a:xfrm>
          </p:grpSpPr>
          <p:sp>
            <p:nvSpPr>
              <p:cNvPr id="140373" name="Line 429"/>
              <p:cNvSpPr>
                <a:spLocks noChangeShapeType="1"/>
              </p:cNvSpPr>
              <p:nvPr/>
            </p:nvSpPr>
            <p:spPr bwMode="auto">
              <a:xfrm>
                <a:off x="451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74" name="Line 430"/>
              <p:cNvSpPr>
                <a:spLocks noChangeShapeType="1"/>
              </p:cNvSpPr>
              <p:nvPr/>
            </p:nvSpPr>
            <p:spPr bwMode="auto">
              <a:xfrm flipH="1">
                <a:off x="451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140323" name="Group 440"/>
          <p:cNvGrpSpPr>
            <a:grpSpLocks/>
          </p:cNvGrpSpPr>
          <p:nvPr/>
        </p:nvGrpSpPr>
        <p:grpSpPr bwMode="auto">
          <a:xfrm>
            <a:off x="6485890" y="2479795"/>
            <a:ext cx="2168843" cy="170022"/>
            <a:chOff x="3112" y="3920"/>
            <a:chExt cx="1518" cy="119"/>
          </a:xfrm>
        </p:grpSpPr>
        <p:grpSp>
          <p:nvGrpSpPr>
            <p:cNvPr id="140331" name="Group 441"/>
            <p:cNvGrpSpPr>
              <a:grpSpLocks/>
            </p:cNvGrpSpPr>
            <p:nvPr/>
          </p:nvGrpSpPr>
          <p:grpSpPr bwMode="auto">
            <a:xfrm>
              <a:off x="3112" y="3920"/>
              <a:ext cx="118" cy="119"/>
              <a:chOff x="3112" y="3920"/>
              <a:chExt cx="118" cy="119"/>
            </a:xfrm>
          </p:grpSpPr>
          <p:sp>
            <p:nvSpPr>
              <p:cNvPr id="140356" name="Line 442"/>
              <p:cNvSpPr>
                <a:spLocks noChangeShapeType="1"/>
              </p:cNvSpPr>
              <p:nvPr/>
            </p:nvSpPr>
            <p:spPr bwMode="auto">
              <a:xfrm>
                <a:off x="311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57" name="Line 443"/>
              <p:cNvSpPr>
                <a:spLocks noChangeShapeType="1"/>
              </p:cNvSpPr>
              <p:nvPr/>
            </p:nvSpPr>
            <p:spPr bwMode="auto">
              <a:xfrm flipH="1">
                <a:off x="311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32" name="Group 444"/>
            <p:cNvGrpSpPr>
              <a:grpSpLocks/>
            </p:cNvGrpSpPr>
            <p:nvPr/>
          </p:nvGrpSpPr>
          <p:grpSpPr bwMode="auto">
            <a:xfrm>
              <a:off x="3392" y="3920"/>
              <a:ext cx="118" cy="119"/>
              <a:chOff x="3392" y="3920"/>
              <a:chExt cx="118" cy="119"/>
            </a:xfrm>
          </p:grpSpPr>
          <p:sp>
            <p:nvSpPr>
              <p:cNvPr id="140354" name="Line 445"/>
              <p:cNvSpPr>
                <a:spLocks noChangeShapeType="1"/>
              </p:cNvSpPr>
              <p:nvPr/>
            </p:nvSpPr>
            <p:spPr bwMode="auto">
              <a:xfrm>
                <a:off x="339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55" name="Line 446"/>
              <p:cNvSpPr>
                <a:spLocks noChangeShapeType="1"/>
              </p:cNvSpPr>
              <p:nvPr/>
            </p:nvSpPr>
            <p:spPr bwMode="auto">
              <a:xfrm flipH="1">
                <a:off x="339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33" name="Group 447"/>
            <p:cNvGrpSpPr>
              <a:grpSpLocks/>
            </p:cNvGrpSpPr>
            <p:nvPr/>
          </p:nvGrpSpPr>
          <p:grpSpPr bwMode="auto">
            <a:xfrm>
              <a:off x="3672" y="3920"/>
              <a:ext cx="118" cy="119"/>
              <a:chOff x="3672" y="3920"/>
              <a:chExt cx="118" cy="119"/>
            </a:xfrm>
          </p:grpSpPr>
          <p:sp>
            <p:nvSpPr>
              <p:cNvPr id="140352" name="Line 448"/>
              <p:cNvSpPr>
                <a:spLocks noChangeShapeType="1"/>
              </p:cNvSpPr>
              <p:nvPr/>
            </p:nvSpPr>
            <p:spPr bwMode="auto">
              <a:xfrm>
                <a:off x="367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53" name="Line 449"/>
              <p:cNvSpPr>
                <a:spLocks noChangeShapeType="1"/>
              </p:cNvSpPr>
              <p:nvPr/>
            </p:nvSpPr>
            <p:spPr bwMode="auto">
              <a:xfrm flipH="1">
                <a:off x="367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34" name="Group 450"/>
            <p:cNvGrpSpPr>
              <a:grpSpLocks/>
            </p:cNvGrpSpPr>
            <p:nvPr/>
          </p:nvGrpSpPr>
          <p:grpSpPr bwMode="auto">
            <a:xfrm>
              <a:off x="3952" y="3920"/>
              <a:ext cx="118" cy="119"/>
              <a:chOff x="3952" y="3920"/>
              <a:chExt cx="118" cy="119"/>
            </a:xfrm>
          </p:grpSpPr>
          <p:sp>
            <p:nvSpPr>
              <p:cNvPr id="140350" name="Line 451"/>
              <p:cNvSpPr>
                <a:spLocks noChangeShapeType="1"/>
              </p:cNvSpPr>
              <p:nvPr/>
            </p:nvSpPr>
            <p:spPr bwMode="auto">
              <a:xfrm>
                <a:off x="395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51" name="Line 452"/>
              <p:cNvSpPr>
                <a:spLocks noChangeShapeType="1"/>
              </p:cNvSpPr>
              <p:nvPr/>
            </p:nvSpPr>
            <p:spPr bwMode="auto">
              <a:xfrm flipH="1">
                <a:off x="395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35" name="Group 453"/>
            <p:cNvGrpSpPr>
              <a:grpSpLocks/>
            </p:cNvGrpSpPr>
            <p:nvPr/>
          </p:nvGrpSpPr>
          <p:grpSpPr bwMode="auto">
            <a:xfrm>
              <a:off x="4232" y="3920"/>
              <a:ext cx="118" cy="119"/>
              <a:chOff x="4232" y="3920"/>
              <a:chExt cx="118" cy="119"/>
            </a:xfrm>
          </p:grpSpPr>
          <p:sp>
            <p:nvSpPr>
              <p:cNvPr id="140348" name="Line 454"/>
              <p:cNvSpPr>
                <a:spLocks noChangeShapeType="1"/>
              </p:cNvSpPr>
              <p:nvPr/>
            </p:nvSpPr>
            <p:spPr bwMode="auto">
              <a:xfrm>
                <a:off x="423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49" name="Line 455"/>
              <p:cNvSpPr>
                <a:spLocks noChangeShapeType="1"/>
              </p:cNvSpPr>
              <p:nvPr/>
            </p:nvSpPr>
            <p:spPr bwMode="auto">
              <a:xfrm flipH="1">
                <a:off x="423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36" name="Group 456"/>
            <p:cNvGrpSpPr>
              <a:grpSpLocks/>
            </p:cNvGrpSpPr>
            <p:nvPr/>
          </p:nvGrpSpPr>
          <p:grpSpPr bwMode="auto">
            <a:xfrm>
              <a:off x="4512" y="3920"/>
              <a:ext cx="118" cy="119"/>
              <a:chOff x="4512" y="3920"/>
              <a:chExt cx="118" cy="119"/>
            </a:xfrm>
          </p:grpSpPr>
          <p:sp>
            <p:nvSpPr>
              <p:cNvPr id="140346" name="Line 457"/>
              <p:cNvSpPr>
                <a:spLocks noChangeShapeType="1"/>
              </p:cNvSpPr>
              <p:nvPr/>
            </p:nvSpPr>
            <p:spPr bwMode="auto">
              <a:xfrm>
                <a:off x="451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47" name="Line 458"/>
              <p:cNvSpPr>
                <a:spLocks noChangeShapeType="1"/>
              </p:cNvSpPr>
              <p:nvPr/>
            </p:nvSpPr>
            <p:spPr bwMode="auto">
              <a:xfrm flipH="1">
                <a:off x="451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14033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474" name="TextBox 473"/>
          <p:cNvSpPr txBox="1"/>
          <p:nvPr/>
        </p:nvSpPr>
        <p:spPr>
          <a:xfrm>
            <a:off x="34290" y="0"/>
            <a:ext cx="9144000" cy="707886"/>
          </a:xfrm>
          <a:prstGeom prst="rect">
            <a:avLst/>
          </a:prstGeom>
          <a:noFill/>
        </p:spPr>
        <p:txBody>
          <a:bodyPr wrap="square" rtlCol="0">
            <a:spAutoFit/>
          </a:bodyPr>
          <a:lstStyle/>
          <a:p>
            <a:pPr algn="ctr"/>
            <a:r>
              <a:rPr lang="en-US" sz="4000" dirty="0">
                <a:solidFill>
                  <a:srgbClr val="FF0000"/>
                </a:solidFill>
                <a:latin typeface="Apple Chancery"/>
                <a:cs typeface="Apple Chancery"/>
              </a:rPr>
              <a:t>So Back to Motional EMFs</a:t>
            </a:r>
          </a:p>
        </p:txBody>
      </p:sp>
      <p:graphicFrame>
        <p:nvGraphicFramePr>
          <p:cNvPr id="476" name="Object 475"/>
          <p:cNvGraphicFramePr>
            <a:graphicFrameLocks noChangeAspect="1"/>
          </p:cNvGraphicFramePr>
          <p:nvPr>
            <p:extLst>
              <p:ext uri="{D42A27DB-BD31-4B8C-83A1-F6EECF244321}">
                <p14:modId xmlns:p14="http://schemas.microsoft.com/office/powerpoint/2010/main" val="1097533364"/>
              </p:ext>
            </p:extLst>
          </p:nvPr>
        </p:nvGraphicFramePr>
        <p:xfrm>
          <a:off x="7054533" y="2034502"/>
          <a:ext cx="198437" cy="219075"/>
        </p:xfrm>
        <a:graphic>
          <a:graphicData uri="http://schemas.openxmlformats.org/presentationml/2006/ole">
            <mc:AlternateContent xmlns:mc="http://schemas.openxmlformats.org/markup-compatibility/2006">
              <mc:Choice xmlns:v="urn:schemas-microsoft-com:vml" Requires="v">
                <p:oleObj spid="_x0000_s3167328" name="Equation" r:id="rId3" imgW="114300" imgH="127000" progId="Equation.DSMT4">
                  <p:embed/>
                </p:oleObj>
              </mc:Choice>
              <mc:Fallback>
                <p:oleObj name="Equation" r:id="rId3" imgW="114300" imgH="127000" progId="Equation.DSMT4">
                  <p:embed/>
                  <p:pic>
                    <p:nvPicPr>
                      <p:cNvPr id="0" name=""/>
                      <p:cNvPicPr/>
                      <p:nvPr/>
                    </p:nvPicPr>
                    <p:blipFill>
                      <a:blip r:embed="rId4"/>
                      <a:stretch>
                        <a:fillRect/>
                      </a:stretch>
                    </p:blipFill>
                    <p:spPr>
                      <a:xfrm>
                        <a:off x="7054533" y="2034502"/>
                        <a:ext cx="198437" cy="219075"/>
                      </a:xfrm>
                      <a:prstGeom prst="rect">
                        <a:avLst/>
                      </a:prstGeom>
                    </p:spPr>
                  </p:pic>
                </p:oleObj>
              </mc:Fallback>
            </mc:AlternateContent>
          </a:graphicData>
        </a:graphic>
      </p:graphicFrame>
      <p:sp>
        <p:nvSpPr>
          <p:cNvPr id="477" name="Rectangle 9"/>
          <p:cNvSpPr txBox="1">
            <a:spLocks noChangeArrowheads="1"/>
          </p:cNvSpPr>
          <p:nvPr/>
        </p:nvSpPr>
        <p:spPr>
          <a:xfrm>
            <a:off x="120649" y="825499"/>
            <a:ext cx="4989514" cy="1833525"/>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0000"/>
                </a:solidFill>
                <a:latin typeface="Apple Chancery"/>
                <a:ea typeface="ＭＳ Ｐゴシック" charset="0"/>
                <a:cs typeface="Apple Chancery"/>
              </a:rPr>
              <a:t>Example 4</a:t>
            </a:r>
            <a:r>
              <a:rPr lang="en-US" sz="2800" dirty="0">
                <a:solidFill>
                  <a:srgbClr val="FF0000"/>
                </a:solidFill>
                <a:latin typeface="Apple Chancery"/>
                <a:ea typeface="ＭＳ Ｐゴシック" charset="0"/>
                <a:cs typeface="Apple Chancery"/>
                <a:sym typeface="Wingdings"/>
              </a:rPr>
              <a:t>:</a:t>
            </a:r>
            <a:r>
              <a:rPr lang="en-US" sz="2800" dirty="0">
                <a:solidFill>
                  <a:srgbClr val="FF0000"/>
                </a:solidFill>
                <a:latin typeface="Apple Chancery"/>
                <a:ea typeface="ＭＳ Ｐゴシック" charset="0"/>
                <a:cs typeface="Apple Chancery"/>
              </a:rPr>
              <a:t> </a:t>
            </a:r>
            <a:r>
              <a:rPr lang="en-US" sz="2000" dirty="0">
                <a:solidFill>
                  <a:srgbClr val="0000FF"/>
                </a:solidFill>
                <a:latin typeface="Apple Chancery"/>
                <a:cs typeface="Apple Chancery"/>
              </a:rPr>
              <a:t>A square coil </a:t>
            </a:r>
            <a:r>
              <a:rPr lang="en-US" sz="2000" dirty="0">
                <a:latin typeface="Times New Roman"/>
                <a:cs typeface="Times New Roman"/>
              </a:rPr>
              <a:t>of </a:t>
            </a:r>
            <a:r>
              <a:rPr lang="en-US" sz="2000" dirty="0">
                <a:solidFill>
                  <a:srgbClr val="0000FF"/>
                </a:solidFill>
                <a:latin typeface="Times New Roman"/>
                <a:cs typeface="Times New Roman"/>
              </a:rPr>
              <a:t>resistance</a:t>
            </a:r>
            <a:r>
              <a:rPr lang="en-US" sz="2000" dirty="0">
                <a:solidFill>
                  <a:srgbClr val="FF0000"/>
                </a:solidFill>
                <a:latin typeface="Times New Roman"/>
                <a:cs typeface="Times New Roman"/>
              </a:rPr>
              <a:t> </a:t>
            </a:r>
            <a:r>
              <a:rPr lang="en-US" sz="2000" i="1" dirty="0">
                <a:solidFill>
                  <a:srgbClr val="FF0000"/>
                </a:solidFill>
                <a:latin typeface="Times New Roman"/>
                <a:cs typeface="Times New Roman"/>
              </a:rPr>
              <a:t>R </a:t>
            </a:r>
            <a:r>
              <a:rPr lang="en-US" sz="2000" dirty="0">
                <a:latin typeface="Times New Roman"/>
                <a:cs typeface="Times New Roman"/>
              </a:rPr>
              <a:t>and </a:t>
            </a:r>
            <a:r>
              <a:rPr lang="en-US" sz="2000" dirty="0">
                <a:solidFill>
                  <a:srgbClr val="0000FF"/>
                </a:solidFill>
                <a:latin typeface="Times New Roman"/>
                <a:cs typeface="Times New Roman"/>
              </a:rPr>
              <a:t>sides of length </a:t>
            </a:r>
            <a:r>
              <a:rPr lang="en-US" sz="2000" i="1" dirty="0">
                <a:solidFill>
                  <a:srgbClr val="FF0000"/>
                </a:solidFill>
                <a:latin typeface="Times New Roman"/>
                <a:cs typeface="Times New Roman"/>
              </a:rPr>
              <a:t>a</a:t>
            </a:r>
            <a:r>
              <a:rPr lang="en-US" sz="2000" i="1" dirty="0">
                <a:latin typeface="Times New Roman"/>
                <a:cs typeface="Times New Roman"/>
              </a:rPr>
              <a:t> </a:t>
            </a:r>
            <a:r>
              <a:rPr lang="en-US" sz="2000" dirty="0">
                <a:latin typeface="Times New Roman"/>
                <a:cs typeface="Times New Roman"/>
              </a:rPr>
              <a:t>enters a region in which there is a </a:t>
            </a:r>
            <a:r>
              <a:rPr lang="en-US" sz="2000" dirty="0">
                <a:solidFill>
                  <a:srgbClr val="0000FF"/>
                </a:solidFill>
                <a:latin typeface="Times New Roman"/>
                <a:cs typeface="Times New Roman"/>
              </a:rPr>
              <a:t>constant </a:t>
            </a:r>
            <a:r>
              <a:rPr lang="en-US" sz="2000" i="1" dirty="0">
                <a:solidFill>
                  <a:srgbClr val="0000FF"/>
                </a:solidFill>
                <a:latin typeface="Times New Roman"/>
                <a:cs typeface="Times New Roman"/>
              </a:rPr>
              <a:t>B-fld</a:t>
            </a:r>
            <a:r>
              <a:rPr lang="en-US" sz="2000" dirty="0">
                <a:latin typeface="Times New Roman"/>
                <a:cs typeface="Times New Roman"/>
              </a:rPr>
              <a:t>.  It is moving with </a:t>
            </a:r>
            <a:r>
              <a:rPr lang="en-US" sz="2000" dirty="0">
                <a:solidFill>
                  <a:srgbClr val="0000FF"/>
                </a:solidFill>
                <a:latin typeface="Times New Roman"/>
                <a:cs typeface="Times New Roman"/>
              </a:rPr>
              <a:t>constant velocity</a:t>
            </a:r>
            <a:r>
              <a:rPr lang="en-US" sz="2000" dirty="0">
                <a:solidFill>
                  <a:srgbClr val="FF0000"/>
                </a:solidFill>
                <a:latin typeface="Times New Roman"/>
                <a:cs typeface="Times New Roman"/>
              </a:rPr>
              <a:t> </a:t>
            </a:r>
            <a:r>
              <a:rPr lang="en-US" sz="2000" i="1" dirty="0">
                <a:solidFill>
                  <a:srgbClr val="FF0000"/>
                </a:solidFill>
                <a:latin typeface="Times New Roman"/>
                <a:cs typeface="Times New Roman"/>
              </a:rPr>
              <a:t>v</a:t>
            </a:r>
            <a:r>
              <a:rPr lang="en-US" sz="2000" i="1" dirty="0">
                <a:latin typeface="Times New Roman"/>
                <a:cs typeface="Times New Roman"/>
              </a:rPr>
              <a:t> </a:t>
            </a:r>
            <a:r>
              <a:rPr lang="en-US" sz="2000" dirty="0">
                <a:latin typeface="Times New Roman"/>
                <a:cs typeface="Times New Roman"/>
              </a:rPr>
              <a:t>as shown in the sketch:</a:t>
            </a:r>
            <a:endParaRPr lang="en-US" sz="1800" dirty="0">
              <a:solidFill>
                <a:srgbClr val="008000"/>
              </a:solidFill>
              <a:latin typeface="Apple Chancery"/>
              <a:ea typeface="ＭＳ Ｐゴシック" charset="0"/>
              <a:cs typeface="Apple Chancery"/>
            </a:endParaRPr>
          </a:p>
        </p:txBody>
      </p:sp>
      <p:sp>
        <p:nvSpPr>
          <p:cNvPr id="2" name="TextBox 1"/>
          <p:cNvSpPr txBox="1"/>
          <p:nvPr/>
        </p:nvSpPr>
        <p:spPr>
          <a:xfrm>
            <a:off x="411918" y="2798724"/>
            <a:ext cx="4796987" cy="400110"/>
          </a:xfrm>
          <a:prstGeom prst="rect">
            <a:avLst/>
          </a:prstGeom>
          <a:noFill/>
        </p:spPr>
        <p:txBody>
          <a:bodyPr wrap="square" rtlCol="0">
            <a:spAutoFit/>
          </a:bodyPr>
          <a:lstStyle/>
          <a:p>
            <a:r>
              <a:rPr lang="en-US" sz="2000" dirty="0">
                <a:solidFill>
                  <a:srgbClr val="FF0000"/>
                </a:solidFill>
                <a:latin typeface="Apple Chancery"/>
                <a:cs typeface="Apple Chancery"/>
              </a:rPr>
              <a:t>a.) Is there </a:t>
            </a:r>
            <a:r>
              <a:rPr lang="en-US" sz="2000" dirty="0">
                <a:latin typeface="Times New Roman"/>
                <a:cs typeface="Times New Roman"/>
              </a:rPr>
              <a:t>a </a:t>
            </a:r>
            <a:r>
              <a:rPr lang="en-US" sz="2000" dirty="0">
                <a:solidFill>
                  <a:srgbClr val="0000FF"/>
                </a:solidFill>
                <a:latin typeface="Times New Roman"/>
                <a:cs typeface="Times New Roman"/>
              </a:rPr>
              <a:t>magnetic flux </a:t>
            </a:r>
            <a:r>
              <a:rPr lang="en-US" sz="2000" dirty="0">
                <a:latin typeface="Times New Roman"/>
                <a:cs typeface="Times New Roman"/>
              </a:rPr>
              <a:t>through the coil?</a:t>
            </a:r>
          </a:p>
        </p:txBody>
      </p:sp>
      <p:sp>
        <p:nvSpPr>
          <p:cNvPr id="480" name="TextBox 479"/>
          <p:cNvSpPr txBox="1"/>
          <p:nvPr/>
        </p:nvSpPr>
        <p:spPr>
          <a:xfrm>
            <a:off x="410648" y="3621525"/>
            <a:ext cx="8515109" cy="707886"/>
          </a:xfrm>
          <a:prstGeom prst="rect">
            <a:avLst/>
          </a:prstGeom>
          <a:noFill/>
        </p:spPr>
        <p:txBody>
          <a:bodyPr wrap="square" rtlCol="0">
            <a:spAutoFit/>
          </a:bodyPr>
          <a:lstStyle/>
          <a:p>
            <a:r>
              <a:rPr lang="en-US" sz="2000" dirty="0">
                <a:solidFill>
                  <a:srgbClr val="FF0000"/>
                </a:solidFill>
                <a:latin typeface="Apple Chancery"/>
                <a:cs typeface="Apple Chancery"/>
              </a:rPr>
              <a:t>b.) Is there </a:t>
            </a:r>
            <a:r>
              <a:rPr lang="en-US" sz="2000" dirty="0">
                <a:latin typeface="Times New Roman"/>
                <a:cs typeface="Times New Roman"/>
              </a:rPr>
              <a:t>an </a:t>
            </a:r>
            <a:r>
              <a:rPr lang="en-US" sz="2000" dirty="0">
                <a:solidFill>
                  <a:srgbClr val="0000FF"/>
                </a:solidFill>
                <a:latin typeface="Times New Roman"/>
                <a:cs typeface="Times New Roman"/>
              </a:rPr>
              <a:t>induced EMF </a:t>
            </a:r>
            <a:r>
              <a:rPr lang="en-US" sz="2000" dirty="0">
                <a:latin typeface="Times New Roman"/>
                <a:cs typeface="Times New Roman"/>
              </a:rPr>
              <a:t>set up in the coil (justify)?  If so, what is its magnitude? </a:t>
            </a:r>
          </a:p>
        </p:txBody>
      </p:sp>
      <p:sp>
        <p:nvSpPr>
          <p:cNvPr id="481" name="TextBox 480"/>
          <p:cNvSpPr txBox="1"/>
          <p:nvPr/>
        </p:nvSpPr>
        <p:spPr>
          <a:xfrm>
            <a:off x="808793" y="3153867"/>
            <a:ext cx="6477197" cy="400110"/>
          </a:xfrm>
          <a:prstGeom prst="rect">
            <a:avLst/>
          </a:prstGeom>
          <a:noFill/>
        </p:spPr>
        <p:txBody>
          <a:bodyPr wrap="square" rtlCol="0">
            <a:spAutoFit/>
          </a:bodyPr>
          <a:lstStyle/>
          <a:p>
            <a:r>
              <a:rPr lang="en-US" sz="2000" dirty="0">
                <a:solidFill>
                  <a:srgbClr val="FF0000"/>
                </a:solidFill>
                <a:latin typeface="Apple Chancery"/>
                <a:cs typeface="Apple Chancery"/>
              </a:rPr>
              <a:t>yes, </a:t>
            </a:r>
            <a:r>
              <a:rPr lang="en-US" sz="2000" dirty="0">
                <a:solidFill>
                  <a:srgbClr val="0000FF"/>
                </a:solidFill>
                <a:latin typeface="Times New Roman"/>
                <a:cs typeface="Times New Roman"/>
              </a:rPr>
              <a:t>magnetic field lines </a:t>
            </a:r>
            <a:r>
              <a:rPr lang="en-US" sz="2000" dirty="0">
                <a:latin typeface="Times New Roman"/>
                <a:cs typeface="Times New Roman"/>
              </a:rPr>
              <a:t>are </a:t>
            </a:r>
            <a:r>
              <a:rPr lang="en-US" sz="2000" dirty="0">
                <a:solidFill>
                  <a:srgbClr val="0000FF"/>
                </a:solidFill>
                <a:latin typeface="Times New Roman"/>
                <a:cs typeface="Times New Roman"/>
              </a:rPr>
              <a:t>piercing the face </a:t>
            </a:r>
            <a:r>
              <a:rPr lang="en-US" sz="2000" dirty="0">
                <a:latin typeface="Times New Roman"/>
                <a:cs typeface="Times New Roman"/>
              </a:rPr>
              <a:t>of the coil</a:t>
            </a:r>
          </a:p>
        </p:txBody>
      </p:sp>
      <p:sp>
        <p:nvSpPr>
          <p:cNvPr id="482" name="TextBox 481"/>
          <p:cNvSpPr txBox="1"/>
          <p:nvPr/>
        </p:nvSpPr>
        <p:spPr>
          <a:xfrm>
            <a:off x="811651" y="4288078"/>
            <a:ext cx="8114106" cy="400110"/>
          </a:xfrm>
          <a:prstGeom prst="rect">
            <a:avLst/>
          </a:prstGeom>
          <a:noFill/>
        </p:spPr>
        <p:txBody>
          <a:bodyPr wrap="square" rtlCol="0">
            <a:spAutoFit/>
          </a:bodyPr>
          <a:lstStyle/>
          <a:p>
            <a:r>
              <a:rPr lang="en-US" sz="2000" dirty="0">
                <a:solidFill>
                  <a:srgbClr val="FF0000"/>
                </a:solidFill>
                <a:latin typeface="Apple Chancery"/>
                <a:cs typeface="Apple Chancery"/>
              </a:rPr>
              <a:t>yes, </a:t>
            </a:r>
            <a:r>
              <a:rPr lang="en-US" sz="2000" dirty="0">
                <a:latin typeface="Times New Roman"/>
                <a:cs typeface="Times New Roman"/>
              </a:rPr>
              <a:t>the </a:t>
            </a:r>
            <a:r>
              <a:rPr lang="en-US" sz="2000" dirty="0">
                <a:solidFill>
                  <a:srgbClr val="0000FF"/>
                </a:solidFill>
                <a:latin typeface="Times New Roman"/>
                <a:cs typeface="Times New Roman"/>
              </a:rPr>
              <a:t>magnetic flux </a:t>
            </a:r>
            <a:r>
              <a:rPr lang="en-US" sz="2000" dirty="0">
                <a:latin typeface="Times New Roman"/>
                <a:cs typeface="Times New Roman"/>
              </a:rPr>
              <a:t>is </a:t>
            </a:r>
            <a:r>
              <a:rPr lang="en-US" sz="2000" dirty="0">
                <a:solidFill>
                  <a:srgbClr val="FF0000"/>
                </a:solidFill>
                <a:latin typeface="Times New Roman"/>
                <a:cs typeface="Times New Roman"/>
              </a:rPr>
              <a:t>CHANGING</a:t>
            </a:r>
            <a:r>
              <a:rPr lang="en-US" sz="2000" dirty="0">
                <a:latin typeface="Times New Roman"/>
                <a:cs typeface="Times New Roman"/>
              </a:rPr>
              <a:t> through the face of the coil</a:t>
            </a:r>
          </a:p>
        </p:txBody>
      </p:sp>
      <p:sp>
        <p:nvSpPr>
          <p:cNvPr id="484" name="TextBox 483"/>
          <p:cNvSpPr txBox="1"/>
          <p:nvPr/>
        </p:nvSpPr>
        <p:spPr>
          <a:xfrm>
            <a:off x="824351" y="4739245"/>
            <a:ext cx="3531749" cy="1323439"/>
          </a:xfrm>
          <a:prstGeom prst="rect">
            <a:avLst/>
          </a:prstGeom>
          <a:noFill/>
        </p:spPr>
        <p:txBody>
          <a:bodyPr wrap="square" rtlCol="0">
            <a:spAutoFit/>
          </a:bodyPr>
          <a:lstStyle/>
          <a:p>
            <a:r>
              <a:rPr lang="en-US" sz="2000" dirty="0">
                <a:solidFill>
                  <a:srgbClr val="FF0000"/>
                </a:solidFill>
                <a:latin typeface="Apple Chancery"/>
                <a:cs typeface="Apple Chancery"/>
              </a:rPr>
              <a:t>What was the technique </a:t>
            </a:r>
            <a:r>
              <a:rPr lang="en-US" sz="2000" dirty="0">
                <a:latin typeface="Times New Roman"/>
                <a:cs typeface="Times New Roman"/>
              </a:rPr>
              <a:t>to determine the EMF?  </a:t>
            </a:r>
            <a:r>
              <a:rPr lang="en-US" sz="2000" dirty="0">
                <a:solidFill>
                  <a:srgbClr val="0000FF"/>
                </a:solidFill>
                <a:latin typeface="Times New Roman"/>
                <a:cs typeface="Times New Roman"/>
              </a:rPr>
              <a:t>Define the magnetic flux</a:t>
            </a:r>
            <a:r>
              <a:rPr lang="en-US" sz="2000" dirty="0">
                <a:latin typeface="Times New Roman"/>
                <a:cs typeface="Times New Roman"/>
              </a:rPr>
              <a:t>, then </a:t>
            </a:r>
            <a:r>
              <a:rPr lang="en-US" sz="2000" dirty="0">
                <a:solidFill>
                  <a:srgbClr val="0000FF"/>
                </a:solidFill>
                <a:latin typeface="Times New Roman"/>
                <a:cs typeface="Times New Roman"/>
              </a:rPr>
              <a:t>determine its change</a:t>
            </a:r>
            <a:r>
              <a:rPr lang="en-US" sz="2000" dirty="0">
                <a:latin typeface="Times New Roman"/>
                <a:cs typeface="Times New Roman"/>
              </a:rPr>
              <a:t>!  With N = 1:</a:t>
            </a:r>
          </a:p>
        </p:txBody>
      </p:sp>
      <p:cxnSp>
        <p:nvCxnSpPr>
          <p:cNvPr id="4" name="Straight Arrow Connector 3"/>
          <p:cNvCxnSpPr/>
          <p:nvPr/>
        </p:nvCxnSpPr>
        <p:spPr>
          <a:xfrm>
            <a:off x="6200140" y="2747251"/>
            <a:ext cx="454343"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487" name="Object 486"/>
          <p:cNvGraphicFramePr>
            <a:graphicFrameLocks noChangeAspect="1"/>
          </p:cNvGraphicFramePr>
          <p:nvPr>
            <p:extLst>
              <p:ext uri="{D42A27DB-BD31-4B8C-83A1-F6EECF244321}">
                <p14:modId xmlns:p14="http://schemas.microsoft.com/office/powerpoint/2010/main" val="780368674"/>
              </p:ext>
            </p:extLst>
          </p:nvPr>
        </p:nvGraphicFramePr>
        <p:xfrm>
          <a:off x="6253163" y="2757488"/>
          <a:ext cx="220662" cy="219075"/>
        </p:xfrm>
        <a:graphic>
          <a:graphicData uri="http://schemas.openxmlformats.org/presentationml/2006/ole">
            <mc:AlternateContent xmlns:mc="http://schemas.openxmlformats.org/markup-compatibility/2006">
              <mc:Choice xmlns:v="urn:schemas-microsoft-com:vml" Requires="v">
                <p:oleObj spid="_x0000_s3167329" name="Equation" r:id="rId5" imgW="127000" imgH="127000" progId="Equation.DSMT4">
                  <p:embed/>
                </p:oleObj>
              </mc:Choice>
              <mc:Fallback>
                <p:oleObj name="Equation" r:id="rId5" imgW="127000" imgH="127000" progId="Equation.DSMT4">
                  <p:embed/>
                  <p:pic>
                    <p:nvPicPr>
                      <p:cNvPr id="0" name=""/>
                      <p:cNvPicPr/>
                      <p:nvPr/>
                    </p:nvPicPr>
                    <p:blipFill>
                      <a:blip r:embed="rId6"/>
                      <a:stretch>
                        <a:fillRect/>
                      </a:stretch>
                    </p:blipFill>
                    <p:spPr>
                      <a:xfrm>
                        <a:off x="6253163" y="2757488"/>
                        <a:ext cx="220662" cy="219075"/>
                      </a:xfrm>
                      <a:prstGeom prst="rect">
                        <a:avLst/>
                      </a:prstGeom>
                    </p:spPr>
                  </p:pic>
                </p:oleObj>
              </mc:Fallback>
            </mc:AlternateContent>
          </a:graphicData>
        </a:graphic>
      </p:graphicFrame>
      <p:graphicFrame>
        <p:nvGraphicFramePr>
          <p:cNvPr id="488" name="Object 487"/>
          <p:cNvGraphicFramePr>
            <a:graphicFrameLocks noChangeAspect="1"/>
          </p:cNvGraphicFramePr>
          <p:nvPr>
            <p:extLst>
              <p:ext uri="{D42A27DB-BD31-4B8C-83A1-F6EECF244321}">
                <p14:modId xmlns:p14="http://schemas.microsoft.com/office/powerpoint/2010/main" val="709953857"/>
              </p:ext>
            </p:extLst>
          </p:nvPr>
        </p:nvGraphicFramePr>
        <p:xfrm>
          <a:off x="5097938" y="4845270"/>
          <a:ext cx="3741738" cy="1614487"/>
        </p:xfrm>
        <a:graphic>
          <a:graphicData uri="http://schemas.openxmlformats.org/presentationml/2006/ole">
            <mc:AlternateContent xmlns:mc="http://schemas.openxmlformats.org/markup-compatibility/2006">
              <mc:Choice xmlns:v="urn:schemas-microsoft-com:vml" Requires="v">
                <p:oleObj spid="_x0000_s3167330" name="Equation" r:id="rId7" imgW="2146300" imgH="927100" progId="Equation.DSMT4">
                  <p:embed/>
                </p:oleObj>
              </mc:Choice>
              <mc:Fallback>
                <p:oleObj name="Equation" r:id="rId7" imgW="2146300" imgH="927100" progId="Equation.DSMT4">
                  <p:embed/>
                  <p:pic>
                    <p:nvPicPr>
                      <p:cNvPr id="0" name=""/>
                      <p:cNvPicPr/>
                      <p:nvPr/>
                    </p:nvPicPr>
                    <p:blipFill>
                      <a:blip r:embed="rId8"/>
                      <a:stretch>
                        <a:fillRect/>
                      </a:stretch>
                    </p:blipFill>
                    <p:spPr>
                      <a:xfrm>
                        <a:off x="5097938" y="4845270"/>
                        <a:ext cx="3741738" cy="1614487"/>
                      </a:xfrm>
                      <a:prstGeom prst="rect">
                        <a:avLst/>
                      </a:prstGeom>
                    </p:spPr>
                  </p:pic>
                </p:oleObj>
              </mc:Fallback>
            </mc:AlternateContent>
          </a:graphicData>
        </a:graphic>
      </p:graphicFrame>
      <p:cxnSp>
        <p:nvCxnSpPr>
          <p:cNvPr id="6" name="Straight Arrow Connector 5"/>
          <p:cNvCxnSpPr/>
          <p:nvPr/>
        </p:nvCxnSpPr>
        <p:spPr>
          <a:xfrm>
            <a:off x="5208905" y="1499673"/>
            <a:ext cx="0" cy="1150144"/>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5110163" y="1873807"/>
            <a:ext cx="195263" cy="37976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91" name="Object 490"/>
          <p:cNvGraphicFramePr>
            <a:graphicFrameLocks noChangeAspect="1"/>
          </p:cNvGraphicFramePr>
          <p:nvPr>
            <p:extLst>
              <p:ext uri="{D42A27DB-BD31-4B8C-83A1-F6EECF244321}">
                <p14:modId xmlns:p14="http://schemas.microsoft.com/office/powerpoint/2010/main" val="2589478301"/>
              </p:ext>
            </p:extLst>
          </p:nvPr>
        </p:nvGraphicFramePr>
        <p:xfrm>
          <a:off x="5110163" y="1924965"/>
          <a:ext cx="198437" cy="219075"/>
        </p:xfrm>
        <a:graphic>
          <a:graphicData uri="http://schemas.openxmlformats.org/presentationml/2006/ole">
            <mc:AlternateContent xmlns:mc="http://schemas.openxmlformats.org/markup-compatibility/2006">
              <mc:Choice xmlns:v="urn:schemas-microsoft-com:vml" Requires="v">
                <p:oleObj spid="_x0000_s3167331" name="Equation" r:id="rId9" imgW="114300" imgH="127000" progId="Equation.DSMT4">
                  <p:embed/>
                </p:oleObj>
              </mc:Choice>
              <mc:Fallback>
                <p:oleObj name="Equation" r:id="rId9" imgW="114300" imgH="127000" progId="Equation.DSMT4">
                  <p:embed/>
                  <p:pic>
                    <p:nvPicPr>
                      <p:cNvPr id="0" name=""/>
                      <p:cNvPicPr/>
                      <p:nvPr/>
                    </p:nvPicPr>
                    <p:blipFill>
                      <a:blip r:embed="rId10"/>
                      <a:stretch>
                        <a:fillRect/>
                      </a:stretch>
                    </p:blipFill>
                    <p:spPr>
                      <a:xfrm>
                        <a:off x="5110163" y="1924965"/>
                        <a:ext cx="198437" cy="219075"/>
                      </a:xfrm>
                      <a:prstGeom prst="rect">
                        <a:avLst/>
                      </a:prstGeom>
                    </p:spPr>
                  </p:pic>
                </p:oleObj>
              </mc:Fallback>
            </mc:AlternateContent>
          </a:graphicData>
        </a:graphic>
      </p:graphicFrame>
      <p:grpSp>
        <p:nvGrpSpPr>
          <p:cNvPr id="140321" name="Group 384"/>
          <p:cNvGrpSpPr>
            <a:grpSpLocks/>
          </p:cNvGrpSpPr>
          <p:nvPr/>
        </p:nvGrpSpPr>
        <p:grpSpPr bwMode="auto">
          <a:xfrm>
            <a:off x="6485890" y="1793995"/>
            <a:ext cx="2168843" cy="170022"/>
            <a:chOff x="3112" y="3440"/>
            <a:chExt cx="1518" cy="119"/>
          </a:xfrm>
        </p:grpSpPr>
        <p:grpSp>
          <p:nvGrpSpPr>
            <p:cNvPr id="140385" name="Group 385"/>
            <p:cNvGrpSpPr>
              <a:grpSpLocks/>
            </p:cNvGrpSpPr>
            <p:nvPr/>
          </p:nvGrpSpPr>
          <p:grpSpPr bwMode="auto">
            <a:xfrm>
              <a:off x="3112" y="3440"/>
              <a:ext cx="118" cy="119"/>
              <a:chOff x="3112" y="3440"/>
              <a:chExt cx="118" cy="119"/>
            </a:xfrm>
          </p:grpSpPr>
          <p:sp>
            <p:nvSpPr>
              <p:cNvPr id="140410" name="Line 386"/>
              <p:cNvSpPr>
                <a:spLocks noChangeShapeType="1"/>
              </p:cNvSpPr>
              <p:nvPr/>
            </p:nvSpPr>
            <p:spPr bwMode="auto">
              <a:xfrm>
                <a:off x="311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11" name="Line 387"/>
              <p:cNvSpPr>
                <a:spLocks noChangeShapeType="1"/>
              </p:cNvSpPr>
              <p:nvPr/>
            </p:nvSpPr>
            <p:spPr bwMode="auto">
              <a:xfrm flipH="1">
                <a:off x="311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86" name="Group 388"/>
            <p:cNvGrpSpPr>
              <a:grpSpLocks/>
            </p:cNvGrpSpPr>
            <p:nvPr/>
          </p:nvGrpSpPr>
          <p:grpSpPr bwMode="auto">
            <a:xfrm>
              <a:off x="3392" y="3440"/>
              <a:ext cx="118" cy="119"/>
              <a:chOff x="3392" y="3440"/>
              <a:chExt cx="118" cy="119"/>
            </a:xfrm>
          </p:grpSpPr>
          <p:sp>
            <p:nvSpPr>
              <p:cNvPr id="140408" name="Line 389"/>
              <p:cNvSpPr>
                <a:spLocks noChangeShapeType="1"/>
              </p:cNvSpPr>
              <p:nvPr/>
            </p:nvSpPr>
            <p:spPr bwMode="auto">
              <a:xfrm>
                <a:off x="339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09" name="Line 390"/>
              <p:cNvSpPr>
                <a:spLocks noChangeShapeType="1"/>
              </p:cNvSpPr>
              <p:nvPr/>
            </p:nvSpPr>
            <p:spPr bwMode="auto">
              <a:xfrm flipH="1">
                <a:off x="339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87" name="Group 391"/>
            <p:cNvGrpSpPr>
              <a:grpSpLocks/>
            </p:cNvGrpSpPr>
            <p:nvPr/>
          </p:nvGrpSpPr>
          <p:grpSpPr bwMode="auto">
            <a:xfrm>
              <a:off x="3672" y="3440"/>
              <a:ext cx="118" cy="119"/>
              <a:chOff x="3672" y="3440"/>
              <a:chExt cx="118" cy="119"/>
            </a:xfrm>
          </p:grpSpPr>
          <p:sp>
            <p:nvSpPr>
              <p:cNvPr id="140406" name="Line 392"/>
              <p:cNvSpPr>
                <a:spLocks noChangeShapeType="1"/>
              </p:cNvSpPr>
              <p:nvPr/>
            </p:nvSpPr>
            <p:spPr bwMode="auto">
              <a:xfrm>
                <a:off x="367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07" name="Line 393"/>
              <p:cNvSpPr>
                <a:spLocks noChangeShapeType="1"/>
              </p:cNvSpPr>
              <p:nvPr/>
            </p:nvSpPr>
            <p:spPr bwMode="auto">
              <a:xfrm flipH="1">
                <a:off x="367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88" name="Group 394"/>
            <p:cNvGrpSpPr>
              <a:grpSpLocks/>
            </p:cNvGrpSpPr>
            <p:nvPr/>
          </p:nvGrpSpPr>
          <p:grpSpPr bwMode="auto">
            <a:xfrm>
              <a:off x="3952" y="3440"/>
              <a:ext cx="118" cy="119"/>
              <a:chOff x="3952" y="3440"/>
              <a:chExt cx="118" cy="119"/>
            </a:xfrm>
          </p:grpSpPr>
          <p:sp>
            <p:nvSpPr>
              <p:cNvPr id="140404" name="Line 395"/>
              <p:cNvSpPr>
                <a:spLocks noChangeShapeType="1"/>
              </p:cNvSpPr>
              <p:nvPr/>
            </p:nvSpPr>
            <p:spPr bwMode="auto">
              <a:xfrm>
                <a:off x="395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05" name="Line 396"/>
              <p:cNvSpPr>
                <a:spLocks noChangeShapeType="1"/>
              </p:cNvSpPr>
              <p:nvPr/>
            </p:nvSpPr>
            <p:spPr bwMode="auto">
              <a:xfrm flipH="1">
                <a:off x="395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89" name="Group 397"/>
            <p:cNvGrpSpPr>
              <a:grpSpLocks/>
            </p:cNvGrpSpPr>
            <p:nvPr/>
          </p:nvGrpSpPr>
          <p:grpSpPr bwMode="auto">
            <a:xfrm>
              <a:off x="4232" y="3440"/>
              <a:ext cx="118" cy="119"/>
              <a:chOff x="4232" y="3440"/>
              <a:chExt cx="118" cy="119"/>
            </a:xfrm>
          </p:grpSpPr>
          <p:sp>
            <p:nvSpPr>
              <p:cNvPr id="140402" name="Line 398"/>
              <p:cNvSpPr>
                <a:spLocks noChangeShapeType="1"/>
              </p:cNvSpPr>
              <p:nvPr/>
            </p:nvSpPr>
            <p:spPr bwMode="auto">
              <a:xfrm>
                <a:off x="423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03" name="Line 399"/>
              <p:cNvSpPr>
                <a:spLocks noChangeShapeType="1"/>
              </p:cNvSpPr>
              <p:nvPr/>
            </p:nvSpPr>
            <p:spPr bwMode="auto">
              <a:xfrm flipH="1">
                <a:off x="423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90" name="Group 400"/>
            <p:cNvGrpSpPr>
              <a:grpSpLocks/>
            </p:cNvGrpSpPr>
            <p:nvPr/>
          </p:nvGrpSpPr>
          <p:grpSpPr bwMode="auto">
            <a:xfrm>
              <a:off x="4512" y="3440"/>
              <a:ext cx="118" cy="119"/>
              <a:chOff x="4512" y="3440"/>
              <a:chExt cx="118" cy="119"/>
            </a:xfrm>
          </p:grpSpPr>
          <p:sp>
            <p:nvSpPr>
              <p:cNvPr id="140400" name="Line 401"/>
              <p:cNvSpPr>
                <a:spLocks noChangeShapeType="1"/>
              </p:cNvSpPr>
              <p:nvPr/>
            </p:nvSpPr>
            <p:spPr bwMode="auto">
              <a:xfrm>
                <a:off x="451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01" name="Line 402"/>
              <p:cNvSpPr>
                <a:spLocks noChangeShapeType="1"/>
              </p:cNvSpPr>
              <p:nvPr/>
            </p:nvSpPr>
            <p:spPr bwMode="auto">
              <a:xfrm flipH="1">
                <a:off x="451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493"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20.)</a:t>
            </a:r>
          </a:p>
        </p:txBody>
      </p:sp>
    </p:spTree>
    <p:extLst>
      <p:ext uri="{BB962C8B-B14F-4D97-AF65-F5344CB8AC3E}">
        <p14:creationId xmlns:p14="http://schemas.microsoft.com/office/powerpoint/2010/main" val="164506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1"/>
                                        </p:tgtEl>
                                        <p:attrNameLst>
                                          <p:attrName>style.visibility</p:attrName>
                                        </p:attrNameLst>
                                      </p:cBhvr>
                                      <p:to>
                                        <p:strVal val="visible"/>
                                      </p:to>
                                    </p:set>
                                    <p:animEffect transition="in" filter="dissolve">
                                      <p:cBhvr>
                                        <p:cTn id="12" dur="500"/>
                                        <p:tgtEl>
                                          <p:spTgt spid="48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40314"/>
                                        </p:tgtEl>
                                        <p:attrNameLst>
                                          <p:attrName>style.visibility</p:attrName>
                                        </p:attrNameLst>
                                      </p:cBhvr>
                                      <p:to>
                                        <p:strVal val="visible"/>
                                      </p:to>
                                    </p:set>
                                    <p:animEffect transition="in" filter="dissolve">
                                      <p:cBhvr>
                                        <p:cTn id="15" dur="500"/>
                                        <p:tgtEl>
                                          <p:spTgt spid="14031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80"/>
                                        </p:tgtEl>
                                        <p:attrNameLst>
                                          <p:attrName>style.visibility</p:attrName>
                                        </p:attrNameLst>
                                      </p:cBhvr>
                                      <p:to>
                                        <p:strVal val="visible"/>
                                      </p:to>
                                    </p:set>
                                    <p:animEffect transition="in" filter="dissolve">
                                      <p:cBhvr>
                                        <p:cTn id="20" dur="500"/>
                                        <p:tgtEl>
                                          <p:spTgt spid="48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82"/>
                                        </p:tgtEl>
                                        <p:attrNameLst>
                                          <p:attrName>style.visibility</p:attrName>
                                        </p:attrNameLst>
                                      </p:cBhvr>
                                      <p:to>
                                        <p:strVal val="visible"/>
                                      </p:to>
                                    </p:set>
                                    <p:animEffect transition="in" filter="dissolve">
                                      <p:cBhvr>
                                        <p:cTn id="25" dur="500"/>
                                        <p:tgtEl>
                                          <p:spTgt spid="48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484"/>
                                        </p:tgtEl>
                                        <p:attrNameLst>
                                          <p:attrName>style.visibility</p:attrName>
                                        </p:attrNameLst>
                                      </p:cBhvr>
                                      <p:to>
                                        <p:strVal val="visible"/>
                                      </p:to>
                                    </p:set>
                                    <p:animEffect transition="in" filter="dissolve">
                                      <p:cBhvr>
                                        <p:cTn id="30" dur="500"/>
                                        <p:tgtEl>
                                          <p:spTgt spid="484"/>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dissolve">
                                      <p:cBhvr>
                                        <p:cTn id="35" dur="500"/>
                                        <p:tgtEl>
                                          <p:spTgt spid="4"/>
                                        </p:tgtEl>
                                      </p:cBhvr>
                                    </p:animEffect>
                                  </p:childTnLst>
                                </p:cTn>
                              </p:par>
                              <p:par>
                                <p:cTn id="36" presetID="9" presetClass="entr" presetSubtype="0" fill="hold" nodeType="withEffect">
                                  <p:stCondLst>
                                    <p:cond delay="0"/>
                                  </p:stCondLst>
                                  <p:childTnLst>
                                    <p:set>
                                      <p:cBhvr>
                                        <p:cTn id="37" dur="1" fill="hold">
                                          <p:stCondLst>
                                            <p:cond delay="0"/>
                                          </p:stCondLst>
                                        </p:cTn>
                                        <p:tgtEl>
                                          <p:spTgt spid="487"/>
                                        </p:tgtEl>
                                        <p:attrNameLst>
                                          <p:attrName>style.visibility</p:attrName>
                                        </p:attrNameLst>
                                      </p:cBhvr>
                                      <p:to>
                                        <p:strVal val="visible"/>
                                      </p:to>
                                    </p:set>
                                    <p:animEffect transition="in" filter="dissolve">
                                      <p:cBhvr>
                                        <p:cTn id="38" dur="500"/>
                                        <p:tgtEl>
                                          <p:spTgt spid="487"/>
                                        </p:tgtEl>
                                      </p:cBhvr>
                                    </p:animEffect>
                                  </p:childTnLst>
                                </p:cTn>
                              </p:par>
                              <p:par>
                                <p:cTn id="39" presetID="9" presetClass="entr" presetSubtype="0" fill="hold" nodeType="withEffect">
                                  <p:stCondLst>
                                    <p:cond delay="0"/>
                                  </p:stCondLst>
                                  <p:childTnLst>
                                    <p:set>
                                      <p:cBhvr>
                                        <p:cTn id="40" dur="1" fill="hold">
                                          <p:stCondLst>
                                            <p:cond delay="0"/>
                                          </p:stCondLst>
                                        </p:cTn>
                                        <p:tgtEl>
                                          <p:spTgt spid="488"/>
                                        </p:tgtEl>
                                        <p:attrNameLst>
                                          <p:attrName>style.visibility</p:attrName>
                                        </p:attrNameLst>
                                      </p:cBhvr>
                                      <p:to>
                                        <p:strVal val="visible"/>
                                      </p:to>
                                    </p:set>
                                    <p:animEffect transition="in" filter="dissolve">
                                      <p:cBhvr>
                                        <p:cTn id="41" dur="500"/>
                                        <p:tgtEl>
                                          <p:spTgt spid="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14" grpId="0" animBg="1"/>
      <p:bldP spid="2" grpId="0"/>
      <p:bldP spid="480" grpId="0"/>
      <p:bldP spid="481" grpId="0"/>
      <p:bldP spid="482" grpId="0"/>
      <p:bldP spid="48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TextBox 481"/>
          <p:cNvSpPr txBox="1"/>
          <p:nvPr/>
        </p:nvSpPr>
        <p:spPr>
          <a:xfrm>
            <a:off x="540627" y="2210041"/>
            <a:ext cx="8385130" cy="1631216"/>
          </a:xfrm>
          <a:prstGeom prst="rect">
            <a:avLst/>
          </a:prstGeom>
          <a:noFill/>
        </p:spPr>
        <p:txBody>
          <a:bodyPr wrap="square" rtlCol="0">
            <a:spAutoFit/>
          </a:bodyPr>
          <a:lstStyle/>
          <a:p>
            <a:r>
              <a:rPr lang="en-US" sz="2000" dirty="0">
                <a:solidFill>
                  <a:srgbClr val="FF0000"/>
                </a:solidFill>
                <a:latin typeface="Apple Chancery"/>
                <a:cs typeface="Apple Chancery"/>
              </a:rPr>
              <a:t>Lenz’s Law: </a:t>
            </a:r>
          </a:p>
          <a:p>
            <a:r>
              <a:rPr lang="en-US" sz="2000" dirty="0">
                <a:latin typeface="Times New Roman"/>
                <a:cs typeface="Times New Roman"/>
              </a:rPr>
              <a:t>  --external </a:t>
            </a:r>
            <a:r>
              <a:rPr lang="en-US" sz="2000" i="1" dirty="0">
                <a:latin typeface="Times New Roman"/>
                <a:cs typeface="Times New Roman"/>
              </a:rPr>
              <a:t>B-</a:t>
            </a:r>
            <a:r>
              <a:rPr lang="en-US" sz="2000" i="1" dirty="0" err="1">
                <a:latin typeface="Times New Roman"/>
                <a:cs typeface="Times New Roman"/>
              </a:rPr>
              <a:t>fld</a:t>
            </a:r>
            <a:r>
              <a:rPr lang="en-US" sz="2000" i="1" dirty="0">
                <a:latin typeface="Times New Roman"/>
                <a:cs typeface="Times New Roman"/>
              </a:rPr>
              <a:t> </a:t>
            </a:r>
            <a:r>
              <a:rPr lang="en-US" sz="2000" dirty="0">
                <a:solidFill>
                  <a:srgbClr val="0000FF"/>
                </a:solidFill>
                <a:latin typeface="Times New Roman"/>
                <a:cs typeface="Times New Roman"/>
              </a:rPr>
              <a:t>into the page</a:t>
            </a:r>
            <a:r>
              <a:rPr lang="en-US" sz="2000" dirty="0">
                <a:latin typeface="Times New Roman"/>
                <a:cs typeface="Times New Roman"/>
              </a:rPr>
              <a:t>; </a:t>
            </a:r>
          </a:p>
          <a:p>
            <a:r>
              <a:rPr lang="en-US" sz="2000" dirty="0">
                <a:latin typeface="Times New Roman"/>
                <a:cs typeface="Times New Roman"/>
              </a:rPr>
              <a:t>  --magnetic flux </a:t>
            </a:r>
            <a:r>
              <a:rPr lang="en-US" sz="2000" dirty="0">
                <a:solidFill>
                  <a:srgbClr val="FF0000"/>
                </a:solidFill>
                <a:latin typeface="Times New Roman"/>
                <a:cs typeface="Times New Roman"/>
              </a:rPr>
              <a:t>increasing</a:t>
            </a:r>
            <a:r>
              <a:rPr lang="en-US" sz="2000" dirty="0">
                <a:latin typeface="Times New Roman"/>
                <a:cs typeface="Times New Roman"/>
              </a:rPr>
              <a:t>, </a:t>
            </a:r>
          </a:p>
          <a:p>
            <a:r>
              <a:rPr lang="en-US" sz="2000" dirty="0">
                <a:latin typeface="Times New Roman"/>
                <a:cs typeface="Times New Roman"/>
              </a:rPr>
              <a:t>  --so </a:t>
            </a:r>
            <a:r>
              <a:rPr lang="en-US" sz="2000" dirty="0">
                <a:solidFill>
                  <a:srgbClr val="0000FF"/>
                </a:solidFill>
                <a:latin typeface="Times New Roman"/>
                <a:cs typeface="Times New Roman"/>
              </a:rPr>
              <a:t>induced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i="1" dirty="0">
                <a:solidFill>
                  <a:srgbClr val="FF0000"/>
                </a:solidFill>
                <a:latin typeface="Times New Roman"/>
                <a:cs typeface="Times New Roman"/>
              </a:rPr>
              <a:t>OUT OF PAGE </a:t>
            </a:r>
            <a:r>
              <a:rPr lang="en-US" sz="2000" dirty="0">
                <a:latin typeface="Times New Roman"/>
                <a:cs typeface="Times New Roman"/>
              </a:rPr>
              <a:t>(opposite external field)</a:t>
            </a:r>
            <a:r>
              <a:rPr lang="en-US" sz="2000" i="1" dirty="0">
                <a:latin typeface="Times New Roman"/>
                <a:cs typeface="Times New Roman"/>
              </a:rPr>
              <a:t>.</a:t>
            </a:r>
            <a:r>
              <a:rPr lang="en-US" sz="2000" dirty="0">
                <a:latin typeface="Times New Roman"/>
                <a:cs typeface="Times New Roman"/>
              </a:rPr>
              <a:t>  Current has to </a:t>
            </a:r>
          </a:p>
          <a:p>
            <a:r>
              <a:rPr lang="en-US" sz="2000" dirty="0">
                <a:latin typeface="Times New Roman"/>
                <a:cs typeface="Times New Roman"/>
              </a:rPr>
              <a:t>    flow </a:t>
            </a:r>
            <a:r>
              <a:rPr lang="en-US" sz="2000" dirty="0">
                <a:solidFill>
                  <a:srgbClr val="FF0000"/>
                </a:solidFill>
                <a:latin typeface="Times New Roman"/>
                <a:cs typeface="Times New Roman"/>
              </a:rPr>
              <a:t>counterclockwise</a:t>
            </a:r>
            <a:r>
              <a:rPr lang="en-US" sz="2000" dirty="0">
                <a:latin typeface="Times New Roman"/>
                <a:cs typeface="Times New Roman"/>
              </a:rPr>
              <a:t> to achieve that.</a:t>
            </a:r>
          </a:p>
        </p:txBody>
      </p:sp>
      <p:grpSp>
        <p:nvGrpSpPr>
          <p:cNvPr id="140321" name="Group 384"/>
          <p:cNvGrpSpPr>
            <a:grpSpLocks/>
          </p:cNvGrpSpPr>
          <p:nvPr/>
        </p:nvGrpSpPr>
        <p:grpSpPr bwMode="auto">
          <a:xfrm>
            <a:off x="6485890" y="1552695"/>
            <a:ext cx="2168843" cy="170022"/>
            <a:chOff x="3112" y="3440"/>
            <a:chExt cx="1518" cy="119"/>
          </a:xfrm>
        </p:grpSpPr>
        <p:grpSp>
          <p:nvGrpSpPr>
            <p:cNvPr id="140385" name="Group 385"/>
            <p:cNvGrpSpPr>
              <a:grpSpLocks/>
            </p:cNvGrpSpPr>
            <p:nvPr/>
          </p:nvGrpSpPr>
          <p:grpSpPr bwMode="auto">
            <a:xfrm>
              <a:off x="3112" y="3440"/>
              <a:ext cx="118" cy="119"/>
              <a:chOff x="3112" y="3440"/>
              <a:chExt cx="118" cy="119"/>
            </a:xfrm>
          </p:grpSpPr>
          <p:sp>
            <p:nvSpPr>
              <p:cNvPr id="140410" name="Line 386"/>
              <p:cNvSpPr>
                <a:spLocks noChangeShapeType="1"/>
              </p:cNvSpPr>
              <p:nvPr/>
            </p:nvSpPr>
            <p:spPr bwMode="auto">
              <a:xfrm>
                <a:off x="311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11" name="Line 387"/>
              <p:cNvSpPr>
                <a:spLocks noChangeShapeType="1"/>
              </p:cNvSpPr>
              <p:nvPr/>
            </p:nvSpPr>
            <p:spPr bwMode="auto">
              <a:xfrm flipH="1">
                <a:off x="311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86" name="Group 388"/>
            <p:cNvGrpSpPr>
              <a:grpSpLocks/>
            </p:cNvGrpSpPr>
            <p:nvPr/>
          </p:nvGrpSpPr>
          <p:grpSpPr bwMode="auto">
            <a:xfrm>
              <a:off x="3392" y="3440"/>
              <a:ext cx="118" cy="119"/>
              <a:chOff x="3392" y="3440"/>
              <a:chExt cx="118" cy="119"/>
            </a:xfrm>
          </p:grpSpPr>
          <p:sp>
            <p:nvSpPr>
              <p:cNvPr id="140408" name="Line 389"/>
              <p:cNvSpPr>
                <a:spLocks noChangeShapeType="1"/>
              </p:cNvSpPr>
              <p:nvPr/>
            </p:nvSpPr>
            <p:spPr bwMode="auto">
              <a:xfrm>
                <a:off x="339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09" name="Line 390"/>
              <p:cNvSpPr>
                <a:spLocks noChangeShapeType="1"/>
              </p:cNvSpPr>
              <p:nvPr/>
            </p:nvSpPr>
            <p:spPr bwMode="auto">
              <a:xfrm flipH="1">
                <a:off x="339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87" name="Group 391"/>
            <p:cNvGrpSpPr>
              <a:grpSpLocks/>
            </p:cNvGrpSpPr>
            <p:nvPr/>
          </p:nvGrpSpPr>
          <p:grpSpPr bwMode="auto">
            <a:xfrm>
              <a:off x="3672" y="3440"/>
              <a:ext cx="118" cy="119"/>
              <a:chOff x="3672" y="3440"/>
              <a:chExt cx="118" cy="119"/>
            </a:xfrm>
          </p:grpSpPr>
          <p:sp>
            <p:nvSpPr>
              <p:cNvPr id="140406" name="Line 392"/>
              <p:cNvSpPr>
                <a:spLocks noChangeShapeType="1"/>
              </p:cNvSpPr>
              <p:nvPr/>
            </p:nvSpPr>
            <p:spPr bwMode="auto">
              <a:xfrm>
                <a:off x="367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07" name="Line 393"/>
              <p:cNvSpPr>
                <a:spLocks noChangeShapeType="1"/>
              </p:cNvSpPr>
              <p:nvPr/>
            </p:nvSpPr>
            <p:spPr bwMode="auto">
              <a:xfrm flipH="1">
                <a:off x="367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88" name="Group 394"/>
            <p:cNvGrpSpPr>
              <a:grpSpLocks/>
            </p:cNvGrpSpPr>
            <p:nvPr/>
          </p:nvGrpSpPr>
          <p:grpSpPr bwMode="auto">
            <a:xfrm>
              <a:off x="3952" y="3440"/>
              <a:ext cx="118" cy="119"/>
              <a:chOff x="3952" y="3440"/>
              <a:chExt cx="118" cy="119"/>
            </a:xfrm>
          </p:grpSpPr>
          <p:sp>
            <p:nvSpPr>
              <p:cNvPr id="140404" name="Line 395"/>
              <p:cNvSpPr>
                <a:spLocks noChangeShapeType="1"/>
              </p:cNvSpPr>
              <p:nvPr/>
            </p:nvSpPr>
            <p:spPr bwMode="auto">
              <a:xfrm>
                <a:off x="395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05" name="Line 396"/>
              <p:cNvSpPr>
                <a:spLocks noChangeShapeType="1"/>
              </p:cNvSpPr>
              <p:nvPr/>
            </p:nvSpPr>
            <p:spPr bwMode="auto">
              <a:xfrm flipH="1">
                <a:off x="395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89" name="Group 397"/>
            <p:cNvGrpSpPr>
              <a:grpSpLocks/>
            </p:cNvGrpSpPr>
            <p:nvPr/>
          </p:nvGrpSpPr>
          <p:grpSpPr bwMode="auto">
            <a:xfrm>
              <a:off x="4232" y="3440"/>
              <a:ext cx="118" cy="119"/>
              <a:chOff x="4232" y="3440"/>
              <a:chExt cx="118" cy="119"/>
            </a:xfrm>
          </p:grpSpPr>
          <p:sp>
            <p:nvSpPr>
              <p:cNvPr id="140402" name="Line 398"/>
              <p:cNvSpPr>
                <a:spLocks noChangeShapeType="1"/>
              </p:cNvSpPr>
              <p:nvPr/>
            </p:nvSpPr>
            <p:spPr bwMode="auto">
              <a:xfrm>
                <a:off x="423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03" name="Line 399"/>
              <p:cNvSpPr>
                <a:spLocks noChangeShapeType="1"/>
              </p:cNvSpPr>
              <p:nvPr/>
            </p:nvSpPr>
            <p:spPr bwMode="auto">
              <a:xfrm flipH="1">
                <a:off x="423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90" name="Group 400"/>
            <p:cNvGrpSpPr>
              <a:grpSpLocks/>
            </p:cNvGrpSpPr>
            <p:nvPr/>
          </p:nvGrpSpPr>
          <p:grpSpPr bwMode="auto">
            <a:xfrm>
              <a:off x="4512" y="3440"/>
              <a:ext cx="118" cy="119"/>
              <a:chOff x="4512" y="3440"/>
              <a:chExt cx="118" cy="119"/>
            </a:xfrm>
          </p:grpSpPr>
          <p:sp>
            <p:nvSpPr>
              <p:cNvPr id="140400" name="Line 401"/>
              <p:cNvSpPr>
                <a:spLocks noChangeShapeType="1"/>
              </p:cNvSpPr>
              <p:nvPr/>
            </p:nvSpPr>
            <p:spPr bwMode="auto">
              <a:xfrm>
                <a:off x="451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01" name="Line 402"/>
              <p:cNvSpPr>
                <a:spLocks noChangeShapeType="1"/>
              </p:cNvSpPr>
              <p:nvPr/>
            </p:nvSpPr>
            <p:spPr bwMode="auto">
              <a:xfrm flipH="1">
                <a:off x="451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140290" name="Rectangle 2"/>
          <p:cNvSpPr>
            <a:spLocks noChangeArrowheads="1"/>
          </p:cNvSpPr>
          <p:nvPr/>
        </p:nvSpPr>
        <p:spPr bwMode="auto">
          <a:xfrm>
            <a:off x="6200140" y="676395"/>
            <a:ext cx="2689860" cy="225933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grpSp>
        <p:nvGrpSpPr>
          <p:cNvPr id="140309" name="Group 282"/>
          <p:cNvGrpSpPr>
            <a:grpSpLocks/>
          </p:cNvGrpSpPr>
          <p:nvPr/>
        </p:nvGrpSpPr>
        <p:grpSpPr bwMode="auto">
          <a:xfrm>
            <a:off x="6485890" y="866895"/>
            <a:ext cx="2168843" cy="170022"/>
            <a:chOff x="3112" y="2960"/>
            <a:chExt cx="1518" cy="119"/>
          </a:xfrm>
        </p:grpSpPr>
        <p:grpSp>
          <p:nvGrpSpPr>
            <p:cNvPr id="140474" name="Group 283"/>
            <p:cNvGrpSpPr>
              <a:grpSpLocks/>
            </p:cNvGrpSpPr>
            <p:nvPr/>
          </p:nvGrpSpPr>
          <p:grpSpPr bwMode="auto">
            <a:xfrm>
              <a:off x="3112" y="2960"/>
              <a:ext cx="118" cy="119"/>
              <a:chOff x="3112" y="2960"/>
              <a:chExt cx="118" cy="119"/>
            </a:xfrm>
          </p:grpSpPr>
          <p:sp>
            <p:nvSpPr>
              <p:cNvPr id="140499" name="Line 284"/>
              <p:cNvSpPr>
                <a:spLocks noChangeShapeType="1"/>
              </p:cNvSpPr>
              <p:nvPr/>
            </p:nvSpPr>
            <p:spPr bwMode="auto">
              <a:xfrm>
                <a:off x="311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500" name="Line 285"/>
              <p:cNvSpPr>
                <a:spLocks noChangeShapeType="1"/>
              </p:cNvSpPr>
              <p:nvPr/>
            </p:nvSpPr>
            <p:spPr bwMode="auto">
              <a:xfrm flipH="1">
                <a:off x="311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75" name="Group 286"/>
            <p:cNvGrpSpPr>
              <a:grpSpLocks/>
            </p:cNvGrpSpPr>
            <p:nvPr/>
          </p:nvGrpSpPr>
          <p:grpSpPr bwMode="auto">
            <a:xfrm>
              <a:off x="3392" y="2960"/>
              <a:ext cx="118" cy="119"/>
              <a:chOff x="3392" y="2960"/>
              <a:chExt cx="118" cy="119"/>
            </a:xfrm>
          </p:grpSpPr>
          <p:sp>
            <p:nvSpPr>
              <p:cNvPr id="140497" name="Line 287"/>
              <p:cNvSpPr>
                <a:spLocks noChangeShapeType="1"/>
              </p:cNvSpPr>
              <p:nvPr/>
            </p:nvSpPr>
            <p:spPr bwMode="auto">
              <a:xfrm>
                <a:off x="339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98" name="Line 288"/>
              <p:cNvSpPr>
                <a:spLocks noChangeShapeType="1"/>
              </p:cNvSpPr>
              <p:nvPr/>
            </p:nvSpPr>
            <p:spPr bwMode="auto">
              <a:xfrm flipH="1">
                <a:off x="339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76" name="Group 289"/>
            <p:cNvGrpSpPr>
              <a:grpSpLocks/>
            </p:cNvGrpSpPr>
            <p:nvPr/>
          </p:nvGrpSpPr>
          <p:grpSpPr bwMode="auto">
            <a:xfrm>
              <a:off x="3672" y="2960"/>
              <a:ext cx="118" cy="119"/>
              <a:chOff x="3672" y="2960"/>
              <a:chExt cx="118" cy="119"/>
            </a:xfrm>
          </p:grpSpPr>
          <p:sp>
            <p:nvSpPr>
              <p:cNvPr id="140495" name="Line 290"/>
              <p:cNvSpPr>
                <a:spLocks noChangeShapeType="1"/>
              </p:cNvSpPr>
              <p:nvPr/>
            </p:nvSpPr>
            <p:spPr bwMode="auto">
              <a:xfrm>
                <a:off x="367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96" name="Line 291"/>
              <p:cNvSpPr>
                <a:spLocks noChangeShapeType="1"/>
              </p:cNvSpPr>
              <p:nvPr/>
            </p:nvSpPr>
            <p:spPr bwMode="auto">
              <a:xfrm flipH="1">
                <a:off x="367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77" name="Group 292"/>
            <p:cNvGrpSpPr>
              <a:grpSpLocks/>
            </p:cNvGrpSpPr>
            <p:nvPr/>
          </p:nvGrpSpPr>
          <p:grpSpPr bwMode="auto">
            <a:xfrm>
              <a:off x="3952" y="2960"/>
              <a:ext cx="118" cy="119"/>
              <a:chOff x="3952" y="2960"/>
              <a:chExt cx="118" cy="119"/>
            </a:xfrm>
          </p:grpSpPr>
          <p:sp>
            <p:nvSpPr>
              <p:cNvPr id="140493" name="Line 293"/>
              <p:cNvSpPr>
                <a:spLocks noChangeShapeType="1"/>
              </p:cNvSpPr>
              <p:nvPr/>
            </p:nvSpPr>
            <p:spPr bwMode="auto">
              <a:xfrm>
                <a:off x="395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94" name="Line 294"/>
              <p:cNvSpPr>
                <a:spLocks noChangeShapeType="1"/>
              </p:cNvSpPr>
              <p:nvPr/>
            </p:nvSpPr>
            <p:spPr bwMode="auto">
              <a:xfrm flipH="1">
                <a:off x="395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78" name="Group 295"/>
            <p:cNvGrpSpPr>
              <a:grpSpLocks/>
            </p:cNvGrpSpPr>
            <p:nvPr/>
          </p:nvGrpSpPr>
          <p:grpSpPr bwMode="auto">
            <a:xfrm>
              <a:off x="4232" y="2960"/>
              <a:ext cx="118" cy="119"/>
              <a:chOff x="4232" y="2960"/>
              <a:chExt cx="118" cy="119"/>
            </a:xfrm>
          </p:grpSpPr>
          <p:sp>
            <p:nvSpPr>
              <p:cNvPr id="140491" name="Line 296"/>
              <p:cNvSpPr>
                <a:spLocks noChangeShapeType="1"/>
              </p:cNvSpPr>
              <p:nvPr/>
            </p:nvSpPr>
            <p:spPr bwMode="auto">
              <a:xfrm>
                <a:off x="423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92" name="Line 297"/>
              <p:cNvSpPr>
                <a:spLocks noChangeShapeType="1"/>
              </p:cNvSpPr>
              <p:nvPr/>
            </p:nvSpPr>
            <p:spPr bwMode="auto">
              <a:xfrm flipH="1">
                <a:off x="423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79" name="Group 298"/>
            <p:cNvGrpSpPr>
              <a:grpSpLocks/>
            </p:cNvGrpSpPr>
            <p:nvPr/>
          </p:nvGrpSpPr>
          <p:grpSpPr bwMode="auto">
            <a:xfrm>
              <a:off x="4512" y="2960"/>
              <a:ext cx="118" cy="119"/>
              <a:chOff x="4512" y="2960"/>
              <a:chExt cx="118" cy="119"/>
            </a:xfrm>
          </p:grpSpPr>
          <p:sp>
            <p:nvSpPr>
              <p:cNvPr id="140489" name="Line 299"/>
              <p:cNvSpPr>
                <a:spLocks noChangeShapeType="1"/>
              </p:cNvSpPr>
              <p:nvPr/>
            </p:nvSpPr>
            <p:spPr bwMode="auto">
              <a:xfrm>
                <a:off x="451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90" name="Line 300"/>
              <p:cNvSpPr>
                <a:spLocks noChangeShapeType="1"/>
              </p:cNvSpPr>
              <p:nvPr/>
            </p:nvSpPr>
            <p:spPr bwMode="auto">
              <a:xfrm flipH="1">
                <a:off x="451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140310" name="Group 310"/>
          <p:cNvGrpSpPr>
            <a:grpSpLocks/>
          </p:cNvGrpSpPr>
          <p:nvPr/>
        </p:nvGrpSpPr>
        <p:grpSpPr bwMode="auto">
          <a:xfrm>
            <a:off x="6485890" y="2581395"/>
            <a:ext cx="2168843" cy="171450"/>
            <a:chOff x="3112" y="4160"/>
            <a:chExt cx="1518" cy="120"/>
          </a:xfrm>
        </p:grpSpPr>
        <p:grpSp>
          <p:nvGrpSpPr>
            <p:cNvPr id="140447" name="Group 311"/>
            <p:cNvGrpSpPr>
              <a:grpSpLocks/>
            </p:cNvGrpSpPr>
            <p:nvPr/>
          </p:nvGrpSpPr>
          <p:grpSpPr bwMode="auto">
            <a:xfrm>
              <a:off x="3112" y="4160"/>
              <a:ext cx="118" cy="120"/>
              <a:chOff x="3112" y="4160"/>
              <a:chExt cx="118" cy="120"/>
            </a:xfrm>
          </p:grpSpPr>
          <p:sp>
            <p:nvSpPr>
              <p:cNvPr id="140472" name="Line 312"/>
              <p:cNvSpPr>
                <a:spLocks noChangeShapeType="1"/>
              </p:cNvSpPr>
              <p:nvPr/>
            </p:nvSpPr>
            <p:spPr bwMode="auto">
              <a:xfrm>
                <a:off x="311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73" name="Line 313"/>
              <p:cNvSpPr>
                <a:spLocks noChangeShapeType="1"/>
              </p:cNvSpPr>
              <p:nvPr/>
            </p:nvSpPr>
            <p:spPr bwMode="auto">
              <a:xfrm flipH="1">
                <a:off x="311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48" name="Group 314"/>
            <p:cNvGrpSpPr>
              <a:grpSpLocks/>
            </p:cNvGrpSpPr>
            <p:nvPr/>
          </p:nvGrpSpPr>
          <p:grpSpPr bwMode="auto">
            <a:xfrm>
              <a:off x="3392" y="4160"/>
              <a:ext cx="118" cy="120"/>
              <a:chOff x="3392" y="4160"/>
              <a:chExt cx="118" cy="120"/>
            </a:xfrm>
          </p:grpSpPr>
          <p:sp>
            <p:nvSpPr>
              <p:cNvPr id="140470" name="Line 315"/>
              <p:cNvSpPr>
                <a:spLocks noChangeShapeType="1"/>
              </p:cNvSpPr>
              <p:nvPr/>
            </p:nvSpPr>
            <p:spPr bwMode="auto">
              <a:xfrm>
                <a:off x="339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71" name="Line 316"/>
              <p:cNvSpPr>
                <a:spLocks noChangeShapeType="1"/>
              </p:cNvSpPr>
              <p:nvPr/>
            </p:nvSpPr>
            <p:spPr bwMode="auto">
              <a:xfrm flipH="1">
                <a:off x="339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49" name="Group 317"/>
            <p:cNvGrpSpPr>
              <a:grpSpLocks/>
            </p:cNvGrpSpPr>
            <p:nvPr/>
          </p:nvGrpSpPr>
          <p:grpSpPr bwMode="auto">
            <a:xfrm>
              <a:off x="3672" y="4160"/>
              <a:ext cx="118" cy="120"/>
              <a:chOff x="3672" y="4160"/>
              <a:chExt cx="118" cy="120"/>
            </a:xfrm>
          </p:grpSpPr>
          <p:sp>
            <p:nvSpPr>
              <p:cNvPr id="140468" name="Line 318"/>
              <p:cNvSpPr>
                <a:spLocks noChangeShapeType="1"/>
              </p:cNvSpPr>
              <p:nvPr/>
            </p:nvSpPr>
            <p:spPr bwMode="auto">
              <a:xfrm>
                <a:off x="367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69" name="Line 319"/>
              <p:cNvSpPr>
                <a:spLocks noChangeShapeType="1"/>
              </p:cNvSpPr>
              <p:nvPr/>
            </p:nvSpPr>
            <p:spPr bwMode="auto">
              <a:xfrm flipH="1">
                <a:off x="367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50" name="Group 320"/>
            <p:cNvGrpSpPr>
              <a:grpSpLocks/>
            </p:cNvGrpSpPr>
            <p:nvPr/>
          </p:nvGrpSpPr>
          <p:grpSpPr bwMode="auto">
            <a:xfrm>
              <a:off x="3952" y="4160"/>
              <a:ext cx="118" cy="120"/>
              <a:chOff x="3952" y="4160"/>
              <a:chExt cx="118" cy="120"/>
            </a:xfrm>
          </p:grpSpPr>
          <p:sp>
            <p:nvSpPr>
              <p:cNvPr id="140466" name="Line 321"/>
              <p:cNvSpPr>
                <a:spLocks noChangeShapeType="1"/>
              </p:cNvSpPr>
              <p:nvPr/>
            </p:nvSpPr>
            <p:spPr bwMode="auto">
              <a:xfrm>
                <a:off x="395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67" name="Line 322"/>
              <p:cNvSpPr>
                <a:spLocks noChangeShapeType="1"/>
              </p:cNvSpPr>
              <p:nvPr/>
            </p:nvSpPr>
            <p:spPr bwMode="auto">
              <a:xfrm flipH="1">
                <a:off x="395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51" name="Group 323"/>
            <p:cNvGrpSpPr>
              <a:grpSpLocks/>
            </p:cNvGrpSpPr>
            <p:nvPr/>
          </p:nvGrpSpPr>
          <p:grpSpPr bwMode="auto">
            <a:xfrm>
              <a:off x="4232" y="4160"/>
              <a:ext cx="118" cy="120"/>
              <a:chOff x="4232" y="4160"/>
              <a:chExt cx="118" cy="120"/>
            </a:xfrm>
          </p:grpSpPr>
          <p:sp>
            <p:nvSpPr>
              <p:cNvPr id="140464" name="Line 324"/>
              <p:cNvSpPr>
                <a:spLocks noChangeShapeType="1"/>
              </p:cNvSpPr>
              <p:nvPr/>
            </p:nvSpPr>
            <p:spPr bwMode="auto">
              <a:xfrm>
                <a:off x="423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65" name="Line 325"/>
              <p:cNvSpPr>
                <a:spLocks noChangeShapeType="1"/>
              </p:cNvSpPr>
              <p:nvPr/>
            </p:nvSpPr>
            <p:spPr bwMode="auto">
              <a:xfrm flipH="1">
                <a:off x="423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52" name="Group 326"/>
            <p:cNvGrpSpPr>
              <a:grpSpLocks/>
            </p:cNvGrpSpPr>
            <p:nvPr/>
          </p:nvGrpSpPr>
          <p:grpSpPr bwMode="auto">
            <a:xfrm>
              <a:off x="4512" y="4160"/>
              <a:ext cx="118" cy="120"/>
              <a:chOff x="4512" y="4160"/>
              <a:chExt cx="118" cy="120"/>
            </a:xfrm>
          </p:grpSpPr>
          <p:sp>
            <p:nvSpPr>
              <p:cNvPr id="140462" name="Line 327"/>
              <p:cNvSpPr>
                <a:spLocks noChangeShapeType="1"/>
              </p:cNvSpPr>
              <p:nvPr/>
            </p:nvSpPr>
            <p:spPr bwMode="auto">
              <a:xfrm>
                <a:off x="451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63" name="Line 328"/>
              <p:cNvSpPr>
                <a:spLocks noChangeShapeType="1"/>
              </p:cNvSpPr>
              <p:nvPr/>
            </p:nvSpPr>
            <p:spPr bwMode="auto">
              <a:xfrm flipH="1">
                <a:off x="451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140311" name="Rectangle 338"/>
          <p:cNvSpPr>
            <a:spLocks noChangeArrowheads="1"/>
          </p:cNvSpPr>
          <p:nvPr/>
        </p:nvSpPr>
        <p:spPr bwMode="auto">
          <a:xfrm>
            <a:off x="5525770" y="1255515"/>
            <a:ext cx="1143000" cy="1143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40312" name="Line 340"/>
          <p:cNvSpPr>
            <a:spLocks noChangeShapeType="1"/>
          </p:cNvSpPr>
          <p:nvPr/>
        </p:nvSpPr>
        <p:spPr bwMode="auto">
          <a:xfrm flipH="1">
            <a:off x="6760210" y="1781295"/>
            <a:ext cx="868680" cy="0"/>
          </a:xfrm>
          <a:prstGeom prst="line">
            <a:avLst/>
          </a:prstGeom>
          <a:noFill/>
          <a:ln w="28575">
            <a:solidFill>
              <a:srgbClr val="FF0000"/>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sp>
        <p:nvSpPr>
          <p:cNvPr id="140315" name="Rectangle 343"/>
          <p:cNvSpPr>
            <a:spLocks noChangeArrowheads="1"/>
          </p:cNvSpPr>
          <p:nvPr/>
        </p:nvSpPr>
        <p:spPr bwMode="auto">
          <a:xfrm>
            <a:off x="5708650" y="2341365"/>
            <a:ext cx="137160" cy="388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p>
            <a:pPr algn="l"/>
            <a:r>
              <a:rPr lang="en-US" sz="2200"/>
              <a:t>i</a:t>
            </a:r>
          </a:p>
        </p:txBody>
      </p:sp>
      <p:grpSp>
        <p:nvGrpSpPr>
          <p:cNvPr id="140320" name="Group 356"/>
          <p:cNvGrpSpPr>
            <a:grpSpLocks/>
          </p:cNvGrpSpPr>
          <p:nvPr/>
        </p:nvGrpSpPr>
        <p:grpSpPr bwMode="auto">
          <a:xfrm>
            <a:off x="6485890" y="1209795"/>
            <a:ext cx="2168843" cy="170022"/>
            <a:chOff x="3112" y="3200"/>
            <a:chExt cx="1518" cy="119"/>
          </a:xfrm>
        </p:grpSpPr>
        <p:grpSp>
          <p:nvGrpSpPr>
            <p:cNvPr id="140412" name="Group 357"/>
            <p:cNvGrpSpPr>
              <a:grpSpLocks/>
            </p:cNvGrpSpPr>
            <p:nvPr/>
          </p:nvGrpSpPr>
          <p:grpSpPr bwMode="auto">
            <a:xfrm>
              <a:off x="3112" y="3200"/>
              <a:ext cx="118" cy="119"/>
              <a:chOff x="3112" y="3200"/>
              <a:chExt cx="118" cy="119"/>
            </a:xfrm>
          </p:grpSpPr>
          <p:sp>
            <p:nvSpPr>
              <p:cNvPr id="140437" name="Line 358"/>
              <p:cNvSpPr>
                <a:spLocks noChangeShapeType="1"/>
              </p:cNvSpPr>
              <p:nvPr/>
            </p:nvSpPr>
            <p:spPr bwMode="auto">
              <a:xfrm>
                <a:off x="311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38" name="Line 359"/>
              <p:cNvSpPr>
                <a:spLocks noChangeShapeType="1"/>
              </p:cNvSpPr>
              <p:nvPr/>
            </p:nvSpPr>
            <p:spPr bwMode="auto">
              <a:xfrm flipH="1">
                <a:off x="311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13" name="Group 360"/>
            <p:cNvGrpSpPr>
              <a:grpSpLocks/>
            </p:cNvGrpSpPr>
            <p:nvPr/>
          </p:nvGrpSpPr>
          <p:grpSpPr bwMode="auto">
            <a:xfrm>
              <a:off x="3392" y="3200"/>
              <a:ext cx="118" cy="119"/>
              <a:chOff x="3392" y="3200"/>
              <a:chExt cx="118" cy="119"/>
            </a:xfrm>
          </p:grpSpPr>
          <p:sp>
            <p:nvSpPr>
              <p:cNvPr id="140435" name="Line 361"/>
              <p:cNvSpPr>
                <a:spLocks noChangeShapeType="1"/>
              </p:cNvSpPr>
              <p:nvPr/>
            </p:nvSpPr>
            <p:spPr bwMode="auto">
              <a:xfrm>
                <a:off x="339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36" name="Line 362"/>
              <p:cNvSpPr>
                <a:spLocks noChangeShapeType="1"/>
              </p:cNvSpPr>
              <p:nvPr/>
            </p:nvSpPr>
            <p:spPr bwMode="auto">
              <a:xfrm flipH="1">
                <a:off x="339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14" name="Group 363"/>
            <p:cNvGrpSpPr>
              <a:grpSpLocks/>
            </p:cNvGrpSpPr>
            <p:nvPr/>
          </p:nvGrpSpPr>
          <p:grpSpPr bwMode="auto">
            <a:xfrm>
              <a:off x="3672" y="3200"/>
              <a:ext cx="118" cy="119"/>
              <a:chOff x="3672" y="3200"/>
              <a:chExt cx="118" cy="119"/>
            </a:xfrm>
          </p:grpSpPr>
          <p:sp>
            <p:nvSpPr>
              <p:cNvPr id="140433" name="Line 364"/>
              <p:cNvSpPr>
                <a:spLocks noChangeShapeType="1"/>
              </p:cNvSpPr>
              <p:nvPr/>
            </p:nvSpPr>
            <p:spPr bwMode="auto">
              <a:xfrm>
                <a:off x="367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34" name="Line 365"/>
              <p:cNvSpPr>
                <a:spLocks noChangeShapeType="1"/>
              </p:cNvSpPr>
              <p:nvPr/>
            </p:nvSpPr>
            <p:spPr bwMode="auto">
              <a:xfrm flipH="1">
                <a:off x="367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15" name="Group 366"/>
            <p:cNvGrpSpPr>
              <a:grpSpLocks/>
            </p:cNvGrpSpPr>
            <p:nvPr/>
          </p:nvGrpSpPr>
          <p:grpSpPr bwMode="auto">
            <a:xfrm>
              <a:off x="3952" y="3200"/>
              <a:ext cx="118" cy="119"/>
              <a:chOff x="3952" y="3200"/>
              <a:chExt cx="118" cy="119"/>
            </a:xfrm>
          </p:grpSpPr>
          <p:sp>
            <p:nvSpPr>
              <p:cNvPr id="140431" name="Line 367"/>
              <p:cNvSpPr>
                <a:spLocks noChangeShapeType="1"/>
              </p:cNvSpPr>
              <p:nvPr/>
            </p:nvSpPr>
            <p:spPr bwMode="auto">
              <a:xfrm>
                <a:off x="395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32" name="Line 368"/>
              <p:cNvSpPr>
                <a:spLocks noChangeShapeType="1"/>
              </p:cNvSpPr>
              <p:nvPr/>
            </p:nvSpPr>
            <p:spPr bwMode="auto">
              <a:xfrm flipH="1">
                <a:off x="395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16" name="Group 369"/>
            <p:cNvGrpSpPr>
              <a:grpSpLocks/>
            </p:cNvGrpSpPr>
            <p:nvPr/>
          </p:nvGrpSpPr>
          <p:grpSpPr bwMode="auto">
            <a:xfrm>
              <a:off x="4232" y="3200"/>
              <a:ext cx="118" cy="119"/>
              <a:chOff x="4232" y="3200"/>
              <a:chExt cx="118" cy="119"/>
            </a:xfrm>
          </p:grpSpPr>
          <p:sp>
            <p:nvSpPr>
              <p:cNvPr id="140429" name="Line 370"/>
              <p:cNvSpPr>
                <a:spLocks noChangeShapeType="1"/>
              </p:cNvSpPr>
              <p:nvPr/>
            </p:nvSpPr>
            <p:spPr bwMode="auto">
              <a:xfrm>
                <a:off x="423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30" name="Line 371"/>
              <p:cNvSpPr>
                <a:spLocks noChangeShapeType="1"/>
              </p:cNvSpPr>
              <p:nvPr/>
            </p:nvSpPr>
            <p:spPr bwMode="auto">
              <a:xfrm flipH="1">
                <a:off x="423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17" name="Group 372"/>
            <p:cNvGrpSpPr>
              <a:grpSpLocks/>
            </p:cNvGrpSpPr>
            <p:nvPr/>
          </p:nvGrpSpPr>
          <p:grpSpPr bwMode="auto">
            <a:xfrm>
              <a:off x="4512" y="3200"/>
              <a:ext cx="118" cy="119"/>
              <a:chOff x="4512" y="3200"/>
              <a:chExt cx="118" cy="119"/>
            </a:xfrm>
          </p:grpSpPr>
          <p:sp>
            <p:nvSpPr>
              <p:cNvPr id="140427" name="Line 373"/>
              <p:cNvSpPr>
                <a:spLocks noChangeShapeType="1"/>
              </p:cNvSpPr>
              <p:nvPr/>
            </p:nvSpPr>
            <p:spPr bwMode="auto">
              <a:xfrm>
                <a:off x="451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28" name="Line 374"/>
              <p:cNvSpPr>
                <a:spLocks noChangeShapeType="1"/>
              </p:cNvSpPr>
              <p:nvPr/>
            </p:nvSpPr>
            <p:spPr bwMode="auto">
              <a:xfrm flipH="1">
                <a:off x="451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140322" name="Group 412"/>
          <p:cNvGrpSpPr>
            <a:grpSpLocks/>
          </p:cNvGrpSpPr>
          <p:nvPr/>
        </p:nvGrpSpPr>
        <p:grpSpPr bwMode="auto">
          <a:xfrm>
            <a:off x="6485890" y="1895595"/>
            <a:ext cx="2168843" cy="170022"/>
            <a:chOff x="3112" y="3680"/>
            <a:chExt cx="1518" cy="119"/>
          </a:xfrm>
        </p:grpSpPr>
        <p:grpSp>
          <p:nvGrpSpPr>
            <p:cNvPr id="140358" name="Group 413"/>
            <p:cNvGrpSpPr>
              <a:grpSpLocks/>
            </p:cNvGrpSpPr>
            <p:nvPr/>
          </p:nvGrpSpPr>
          <p:grpSpPr bwMode="auto">
            <a:xfrm>
              <a:off x="3112" y="3680"/>
              <a:ext cx="118" cy="119"/>
              <a:chOff x="3112" y="3680"/>
              <a:chExt cx="118" cy="119"/>
            </a:xfrm>
          </p:grpSpPr>
          <p:sp>
            <p:nvSpPr>
              <p:cNvPr id="140383" name="Line 414"/>
              <p:cNvSpPr>
                <a:spLocks noChangeShapeType="1"/>
              </p:cNvSpPr>
              <p:nvPr/>
            </p:nvSpPr>
            <p:spPr bwMode="auto">
              <a:xfrm>
                <a:off x="311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84" name="Line 415"/>
              <p:cNvSpPr>
                <a:spLocks noChangeShapeType="1"/>
              </p:cNvSpPr>
              <p:nvPr/>
            </p:nvSpPr>
            <p:spPr bwMode="auto">
              <a:xfrm flipH="1">
                <a:off x="311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59" name="Group 416"/>
            <p:cNvGrpSpPr>
              <a:grpSpLocks/>
            </p:cNvGrpSpPr>
            <p:nvPr/>
          </p:nvGrpSpPr>
          <p:grpSpPr bwMode="auto">
            <a:xfrm>
              <a:off x="3392" y="3680"/>
              <a:ext cx="118" cy="119"/>
              <a:chOff x="3392" y="3680"/>
              <a:chExt cx="118" cy="119"/>
            </a:xfrm>
          </p:grpSpPr>
          <p:sp>
            <p:nvSpPr>
              <p:cNvPr id="140381" name="Line 417"/>
              <p:cNvSpPr>
                <a:spLocks noChangeShapeType="1"/>
              </p:cNvSpPr>
              <p:nvPr/>
            </p:nvSpPr>
            <p:spPr bwMode="auto">
              <a:xfrm>
                <a:off x="339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82" name="Line 418"/>
              <p:cNvSpPr>
                <a:spLocks noChangeShapeType="1"/>
              </p:cNvSpPr>
              <p:nvPr/>
            </p:nvSpPr>
            <p:spPr bwMode="auto">
              <a:xfrm flipH="1">
                <a:off x="339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60" name="Group 419"/>
            <p:cNvGrpSpPr>
              <a:grpSpLocks/>
            </p:cNvGrpSpPr>
            <p:nvPr/>
          </p:nvGrpSpPr>
          <p:grpSpPr bwMode="auto">
            <a:xfrm>
              <a:off x="3672" y="3680"/>
              <a:ext cx="118" cy="119"/>
              <a:chOff x="3672" y="3680"/>
              <a:chExt cx="118" cy="119"/>
            </a:xfrm>
          </p:grpSpPr>
          <p:sp>
            <p:nvSpPr>
              <p:cNvPr id="140379" name="Line 420"/>
              <p:cNvSpPr>
                <a:spLocks noChangeShapeType="1"/>
              </p:cNvSpPr>
              <p:nvPr/>
            </p:nvSpPr>
            <p:spPr bwMode="auto">
              <a:xfrm>
                <a:off x="367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80" name="Line 421"/>
              <p:cNvSpPr>
                <a:spLocks noChangeShapeType="1"/>
              </p:cNvSpPr>
              <p:nvPr/>
            </p:nvSpPr>
            <p:spPr bwMode="auto">
              <a:xfrm flipH="1">
                <a:off x="367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61" name="Group 422"/>
            <p:cNvGrpSpPr>
              <a:grpSpLocks/>
            </p:cNvGrpSpPr>
            <p:nvPr/>
          </p:nvGrpSpPr>
          <p:grpSpPr bwMode="auto">
            <a:xfrm>
              <a:off x="3952" y="3680"/>
              <a:ext cx="118" cy="119"/>
              <a:chOff x="3952" y="3680"/>
              <a:chExt cx="118" cy="119"/>
            </a:xfrm>
          </p:grpSpPr>
          <p:sp>
            <p:nvSpPr>
              <p:cNvPr id="140377" name="Line 423"/>
              <p:cNvSpPr>
                <a:spLocks noChangeShapeType="1"/>
              </p:cNvSpPr>
              <p:nvPr/>
            </p:nvSpPr>
            <p:spPr bwMode="auto">
              <a:xfrm>
                <a:off x="395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78" name="Line 424"/>
              <p:cNvSpPr>
                <a:spLocks noChangeShapeType="1"/>
              </p:cNvSpPr>
              <p:nvPr/>
            </p:nvSpPr>
            <p:spPr bwMode="auto">
              <a:xfrm flipH="1">
                <a:off x="395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62" name="Group 425"/>
            <p:cNvGrpSpPr>
              <a:grpSpLocks/>
            </p:cNvGrpSpPr>
            <p:nvPr/>
          </p:nvGrpSpPr>
          <p:grpSpPr bwMode="auto">
            <a:xfrm>
              <a:off x="4232" y="3680"/>
              <a:ext cx="118" cy="119"/>
              <a:chOff x="4232" y="3680"/>
              <a:chExt cx="118" cy="119"/>
            </a:xfrm>
          </p:grpSpPr>
          <p:sp>
            <p:nvSpPr>
              <p:cNvPr id="140375" name="Line 426"/>
              <p:cNvSpPr>
                <a:spLocks noChangeShapeType="1"/>
              </p:cNvSpPr>
              <p:nvPr/>
            </p:nvSpPr>
            <p:spPr bwMode="auto">
              <a:xfrm>
                <a:off x="423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76" name="Line 427"/>
              <p:cNvSpPr>
                <a:spLocks noChangeShapeType="1"/>
              </p:cNvSpPr>
              <p:nvPr/>
            </p:nvSpPr>
            <p:spPr bwMode="auto">
              <a:xfrm flipH="1">
                <a:off x="423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63" name="Group 428"/>
            <p:cNvGrpSpPr>
              <a:grpSpLocks/>
            </p:cNvGrpSpPr>
            <p:nvPr/>
          </p:nvGrpSpPr>
          <p:grpSpPr bwMode="auto">
            <a:xfrm>
              <a:off x="4512" y="3680"/>
              <a:ext cx="118" cy="119"/>
              <a:chOff x="4512" y="3680"/>
              <a:chExt cx="118" cy="119"/>
            </a:xfrm>
          </p:grpSpPr>
          <p:sp>
            <p:nvSpPr>
              <p:cNvPr id="140373" name="Line 429"/>
              <p:cNvSpPr>
                <a:spLocks noChangeShapeType="1"/>
              </p:cNvSpPr>
              <p:nvPr/>
            </p:nvSpPr>
            <p:spPr bwMode="auto">
              <a:xfrm>
                <a:off x="451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74" name="Line 430"/>
              <p:cNvSpPr>
                <a:spLocks noChangeShapeType="1"/>
              </p:cNvSpPr>
              <p:nvPr/>
            </p:nvSpPr>
            <p:spPr bwMode="auto">
              <a:xfrm flipH="1">
                <a:off x="451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140323" name="Group 440"/>
          <p:cNvGrpSpPr>
            <a:grpSpLocks/>
          </p:cNvGrpSpPr>
          <p:nvPr/>
        </p:nvGrpSpPr>
        <p:grpSpPr bwMode="auto">
          <a:xfrm>
            <a:off x="6485890" y="2238495"/>
            <a:ext cx="2168843" cy="170022"/>
            <a:chOff x="3112" y="3920"/>
            <a:chExt cx="1518" cy="119"/>
          </a:xfrm>
        </p:grpSpPr>
        <p:grpSp>
          <p:nvGrpSpPr>
            <p:cNvPr id="140331" name="Group 441"/>
            <p:cNvGrpSpPr>
              <a:grpSpLocks/>
            </p:cNvGrpSpPr>
            <p:nvPr/>
          </p:nvGrpSpPr>
          <p:grpSpPr bwMode="auto">
            <a:xfrm>
              <a:off x="3112" y="3920"/>
              <a:ext cx="118" cy="119"/>
              <a:chOff x="3112" y="3920"/>
              <a:chExt cx="118" cy="119"/>
            </a:xfrm>
          </p:grpSpPr>
          <p:sp>
            <p:nvSpPr>
              <p:cNvPr id="140356" name="Line 442"/>
              <p:cNvSpPr>
                <a:spLocks noChangeShapeType="1"/>
              </p:cNvSpPr>
              <p:nvPr/>
            </p:nvSpPr>
            <p:spPr bwMode="auto">
              <a:xfrm>
                <a:off x="311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57" name="Line 443"/>
              <p:cNvSpPr>
                <a:spLocks noChangeShapeType="1"/>
              </p:cNvSpPr>
              <p:nvPr/>
            </p:nvSpPr>
            <p:spPr bwMode="auto">
              <a:xfrm flipH="1">
                <a:off x="311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32" name="Group 444"/>
            <p:cNvGrpSpPr>
              <a:grpSpLocks/>
            </p:cNvGrpSpPr>
            <p:nvPr/>
          </p:nvGrpSpPr>
          <p:grpSpPr bwMode="auto">
            <a:xfrm>
              <a:off x="3392" y="3920"/>
              <a:ext cx="118" cy="119"/>
              <a:chOff x="3392" y="3920"/>
              <a:chExt cx="118" cy="119"/>
            </a:xfrm>
          </p:grpSpPr>
          <p:sp>
            <p:nvSpPr>
              <p:cNvPr id="140354" name="Line 445"/>
              <p:cNvSpPr>
                <a:spLocks noChangeShapeType="1"/>
              </p:cNvSpPr>
              <p:nvPr/>
            </p:nvSpPr>
            <p:spPr bwMode="auto">
              <a:xfrm>
                <a:off x="339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55" name="Line 446"/>
              <p:cNvSpPr>
                <a:spLocks noChangeShapeType="1"/>
              </p:cNvSpPr>
              <p:nvPr/>
            </p:nvSpPr>
            <p:spPr bwMode="auto">
              <a:xfrm flipH="1">
                <a:off x="339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33" name="Group 447"/>
            <p:cNvGrpSpPr>
              <a:grpSpLocks/>
            </p:cNvGrpSpPr>
            <p:nvPr/>
          </p:nvGrpSpPr>
          <p:grpSpPr bwMode="auto">
            <a:xfrm>
              <a:off x="3672" y="3920"/>
              <a:ext cx="118" cy="119"/>
              <a:chOff x="3672" y="3920"/>
              <a:chExt cx="118" cy="119"/>
            </a:xfrm>
          </p:grpSpPr>
          <p:sp>
            <p:nvSpPr>
              <p:cNvPr id="140352" name="Line 448"/>
              <p:cNvSpPr>
                <a:spLocks noChangeShapeType="1"/>
              </p:cNvSpPr>
              <p:nvPr/>
            </p:nvSpPr>
            <p:spPr bwMode="auto">
              <a:xfrm>
                <a:off x="367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53" name="Line 449"/>
              <p:cNvSpPr>
                <a:spLocks noChangeShapeType="1"/>
              </p:cNvSpPr>
              <p:nvPr/>
            </p:nvSpPr>
            <p:spPr bwMode="auto">
              <a:xfrm flipH="1">
                <a:off x="367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34" name="Group 450"/>
            <p:cNvGrpSpPr>
              <a:grpSpLocks/>
            </p:cNvGrpSpPr>
            <p:nvPr/>
          </p:nvGrpSpPr>
          <p:grpSpPr bwMode="auto">
            <a:xfrm>
              <a:off x="3952" y="3920"/>
              <a:ext cx="118" cy="119"/>
              <a:chOff x="3952" y="3920"/>
              <a:chExt cx="118" cy="119"/>
            </a:xfrm>
          </p:grpSpPr>
          <p:sp>
            <p:nvSpPr>
              <p:cNvPr id="140350" name="Line 451"/>
              <p:cNvSpPr>
                <a:spLocks noChangeShapeType="1"/>
              </p:cNvSpPr>
              <p:nvPr/>
            </p:nvSpPr>
            <p:spPr bwMode="auto">
              <a:xfrm>
                <a:off x="395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51" name="Line 452"/>
              <p:cNvSpPr>
                <a:spLocks noChangeShapeType="1"/>
              </p:cNvSpPr>
              <p:nvPr/>
            </p:nvSpPr>
            <p:spPr bwMode="auto">
              <a:xfrm flipH="1">
                <a:off x="395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35" name="Group 453"/>
            <p:cNvGrpSpPr>
              <a:grpSpLocks/>
            </p:cNvGrpSpPr>
            <p:nvPr/>
          </p:nvGrpSpPr>
          <p:grpSpPr bwMode="auto">
            <a:xfrm>
              <a:off x="4232" y="3920"/>
              <a:ext cx="118" cy="119"/>
              <a:chOff x="4232" y="3920"/>
              <a:chExt cx="118" cy="119"/>
            </a:xfrm>
          </p:grpSpPr>
          <p:sp>
            <p:nvSpPr>
              <p:cNvPr id="140348" name="Line 454"/>
              <p:cNvSpPr>
                <a:spLocks noChangeShapeType="1"/>
              </p:cNvSpPr>
              <p:nvPr/>
            </p:nvSpPr>
            <p:spPr bwMode="auto">
              <a:xfrm>
                <a:off x="423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49" name="Line 455"/>
              <p:cNvSpPr>
                <a:spLocks noChangeShapeType="1"/>
              </p:cNvSpPr>
              <p:nvPr/>
            </p:nvSpPr>
            <p:spPr bwMode="auto">
              <a:xfrm flipH="1">
                <a:off x="423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36" name="Group 456"/>
            <p:cNvGrpSpPr>
              <a:grpSpLocks/>
            </p:cNvGrpSpPr>
            <p:nvPr/>
          </p:nvGrpSpPr>
          <p:grpSpPr bwMode="auto">
            <a:xfrm>
              <a:off x="4512" y="3920"/>
              <a:ext cx="118" cy="119"/>
              <a:chOff x="4512" y="3920"/>
              <a:chExt cx="118" cy="119"/>
            </a:xfrm>
          </p:grpSpPr>
          <p:sp>
            <p:nvSpPr>
              <p:cNvPr id="140346" name="Line 457"/>
              <p:cNvSpPr>
                <a:spLocks noChangeShapeType="1"/>
              </p:cNvSpPr>
              <p:nvPr/>
            </p:nvSpPr>
            <p:spPr bwMode="auto">
              <a:xfrm>
                <a:off x="451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47" name="Line 458"/>
              <p:cNvSpPr>
                <a:spLocks noChangeShapeType="1"/>
              </p:cNvSpPr>
              <p:nvPr/>
            </p:nvSpPr>
            <p:spPr bwMode="auto">
              <a:xfrm flipH="1">
                <a:off x="451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140325" name="Line 469"/>
          <p:cNvSpPr>
            <a:spLocks noChangeShapeType="1"/>
          </p:cNvSpPr>
          <p:nvPr/>
        </p:nvSpPr>
        <p:spPr bwMode="auto">
          <a:xfrm flipH="1">
            <a:off x="5742940" y="1781295"/>
            <a:ext cx="868680" cy="0"/>
          </a:xfrm>
          <a:prstGeom prst="line">
            <a:avLst/>
          </a:prstGeom>
          <a:noFill/>
          <a:ln w="5715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lIns="82296" tIns="41148" rIns="82296" bIns="41148" anchor="ctr"/>
          <a:lstStyle/>
          <a:p>
            <a:endParaRPr lang="en-US"/>
          </a:p>
        </p:txBody>
      </p:sp>
      <p:sp>
        <p:nvSpPr>
          <p:cNvPr id="140327" name="Line 471"/>
          <p:cNvSpPr>
            <a:spLocks noChangeShapeType="1"/>
          </p:cNvSpPr>
          <p:nvPr/>
        </p:nvSpPr>
        <p:spPr bwMode="auto">
          <a:xfrm>
            <a:off x="6360160" y="1232655"/>
            <a:ext cx="0" cy="274320"/>
          </a:xfrm>
          <a:prstGeom prst="line">
            <a:avLst/>
          </a:prstGeom>
          <a:noFill/>
          <a:ln w="28575">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lIns="82296" tIns="41148" rIns="82296" bIns="41148" anchor="ctr"/>
          <a:lstStyle/>
          <a:p>
            <a:endParaRPr lang="en-US"/>
          </a:p>
        </p:txBody>
      </p:sp>
      <p:sp>
        <p:nvSpPr>
          <p:cNvPr id="140328" name="Line 473"/>
          <p:cNvSpPr>
            <a:spLocks noChangeShapeType="1"/>
          </p:cNvSpPr>
          <p:nvPr/>
        </p:nvSpPr>
        <p:spPr bwMode="auto">
          <a:xfrm flipV="1">
            <a:off x="6360160" y="2124195"/>
            <a:ext cx="0" cy="274320"/>
          </a:xfrm>
          <a:prstGeom prst="line">
            <a:avLst/>
          </a:prstGeom>
          <a:noFill/>
          <a:ln w="254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lIns="82296" tIns="41148" rIns="82296" bIns="41148" anchor="ctr"/>
          <a:lstStyle/>
          <a:p>
            <a:endParaRPr lang="en-US"/>
          </a:p>
        </p:txBody>
      </p:sp>
      <p:sp>
        <p:nvSpPr>
          <p:cNvPr id="14033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graphicFrame>
        <p:nvGraphicFramePr>
          <p:cNvPr id="475" name="Object 474"/>
          <p:cNvGraphicFramePr>
            <a:graphicFrameLocks noChangeAspect="1"/>
          </p:cNvGraphicFramePr>
          <p:nvPr>
            <p:extLst>
              <p:ext uri="{D42A27DB-BD31-4B8C-83A1-F6EECF244321}">
                <p14:modId xmlns:p14="http://schemas.microsoft.com/office/powerpoint/2010/main" val="778873820"/>
              </p:ext>
            </p:extLst>
          </p:nvPr>
        </p:nvGraphicFramePr>
        <p:xfrm>
          <a:off x="5884386" y="1422361"/>
          <a:ext cx="242887" cy="263525"/>
        </p:xfrm>
        <a:graphic>
          <a:graphicData uri="http://schemas.openxmlformats.org/presentationml/2006/ole">
            <mc:AlternateContent xmlns:mc="http://schemas.openxmlformats.org/markup-compatibility/2006">
              <mc:Choice xmlns:v="urn:schemas-microsoft-com:vml" Requires="v">
                <p:oleObj spid="_x0000_s2929044" name="Equation" r:id="rId3" imgW="139700" imgH="152400" progId="Equation.DSMT4">
                  <p:embed/>
                </p:oleObj>
              </mc:Choice>
              <mc:Fallback>
                <p:oleObj name="Equation" r:id="rId3" imgW="139700" imgH="152400" progId="Equation.DSMT4">
                  <p:embed/>
                  <p:pic>
                    <p:nvPicPr>
                      <p:cNvPr id="0" name=""/>
                      <p:cNvPicPr/>
                      <p:nvPr/>
                    </p:nvPicPr>
                    <p:blipFill>
                      <a:blip r:embed="rId4"/>
                      <a:stretch>
                        <a:fillRect/>
                      </a:stretch>
                    </p:blipFill>
                    <p:spPr>
                      <a:xfrm>
                        <a:off x="5884386" y="1422361"/>
                        <a:ext cx="242887" cy="263525"/>
                      </a:xfrm>
                      <a:prstGeom prst="rect">
                        <a:avLst/>
                      </a:prstGeom>
                    </p:spPr>
                  </p:pic>
                </p:oleObj>
              </mc:Fallback>
            </mc:AlternateContent>
          </a:graphicData>
        </a:graphic>
      </p:graphicFrame>
      <p:graphicFrame>
        <p:nvGraphicFramePr>
          <p:cNvPr id="476" name="Object 475"/>
          <p:cNvGraphicFramePr>
            <a:graphicFrameLocks noChangeAspect="1"/>
          </p:cNvGraphicFramePr>
          <p:nvPr>
            <p:extLst>
              <p:ext uri="{D42A27DB-BD31-4B8C-83A1-F6EECF244321}">
                <p14:modId xmlns:p14="http://schemas.microsoft.com/office/powerpoint/2010/main" val="2750697951"/>
              </p:ext>
            </p:extLst>
          </p:nvPr>
        </p:nvGraphicFramePr>
        <p:xfrm>
          <a:off x="7054533" y="1793202"/>
          <a:ext cx="198437" cy="219075"/>
        </p:xfrm>
        <a:graphic>
          <a:graphicData uri="http://schemas.openxmlformats.org/presentationml/2006/ole">
            <mc:AlternateContent xmlns:mc="http://schemas.openxmlformats.org/markup-compatibility/2006">
              <mc:Choice xmlns:v="urn:schemas-microsoft-com:vml" Requires="v">
                <p:oleObj spid="_x0000_s2929045" name="Equation" r:id="rId5" imgW="114300" imgH="127000" progId="Equation.DSMT4">
                  <p:embed/>
                </p:oleObj>
              </mc:Choice>
              <mc:Fallback>
                <p:oleObj name="Equation" r:id="rId5" imgW="114300" imgH="127000" progId="Equation.DSMT4">
                  <p:embed/>
                  <p:pic>
                    <p:nvPicPr>
                      <p:cNvPr id="0" name=""/>
                      <p:cNvPicPr/>
                      <p:nvPr/>
                    </p:nvPicPr>
                    <p:blipFill>
                      <a:blip r:embed="rId6"/>
                      <a:stretch>
                        <a:fillRect/>
                      </a:stretch>
                    </p:blipFill>
                    <p:spPr>
                      <a:xfrm>
                        <a:off x="7054533" y="1793202"/>
                        <a:ext cx="198437" cy="219075"/>
                      </a:xfrm>
                      <a:prstGeom prst="rect">
                        <a:avLst/>
                      </a:prstGeom>
                    </p:spPr>
                  </p:pic>
                </p:oleObj>
              </mc:Fallback>
            </mc:AlternateContent>
          </a:graphicData>
        </a:graphic>
      </p:graphicFrame>
      <p:sp>
        <p:nvSpPr>
          <p:cNvPr id="2" name="TextBox 1"/>
          <p:cNvSpPr txBox="1"/>
          <p:nvPr/>
        </p:nvSpPr>
        <p:spPr>
          <a:xfrm>
            <a:off x="221419" y="306728"/>
            <a:ext cx="2750382" cy="707886"/>
          </a:xfrm>
          <a:prstGeom prst="rect">
            <a:avLst/>
          </a:prstGeom>
          <a:noFill/>
        </p:spPr>
        <p:txBody>
          <a:bodyPr wrap="square" rtlCol="0">
            <a:spAutoFit/>
          </a:bodyPr>
          <a:lstStyle/>
          <a:p>
            <a:r>
              <a:rPr lang="en-US" sz="2000" dirty="0">
                <a:solidFill>
                  <a:srgbClr val="FF0000"/>
                </a:solidFill>
                <a:latin typeface="Apple Chancery"/>
                <a:cs typeface="Apple Chancery"/>
              </a:rPr>
              <a:t>c.) What is </a:t>
            </a:r>
            <a:r>
              <a:rPr lang="en-US" sz="2000" dirty="0">
                <a:latin typeface="Times New Roman"/>
                <a:cs typeface="Times New Roman"/>
              </a:rPr>
              <a:t>the </a:t>
            </a:r>
            <a:r>
              <a:rPr lang="en-US" sz="2000" dirty="0">
                <a:solidFill>
                  <a:srgbClr val="0000FF"/>
                </a:solidFill>
                <a:latin typeface="Times New Roman"/>
                <a:cs typeface="Times New Roman"/>
              </a:rPr>
              <a:t>induced current </a:t>
            </a:r>
            <a:r>
              <a:rPr lang="en-US" sz="2000" dirty="0">
                <a:latin typeface="Times New Roman"/>
                <a:cs typeface="Times New Roman"/>
              </a:rPr>
              <a:t>in the coil?</a:t>
            </a:r>
          </a:p>
        </p:txBody>
      </p:sp>
      <p:sp>
        <p:nvSpPr>
          <p:cNvPr id="480" name="TextBox 479"/>
          <p:cNvSpPr txBox="1"/>
          <p:nvPr/>
        </p:nvSpPr>
        <p:spPr>
          <a:xfrm>
            <a:off x="221419" y="1825685"/>
            <a:ext cx="4668081" cy="400110"/>
          </a:xfrm>
          <a:prstGeom prst="rect">
            <a:avLst/>
          </a:prstGeom>
          <a:noFill/>
        </p:spPr>
        <p:txBody>
          <a:bodyPr wrap="square" rtlCol="0">
            <a:spAutoFit/>
          </a:bodyPr>
          <a:lstStyle/>
          <a:p>
            <a:r>
              <a:rPr lang="en-US" sz="2000" dirty="0">
                <a:solidFill>
                  <a:srgbClr val="FF0000"/>
                </a:solidFill>
                <a:latin typeface="Apple Chancery"/>
                <a:cs typeface="Apple Chancery"/>
              </a:rPr>
              <a:t>d.) What is </a:t>
            </a:r>
            <a:r>
              <a:rPr lang="en-US" sz="2000" dirty="0">
                <a:latin typeface="Times New Roman"/>
                <a:cs typeface="Times New Roman"/>
              </a:rPr>
              <a:t>the </a:t>
            </a:r>
            <a:r>
              <a:rPr lang="en-US" sz="2000" dirty="0">
                <a:solidFill>
                  <a:srgbClr val="0000FF"/>
                </a:solidFill>
                <a:latin typeface="Times New Roman"/>
                <a:cs typeface="Times New Roman"/>
              </a:rPr>
              <a:t>direction of the current</a:t>
            </a:r>
            <a:r>
              <a:rPr lang="en-US" sz="2000" dirty="0">
                <a:latin typeface="Times New Roman"/>
                <a:cs typeface="Times New Roman"/>
              </a:rPr>
              <a:t>? </a:t>
            </a:r>
          </a:p>
        </p:txBody>
      </p:sp>
      <p:graphicFrame>
        <p:nvGraphicFramePr>
          <p:cNvPr id="488" name="Object 487"/>
          <p:cNvGraphicFramePr>
            <a:graphicFrameLocks noChangeAspect="1"/>
          </p:cNvGraphicFramePr>
          <p:nvPr>
            <p:extLst>
              <p:ext uri="{D42A27DB-BD31-4B8C-83A1-F6EECF244321}">
                <p14:modId xmlns:p14="http://schemas.microsoft.com/office/powerpoint/2010/main" val="2225563686"/>
              </p:ext>
            </p:extLst>
          </p:nvPr>
        </p:nvGraphicFramePr>
        <p:xfrm>
          <a:off x="2971801" y="466052"/>
          <a:ext cx="1152525" cy="1327150"/>
        </p:xfrm>
        <a:graphic>
          <a:graphicData uri="http://schemas.openxmlformats.org/presentationml/2006/ole">
            <mc:AlternateContent xmlns:mc="http://schemas.openxmlformats.org/markup-compatibility/2006">
              <mc:Choice xmlns:v="urn:schemas-microsoft-com:vml" Requires="v">
                <p:oleObj spid="_x0000_s2929046" name="Equation" r:id="rId7" imgW="660400" imgH="762000" progId="Equation.DSMT4">
                  <p:embed/>
                </p:oleObj>
              </mc:Choice>
              <mc:Fallback>
                <p:oleObj name="Equation" r:id="rId7" imgW="660400" imgH="762000" progId="Equation.DSMT4">
                  <p:embed/>
                  <p:pic>
                    <p:nvPicPr>
                      <p:cNvPr id="0" name=""/>
                      <p:cNvPicPr/>
                      <p:nvPr/>
                    </p:nvPicPr>
                    <p:blipFill>
                      <a:blip r:embed="rId8"/>
                      <a:stretch>
                        <a:fillRect/>
                      </a:stretch>
                    </p:blipFill>
                    <p:spPr>
                      <a:xfrm>
                        <a:off x="2971801" y="466052"/>
                        <a:ext cx="1152525" cy="1327150"/>
                      </a:xfrm>
                      <a:prstGeom prst="rect">
                        <a:avLst/>
                      </a:prstGeom>
                    </p:spPr>
                  </p:pic>
                </p:oleObj>
              </mc:Fallback>
            </mc:AlternateContent>
          </a:graphicData>
        </a:graphic>
      </p:graphicFrame>
      <p:cxnSp>
        <p:nvCxnSpPr>
          <p:cNvPr id="6" name="Straight Arrow Connector 5"/>
          <p:cNvCxnSpPr/>
          <p:nvPr/>
        </p:nvCxnSpPr>
        <p:spPr>
          <a:xfrm>
            <a:off x="5208905" y="1258373"/>
            <a:ext cx="0" cy="1150144"/>
          </a:xfrm>
          <a:prstGeom prst="straightConnector1">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5110163" y="1632507"/>
            <a:ext cx="195263" cy="37976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91" name="Object 490"/>
          <p:cNvGraphicFramePr>
            <a:graphicFrameLocks noChangeAspect="1"/>
          </p:cNvGraphicFramePr>
          <p:nvPr>
            <p:extLst>
              <p:ext uri="{D42A27DB-BD31-4B8C-83A1-F6EECF244321}">
                <p14:modId xmlns:p14="http://schemas.microsoft.com/office/powerpoint/2010/main" val="3008650591"/>
              </p:ext>
            </p:extLst>
          </p:nvPr>
        </p:nvGraphicFramePr>
        <p:xfrm>
          <a:off x="5110163" y="1683665"/>
          <a:ext cx="198437" cy="219075"/>
        </p:xfrm>
        <a:graphic>
          <a:graphicData uri="http://schemas.openxmlformats.org/presentationml/2006/ole">
            <mc:AlternateContent xmlns:mc="http://schemas.openxmlformats.org/markup-compatibility/2006">
              <mc:Choice xmlns:v="urn:schemas-microsoft-com:vml" Requires="v">
                <p:oleObj spid="_x0000_s2929047" name="Equation" r:id="rId9" imgW="114300" imgH="127000" progId="Equation.DSMT4">
                  <p:embed/>
                </p:oleObj>
              </mc:Choice>
              <mc:Fallback>
                <p:oleObj name="Equation" r:id="rId9" imgW="114300" imgH="127000" progId="Equation.DSMT4">
                  <p:embed/>
                  <p:pic>
                    <p:nvPicPr>
                      <p:cNvPr id="0" name=""/>
                      <p:cNvPicPr/>
                      <p:nvPr/>
                    </p:nvPicPr>
                    <p:blipFill>
                      <a:blip r:embed="rId10"/>
                      <a:stretch>
                        <a:fillRect/>
                      </a:stretch>
                    </p:blipFill>
                    <p:spPr>
                      <a:xfrm>
                        <a:off x="5110163" y="1683665"/>
                        <a:ext cx="198437" cy="219075"/>
                      </a:xfrm>
                      <a:prstGeom prst="rect">
                        <a:avLst/>
                      </a:prstGeom>
                    </p:spPr>
                  </p:pic>
                </p:oleObj>
              </mc:Fallback>
            </mc:AlternateContent>
          </a:graphicData>
        </a:graphic>
      </p:graphicFrame>
      <p:sp>
        <p:nvSpPr>
          <p:cNvPr id="153" name="TextBox 152"/>
          <p:cNvSpPr txBox="1"/>
          <p:nvPr/>
        </p:nvSpPr>
        <p:spPr>
          <a:xfrm>
            <a:off x="221419" y="4009521"/>
            <a:ext cx="8704338" cy="707886"/>
          </a:xfrm>
          <a:prstGeom prst="rect">
            <a:avLst/>
          </a:prstGeom>
          <a:noFill/>
        </p:spPr>
        <p:txBody>
          <a:bodyPr wrap="square" rtlCol="0">
            <a:spAutoFit/>
          </a:bodyPr>
          <a:lstStyle/>
          <a:p>
            <a:r>
              <a:rPr lang="en-US" sz="2000" dirty="0">
                <a:solidFill>
                  <a:srgbClr val="FF0000"/>
                </a:solidFill>
                <a:latin typeface="Apple Chancery"/>
                <a:cs typeface="Apple Chancery"/>
              </a:rPr>
              <a:t>e.) The induced current </a:t>
            </a:r>
            <a:r>
              <a:rPr lang="en-US" sz="2000" dirty="0">
                <a:latin typeface="Times New Roman"/>
                <a:cs typeface="Times New Roman"/>
              </a:rPr>
              <a:t>will </a:t>
            </a:r>
            <a:r>
              <a:rPr lang="en-US" sz="2000" dirty="0">
                <a:solidFill>
                  <a:srgbClr val="0000FF"/>
                </a:solidFill>
                <a:latin typeface="Times New Roman"/>
                <a:cs typeface="Times New Roman"/>
              </a:rPr>
              <a:t>interact with the external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latin typeface="Times New Roman"/>
                <a:cs typeface="Times New Roman"/>
              </a:rPr>
              <a:t>and </a:t>
            </a:r>
            <a:r>
              <a:rPr lang="en-US" sz="2000" dirty="0">
                <a:solidFill>
                  <a:srgbClr val="FF0000"/>
                </a:solidFill>
                <a:latin typeface="Times New Roman"/>
                <a:cs typeface="Times New Roman"/>
              </a:rPr>
              <a:t>feel a force</a:t>
            </a:r>
            <a:r>
              <a:rPr lang="en-US" sz="2000" dirty="0">
                <a:latin typeface="Times New Roman"/>
                <a:cs typeface="Times New Roman"/>
              </a:rPr>
              <a:t>.  </a:t>
            </a:r>
            <a:r>
              <a:rPr lang="en-US" sz="2000" dirty="0">
                <a:solidFill>
                  <a:srgbClr val="0000FF"/>
                </a:solidFill>
                <a:latin typeface="Times New Roman"/>
                <a:cs typeface="Times New Roman"/>
              </a:rPr>
              <a:t>In what direction</a:t>
            </a:r>
            <a:r>
              <a:rPr lang="en-US" sz="2000" dirty="0">
                <a:latin typeface="Times New Roman"/>
                <a:cs typeface="Times New Roman"/>
              </a:rPr>
              <a:t> will be that </a:t>
            </a:r>
            <a:r>
              <a:rPr lang="en-US" sz="2000" dirty="0">
                <a:solidFill>
                  <a:srgbClr val="0000FF"/>
                </a:solidFill>
                <a:latin typeface="Times New Roman"/>
                <a:cs typeface="Times New Roman"/>
              </a:rPr>
              <a:t>net force</a:t>
            </a:r>
            <a:r>
              <a:rPr lang="en-US" sz="2000" dirty="0">
                <a:latin typeface="Times New Roman"/>
                <a:cs typeface="Times New Roman"/>
              </a:rPr>
              <a:t>? </a:t>
            </a:r>
          </a:p>
        </p:txBody>
      </p:sp>
      <p:sp>
        <p:nvSpPr>
          <p:cNvPr id="154" name="TextBox 153"/>
          <p:cNvSpPr txBox="1"/>
          <p:nvPr/>
        </p:nvSpPr>
        <p:spPr>
          <a:xfrm>
            <a:off x="525546" y="4786028"/>
            <a:ext cx="8364454" cy="1323439"/>
          </a:xfrm>
          <a:prstGeom prst="rect">
            <a:avLst/>
          </a:prstGeom>
          <a:noFill/>
        </p:spPr>
        <p:txBody>
          <a:bodyPr wrap="square" rtlCol="0">
            <a:spAutoFit/>
          </a:bodyPr>
          <a:lstStyle/>
          <a:p>
            <a:r>
              <a:rPr lang="en-US" sz="2000" dirty="0">
                <a:solidFill>
                  <a:srgbClr val="FF0000"/>
                </a:solidFill>
                <a:latin typeface="Apple Chancery"/>
                <a:cs typeface="Apple Chancery"/>
              </a:rPr>
              <a:t>The magnitude </a:t>
            </a:r>
            <a:r>
              <a:rPr lang="en-US" sz="2000" dirty="0">
                <a:latin typeface="Times New Roman"/>
                <a:cs typeface="Times New Roman"/>
              </a:rPr>
              <a:t>would be the magnitude of                     , which we could figure out, but all that was asked for was the direction, which is the </a:t>
            </a:r>
            <a:r>
              <a:rPr lang="en-US" sz="2000" dirty="0">
                <a:solidFill>
                  <a:srgbClr val="0000FF"/>
                </a:solidFill>
                <a:latin typeface="Times New Roman"/>
                <a:cs typeface="Times New Roman"/>
              </a:rPr>
              <a:t>direction of that cross product</a:t>
            </a:r>
            <a:r>
              <a:rPr lang="en-US" sz="2000" dirty="0">
                <a:latin typeface="Times New Roman"/>
                <a:cs typeface="Times New Roman"/>
              </a:rPr>
              <a:t>.  The </a:t>
            </a:r>
            <a:r>
              <a:rPr lang="en-US" sz="2000" dirty="0">
                <a:solidFill>
                  <a:srgbClr val="008000"/>
                </a:solidFill>
                <a:latin typeface="Times New Roman"/>
                <a:cs typeface="Times New Roman"/>
              </a:rPr>
              <a:t>force on the two horizontal wires </a:t>
            </a:r>
            <a:r>
              <a:rPr lang="en-US" sz="2000" dirty="0">
                <a:solidFill>
                  <a:srgbClr val="0000FF"/>
                </a:solidFill>
                <a:latin typeface="Times New Roman"/>
                <a:cs typeface="Times New Roman"/>
              </a:rPr>
              <a:t>will cancel</a:t>
            </a:r>
            <a:r>
              <a:rPr lang="en-US" sz="2000" dirty="0">
                <a:latin typeface="Times New Roman"/>
                <a:cs typeface="Times New Roman"/>
              </a:rPr>
              <a:t>, but the </a:t>
            </a:r>
            <a:r>
              <a:rPr lang="en-US" sz="2000" dirty="0">
                <a:solidFill>
                  <a:srgbClr val="0000FF"/>
                </a:solidFill>
                <a:latin typeface="Times New Roman"/>
                <a:cs typeface="Times New Roman"/>
              </a:rPr>
              <a:t>force on </a:t>
            </a:r>
            <a:r>
              <a:rPr lang="en-US" sz="2000" dirty="0">
                <a:latin typeface="Times New Roman"/>
                <a:cs typeface="Times New Roman"/>
              </a:rPr>
              <a:t>the </a:t>
            </a:r>
            <a:r>
              <a:rPr lang="en-US" sz="2000" dirty="0">
                <a:solidFill>
                  <a:srgbClr val="0000FF"/>
                </a:solidFill>
                <a:latin typeface="Times New Roman"/>
                <a:cs typeface="Times New Roman"/>
              </a:rPr>
              <a:t>vertical wire in the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latin typeface="Times New Roman"/>
                <a:cs typeface="Times New Roman"/>
              </a:rPr>
              <a:t>will be </a:t>
            </a:r>
            <a:r>
              <a:rPr lang="en-US" sz="2000" dirty="0">
                <a:solidFill>
                  <a:srgbClr val="FF0000"/>
                </a:solidFill>
                <a:latin typeface="Times New Roman"/>
                <a:cs typeface="Times New Roman"/>
              </a:rPr>
              <a:t>to the left</a:t>
            </a:r>
            <a:r>
              <a:rPr lang="en-US" sz="2000" dirty="0">
                <a:latin typeface="Times New Roman"/>
                <a:cs typeface="Times New Roman"/>
              </a:rPr>
              <a:t>, as shown on the sketch. </a:t>
            </a:r>
          </a:p>
        </p:txBody>
      </p:sp>
      <p:graphicFrame>
        <p:nvGraphicFramePr>
          <p:cNvPr id="155" name="Object 154"/>
          <p:cNvGraphicFramePr>
            <a:graphicFrameLocks noChangeAspect="1"/>
          </p:cNvGraphicFramePr>
          <p:nvPr>
            <p:extLst>
              <p:ext uri="{D42A27DB-BD31-4B8C-83A1-F6EECF244321}">
                <p14:modId xmlns:p14="http://schemas.microsoft.com/office/powerpoint/2010/main" val="3817560285"/>
              </p:ext>
            </p:extLst>
          </p:nvPr>
        </p:nvGraphicFramePr>
        <p:xfrm>
          <a:off x="5047456" y="4803550"/>
          <a:ext cx="1296988" cy="395288"/>
        </p:xfrm>
        <a:graphic>
          <a:graphicData uri="http://schemas.openxmlformats.org/presentationml/2006/ole">
            <mc:AlternateContent xmlns:mc="http://schemas.openxmlformats.org/markup-compatibility/2006">
              <mc:Choice xmlns:v="urn:schemas-microsoft-com:vml" Requires="v">
                <p:oleObj spid="_x0000_s2929048" name="Equation" r:id="rId11" imgW="749300" imgH="228600" progId="Equation.DSMT4">
                  <p:embed/>
                </p:oleObj>
              </mc:Choice>
              <mc:Fallback>
                <p:oleObj name="Equation" r:id="rId11" imgW="749300" imgH="228600" progId="Equation.DSMT4">
                  <p:embed/>
                  <p:pic>
                    <p:nvPicPr>
                      <p:cNvPr id="0" name=""/>
                      <p:cNvPicPr/>
                      <p:nvPr/>
                    </p:nvPicPr>
                    <p:blipFill>
                      <a:blip r:embed="rId12"/>
                      <a:stretch>
                        <a:fillRect/>
                      </a:stretch>
                    </p:blipFill>
                    <p:spPr>
                      <a:xfrm>
                        <a:off x="5047456" y="4803550"/>
                        <a:ext cx="1296988" cy="395288"/>
                      </a:xfrm>
                      <a:prstGeom prst="rect">
                        <a:avLst/>
                      </a:prstGeom>
                    </p:spPr>
                  </p:pic>
                </p:oleObj>
              </mc:Fallback>
            </mc:AlternateContent>
          </a:graphicData>
        </a:graphic>
      </p:graphicFrame>
      <p:sp>
        <p:nvSpPr>
          <p:cNvPr id="156"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21.)</a:t>
            </a:r>
          </a:p>
        </p:txBody>
      </p:sp>
      <p:sp>
        <p:nvSpPr>
          <p:cNvPr id="3" name="Rectangle 2"/>
          <p:cNvSpPr/>
          <p:nvPr/>
        </p:nvSpPr>
        <p:spPr>
          <a:xfrm>
            <a:off x="5605780" y="2408517"/>
            <a:ext cx="240030" cy="32146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0316" name="Group 344"/>
          <p:cNvGrpSpPr>
            <a:grpSpLocks/>
          </p:cNvGrpSpPr>
          <p:nvPr/>
        </p:nvGrpSpPr>
        <p:grpSpPr bwMode="auto">
          <a:xfrm>
            <a:off x="5434330" y="1735575"/>
            <a:ext cx="171450" cy="167164"/>
            <a:chOff x="2376" y="3568"/>
            <a:chExt cx="120" cy="117"/>
          </a:xfrm>
        </p:grpSpPr>
        <p:sp>
          <p:nvSpPr>
            <p:cNvPr id="140445" name="Line 345"/>
            <p:cNvSpPr>
              <a:spLocks noChangeShapeType="1"/>
            </p:cNvSpPr>
            <p:nvPr/>
          </p:nvSpPr>
          <p:spPr bwMode="auto">
            <a:xfrm rot="10800000" flipH="1">
              <a:off x="2440" y="3568"/>
              <a:ext cx="56" cy="11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46" name="Line 346"/>
            <p:cNvSpPr>
              <a:spLocks noChangeShapeType="1"/>
            </p:cNvSpPr>
            <p:nvPr/>
          </p:nvSpPr>
          <p:spPr bwMode="auto">
            <a:xfrm rot="10800000">
              <a:off x="2376" y="3568"/>
              <a:ext cx="64" cy="117"/>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17" name="Group 347"/>
          <p:cNvGrpSpPr>
            <a:grpSpLocks/>
          </p:cNvGrpSpPr>
          <p:nvPr/>
        </p:nvGrpSpPr>
        <p:grpSpPr bwMode="auto">
          <a:xfrm>
            <a:off x="5830094" y="2309933"/>
            <a:ext cx="185738" cy="180023"/>
            <a:chOff x="2653" y="3970"/>
            <a:chExt cx="130" cy="126"/>
          </a:xfrm>
        </p:grpSpPr>
        <p:sp>
          <p:nvSpPr>
            <p:cNvPr id="140443"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44"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18" name="Group 350"/>
          <p:cNvGrpSpPr>
            <a:grpSpLocks/>
          </p:cNvGrpSpPr>
          <p:nvPr/>
        </p:nvGrpSpPr>
        <p:grpSpPr bwMode="auto">
          <a:xfrm>
            <a:off x="5887244" y="1164075"/>
            <a:ext cx="185738" cy="182880"/>
            <a:chOff x="2693" y="3168"/>
            <a:chExt cx="130" cy="128"/>
          </a:xfrm>
        </p:grpSpPr>
        <p:sp>
          <p:nvSpPr>
            <p:cNvPr id="140441" name="Line 351"/>
            <p:cNvSpPr>
              <a:spLocks noChangeShapeType="1"/>
            </p:cNvSpPr>
            <p:nvPr/>
          </p:nvSpPr>
          <p:spPr bwMode="auto">
            <a:xfrm>
              <a:off x="2693" y="3234"/>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42" name="Line 352"/>
            <p:cNvSpPr>
              <a:spLocks noChangeShapeType="1"/>
            </p:cNvSpPr>
            <p:nvPr/>
          </p:nvSpPr>
          <p:spPr bwMode="auto">
            <a:xfrm rot="10800000" flipH="1">
              <a:off x="2696" y="3168"/>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19" name="Group 353"/>
          <p:cNvGrpSpPr>
            <a:grpSpLocks/>
          </p:cNvGrpSpPr>
          <p:nvPr/>
        </p:nvGrpSpPr>
        <p:grpSpPr bwMode="auto">
          <a:xfrm>
            <a:off x="6588760" y="1735575"/>
            <a:ext cx="171450" cy="167164"/>
            <a:chOff x="3184" y="3568"/>
            <a:chExt cx="120" cy="117"/>
          </a:xfrm>
        </p:grpSpPr>
        <p:sp>
          <p:nvSpPr>
            <p:cNvPr id="140439" name="Line 354"/>
            <p:cNvSpPr>
              <a:spLocks noChangeShapeType="1"/>
            </p:cNvSpPr>
            <p:nvPr/>
          </p:nvSpPr>
          <p:spPr bwMode="auto">
            <a:xfrm rot="10800000" flipH="1">
              <a:off x="3184" y="3568"/>
              <a:ext cx="56" cy="11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40" name="Line 355"/>
            <p:cNvSpPr>
              <a:spLocks noChangeShapeType="1"/>
            </p:cNvSpPr>
            <p:nvPr/>
          </p:nvSpPr>
          <p:spPr bwMode="auto">
            <a:xfrm rot="10800000">
              <a:off x="3240" y="3568"/>
              <a:ext cx="64" cy="117"/>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aphicFrame>
        <p:nvGraphicFramePr>
          <p:cNvPr id="158" name="Object 157"/>
          <p:cNvGraphicFramePr>
            <a:graphicFrameLocks noChangeAspect="1"/>
          </p:cNvGraphicFramePr>
          <p:nvPr>
            <p:extLst>
              <p:ext uri="{D42A27DB-BD31-4B8C-83A1-F6EECF244321}">
                <p14:modId xmlns:p14="http://schemas.microsoft.com/office/powerpoint/2010/main" val="3691365843"/>
              </p:ext>
            </p:extLst>
          </p:nvPr>
        </p:nvGraphicFramePr>
        <p:xfrm>
          <a:off x="5665788" y="2374900"/>
          <a:ext cx="153987" cy="285750"/>
        </p:xfrm>
        <a:graphic>
          <a:graphicData uri="http://schemas.openxmlformats.org/presentationml/2006/ole">
            <mc:AlternateContent xmlns:mc="http://schemas.openxmlformats.org/markup-compatibility/2006">
              <mc:Choice xmlns:v="urn:schemas-microsoft-com:vml" Requires="v">
                <p:oleObj spid="_x0000_s2929049" name="Equation" r:id="rId13" imgW="88900" imgH="165100" progId="Equation.DSMT4">
                  <p:embed/>
                </p:oleObj>
              </mc:Choice>
              <mc:Fallback>
                <p:oleObj name="Equation" r:id="rId13" imgW="88900" imgH="165100" progId="Equation.DSMT4">
                  <p:embed/>
                  <p:pic>
                    <p:nvPicPr>
                      <p:cNvPr id="0" name=""/>
                      <p:cNvPicPr/>
                      <p:nvPr/>
                    </p:nvPicPr>
                    <p:blipFill>
                      <a:blip r:embed="rId14"/>
                      <a:stretch>
                        <a:fillRect/>
                      </a:stretch>
                    </p:blipFill>
                    <p:spPr>
                      <a:xfrm>
                        <a:off x="5665788" y="2374900"/>
                        <a:ext cx="153987" cy="285750"/>
                      </a:xfrm>
                      <a:prstGeom prst="rect">
                        <a:avLst/>
                      </a:prstGeom>
                    </p:spPr>
                  </p:pic>
                </p:oleObj>
              </mc:Fallback>
            </mc:AlternateContent>
          </a:graphicData>
        </a:graphic>
      </p:graphicFrame>
    </p:spTree>
    <p:extLst>
      <p:ext uri="{BB962C8B-B14F-4D97-AF65-F5344CB8AC3E}">
        <p14:creationId xmlns:p14="http://schemas.microsoft.com/office/powerpoint/2010/main" val="279770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88"/>
                                        </p:tgtEl>
                                        <p:attrNameLst>
                                          <p:attrName>style.visibility</p:attrName>
                                        </p:attrNameLst>
                                      </p:cBhvr>
                                      <p:to>
                                        <p:strVal val="visible"/>
                                      </p:to>
                                    </p:set>
                                    <p:animEffect transition="in" filter="dissolve">
                                      <p:cBhvr>
                                        <p:cTn id="7" dur="500"/>
                                        <p:tgtEl>
                                          <p:spTgt spid="4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0"/>
                                        </p:tgtEl>
                                        <p:attrNameLst>
                                          <p:attrName>style.visibility</p:attrName>
                                        </p:attrNameLst>
                                      </p:cBhvr>
                                      <p:to>
                                        <p:strVal val="visible"/>
                                      </p:to>
                                    </p:set>
                                    <p:animEffect transition="in" filter="dissolve">
                                      <p:cBhvr>
                                        <p:cTn id="12" dur="500"/>
                                        <p:tgtEl>
                                          <p:spTgt spid="48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82"/>
                                        </p:tgtEl>
                                        <p:attrNameLst>
                                          <p:attrName>style.visibility</p:attrName>
                                        </p:attrNameLst>
                                      </p:cBhvr>
                                      <p:to>
                                        <p:strVal val="visible"/>
                                      </p:to>
                                    </p:set>
                                    <p:animEffect transition="in" filter="dissolve">
                                      <p:cBhvr>
                                        <p:cTn id="17" dur="500"/>
                                        <p:tgtEl>
                                          <p:spTgt spid="48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40318"/>
                                        </p:tgtEl>
                                        <p:attrNameLst>
                                          <p:attrName>style.visibility</p:attrName>
                                        </p:attrNameLst>
                                      </p:cBhvr>
                                      <p:to>
                                        <p:strVal val="visible"/>
                                      </p:to>
                                    </p:set>
                                    <p:animEffect transition="in" filter="dissolve">
                                      <p:cBhvr>
                                        <p:cTn id="22" dur="500"/>
                                        <p:tgtEl>
                                          <p:spTgt spid="140318"/>
                                        </p:tgtEl>
                                      </p:cBhvr>
                                    </p:animEffect>
                                  </p:childTnLst>
                                </p:cTn>
                              </p:par>
                              <p:par>
                                <p:cTn id="23" presetID="9" presetClass="entr" presetSubtype="0" fill="hold" nodeType="withEffect">
                                  <p:stCondLst>
                                    <p:cond delay="0"/>
                                  </p:stCondLst>
                                  <p:childTnLst>
                                    <p:set>
                                      <p:cBhvr>
                                        <p:cTn id="24" dur="1" fill="hold">
                                          <p:stCondLst>
                                            <p:cond delay="0"/>
                                          </p:stCondLst>
                                        </p:cTn>
                                        <p:tgtEl>
                                          <p:spTgt spid="140319"/>
                                        </p:tgtEl>
                                        <p:attrNameLst>
                                          <p:attrName>style.visibility</p:attrName>
                                        </p:attrNameLst>
                                      </p:cBhvr>
                                      <p:to>
                                        <p:strVal val="visible"/>
                                      </p:to>
                                    </p:set>
                                    <p:animEffect transition="in" filter="dissolve">
                                      <p:cBhvr>
                                        <p:cTn id="25" dur="500"/>
                                        <p:tgtEl>
                                          <p:spTgt spid="140319"/>
                                        </p:tgtEl>
                                      </p:cBhvr>
                                    </p:animEffect>
                                  </p:childTnLst>
                                </p:cTn>
                              </p:par>
                              <p:par>
                                <p:cTn id="26" presetID="9" presetClass="entr" presetSubtype="0" fill="hold" nodeType="withEffect">
                                  <p:stCondLst>
                                    <p:cond delay="0"/>
                                  </p:stCondLst>
                                  <p:childTnLst>
                                    <p:set>
                                      <p:cBhvr>
                                        <p:cTn id="27" dur="1" fill="hold">
                                          <p:stCondLst>
                                            <p:cond delay="0"/>
                                          </p:stCondLst>
                                        </p:cTn>
                                        <p:tgtEl>
                                          <p:spTgt spid="158"/>
                                        </p:tgtEl>
                                        <p:attrNameLst>
                                          <p:attrName>style.visibility</p:attrName>
                                        </p:attrNameLst>
                                      </p:cBhvr>
                                      <p:to>
                                        <p:strVal val="visible"/>
                                      </p:to>
                                    </p:set>
                                    <p:animEffect transition="in" filter="dissolve">
                                      <p:cBhvr>
                                        <p:cTn id="28" dur="500"/>
                                        <p:tgtEl>
                                          <p:spTgt spid="158"/>
                                        </p:tgtEl>
                                      </p:cBhvr>
                                    </p:animEffect>
                                  </p:childTnLst>
                                </p:cTn>
                              </p:par>
                              <p:par>
                                <p:cTn id="29" presetID="9" presetClass="entr" presetSubtype="0" fill="hold" nodeType="withEffect">
                                  <p:stCondLst>
                                    <p:cond delay="0"/>
                                  </p:stCondLst>
                                  <p:childTnLst>
                                    <p:set>
                                      <p:cBhvr>
                                        <p:cTn id="30" dur="1" fill="hold">
                                          <p:stCondLst>
                                            <p:cond delay="0"/>
                                          </p:stCondLst>
                                        </p:cTn>
                                        <p:tgtEl>
                                          <p:spTgt spid="140317"/>
                                        </p:tgtEl>
                                        <p:attrNameLst>
                                          <p:attrName>style.visibility</p:attrName>
                                        </p:attrNameLst>
                                      </p:cBhvr>
                                      <p:to>
                                        <p:strVal val="visible"/>
                                      </p:to>
                                    </p:set>
                                    <p:animEffect transition="in" filter="dissolve">
                                      <p:cBhvr>
                                        <p:cTn id="31" dur="500"/>
                                        <p:tgtEl>
                                          <p:spTgt spid="140317"/>
                                        </p:tgtEl>
                                      </p:cBhvr>
                                    </p:animEffect>
                                  </p:childTnLst>
                                </p:cTn>
                              </p:par>
                              <p:par>
                                <p:cTn id="32" presetID="9" presetClass="entr" presetSubtype="0" fill="hold" nodeType="withEffect">
                                  <p:stCondLst>
                                    <p:cond delay="0"/>
                                  </p:stCondLst>
                                  <p:childTnLst>
                                    <p:set>
                                      <p:cBhvr>
                                        <p:cTn id="33" dur="1" fill="hold">
                                          <p:stCondLst>
                                            <p:cond delay="0"/>
                                          </p:stCondLst>
                                        </p:cTn>
                                        <p:tgtEl>
                                          <p:spTgt spid="140316"/>
                                        </p:tgtEl>
                                        <p:attrNameLst>
                                          <p:attrName>style.visibility</p:attrName>
                                        </p:attrNameLst>
                                      </p:cBhvr>
                                      <p:to>
                                        <p:strVal val="visible"/>
                                      </p:to>
                                    </p:set>
                                    <p:animEffect transition="in" filter="dissolve">
                                      <p:cBhvr>
                                        <p:cTn id="34" dur="500"/>
                                        <p:tgtEl>
                                          <p:spTgt spid="140316"/>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53"/>
                                        </p:tgtEl>
                                        <p:attrNameLst>
                                          <p:attrName>style.visibility</p:attrName>
                                        </p:attrNameLst>
                                      </p:cBhvr>
                                      <p:to>
                                        <p:strVal val="visible"/>
                                      </p:to>
                                    </p:set>
                                    <p:animEffect transition="in" filter="dissolve">
                                      <p:cBhvr>
                                        <p:cTn id="39" dur="500"/>
                                        <p:tgtEl>
                                          <p:spTgt spid="153"/>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nodeType="clickEffect">
                                  <p:stCondLst>
                                    <p:cond delay="0"/>
                                  </p:stCondLst>
                                  <p:childTnLst>
                                    <p:set>
                                      <p:cBhvr>
                                        <p:cTn id="43" dur="1" fill="hold">
                                          <p:stCondLst>
                                            <p:cond delay="0"/>
                                          </p:stCondLst>
                                        </p:cTn>
                                        <p:tgtEl>
                                          <p:spTgt spid="155"/>
                                        </p:tgtEl>
                                        <p:attrNameLst>
                                          <p:attrName>style.visibility</p:attrName>
                                        </p:attrNameLst>
                                      </p:cBhvr>
                                      <p:to>
                                        <p:strVal val="visible"/>
                                      </p:to>
                                    </p:set>
                                    <p:animEffect transition="in" filter="dissolve">
                                      <p:cBhvr>
                                        <p:cTn id="44" dur="500"/>
                                        <p:tgtEl>
                                          <p:spTgt spid="155"/>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54"/>
                                        </p:tgtEl>
                                        <p:attrNameLst>
                                          <p:attrName>style.visibility</p:attrName>
                                        </p:attrNameLst>
                                      </p:cBhvr>
                                      <p:to>
                                        <p:strVal val="visible"/>
                                      </p:to>
                                    </p:set>
                                    <p:animEffect transition="in" filter="dissolve">
                                      <p:cBhvr>
                                        <p:cTn id="47" dur="500"/>
                                        <p:tgtEl>
                                          <p:spTgt spid="154"/>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40327"/>
                                        </p:tgtEl>
                                        <p:attrNameLst>
                                          <p:attrName>style.visibility</p:attrName>
                                        </p:attrNameLst>
                                      </p:cBhvr>
                                      <p:to>
                                        <p:strVal val="visible"/>
                                      </p:to>
                                    </p:set>
                                    <p:animEffect transition="in" filter="dissolve">
                                      <p:cBhvr>
                                        <p:cTn id="52" dur="500"/>
                                        <p:tgtEl>
                                          <p:spTgt spid="140327"/>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40328"/>
                                        </p:tgtEl>
                                        <p:attrNameLst>
                                          <p:attrName>style.visibility</p:attrName>
                                        </p:attrNameLst>
                                      </p:cBhvr>
                                      <p:to>
                                        <p:strVal val="visible"/>
                                      </p:to>
                                    </p:set>
                                    <p:animEffect transition="in" filter="dissolve">
                                      <p:cBhvr>
                                        <p:cTn id="55" dur="500"/>
                                        <p:tgtEl>
                                          <p:spTgt spid="140328"/>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40325"/>
                                        </p:tgtEl>
                                        <p:attrNameLst>
                                          <p:attrName>style.visibility</p:attrName>
                                        </p:attrNameLst>
                                      </p:cBhvr>
                                      <p:to>
                                        <p:strVal val="visible"/>
                                      </p:to>
                                    </p:set>
                                    <p:animEffect transition="in" filter="dissolve">
                                      <p:cBhvr>
                                        <p:cTn id="58" dur="500"/>
                                        <p:tgtEl>
                                          <p:spTgt spid="140325"/>
                                        </p:tgtEl>
                                      </p:cBhvr>
                                    </p:animEffect>
                                  </p:childTnLst>
                                </p:cTn>
                              </p:par>
                              <p:par>
                                <p:cTn id="59" presetID="9" presetClass="entr" presetSubtype="0" fill="hold" nodeType="withEffect">
                                  <p:stCondLst>
                                    <p:cond delay="0"/>
                                  </p:stCondLst>
                                  <p:childTnLst>
                                    <p:set>
                                      <p:cBhvr>
                                        <p:cTn id="60" dur="1" fill="hold">
                                          <p:stCondLst>
                                            <p:cond delay="0"/>
                                          </p:stCondLst>
                                        </p:cTn>
                                        <p:tgtEl>
                                          <p:spTgt spid="475"/>
                                        </p:tgtEl>
                                        <p:attrNameLst>
                                          <p:attrName>style.visibility</p:attrName>
                                        </p:attrNameLst>
                                      </p:cBhvr>
                                      <p:to>
                                        <p:strVal val="visible"/>
                                      </p:to>
                                    </p:set>
                                    <p:animEffect transition="in" filter="dissolve">
                                      <p:cBhvr>
                                        <p:cTn id="61" dur="500"/>
                                        <p:tgtEl>
                                          <p:spTgt spid="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 grpId="0"/>
      <p:bldP spid="140325" grpId="0" animBg="1"/>
      <p:bldP spid="140327" grpId="0" animBg="1"/>
      <p:bldP spid="140328" grpId="0" animBg="1"/>
      <p:bldP spid="480" grpId="0"/>
      <p:bldP spid="153" grpId="0"/>
      <p:bldP spid="15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Rectangle 342"/>
          <p:cNvSpPr>
            <a:spLocks noChangeArrowheads="1"/>
          </p:cNvSpPr>
          <p:nvPr/>
        </p:nvSpPr>
        <p:spPr bwMode="auto">
          <a:xfrm>
            <a:off x="6694170" y="1561548"/>
            <a:ext cx="1143000" cy="1143000"/>
          </a:xfrm>
          <a:prstGeom prst="rect">
            <a:avLst/>
          </a:prstGeom>
          <a:solidFill>
            <a:schemeClr val="accent1"/>
          </a:solidFill>
          <a:ln w="25400">
            <a:solidFill>
              <a:schemeClr val="tx1"/>
            </a:solidFill>
            <a:miter lim="800000"/>
            <a:headEnd/>
            <a:tailEnd/>
          </a:ln>
        </p:spPr>
        <p:txBody>
          <a:bodyPr lIns="82296" tIns="41148" rIns="82296" bIns="41148"/>
          <a:lstStyle/>
          <a:p>
            <a:endParaRPr lang="en-US"/>
          </a:p>
        </p:txBody>
      </p:sp>
      <p:sp>
        <p:nvSpPr>
          <p:cNvPr id="140290" name="Rectangle 2"/>
          <p:cNvSpPr>
            <a:spLocks noChangeArrowheads="1"/>
          </p:cNvSpPr>
          <p:nvPr/>
        </p:nvSpPr>
        <p:spPr bwMode="auto">
          <a:xfrm>
            <a:off x="6200140" y="993895"/>
            <a:ext cx="2689860" cy="225933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grpSp>
        <p:nvGrpSpPr>
          <p:cNvPr id="140309" name="Group 282"/>
          <p:cNvGrpSpPr>
            <a:grpSpLocks/>
          </p:cNvGrpSpPr>
          <p:nvPr/>
        </p:nvGrpSpPr>
        <p:grpSpPr bwMode="auto">
          <a:xfrm>
            <a:off x="6485890" y="1184395"/>
            <a:ext cx="2168843" cy="170022"/>
            <a:chOff x="3112" y="2960"/>
            <a:chExt cx="1518" cy="119"/>
          </a:xfrm>
        </p:grpSpPr>
        <p:grpSp>
          <p:nvGrpSpPr>
            <p:cNvPr id="140474" name="Group 283"/>
            <p:cNvGrpSpPr>
              <a:grpSpLocks/>
            </p:cNvGrpSpPr>
            <p:nvPr/>
          </p:nvGrpSpPr>
          <p:grpSpPr bwMode="auto">
            <a:xfrm>
              <a:off x="3112" y="2960"/>
              <a:ext cx="118" cy="119"/>
              <a:chOff x="3112" y="2960"/>
              <a:chExt cx="118" cy="119"/>
            </a:xfrm>
          </p:grpSpPr>
          <p:sp>
            <p:nvSpPr>
              <p:cNvPr id="140499" name="Line 284"/>
              <p:cNvSpPr>
                <a:spLocks noChangeShapeType="1"/>
              </p:cNvSpPr>
              <p:nvPr/>
            </p:nvSpPr>
            <p:spPr bwMode="auto">
              <a:xfrm>
                <a:off x="311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500" name="Line 285"/>
              <p:cNvSpPr>
                <a:spLocks noChangeShapeType="1"/>
              </p:cNvSpPr>
              <p:nvPr/>
            </p:nvSpPr>
            <p:spPr bwMode="auto">
              <a:xfrm flipH="1">
                <a:off x="311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75" name="Group 286"/>
            <p:cNvGrpSpPr>
              <a:grpSpLocks/>
            </p:cNvGrpSpPr>
            <p:nvPr/>
          </p:nvGrpSpPr>
          <p:grpSpPr bwMode="auto">
            <a:xfrm>
              <a:off x="3392" y="2960"/>
              <a:ext cx="118" cy="119"/>
              <a:chOff x="3392" y="2960"/>
              <a:chExt cx="118" cy="119"/>
            </a:xfrm>
          </p:grpSpPr>
          <p:sp>
            <p:nvSpPr>
              <p:cNvPr id="140497" name="Line 287"/>
              <p:cNvSpPr>
                <a:spLocks noChangeShapeType="1"/>
              </p:cNvSpPr>
              <p:nvPr/>
            </p:nvSpPr>
            <p:spPr bwMode="auto">
              <a:xfrm>
                <a:off x="339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98" name="Line 288"/>
              <p:cNvSpPr>
                <a:spLocks noChangeShapeType="1"/>
              </p:cNvSpPr>
              <p:nvPr/>
            </p:nvSpPr>
            <p:spPr bwMode="auto">
              <a:xfrm flipH="1">
                <a:off x="339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76" name="Group 289"/>
            <p:cNvGrpSpPr>
              <a:grpSpLocks/>
            </p:cNvGrpSpPr>
            <p:nvPr/>
          </p:nvGrpSpPr>
          <p:grpSpPr bwMode="auto">
            <a:xfrm>
              <a:off x="3672" y="2960"/>
              <a:ext cx="118" cy="119"/>
              <a:chOff x="3672" y="2960"/>
              <a:chExt cx="118" cy="119"/>
            </a:xfrm>
          </p:grpSpPr>
          <p:sp>
            <p:nvSpPr>
              <p:cNvPr id="140495" name="Line 290"/>
              <p:cNvSpPr>
                <a:spLocks noChangeShapeType="1"/>
              </p:cNvSpPr>
              <p:nvPr/>
            </p:nvSpPr>
            <p:spPr bwMode="auto">
              <a:xfrm>
                <a:off x="367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96" name="Line 291"/>
              <p:cNvSpPr>
                <a:spLocks noChangeShapeType="1"/>
              </p:cNvSpPr>
              <p:nvPr/>
            </p:nvSpPr>
            <p:spPr bwMode="auto">
              <a:xfrm flipH="1">
                <a:off x="367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77" name="Group 292"/>
            <p:cNvGrpSpPr>
              <a:grpSpLocks/>
            </p:cNvGrpSpPr>
            <p:nvPr/>
          </p:nvGrpSpPr>
          <p:grpSpPr bwMode="auto">
            <a:xfrm>
              <a:off x="3952" y="2960"/>
              <a:ext cx="118" cy="119"/>
              <a:chOff x="3952" y="2960"/>
              <a:chExt cx="118" cy="119"/>
            </a:xfrm>
          </p:grpSpPr>
          <p:sp>
            <p:nvSpPr>
              <p:cNvPr id="140493" name="Line 293"/>
              <p:cNvSpPr>
                <a:spLocks noChangeShapeType="1"/>
              </p:cNvSpPr>
              <p:nvPr/>
            </p:nvSpPr>
            <p:spPr bwMode="auto">
              <a:xfrm>
                <a:off x="395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94" name="Line 294"/>
              <p:cNvSpPr>
                <a:spLocks noChangeShapeType="1"/>
              </p:cNvSpPr>
              <p:nvPr/>
            </p:nvSpPr>
            <p:spPr bwMode="auto">
              <a:xfrm flipH="1">
                <a:off x="395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78" name="Group 295"/>
            <p:cNvGrpSpPr>
              <a:grpSpLocks/>
            </p:cNvGrpSpPr>
            <p:nvPr/>
          </p:nvGrpSpPr>
          <p:grpSpPr bwMode="auto">
            <a:xfrm>
              <a:off x="4232" y="2960"/>
              <a:ext cx="118" cy="119"/>
              <a:chOff x="4232" y="2960"/>
              <a:chExt cx="118" cy="119"/>
            </a:xfrm>
          </p:grpSpPr>
          <p:sp>
            <p:nvSpPr>
              <p:cNvPr id="140491" name="Line 296"/>
              <p:cNvSpPr>
                <a:spLocks noChangeShapeType="1"/>
              </p:cNvSpPr>
              <p:nvPr/>
            </p:nvSpPr>
            <p:spPr bwMode="auto">
              <a:xfrm>
                <a:off x="423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92" name="Line 297"/>
              <p:cNvSpPr>
                <a:spLocks noChangeShapeType="1"/>
              </p:cNvSpPr>
              <p:nvPr/>
            </p:nvSpPr>
            <p:spPr bwMode="auto">
              <a:xfrm flipH="1">
                <a:off x="423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79" name="Group 298"/>
            <p:cNvGrpSpPr>
              <a:grpSpLocks/>
            </p:cNvGrpSpPr>
            <p:nvPr/>
          </p:nvGrpSpPr>
          <p:grpSpPr bwMode="auto">
            <a:xfrm>
              <a:off x="4512" y="2960"/>
              <a:ext cx="118" cy="119"/>
              <a:chOff x="4512" y="2960"/>
              <a:chExt cx="118" cy="119"/>
            </a:xfrm>
          </p:grpSpPr>
          <p:sp>
            <p:nvSpPr>
              <p:cNvPr id="140489" name="Line 299"/>
              <p:cNvSpPr>
                <a:spLocks noChangeShapeType="1"/>
              </p:cNvSpPr>
              <p:nvPr/>
            </p:nvSpPr>
            <p:spPr bwMode="auto">
              <a:xfrm>
                <a:off x="451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90" name="Line 300"/>
              <p:cNvSpPr>
                <a:spLocks noChangeShapeType="1"/>
              </p:cNvSpPr>
              <p:nvPr/>
            </p:nvSpPr>
            <p:spPr bwMode="auto">
              <a:xfrm flipH="1">
                <a:off x="451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140310" name="Group 310"/>
          <p:cNvGrpSpPr>
            <a:grpSpLocks/>
          </p:cNvGrpSpPr>
          <p:nvPr/>
        </p:nvGrpSpPr>
        <p:grpSpPr bwMode="auto">
          <a:xfrm>
            <a:off x="6485890" y="2898895"/>
            <a:ext cx="2168843" cy="171450"/>
            <a:chOff x="3112" y="4160"/>
            <a:chExt cx="1518" cy="120"/>
          </a:xfrm>
        </p:grpSpPr>
        <p:grpSp>
          <p:nvGrpSpPr>
            <p:cNvPr id="140447" name="Group 311"/>
            <p:cNvGrpSpPr>
              <a:grpSpLocks/>
            </p:cNvGrpSpPr>
            <p:nvPr/>
          </p:nvGrpSpPr>
          <p:grpSpPr bwMode="auto">
            <a:xfrm>
              <a:off x="3112" y="4160"/>
              <a:ext cx="118" cy="120"/>
              <a:chOff x="3112" y="4160"/>
              <a:chExt cx="118" cy="120"/>
            </a:xfrm>
          </p:grpSpPr>
          <p:sp>
            <p:nvSpPr>
              <p:cNvPr id="140472" name="Line 312"/>
              <p:cNvSpPr>
                <a:spLocks noChangeShapeType="1"/>
              </p:cNvSpPr>
              <p:nvPr/>
            </p:nvSpPr>
            <p:spPr bwMode="auto">
              <a:xfrm>
                <a:off x="311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73" name="Line 313"/>
              <p:cNvSpPr>
                <a:spLocks noChangeShapeType="1"/>
              </p:cNvSpPr>
              <p:nvPr/>
            </p:nvSpPr>
            <p:spPr bwMode="auto">
              <a:xfrm flipH="1">
                <a:off x="311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48" name="Group 314"/>
            <p:cNvGrpSpPr>
              <a:grpSpLocks/>
            </p:cNvGrpSpPr>
            <p:nvPr/>
          </p:nvGrpSpPr>
          <p:grpSpPr bwMode="auto">
            <a:xfrm>
              <a:off x="3392" y="4160"/>
              <a:ext cx="118" cy="120"/>
              <a:chOff x="3392" y="4160"/>
              <a:chExt cx="118" cy="120"/>
            </a:xfrm>
          </p:grpSpPr>
          <p:sp>
            <p:nvSpPr>
              <p:cNvPr id="140470" name="Line 315"/>
              <p:cNvSpPr>
                <a:spLocks noChangeShapeType="1"/>
              </p:cNvSpPr>
              <p:nvPr/>
            </p:nvSpPr>
            <p:spPr bwMode="auto">
              <a:xfrm>
                <a:off x="339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71" name="Line 316"/>
              <p:cNvSpPr>
                <a:spLocks noChangeShapeType="1"/>
              </p:cNvSpPr>
              <p:nvPr/>
            </p:nvSpPr>
            <p:spPr bwMode="auto">
              <a:xfrm flipH="1">
                <a:off x="339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49" name="Group 317"/>
            <p:cNvGrpSpPr>
              <a:grpSpLocks/>
            </p:cNvGrpSpPr>
            <p:nvPr/>
          </p:nvGrpSpPr>
          <p:grpSpPr bwMode="auto">
            <a:xfrm>
              <a:off x="3672" y="4160"/>
              <a:ext cx="118" cy="120"/>
              <a:chOff x="3672" y="4160"/>
              <a:chExt cx="118" cy="120"/>
            </a:xfrm>
          </p:grpSpPr>
          <p:sp>
            <p:nvSpPr>
              <p:cNvPr id="140468" name="Line 318"/>
              <p:cNvSpPr>
                <a:spLocks noChangeShapeType="1"/>
              </p:cNvSpPr>
              <p:nvPr/>
            </p:nvSpPr>
            <p:spPr bwMode="auto">
              <a:xfrm>
                <a:off x="367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69" name="Line 319"/>
              <p:cNvSpPr>
                <a:spLocks noChangeShapeType="1"/>
              </p:cNvSpPr>
              <p:nvPr/>
            </p:nvSpPr>
            <p:spPr bwMode="auto">
              <a:xfrm flipH="1">
                <a:off x="367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50" name="Group 320"/>
            <p:cNvGrpSpPr>
              <a:grpSpLocks/>
            </p:cNvGrpSpPr>
            <p:nvPr/>
          </p:nvGrpSpPr>
          <p:grpSpPr bwMode="auto">
            <a:xfrm>
              <a:off x="3952" y="4160"/>
              <a:ext cx="118" cy="120"/>
              <a:chOff x="3952" y="4160"/>
              <a:chExt cx="118" cy="120"/>
            </a:xfrm>
          </p:grpSpPr>
          <p:sp>
            <p:nvSpPr>
              <p:cNvPr id="140466" name="Line 321"/>
              <p:cNvSpPr>
                <a:spLocks noChangeShapeType="1"/>
              </p:cNvSpPr>
              <p:nvPr/>
            </p:nvSpPr>
            <p:spPr bwMode="auto">
              <a:xfrm>
                <a:off x="395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67" name="Line 322"/>
              <p:cNvSpPr>
                <a:spLocks noChangeShapeType="1"/>
              </p:cNvSpPr>
              <p:nvPr/>
            </p:nvSpPr>
            <p:spPr bwMode="auto">
              <a:xfrm flipH="1">
                <a:off x="395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51" name="Group 323"/>
            <p:cNvGrpSpPr>
              <a:grpSpLocks/>
            </p:cNvGrpSpPr>
            <p:nvPr/>
          </p:nvGrpSpPr>
          <p:grpSpPr bwMode="auto">
            <a:xfrm>
              <a:off x="4232" y="4160"/>
              <a:ext cx="118" cy="120"/>
              <a:chOff x="4232" y="4160"/>
              <a:chExt cx="118" cy="120"/>
            </a:xfrm>
          </p:grpSpPr>
          <p:sp>
            <p:nvSpPr>
              <p:cNvPr id="140464" name="Line 324"/>
              <p:cNvSpPr>
                <a:spLocks noChangeShapeType="1"/>
              </p:cNvSpPr>
              <p:nvPr/>
            </p:nvSpPr>
            <p:spPr bwMode="auto">
              <a:xfrm>
                <a:off x="423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65" name="Line 325"/>
              <p:cNvSpPr>
                <a:spLocks noChangeShapeType="1"/>
              </p:cNvSpPr>
              <p:nvPr/>
            </p:nvSpPr>
            <p:spPr bwMode="auto">
              <a:xfrm flipH="1">
                <a:off x="423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52" name="Group 326"/>
            <p:cNvGrpSpPr>
              <a:grpSpLocks/>
            </p:cNvGrpSpPr>
            <p:nvPr/>
          </p:nvGrpSpPr>
          <p:grpSpPr bwMode="auto">
            <a:xfrm>
              <a:off x="4512" y="4160"/>
              <a:ext cx="118" cy="120"/>
              <a:chOff x="4512" y="4160"/>
              <a:chExt cx="118" cy="120"/>
            </a:xfrm>
          </p:grpSpPr>
          <p:sp>
            <p:nvSpPr>
              <p:cNvPr id="140462" name="Line 327"/>
              <p:cNvSpPr>
                <a:spLocks noChangeShapeType="1"/>
              </p:cNvSpPr>
              <p:nvPr/>
            </p:nvSpPr>
            <p:spPr bwMode="auto">
              <a:xfrm>
                <a:off x="451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63" name="Line 328"/>
              <p:cNvSpPr>
                <a:spLocks noChangeShapeType="1"/>
              </p:cNvSpPr>
              <p:nvPr/>
            </p:nvSpPr>
            <p:spPr bwMode="auto">
              <a:xfrm flipH="1">
                <a:off x="451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140311" name="Rectangle 338"/>
          <p:cNvSpPr>
            <a:spLocks noChangeArrowheads="1"/>
          </p:cNvSpPr>
          <p:nvPr/>
        </p:nvSpPr>
        <p:spPr bwMode="auto">
          <a:xfrm>
            <a:off x="6694170" y="1573015"/>
            <a:ext cx="1143000" cy="1143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40312" name="Line 340"/>
          <p:cNvSpPr>
            <a:spLocks noChangeShapeType="1"/>
          </p:cNvSpPr>
          <p:nvPr/>
        </p:nvSpPr>
        <p:spPr bwMode="auto">
          <a:xfrm flipH="1">
            <a:off x="7928610" y="2098795"/>
            <a:ext cx="868680" cy="0"/>
          </a:xfrm>
          <a:prstGeom prst="line">
            <a:avLst/>
          </a:prstGeom>
          <a:noFill/>
          <a:ln w="28575">
            <a:solidFill>
              <a:srgbClr val="FF0000"/>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grpSp>
        <p:nvGrpSpPr>
          <p:cNvPr id="140320" name="Group 356"/>
          <p:cNvGrpSpPr>
            <a:grpSpLocks/>
          </p:cNvGrpSpPr>
          <p:nvPr/>
        </p:nvGrpSpPr>
        <p:grpSpPr bwMode="auto">
          <a:xfrm>
            <a:off x="6485890" y="1527295"/>
            <a:ext cx="2168843" cy="170022"/>
            <a:chOff x="3112" y="3200"/>
            <a:chExt cx="1518" cy="119"/>
          </a:xfrm>
        </p:grpSpPr>
        <p:grpSp>
          <p:nvGrpSpPr>
            <p:cNvPr id="140412" name="Group 357"/>
            <p:cNvGrpSpPr>
              <a:grpSpLocks/>
            </p:cNvGrpSpPr>
            <p:nvPr/>
          </p:nvGrpSpPr>
          <p:grpSpPr bwMode="auto">
            <a:xfrm>
              <a:off x="3112" y="3200"/>
              <a:ext cx="118" cy="119"/>
              <a:chOff x="3112" y="3200"/>
              <a:chExt cx="118" cy="119"/>
            </a:xfrm>
          </p:grpSpPr>
          <p:sp>
            <p:nvSpPr>
              <p:cNvPr id="140437" name="Line 358"/>
              <p:cNvSpPr>
                <a:spLocks noChangeShapeType="1"/>
              </p:cNvSpPr>
              <p:nvPr/>
            </p:nvSpPr>
            <p:spPr bwMode="auto">
              <a:xfrm>
                <a:off x="311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38" name="Line 359"/>
              <p:cNvSpPr>
                <a:spLocks noChangeShapeType="1"/>
              </p:cNvSpPr>
              <p:nvPr/>
            </p:nvSpPr>
            <p:spPr bwMode="auto">
              <a:xfrm flipH="1">
                <a:off x="311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13" name="Group 360"/>
            <p:cNvGrpSpPr>
              <a:grpSpLocks/>
            </p:cNvGrpSpPr>
            <p:nvPr/>
          </p:nvGrpSpPr>
          <p:grpSpPr bwMode="auto">
            <a:xfrm>
              <a:off x="3392" y="3200"/>
              <a:ext cx="118" cy="119"/>
              <a:chOff x="3392" y="3200"/>
              <a:chExt cx="118" cy="119"/>
            </a:xfrm>
          </p:grpSpPr>
          <p:sp>
            <p:nvSpPr>
              <p:cNvPr id="140435" name="Line 361"/>
              <p:cNvSpPr>
                <a:spLocks noChangeShapeType="1"/>
              </p:cNvSpPr>
              <p:nvPr/>
            </p:nvSpPr>
            <p:spPr bwMode="auto">
              <a:xfrm>
                <a:off x="339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36" name="Line 362"/>
              <p:cNvSpPr>
                <a:spLocks noChangeShapeType="1"/>
              </p:cNvSpPr>
              <p:nvPr/>
            </p:nvSpPr>
            <p:spPr bwMode="auto">
              <a:xfrm flipH="1">
                <a:off x="339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14" name="Group 363"/>
            <p:cNvGrpSpPr>
              <a:grpSpLocks/>
            </p:cNvGrpSpPr>
            <p:nvPr/>
          </p:nvGrpSpPr>
          <p:grpSpPr bwMode="auto">
            <a:xfrm>
              <a:off x="3672" y="3200"/>
              <a:ext cx="118" cy="119"/>
              <a:chOff x="3672" y="3200"/>
              <a:chExt cx="118" cy="119"/>
            </a:xfrm>
          </p:grpSpPr>
          <p:sp>
            <p:nvSpPr>
              <p:cNvPr id="140433" name="Line 364"/>
              <p:cNvSpPr>
                <a:spLocks noChangeShapeType="1"/>
              </p:cNvSpPr>
              <p:nvPr/>
            </p:nvSpPr>
            <p:spPr bwMode="auto">
              <a:xfrm>
                <a:off x="367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34" name="Line 365"/>
              <p:cNvSpPr>
                <a:spLocks noChangeShapeType="1"/>
              </p:cNvSpPr>
              <p:nvPr/>
            </p:nvSpPr>
            <p:spPr bwMode="auto">
              <a:xfrm flipH="1">
                <a:off x="367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15" name="Group 366"/>
            <p:cNvGrpSpPr>
              <a:grpSpLocks/>
            </p:cNvGrpSpPr>
            <p:nvPr/>
          </p:nvGrpSpPr>
          <p:grpSpPr bwMode="auto">
            <a:xfrm>
              <a:off x="3952" y="3200"/>
              <a:ext cx="118" cy="119"/>
              <a:chOff x="3952" y="3200"/>
              <a:chExt cx="118" cy="119"/>
            </a:xfrm>
          </p:grpSpPr>
          <p:sp>
            <p:nvSpPr>
              <p:cNvPr id="140431" name="Line 367"/>
              <p:cNvSpPr>
                <a:spLocks noChangeShapeType="1"/>
              </p:cNvSpPr>
              <p:nvPr/>
            </p:nvSpPr>
            <p:spPr bwMode="auto">
              <a:xfrm>
                <a:off x="395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32" name="Line 368"/>
              <p:cNvSpPr>
                <a:spLocks noChangeShapeType="1"/>
              </p:cNvSpPr>
              <p:nvPr/>
            </p:nvSpPr>
            <p:spPr bwMode="auto">
              <a:xfrm flipH="1">
                <a:off x="395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16" name="Group 369"/>
            <p:cNvGrpSpPr>
              <a:grpSpLocks/>
            </p:cNvGrpSpPr>
            <p:nvPr/>
          </p:nvGrpSpPr>
          <p:grpSpPr bwMode="auto">
            <a:xfrm>
              <a:off x="4232" y="3200"/>
              <a:ext cx="118" cy="119"/>
              <a:chOff x="4232" y="3200"/>
              <a:chExt cx="118" cy="119"/>
            </a:xfrm>
          </p:grpSpPr>
          <p:sp>
            <p:nvSpPr>
              <p:cNvPr id="140429" name="Line 370"/>
              <p:cNvSpPr>
                <a:spLocks noChangeShapeType="1"/>
              </p:cNvSpPr>
              <p:nvPr/>
            </p:nvSpPr>
            <p:spPr bwMode="auto">
              <a:xfrm>
                <a:off x="423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30" name="Line 371"/>
              <p:cNvSpPr>
                <a:spLocks noChangeShapeType="1"/>
              </p:cNvSpPr>
              <p:nvPr/>
            </p:nvSpPr>
            <p:spPr bwMode="auto">
              <a:xfrm flipH="1">
                <a:off x="423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17" name="Group 372"/>
            <p:cNvGrpSpPr>
              <a:grpSpLocks/>
            </p:cNvGrpSpPr>
            <p:nvPr/>
          </p:nvGrpSpPr>
          <p:grpSpPr bwMode="auto">
            <a:xfrm>
              <a:off x="4512" y="3200"/>
              <a:ext cx="118" cy="119"/>
              <a:chOff x="4512" y="3200"/>
              <a:chExt cx="118" cy="119"/>
            </a:xfrm>
          </p:grpSpPr>
          <p:sp>
            <p:nvSpPr>
              <p:cNvPr id="140427" name="Line 373"/>
              <p:cNvSpPr>
                <a:spLocks noChangeShapeType="1"/>
              </p:cNvSpPr>
              <p:nvPr/>
            </p:nvSpPr>
            <p:spPr bwMode="auto">
              <a:xfrm>
                <a:off x="451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28" name="Line 374"/>
              <p:cNvSpPr>
                <a:spLocks noChangeShapeType="1"/>
              </p:cNvSpPr>
              <p:nvPr/>
            </p:nvSpPr>
            <p:spPr bwMode="auto">
              <a:xfrm flipH="1">
                <a:off x="451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140322" name="Group 412"/>
          <p:cNvGrpSpPr>
            <a:grpSpLocks/>
          </p:cNvGrpSpPr>
          <p:nvPr/>
        </p:nvGrpSpPr>
        <p:grpSpPr bwMode="auto">
          <a:xfrm>
            <a:off x="6485890" y="2213095"/>
            <a:ext cx="2168843" cy="170022"/>
            <a:chOff x="3112" y="3680"/>
            <a:chExt cx="1518" cy="119"/>
          </a:xfrm>
        </p:grpSpPr>
        <p:grpSp>
          <p:nvGrpSpPr>
            <p:cNvPr id="140358" name="Group 413"/>
            <p:cNvGrpSpPr>
              <a:grpSpLocks/>
            </p:cNvGrpSpPr>
            <p:nvPr/>
          </p:nvGrpSpPr>
          <p:grpSpPr bwMode="auto">
            <a:xfrm>
              <a:off x="3112" y="3680"/>
              <a:ext cx="118" cy="119"/>
              <a:chOff x="3112" y="3680"/>
              <a:chExt cx="118" cy="119"/>
            </a:xfrm>
          </p:grpSpPr>
          <p:sp>
            <p:nvSpPr>
              <p:cNvPr id="140383" name="Line 414"/>
              <p:cNvSpPr>
                <a:spLocks noChangeShapeType="1"/>
              </p:cNvSpPr>
              <p:nvPr/>
            </p:nvSpPr>
            <p:spPr bwMode="auto">
              <a:xfrm>
                <a:off x="311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84" name="Line 415"/>
              <p:cNvSpPr>
                <a:spLocks noChangeShapeType="1"/>
              </p:cNvSpPr>
              <p:nvPr/>
            </p:nvSpPr>
            <p:spPr bwMode="auto">
              <a:xfrm flipH="1">
                <a:off x="311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59" name="Group 416"/>
            <p:cNvGrpSpPr>
              <a:grpSpLocks/>
            </p:cNvGrpSpPr>
            <p:nvPr/>
          </p:nvGrpSpPr>
          <p:grpSpPr bwMode="auto">
            <a:xfrm>
              <a:off x="3392" y="3680"/>
              <a:ext cx="118" cy="119"/>
              <a:chOff x="3392" y="3680"/>
              <a:chExt cx="118" cy="119"/>
            </a:xfrm>
          </p:grpSpPr>
          <p:sp>
            <p:nvSpPr>
              <p:cNvPr id="140381" name="Line 417"/>
              <p:cNvSpPr>
                <a:spLocks noChangeShapeType="1"/>
              </p:cNvSpPr>
              <p:nvPr/>
            </p:nvSpPr>
            <p:spPr bwMode="auto">
              <a:xfrm>
                <a:off x="339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82" name="Line 418"/>
              <p:cNvSpPr>
                <a:spLocks noChangeShapeType="1"/>
              </p:cNvSpPr>
              <p:nvPr/>
            </p:nvSpPr>
            <p:spPr bwMode="auto">
              <a:xfrm flipH="1">
                <a:off x="339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60" name="Group 419"/>
            <p:cNvGrpSpPr>
              <a:grpSpLocks/>
            </p:cNvGrpSpPr>
            <p:nvPr/>
          </p:nvGrpSpPr>
          <p:grpSpPr bwMode="auto">
            <a:xfrm>
              <a:off x="3672" y="3680"/>
              <a:ext cx="118" cy="119"/>
              <a:chOff x="3672" y="3680"/>
              <a:chExt cx="118" cy="119"/>
            </a:xfrm>
          </p:grpSpPr>
          <p:sp>
            <p:nvSpPr>
              <p:cNvPr id="140379" name="Line 420"/>
              <p:cNvSpPr>
                <a:spLocks noChangeShapeType="1"/>
              </p:cNvSpPr>
              <p:nvPr/>
            </p:nvSpPr>
            <p:spPr bwMode="auto">
              <a:xfrm>
                <a:off x="367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80" name="Line 421"/>
              <p:cNvSpPr>
                <a:spLocks noChangeShapeType="1"/>
              </p:cNvSpPr>
              <p:nvPr/>
            </p:nvSpPr>
            <p:spPr bwMode="auto">
              <a:xfrm flipH="1">
                <a:off x="367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61" name="Group 422"/>
            <p:cNvGrpSpPr>
              <a:grpSpLocks/>
            </p:cNvGrpSpPr>
            <p:nvPr/>
          </p:nvGrpSpPr>
          <p:grpSpPr bwMode="auto">
            <a:xfrm>
              <a:off x="3952" y="3680"/>
              <a:ext cx="118" cy="119"/>
              <a:chOff x="3952" y="3680"/>
              <a:chExt cx="118" cy="119"/>
            </a:xfrm>
          </p:grpSpPr>
          <p:sp>
            <p:nvSpPr>
              <p:cNvPr id="140377" name="Line 423"/>
              <p:cNvSpPr>
                <a:spLocks noChangeShapeType="1"/>
              </p:cNvSpPr>
              <p:nvPr/>
            </p:nvSpPr>
            <p:spPr bwMode="auto">
              <a:xfrm>
                <a:off x="395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78" name="Line 424"/>
              <p:cNvSpPr>
                <a:spLocks noChangeShapeType="1"/>
              </p:cNvSpPr>
              <p:nvPr/>
            </p:nvSpPr>
            <p:spPr bwMode="auto">
              <a:xfrm flipH="1">
                <a:off x="395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62" name="Group 425"/>
            <p:cNvGrpSpPr>
              <a:grpSpLocks/>
            </p:cNvGrpSpPr>
            <p:nvPr/>
          </p:nvGrpSpPr>
          <p:grpSpPr bwMode="auto">
            <a:xfrm>
              <a:off x="4232" y="3680"/>
              <a:ext cx="118" cy="119"/>
              <a:chOff x="4232" y="3680"/>
              <a:chExt cx="118" cy="119"/>
            </a:xfrm>
          </p:grpSpPr>
          <p:sp>
            <p:nvSpPr>
              <p:cNvPr id="140375" name="Line 426"/>
              <p:cNvSpPr>
                <a:spLocks noChangeShapeType="1"/>
              </p:cNvSpPr>
              <p:nvPr/>
            </p:nvSpPr>
            <p:spPr bwMode="auto">
              <a:xfrm>
                <a:off x="423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76" name="Line 427"/>
              <p:cNvSpPr>
                <a:spLocks noChangeShapeType="1"/>
              </p:cNvSpPr>
              <p:nvPr/>
            </p:nvSpPr>
            <p:spPr bwMode="auto">
              <a:xfrm flipH="1">
                <a:off x="423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63" name="Group 428"/>
            <p:cNvGrpSpPr>
              <a:grpSpLocks/>
            </p:cNvGrpSpPr>
            <p:nvPr/>
          </p:nvGrpSpPr>
          <p:grpSpPr bwMode="auto">
            <a:xfrm>
              <a:off x="4512" y="3680"/>
              <a:ext cx="118" cy="119"/>
              <a:chOff x="4512" y="3680"/>
              <a:chExt cx="118" cy="119"/>
            </a:xfrm>
          </p:grpSpPr>
          <p:sp>
            <p:nvSpPr>
              <p:cNvPr id="140373" name="Line 429"/>
              <p:cNvSpPr>
                <a:spLocks noChangeShapeType="1"/>
              </p:cNvSpPr>
              <p:nvPr/>
            </p:nvSpPr>
            <p:spPr bwMode="auto">
              <a:xfrm>
                <a:off x="451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74" name="Line 430"/>
              <p:cNvSpPr>
                <a:spLocks noChangeShapeType="1"/>
              </p:cNvSpPr>
              <p:nvPr/>
            </p:nvSpPr>
            <p:spPr bwMode="auto">
              <a:xfrm flipH="1">
                <a:off x="451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140323" name="Group 440"/>
          <p:cNvGrpSpPr>
            <a:grpSpLocks/>
          </p:cNvGrpSpPr>
          <p:nvPr/>
        </p:nvGrpSpPr>
        <p:grpSpPr bwMode="auto">
          <a:xfrm>
            <a:off x="6485890" y="2555995"/>
            <a:ext cx="2168843" cy="170022"/>
            <a:chOff x="3112" y="3920"/>
            <a:chExt cx="1518" cy="119"/>
          </a:xfrm>
        </p:grpSpPr>
        <p:grpSp>
          <p:nvGrpSpPr>
            <p:cNvPr id="140331" name="Group 441"/>
            <p:cNvGrpSpPr>
              <a:grpSpLocks/>
            </p:cNvGrpSpPr>
            <p:nvPr/>
          </p:nvGrpSpPr>
          <p:grpSpPr bwMode="auto">
            <a:xfrm>
              <a:off x="3112" y="3920"/>
              <a:ext cx="118" cy="119"/>
              <a:chOff x="3112" y="3920"/>
              <a:chExt cx="118" cy="119"/>
            </a:xfrm>
          </p:grpSpPr>
          <p:sp>
            <p:nvSpPr>
              <p:cNvPr id="140356" name="Line 442"/>
              <p:cNvSpPr>
                <a:spLocks noChangeShapeType="1"/>
              </p:cNvSpPr>
              <p:nvPr/>
            </p:nvSpPr>
            <p:spPr bwMode="auto">
              <a:xfrm>
                <a:off x="311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57" name="Line 443"/>
              <p:cNvSpPr>
                <a:spLocks noChangeShapeType="1"/>
              </p:cNvSpPr>
              <p:nvPr/>
            </p:nvSpPr>
            <p:spPr bwMode="auto">
              <a:xfrm flipH="1">
                <a:off x="311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32" name="Group 444"/>
            <p:cNvGrpSpPr>
              <a:grpSpLocks/>
            </p:cNvGrpSpPr>
            <p:nvPr/>
          </p:nvGrpSpPr>
          <p:grpSpPr bwMode="auto">
            <a:xfrm>
              <a:off x="3392" y="3920"/>
              <a:ext cx="118" cy="119"/>
              <a:chOff x="3392" y="3920"/>
              <a:chExt cx="118" cy="119"/>
            </a:xfrm>
          </p:grpSpPr>
          <p:sp>
            <p:nvSpPr>
              <p:cNvPr id="140354" name="Line 445"/>
              <p:cNvSpPr>
                <a:spLocks noChangeShapeType="1"/>
              </p:cNvSpPr>
              <p:nvPr/>
            </p:nvSpPr>
            <p:spPr bwMode="auto">
              <a:xfrm>
                <a:off x="339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55" name="Line 446"/>
              <p:cNvSpPr>
                <a:spLocks noChangeShapeType="1"/>
              </p:cNvSpPr>
              <p:nvPr/>
            </p:nvSpPr>
            <p:spPr bwMode="auto">
              <a:xfrm flipH="1">
                <a:off x="339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33" name="Group 447"/>
            <p:cNvGrpSpPr>
              <a:grpSpLocks/>
            </p:cNvGrpSpPr>
            <p:nvPr/>
          </p:nvGrpSpPr>
          <p:grpSpPr bwMode="auto">
            <a:xfrm>
              <a:off x="3672" y="3920"/>
              <a:ext cx="118" cy="119"/>
              <a:chOff x="3672" y="3920"/>
              <a:chExt cx="118" cy="119"/>
            </a:xfrm>
          </p:grpSpPr>
          <p:sp>
            <p:nvSpPr>
              <p:cNvPr id="140352" name="Line 448"/>
              <p:cNvSpPr>
                <a:spLocks noChangeShapeType="1"/>
              </p:cNvSpPr>
              <p:nvPr/>
            </p:nvSpPr>
            <p:spPr bwMode="auto">
              <a:xfrm>
                <a:off x="367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53" name="Line 449"/>
              <p:cNvSpPr>
                <a:spLocks noChangeShapeType="1"/>
              </p:cNvSpPr>
              <p:nvPr/>
            </p:nvSpPr>
            <p:spPr bwMode="auto">
              <a:xfrm flipH="1">
                <a:off x="367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34" name="Group 450"/>
            <p:cNvGrpSpPr>
              <a:grpSpLocks/>
            </p:cNvGrpSpPr>
            <p:nvPr/>
          </p:nvGrpSpPr>
          <p:grpSpPr bwMode="auto">
            <a:xfrm>
              <a:off x="3952" y="3920"/>
              <a:ext cx="118" cy="119"/>
              <a:chOff x="3952" y="3920"/>
              <a:chExt cx="118" cy="119"/>
            </a:xfrm>
          </p:grpSpPr>
          <p:sp>
            <p:nvSpPr>
              <p:cNvPr id="140350" name="Line 451"/>
              <p:cNvSpPr>
                <a:spLocks noChangeShapeType="1"/>
              </p:cNvSpPr>
              <p:nvPr/>
            </p:nvSpPr>
            <p:spPr bwMode="auto">
              <a:xfrm>
                <a:off x="395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51" name="Line 452"/>
              <p:cNvSpPr>
                <a:spLocks noChangeShapeType="1"/>
              </p:cNvSpPr>
              <p:nvPr/>
            </p:nvSpPr>
            <p:spPr bwMode="auto">
              <a:xfrm flipH="1">
                <a:off x="395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35" name="Group 453"/>
            <p:cNvGrpSpPr>
              <a:grpSpLocks/>
            </p:cNvGrpSpPr>
            <p:nvPr/>
          </p:nvGrpSpPr>
          <p:grpSpPr bwMode="auto">
            <a:xfrm>
              <a:off x="4232" y="3920"/>
              <a:ext cx="118" cy="119"/>
              <a:chOff x="4232" y="3920"/>
              <a:chExt cx="118" cy="119"/>
            </a:xfrm>
          </p:grpSpPr>
          <p:sp>
            <p:nvSpPr>
              <p:cNvPr id="140348" name="Line 454"/>
              <p:cNvSpPr>
                <a:spLocks noChangeShapeType="1"/>
              </p:cNvSpPr>
              <p:nvPr/>
            </p:nvSpPr>
            <p:spPr bwMode="auto">
              <a:xfrm>
                <a:off x="423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49" name="Line 455"/>
              <p:cNvSpPr>
                <a:spLocks noChangeShapeType="1"/>
              </p:cNvSpPr>
              <p:nvPr/>
            </p:nvSpPr>
            <p:spPr bwMode="auto">
              <a:xfrm flipH="1">
                <a:off x="423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36" name="Group 456"/>
            <p:cNvGrpSpPr>
              <a:grpSpLocks/>
            </p:cNvGrpSpPr>
            <p:nvPr/>
          </p:nvGrpSpPr>
          <p:grpSpPr bwMode="auto">
            <a:xfrm>
              <a:off x="4512" y="3920"/>
              <a:ext cx="118" cy="119"/>
              <a:chOff x="4512" y="3920"/>
              <a:chExt cx="118" cy="119"/>
            </a:xfrm>
          </p:grpSpPr>
          <p:sp>
            <p:nvSpPr>
              <p:cNvPr id="140346" name="Line 457"/>
              <p:cNvSpPr>
                <a:spLocks noChangeShapeType="1"/>
              </p:cNvSpPr>
              <p:nvPr/>
            </p:nvSpPr>
            <p:spPr bwMode="auto">
              <a:xfrm>
                <a:off x="451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47" name="Line 458"/>
              <p:cNvSpPr>
                <a:spLocks noChangeShapeType="1"/>
              </p:cNvSpPr>
              <p:nvPr/>
            </p:nvSpPr>
            <p:spPr bwMode="auto">
              <a:xfrm flipH="1">
                <a:off x="451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14033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graphicFrame>
        <p:nvGraphicFramePr>
          <p:cNvPr id="476" name="Object 475"/>
          <p:cNvGraphicFramePr>
            <a:graphicFrameLocks noChangeAspect="1"/>
          </p:cNvGraphicFramePr>
          <p:nvPr>
            <p:extLst>
              <p:ext uri="{D42A27DB-BD31-4B8C-83A1-F6EECF244321}">
                <p14:modId xmlns:p14="http://schemas.microsoft.com/office/powerpoint/2010/main" val="2912054565"/>
              </p:ext>
            </p:extLst>
          </p:nvPr>
        </p:nvGraphicFramePr>
        <p:xfrm>
          <a:off x="8222933" y="2110702"/>
          <a:ext cx="198437" cy="219075"/>
        </p:xfrm>
        <a:graphic>
          <a:graphicData uri="http://schemas.openxmlformats.org/presentationml/2006/ole">
            <mc:AlternateContent xmlns:mc="http://schemas.openxmlformats.org/markup-compatibility/2006">
              <mc:Choice xmlns:v="urn:schemas-microsoft-com:vml" Requires="v">
                <p:oleObj spid="_x0000_s2578683" name="Equation" r:id="rId3" imgW="114300" imgH="127000" progId="Equation.DSMT4">
                  <p:embed/>
                </p:oleObj>
              </mc:Choice>
              <mc:Fallback>
                <p:oleObj name="Equation" r:id="rId3" imgW="114300" imgH="127000" progId="Equation.DSMT4">
                  <p:embed/>
                  <p:pic>
                    <p:nvPicPr>
                      <p:cNvPr id="0" name=""/>
                      <p:cNvPicPr/>
                      <p:nvPr/>
                    </p:nvPicPr>
                    <p:blipFill>
                      <a:blip r:embed="rId4"/>
                      <a:stretch>
                        <a:fillRect/>
                      </a:stretch>
                    </p:blipFill>
                    <p:spPr>
                      <a:xfrm>
                        <a:off x="8222933" y="2110702"/>
                        <a:ext cx="198437" cy="219075"/>
                      </a:xfrm>
                      <a:prstGeom prst="rect">
                        <a:avLst/>
                      </a:prstGeom>
                    </p:spPr>
                  </p:pic>
                </p:oleObj>
              </mc:Fallback>
            </mc:AlternateContent>
          </a:graphicData>
        </a:graphic>
      </p:graphicFrame>
      <p:sp>
        <p:nvSpPr>
          <p:cNvPr id="477" name="Rectangle 9"/>
          <p:cNvSpPr txBox="1">
            <a:spLocks noChangeArrowheads="1"/>
          </p:cNvSpPr>
          <p:nvPr/>
        </p:nvSpPr>
        <p:spPr>
          <a:xfrm>
            <a:off x="173989" y="489109"/>
            <a:ext cx="5937251" cy="750373"/>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0000"/>
                </a:solidFill>
                <a:latin typeface="Apple Chancery"/>
                <a:ea typeface="ＭＳ Ｐゴシック" charset="0"/>
                <a:cs typeface="Apple Chancery"/>
              </a:rPr>
              <a:t>The coil </a:t>
            </a:r>
            <a:r>
              <a:rPr lang="en-US" sz="2000" dirty="0">
                <a:solidFill>
                  <a:srgbClr val="0000FF"/>
                </a:solidFill>
                <a:latin typeface="Times New Roman"/>
                <a:cs typeface="Times New Roman"/>
              </a:rPr>
              <a:t>proceeds into the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latin typeface="Times New Roman"/>
                <a:cs typeface="Times New Roman"/>
              </a:rPr>
              <a:t>, </a:t>
            </a:r>
            <a:r>
              <a:rPr lang="en-US" sz="2000" dirty="0">
                <a:solidFill>
                  <a:srgbClr val="FF0000"/>
                </a:solidFill>
                <a:latin typeface="Times New Roman"/>
                <a:cs typeface="Times New Roman"/>
              </a:rPr>
              <a:t>fully immersing itself. </a:t>
            </a:r>
            <a:r>
              <a:rPr lang="en-US" sz="2000" dirty="0">
                <a:latin typeface="Times New Roman"/>
                <a:cs typeface="Times New Roman"/>
              </a:rPr>
              <a:t>At that point:</a:t>
            </a:r>
            <a:endParaRPr lang="en-US" sz="1800" dirty="0">
              <a:solidFill>
                <a:srgbClr val="008000"/>
              </a:solidFill>
              <a:latin typeface="Apple Chancery"/>
              <a:ea typeface="ＭＳ Ｐゴシック" charset="0"/>
              <a:cs typeface="Apple Chancery"/>
            </a:endParaRPr>
          </a:p>
        </p:txBody>
      </p:sp>
      <p:sp>
        <p:nvSpPr>
          <p:cNvPr id="2" name="TextBox 1"/>
          <p:cNvSpPr txBox="1"/>
          <p:nvPr/>
        </p:nvSpPr>
        <p:spPr>
          <a:xfrm>
            <a:off x="410648" y="1297207"/>
            <a:ext cx="4796987" cy="400110"/>
          </a:xfrm>
          <a:prstGeom prst="rect">
            <a:avLst/>
          </a:prstGeom>
          <a:noFill/>
        </p:spPr>
        <p:txBody>
          <a:bodyPr wrap="square" rtlCol="0">
            <a:spAutoFit/>
          </a:bodyPr>
          <a:lstStyle/>
          <a:p>
            <a:r>
              <a:rPr lang="en-US" sz="2000" dirty="0">
                <a:solidFill>
                  <a:srgbClr val="FF0000"/>
                </a:solidFill>
                <a:latin typeface="Apple Chancery"/>
                <a:cs typeface="Apple Chancery"/>
              </a:rPr>
              <a:t>f.) Is there </a:t>
            </a:r>
            <a:r>
              <a:rPr lang="en-US" sz="2000" dirty="0">
                <a:latin typeface="Times New Roman"/>
                <a:cs typeface="Times New Roman"/>
              </a:rPr>
              <a:t>a </a:t>
            </a:r>
            <a:r>
              <a:rPr lang="en-US" sz="2000" dirty="0">
                <a:solidFill>
                  <a:srgbClr val="0000FF"/>
                </a:solidFill>
                <a:latin typeface="Times New Roman"/>
                <a:cs typeface="Times New Roman"/>
              </a:rPr>
              <a:t>magnetic flux </a:t>
            </a:r>
            <a:r>
              <a:rPr lang="en-US" sz="2000" dirty="0">
                <a:latin typeface="Times New Roman"/>
                <a:cs typeface="Times New Roman"/>
              </a:rPr>
              <a:t>through the coil?</a:t>
            </a:r>
          </a:p>
        </p:txBody>
      </p:sp>
      <p:sp>
        <p:nvSpPr>
          <p:cNvPr id="480" name="TextBox 479"/>
          <p:cNvSpPr txBox="1"/>
          <p:nvPr/>
        </p:nvSpPr>
        <p:spPr>
          <a:xfrm>
            <a:off x="410648" y="2557424"/>
            <a:ext cx="5469452" cy="707886"/>
          </a:xfrm>
          <a:prstGeom prst="rect">
            <a:avLst/>
          </a:prstGeom>
          <a:noFill/>
        </p:spPr>
        <p:txBody>
          <a:bodyPr wrap="square" rtlCol="0">
            <a:spAutoFit/>
          </a:bodyPr>
          <a:lstStyle/>
          <a:p>
            <a:r>
              <a:rPr lang="en-US" sz="2000" dirty="0">
                <a:solidFill>
                  <a:srgbClr val="FF0000"/>
                </a:solidFill>
                <a:latin typeface="Apple Chancery"/>
                <a:cs typeface="Apple Chancery"/>
              </a:rPr>
              <a:t>g.) Is there </a:t>
            </a:r>
            <a:r>
              <a:rPr lang="en-US" sz="2000" dirty="0">
                <a:latin typeface="Times New Roman"/>
                <a:cs typeface="Times New Roman"/>
              </a:rPr>
              <a:t>an </a:t>
            </a:r>
            <a:r>
              <a:rPr lang="en-US" sz="2000" dirty="0">
                <a:solidFill>
                  <a:srgbClr val="0000FF"/>
                </a:solidFill>
                <a:latin typeface="Times New Roman"/>
                <a:cs typeface="Times New Roman"/>
              </a:rPr>
              <a:t>induced EMF </a:t>
            </a:r>
            <a:r>
              <a:rPr lang="en-US" sz="2000" dirty="0">
                <a:latin typeface="Times New Roman"/>
                <a:cs typeface="Times New Roman"/>
              </a:rPr>
              <a:t>set up in the coil (justify)?  If so, what is its magnitude? </a:t>
            </a:r>
          </a:p>
        </p:txBody>
      </p:sp>
      <p:sp>
        <p:nvSpPr>
          <p:cNvPr id="481" name="TextBox 480"/>
          <p:cNvSpPr txBox="1"/>
          <p:nvPr/>
        </p:nvSpPr>
        <p:spPr>
          <a:xfrm>
            <a:off x="808793" y="1741370"/>
            <a:ext cx="5071307" cy="707886"/>
          </a:xfrm>
          <a:prstGeom prst="rect">
            <a:avLst/>
          </a:prstGeom>
          <a:noFill/>
        </p:spPr>
        <p:txBody>
          <a:bodyPr wrap="square" rtlCol="0">
            <a:spAutoFit/>
          </a:bodyPr>
          <a:lstStyle/>
          <a:p>
            <a:r>
              <a:rPr lang="en-US" sz="2000" dirty="0">
                <a:solidFill>
                  <a:srgbClr val="FF0000"/>
                </a:solidFill>
                <a:latin typeface="Apple Chancery"/>
                <a:cs typeface="Apple Chancery"/>
              </a:rPr>
              <a:t>yes, </a:t>
            </a:r>
            <a:r>
              <a:rPr lang="en-US" sz="2000" dirty="0">
                <a:solidFill>
                  <a:srgbClr val="0000FF"/>
                </a:solidFill>
                <a:latin typeface="Times New Roman"/>
                <a:cs typeface="Times New Roman"/>
              </a:rPr>
              <a:t>magnetic field lines </a:t>
            </a:r>
            <a:r>
              <a:rPr lang="en-US" sz="2000" dirty="0">
                <a:latin typeface="Times New Roman"/>
                <a:cs typeface="Times New Roman"/>
              </a:rPr>
              <a:t>are </a:t>
            </a:r>
            <a:r>
              <a:rPr lang="en-US" sz="2000" dirty="0">
                <a:solidFill>
                  <a:srgbClr val="0000FF"/>
                </a:solidFill>
                <a:latin typeface="Times New Roman"/>
                <a:cs typeface="Times New Roman"/>
              </a:rPr>
              <a:t>piercing the face </a:t>
            </a:r>
            <a:r>
              <a:rPr lang="en-US" sz="2000" dirty="0">
                <a:latin typeface="Times New Roman"/>
                <a:cs typeface="Times New Roman"/>
              </a:rPr>
              <a:t>of the coil</a:t>
            </a:r>
          </a:p>
        </p:txBody>
      </p:sp>
      <p:sp>
        <p:nvSpPr>
          <p:cNvPr id="482" name="TextBox 481"/>
          <p:cNvSpPr txBox="1"/>
          <p:nvPr/>
        </p:nvSpPr>
        <p:spPr>
          <a:xfrm>
            <a:off x="824351" y="3286188"/>
            <a:ext cx="8114106" cy="707886"/>
          </a:xfrm>
          <a:prstGeom prst="rect">
            <a:avLst/>
          </a:prstGeom>
          <a:noFill/>
        </p:spPr>
        <p:txBody>
          <a:bodyPr wrap="square" rtlCol="0">
            <a:spAutoFit/>
          </a:bodyPr>
          <a:lstStyle/>
          <a:p>
            <a:r>
              <a:rPr lang="en-US" sz="2000" dirty="0">
                <a:solidFill>
                  <a:srgbClr val="FF0000"/>
                </a:solidFill>
                <a:latin typeface="Apple Chancery"/>
                <a:cs typeface="Apple Chancery"/>
              </a:rPr>
              <a:t>Nope, </a:t>
            </a:r>
            <a:r>
              <a:rPr lang="en-US" sz="2000" dirty="0">
                <a:latin typeface="Times New Roman"/>
                <a:cs typeface="Times New Roman"/>
              </a:rPr>
              <a:t>the </a:t>
            </a:r>
            <a:r>
              <a:rPr lang="en-US" sz="2000" dirty="0">
                <a:solidFill>
                  <a:srgbClr val="0000FF"/>
                </a:solidFill>
                <a:latin typeface="Times New Roman"/>
                <a:cs typeface="Times New Roman"/>
              </a:rPr>
              <a:t>magnetic flux </a:t>
            </a:r>
            <a:r>
              <a:rPr lang="en-US" sz="2000" dirty="0">
                <a:latin typeface="Times New Roman"/>
                <a:cs typeface="Times New Roman"/>
              </a:rPr>
              <a:t>is </a:t>
            </a:r>
            <a:r>
              <a:rPr lang="en-US" sz="2000" dirty="0">
                <a:solidFill>
                  <a:srgbClr val="FF0000"/>
                </a:solidFill>
                <a:latin typeface="Times New Roman"/>
                <a:cs typeface="Times New Roman"/>
              </a:rPr>
              <a:t>NOT</a:t>
            </a:r>
            <a:r>
              <a:rPr lang="en-US" sz="2000" dirty="0">
                <a:latin typeface="Times New Roman"/>
                <a:cs typeface="Times New Roman"/>
              </a:rPr>
              <a:t> </a:t>
            </a:r>
            <a:r>
              <a:rPr lang="en-US" sz="2000" dirty="0">
                <a:solidFill>
                  <a:srgbClr val="FF0000"/>
                </a:solidFill>
                <a:latin typeface="Times New Roman"/>
                <a:cs typeface="Times New Roman"/>
              </a:rPr>
              <a:t>CHANGING</a:t>
            </a:r>
            <a:r>
              <a:rPr lang="en-US" sz="2000" dirty="0">
                <a:latin typeface="Times New Roman"/>
                <a:cs typeface="Times New Roman"/>
              </a:rPr>
              <a:t> through the face of the coil, so there is no induced EMF set up in the coil.</a:t>
            </a:r>
          </a:p>
        </p:txBody>
      </p:sp>
      <p:grpSp>
        <p:nvGrpSpPr>
          <p:cNvPr id="140321" name="Group 384"/>
          <p:cNvGrpSpPr>
            <a:grpSpLocks/>
          </p:cNvGrpSpPr>
          <p:nvPr/>
        </p:nvGrpSpPr>
        <p:grpSpPr bwMode="auto">
          <a:xfrm>
            <a:off x="6485890" y="1870195"/>
            <a:ext cx="2168843" cy="170022"/>
            <a:chOff x="3112" y="3440"/>
            <a:chExt cx="1518" cy="119"/>
          </a:xfrm>
        </p:grpSpPr>
        <p:grpSp>
          <p:nvGrpSpPr>
            <p:cNvPr id="140385" name="Group 385"/>
            <p:cNvGrpSpPr>
              <a:grpSpLocks/>
            </p:cNvGrpSpPr>
            <p:nvPr/>
          </p:nvGrpSpPr>
          <p:grpSpPr bwMode="auto">
            <a:xfrm>
              <a:off x="3112" y="3440"/>
              <a:ext cx="118" cy="119"/>
              <a:chOff x="3112" y="3440"/>
              <a:chExt cx="118" cy="119"/>
            </a:xfrm>
          </p:grpSpPr>
          <p:sp>
            <p:nvSpPr>
              <p:cNvPr id="140410" name="Line 386"/>
              <p:cNvSpPr>
                <a:spLocks noChangeShapeType="1"/>
              </p:cNvSpPr>
              <p:nvPr/>
            </p:nvSpPr>
            <p:spPr bwMode="auto">
              <a:xfrm>
                <a:off x="311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11" name="Line 387"/>
              <p:cNvSpPr>
                <a:spLocks noChangeShapeType="1"/>
              </p:cNvSpPr>
              <p:nvPr/>
            </p:nvSpPr>
            <p:spPr bwMode="auto">
              <a:xfrm flipH="1">
                <a:off x="311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86" name="Group 388"/>
            <p:cNvGrpSpPr>
              <a:grpSpLocks/>
            </p:cNvGrpSpPr>
            <p:nvPr/>
          </p:nvGrpSpPr>
          <p:grpSpPr bwMode="auto">
            <a:xfrm>
              <a:off x="3392" y="3440"/>
              <a:ext cx="118" cy="119"/>
              <a:chOff x="3392" y="3440"/>
              <a:chExt cx="118" cy="119"/>
            </a:xfrm>
          </p:grpSpPr>
          <p:sp>
            <p:nvSpPr>
              <p:cNvPr id="140408" name="Line 389"/>
              <p:cNvSpPr>
                <a:spLocks noChangeShapeType="1"/>
              </p:cNvSpPr>
              <p:nvPr/>
            </p:nvSpPr>
            <p:spPr bwMode="auto">
              <a:xfrm>
                <a:off x="339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09" name="Line 390"/>
              <p:cNvSpPr>
                <a:spLocks noChangeShapeType="1"/>
              </p:cNvSpPr>
              <p:nvPr/>
            </p:nvSpPr>
            <p:spPr bwMode="auto">
              <a:xfrm flipH="1">
                <a:off x="339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87" name="Group 391"/>
            <p:cNvGrpSpPr>
              <a:grpSpLocks/>
            </p:cNvGrpSpPr>
            <p:nvPr/>
          </p:nvGrpSpPr>
          <p:grpSpPr bwMode="auto">
            <a:xfrm>
              <a:off x="3672" y="3440"/>
              <a:ext cx="118" cy="119"/>
              <a:chOff x="3672" y="3440"/>
              <a:chExt cx="118" cy="119"/>
            </a:xfrm>
          </p:grpSpPr>
          <p:sp>
            <p:nvSpPr>
              <p:cNvPr id="140406" name="Line 392"/>
              <p:cNvSpPr>
                <a:spLocks noChangeShapeType="1"/>
              </p:cNvSpPr>
              <p:nvPr/>
            </p:nvSpPr>
            <p:spPr bwMode="auto">
              <a:xfrm>
                <a:off x="367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07" name="Line 393"/>
              <p:cNvSpPr>
                <a:spLocks noChangeShapeType="1"/>
              </p:cNvSpPr>
              <p:nvPr/>
            </p:nvSpPr>
            <p:spPr bwMode="auto">
              <a:xfrm flipH="1">
                <a:off x="367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88" name="Group 394"/>
            <p:cNvGrpSpPr>
              <a:grpSpLocks/>
            </p:cNvGrpSpPr>
            <p:nvPr/>
          </p:nvGrpSpPr>
          <p:grpSpPr bwMode="auto">
            <a:xfrm>
              <a:off x="3952" y="3440"/>
              <a:ext cx="118" cy="119"/>
              <a:chOff x="3952" y="3440"/>
              <a:chExt cx="118" cy="119"/>
            </a:xfrm>
          </p:grpSpPr>
          <p:sp>
            <p:nvSpPr>
              <p:cNvPr id="140404" name="Line 395"/>
              <p:cNvSpPr>
                <a:spLocks noChangeShapeType="1"/>
              </p:cNvSpPr>
              <p:nvPr/>
            </p:nvSpPr>
            <p:spPr bwMode="auto">
              <a:xfrm>
                <a:off x="395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05" name="Line 396"/>
              <p:cNvSpPr>
                <a:spLocks noChangeShapeType="1"/>
              </p:cNvSpPr>
              <p:nvPr/>
            </p:nvSpPr>
            <p:spPr bwMode="auto">
              <a:xfrm flipH="1">
                <a:off x="395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89" name="Group 397"/>
            <p:cNvGrpSpPr>
              <a:grpSpLocks/>
            </p:cNvGrpSpPr>
            <p:nvPr/>
          </p:nvGrpSpPr>
          <p:grpSpPr bwMode="auto">
            <a:xfrm>
              <a:off x="4232" y="3440"/>
              <a:ext cx="118" cy="119"/>
              <a:chOff x="4232" y="3440"/>
              <a:chExt cx="118" cy="119"/>
            </a:xfrm>
          </p:grpSpPr>
          <p:sp>
            <p:nvSpPr>
              <p:cNvPr id="140402" name="Line 398"/>
              <p:cNvSpPr>
                <a:spLocks noChangeShapeType="1"/>
              </p:cNvSpPr>
              <p:nvPr/>
            </p:nvSpPr>
            <p:spPr bwMode="auto">
              <a:xfrm>
                <a:off x="423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03" name="Line 399"/>
              <p:cNvSpPr>
                <a:spLocks noChangeShapeType="1"/>
              </p:cNvSpPr>
              <p:nvPr/>
            </p:nvSpPr>
            <p:spPr bwMode="auto">
              <a:xfrm flipH="1">
                <a:off x="423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90" name="Group 400"/>
            <p:cNvGrpSpPr>
              <a:grpSpLocks/>
            </p:cNvGrpSpPr>
            <p:nvPr/>
          </p:nvGrpSpPr>
          <p:grpSpPr bwMode="auto">
            <a:xfrm>
              <a:off x="4512" y="3440"/>
              <a:ext cx="118" cy="119"/>
              <a:chOff x="4512" y="3440"/>
              <a:chExt cx="118" cy="119"/>
            </a:xfrm>
          </p:grpSpPr>
          <p:sp>
            <p:nvSpPr>
              <p:cNvPr id="140400" name="Line 401"/>
              <p:cNvSpPr>
                <a:spLocks noChangeShapeType="1"/>
              </p:cNvSpPr>
              <p:nvPr/>
            </p:nvSpPr>
            <p:spPr bwMode="auto">
              <a:xfrm>
                <a:off x="451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01" name="Line 402"/>
              <p:cNvSpPr>
                <a:spLocks noChangeShapeType="1"/>
              </p:cNvSpPr>
              <p:nvPr/>
            </p:nvSpPr>
            <p:spPr bwMode="auto">
              <a:xfrm flipH="1">
                <a:off x="451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493"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22.)</a:t>
            </a:r>
          </a:p>
        </p:txBody>
      </p:sp>
      <p:sp>
        <p:nvSpPr>
          <p:cNvPr id="138" name="TextBox 137"/>
          <p:cNvSpPr txBox="1"/>
          <p:nvPr/>
        </p:nvSpPr>
        <p:spPr>
          <a:xfrm>
            <a:off x="173989" y="4225511"/>
            <a:ext cx="8527809" cy="1015663"/>
          </a:xfrm>
          <a:prstGeom prst="rect">
            <a:avLst/>
          </a:prstGeom>
          <a:noFill/>
        </p:spPr>
        <p:txBody>
          <a:bodyPr wrap="square" rtlCol="0">
            <a:spAutoFit/>
          </a:bodyPr>
          <a:lstStyle/>
          <a:p>
            <a:r>
              <a:rPr lang="en-US" sz="2000" dirty="0">
                <a:solidFill>
                  <a:srgbClr val="FF0000"/>
                </a:solidFill>
                <a:latin typeface="Apple Chancery"/>
                <a:cs typeface="Apple Chancery"/>
              </a:rPr>
              <a:t>And that means </a:t>
            </a:r>
            <a:r>
              <a:rPr lang="en-US" sz="2000" dirty="0">
                <a:latin typeface="Times New Roman"/>
                <a:cs typeface="Times New Roman"/>
              </a:rPr>
              <a:t>there’s </a:t>
            </a:r>
            <a:r>
              <a:rPr lang="en-US" sz="2000" i="1" dirty="0">
                <a:solidFill>
                  <a:srgbClr val="0000FF"/>
                </a:solidFill>
                <a:latin typeface="Times New Roman"/>
                <a:cs typeface="Times New Roman"/>
              </a:rPr>
              <a:t>no induced current </a:t>
            </a:r>
            <a:r>
              <a:rPr lang="en-US" sz="2000" dirty="0">
                <a:latin typeface="Times New Roman"/>
                <a:cs typeface="Times New Roman"/>
              </a:rPr>
              <a:t>and </a:t>
            </a:r>
            <a:r>
              <a:rPr lang="en-US" sz="2000" i="1" dirty="0">
                <a:solidFill>
                  <a:srgbClr val="0000FF"/>
                </a:solidFill>
                <a:latin typeface="Times New Roman"/>
                <a:cs typeface="Times New Roman"/>
              </a:rPr>
              <a:t>no magnetic force </a:t>
            </a:r>
            <a:r>
              <a:rPr lang="en-US" sz="2000" dirty="0">
                <a:solidFill>
                  <a:srgbClr val="0000FF"/>
                </a:solidFill>
                <a:latin typeface="Times New Roman"/>
                <a:cs typeface="Times New Roman"/>
              </a:rPr>
              <a:t>acting to fight the motion </a:t>
            </a:r>
            <a:r>
              <a:rPr lang="en-US" sz="2000" dirty="0">
                <a:latin typeface="Times New Roman"/>
                <a:cs typeface="Times New Roman"/>
              </a:rPr>
              <a:t>of the coil as it moves through the field (there will be that dipole, but it won’t retard the motion).</a:t>
            </a:r>
          </a:p>
        </p:txBody>
      </p:sp>
    </p:spTree>
    <p:extLst>
      <p:ext uri="{BB962C8B-B14F-4D97-AF65-F5344CB8AC3E}">
        <p14:creationId xmlns:p14="http://schemas.microsoft.com/office/powerpoint/2010/main" val="186134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1"/>
                                        </p:tgtEl>
                                        <p:attrNameLst>
                                          <p:attrName>style.visibility</p:attrName>
                                        </p:attrNameLst>
                                      </p:cBhvr>
                                      <p:to>
                                        <p:strVal val="visible"/>
                                      </p:to>
                                    </p:set>
                                    <p:animEffect transition="in" filter="dissolve">
                                      <p:cBhvr>
                                        <p:cTn id="12" dur="500"/>
                                        <p:tgtEl>
                                          <p:spTgt spid="481"/>
                                        </p:tgtEl>
                                      </p:cBhvr>
                                    </p:animEffect>
                                  </p:childTnLst>
                                </p:cTn>
                              </p:par>
                              <p:par>
                                <p:cTn id="13" presetID="9" presetClass="entr" presetSubtype="0" fill="hold" grpId="1" nodeType="withEffect">
                                  <p:stCondLst>
                                    <p:cond delay="0"/>
                                  </p:stCondLst>
                                  <p:childTnLst>
                                    <p:set>
                                      <p:cBhvr>
                                        <p:cTn id="14" dur="1" fill="hold">
                                          <p:stCondLst>
                                            <p:cond delay="0"/>
                                          </p:stCondLst>
                                        </p:cTn>
                                        <p:tgtEl>
                                          <p:spTgt spid="139"/>
                                        </p:tgtEl>
                                        <p:attrNameLst>
                                          <p:attrName>style.visibility</p:attrName>
                                        </p:attrNameLst>
                                      </p:cBhvr>
                                      <p:to>
                                        <p:strVal val="visible"/>
                                      </p:to>
                                    </p:set>
                                    <p:animEffect transition="in" filter="dissolve">
                                      <p:cBhvr>
                                        <p:cTn id="15" dur="500"/>
                                        <p:tgtEl>
                                          <p:spTgt spid="13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80"/>
                                        </p:tgtEl>
                                        <p:attrNameLst>
                                          <p:attrName>style.visibility</p:attrName>
                                        </p:attrNameLst>
                                      </p:cBhvr>
                                      <p:to>
                                        <p:strVal val="visible"/>
                                      </p:to>
                                    </p:set>
                                    <p:animEffect transition="in" filter="dissolve">
                                      <p:cBhvr>
                                        <p:cTn id="20" dur="500"/>
                                        <p:tgtEl>
                                          <p:spTgt spid="48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82"/>
                                        </p:tgtEl>
                                        <p:attrNameLst>
                                          <p:attrName>style.visibility</p:attrName>
                                        </p:attrNameLst>
                                      </p:cBhvr>
                                      <p:to>
                                        <p:strVal val="visible"/>
                                      </p:to>
                                    </p:set>
                                    <p:animEffect transition="in" filter="dissolve">
                                      <p:cBhvr>
                                        <p:cTn id="25" dur="500"/>
                                        <p:tgtEl>
                                          <p:spTgt spid="48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38"/>
                                        </p:tgtEl>
                                        <p:attrNameLst>
                                          <p:attrName>style.visibility</p:attrName>
                                        </p:attrNameLst>
                                      </p:cBhvr>
                                      <p:to>
                                        <p:strVal val="visible"/>
                                      </p:to>
                                    </p:set>
                                    <p:animEffect transition="in" filter="dissolve">
                                      <p:cBhvr>
                                        <p:cTn id="30"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1" animBg="1"/>
      <p:bldP spid="2" grpId="0"/>
      <p:bldP spid="480" grpId="0"/>
      <p:bldP spid="481" grpId="0"/>
      <p:bldP spid="482" grpId="0"/>
      <p:bldP spid="1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Rectangle 342"/>
          <p:cNvSpPr>
            <a:spLocks noChangeArrowheads="1"/>
          </p:cNvSpPr>
          <p:nvPr/>
        </p:nvSpPr>
        <p:spPr bwMode="auto">
          <a:xfrm>
            <a:off x="7837170" y="900882"/>
            <a:ext cx="532129" cy="1143000"/>
          </a:xfrm>
          <a:prstGeom prst="rect">
            <a:avLst/>
          </a:prstGeom>
          <a:solidFill>
            <a:schemeClr val="accent1"/>
          </a:solidFill>
          <a:ln w="25400">
            <a:solidFill>
              <a:schemeClr val="tx1"/>
            </a:solidFill>
            <a:miter lim="800000"/>
            <a:headEnd/>
            <a:tailEnd/>
          </a:ln>
        </p:spPr>
        <p:txBody>
          <a:bodyPr lIns="82296" tIns="41148" rIns="82296" bIns="41148"/>
          <a:lstStyle/>
          <a:p>
            <a:endParaRPr lang="en-US"/>
          </a:p>
        </p:txBody>
      </p:sp>
      <p:sp>
        <p:nvSpPr>
          <p:cNvPr id="140290" name="Rectangle 2"/>
          <p:cNvSpPr>
            <a:spLocks noChangeArrowheads="1"/>
          </p:cNvSpPr>
          <p:nvPr/>
        </p:nvSpPr>
        <p:spPr bwMode="auto">
          <a:xfrm>
            <a:off x="5679440" y="327304"/>
            <a:ext cx="2689860" cy="2259330"/>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grpSp>
        <p:nvGrpSpPr>
          <p:cNvPr id="140309" name="Group 282"/>
          <p:cNvGrpSpPr>
            <a:grpSpLocks/>
          </p:cNvGrpSpPr>
          <p:nvPr/>
        </p:nvGrpSpPr>
        <p:grpSpPr bwMode="auto">
          <a:xfrm>
            <a:off x="5965190" y="517804"/>
            <a:ext cx="2168843" cy="170022"/>
            <a:chOff x="3112" y="2960"/>
            <a:chExt cx="1518" cy="119"/>
          </a:xfrm>
        </p:grpSpPr>
        <p:grpSp>
          <p:nvGrpSpPr>
            <p:cNvPr id="140474" name="Group 283"/>
            <p:cNvGrpSpPr>
              <a:grpSpLocks/>
            </p:cNvGrpSpPr>
            <p:nvPr/>
          </p:nvGrpSpPr>
          <p:grpSpPr bwMode="auto">
            <a:xfrm>
              <a:off x="3112" y="2960"/>
              <a:ext cx="118" cy="119"/>
              <a:chOff x="3112" y="2960"/>
              <a:chExt cx="118" cy="119"/>
            </a:xfrm>
          </p:grpSpPr>
          <p:sp>
            <p:nvSpPr>
              <p:cNvPr id="140499" name="Line 284"/>
              <p:cNvSpPr>
                <a:spLocks noChangeShapeType="1"/>
              </p:cNvSpPr>
              <p:nvPr/>
            </p:nvSpPr>
            <p:spPr bwMode="auto">
              <a:xfrm>
                <a:off x="311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500" name="Line 285"/>
              <p:cNvSpPr>
                <a:spLocks noChangeShapeType="1"/>
              </p:cNvSpPr>
              <p:nvPr/>
            </p:nvSpPr>
            <p:spPr bwMode="auto">
              <a:xfrm flipH="1">
                <a:off x="311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75" name="Group 286"/>
            <p:cNvGrpSpPr>
              <a:grpSpLocks/>
            </p:cNvGrpSpPr>
            <p:nvPr/>
          </p:nvGrpSpPr>
          <p:grpSpPr bwMode="auto">
            <a:xfrm>
              <a:off x="3392" y="2960"/>
              <a:ext cx="118" cy="119"/>
              <a:chOff x="3392" y="2960"/>
              <a:chExt cx="118" cy="119"/>
            </a:xfrm>
          </p:grpSpPr>
          <p:sp>
            <p:nvSpPr>
              <p:cNvPr id="140497" name="Line 287"/>
              <p:cNvSpPr>
                <a:spLocks noChangeShapeType="1"/>
              </p:cNvSpPr>
              <p:nvPr/>
            </p:nvSpPr>
            <p:spPr bwMode="auto">
              <a:xfrm>
                <a:off x="339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98" name="Line 288"/>
              <p:cNvSpPr>
                <a:spLocks noChangeShapeType="1"/>
              </p:cNvSpPr>
              <p:nvPr/>
            </p:nvSpPr>
            <p:spPr bwMode="auto">
              <a:xfrm flipH="1">
                <a:off x="339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76" name="Group 289"/>
            <p:cNvGrpSpPr>
              <a:grpSpLocks/>
            </p:cNvGrpSpPr>
            <p:nvPr/>
          </p:nvGrpSpPr>
          <p:grpSpPr bwMode="auto">
            <a:xfrm>
              <a:off x="3672" y="2960"/>
              <a:ext cx="118" cy="119"/>
              <a:chOff x="3672" y="2960"/>
              <a:chExt cx="118" cy="119"/>
            </a:xfrm>
          </p:grpSpPr>
          <p:sp>
            <p:nvSpPr>
              <p:cNvPr id="140495" name="Line 290"/>
              <p:cNvSpPr>
                <a:spLocks noChangeShapeType="1"/>
              </p:cNvSpPr>
              <p:nvPr/>
            </p:nvSpPr>
            <p:spPr bwMode="auto">
              <a:xfrm>
                <a:off x="367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96" name="Line 291"/>
              <p:cNvSpPr>
                <a:spLocks noChangeShapeType="1"/>
              </p:cNvSpPr>
              <p:nvPr/>
            </p:nvSpPr>
            <p:spPr bwMode="auto">
              <a:xfrm flipH="1">
                <a:off x="367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77" name="Group 292"/>
            <p:cNvGrpSpPr>
              <a:grpSpLocks/>
            </p:cNvGrpSpPr>
            <p:nvPr/>
          </p:nvGrpSpPr>
          <p:grpSpPr bwMode="auto">
            <a:xfrm>
              <a:off x="3952" y="2960"/>
              <a:ext cx="118" cy="119"/>
              <a:chOff x="3952" y="2960"/>
              <a:chExt cx="118" cy="119"/>
            </a:xfrm>
          </p:grpSpPr>
          <p:sp>
            <p:nvSpPr>
              <p:cNvPr id="140493" name="Line 293"/>
              <p:cNvSpPr>
                <a:spLocks noChangeShapeType="1"/>
              </p:cNvSpPr>
              <p:nvPr/>
            </p:nvSpPr>
            <p:spPr bwMode="auto">
              <a:xfrm>
                <a:off x="395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94" name="Line 294"/>
              <p:cNvSpPr>
                <a:spLocks noChangeShapeType="1"/>
              </p:cNvSpPr>
              <p:nvPr/>
            </p:nvSpPr>
            <p:spPr bwMode="auto">
              <a:xfrm flipH="1">
                <a:off x="395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78" name="Group 295"/>
            <p:cNvGrpSpPr>
              <a:grpSpLocks/>
            </p:cNvGrpSpPr>
            <p:nvPr/>
          </p:nvGrpSpPr>
          <p:grpSpPr bwMode="auto">
            <a:xfrm>
              <a:off x="4232" y="2960"/>
              <a:ext cx="118" cy="119"/>
              <a:chOff x="4232" y="2960"/>
              <a:chExt cx="118" cy="119"/>
            </a:xfrm>
          </p:grpSpPr>
          <p:sp>
            <p:nvSpPr>
              <p:cNvPr id="140491" name="Line 296"/>
              <p:cNvSpPr>
                <a:spLocks noChangeShapeType="1"/>
              </p:cNvSpPr>
              <p:nvPr/>
            </p:nvSpPr>
            <p:spPr bwMode="auto">
              <a:xfrm>
                <a:off x="423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92" name="Line 297"/>
              <p:cNvSpPr>
                <a:spLocks noChangeShapeType="1"/>
              </p:cNvSpPr>
              <p:nvPr/>
            </p:nvSpPr>
            <p:spPr bwMode="auto">
              <a:xfrm flipH="1">
                <a:off x="423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79" name="Group 298"/>
            <p:cNvGrpSpPr>
              <a:grpSpLocks/>
            </p:cNvGrpSpPr>
            <p:nvPr/>
          </p:nvGrpSpPr>
          <p:grpSpPr bwMode="auto">
            <a:xfrm>
              <a:off x="4512" y="2960"/>
              <a:ext cx="118" cy="119"/>
              <a:chOff x="4512" y="2960"/>
              <a:chExt cx="118" cy="119"/>
            </a:xfrm>
          </p:grpSpPr>
          <p:sp>
            <p:nvSpPr>
              <p:cNvPr id="140489" name="Line 299"/>
              <p:cNvSpPr>
                <a:spLocks noChangeShapeType="1"/>
              </p:cNvSpPr>
              <p:nvPr/>
            </p:nvSpPr>
            <p:spPr bwMode="auto">
              <a:xfrm>
                <a:off x="4512" y="29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90" name="Line 300"/>
              <p:cNvSpPr>
                <a:spLocks noChangeShapeType="1"/>
              </p:cNvSpPr>
              <p:nvPr/>
            </p:nvSpPr>
            <p:spPr bwMode="auto">
              <a:xfrm flipH="1">
                <a:off x="4512" y="296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140310" name="Group 310"/>
          <p:cNvGrpSpPr>
            <a:grpSpLocks/>
          </p:cNvGrpSpPr>
          <p:nvPr/>
        </p:nvGrpSpPr>
        <p:grpSpPr bwMode="auto">
          <a:xfrm>
            <a:off x="5965190" y="2232304"/>
            <a:ext cx="2168843" cy="171450"/>
            <a:chOff x="3112" y="4160"/>
            <a:chExt cx="1518" cy="120"/>
          </a:xfrm>
        </p:grpSpPr>
        <p:grpSp>
          <p:nvGrpSpPr>
            <p:cNvPr id="140447" name="Group 311"/>
            <p:cNvGrpSpPr>
              <a:grpSpLocks/>
            </p:cNvGrpSpPr>
            <p:nvPr/>
          </p:nvGrpSpPr>
          <p:grpSpPr bwMode="auto">
            <a:xfrm>
              <a:off x="3112" y="4160"/>
              <a:ext cx="118" cy="120"/>
              <a:chOff x="3112" y="4160"/>
              <a:chExt cx="118" cy="120"/>
            </a:xfrm>
          </p:grpSpPr>
          <p:sp>
            <p:nvSpPr>
              <p:cNvPr id="140472" name="Line 312"/>
              <p:cNvSpPr>
                <a:spLocks noChangeShapeType="1"/>
              </p:cNvSpPr>
              <p:nvPr/>
            </p:nvSpPr>
            <p:spPr bwMode="auto">
              <a:xfrm>
                <a:off x="311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73" name="Line 313"/>
              <p:cNvSpPr>
                <a:spLocks noChangeShapeType="1"/>
              </p:cNvSpPr>
              <p:nvPr/>
            </p:nvSpPr>
            <p:spPr bwMode="auto">
              <a:xfrm flipH="1">
                <a:off x="311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48" name="Group 314"/>
            <p:cNvGrpSpPr>
              <a:grpSpLocks/>
            </p:cNvGrpSpPr>
            <p:nvPr/>
          </p:nvGrpSpPr>
          <p:grpSpPr bwMode="auto">
            <a:xfrm>
              <a:off x="3392" y="4160"/>
              <a:ext cx="118" cy="120"/>
              <a:chOff x="3392" y="4160"/>
              <a:chExt cx="118" cy="120"/>
            </a:xfrm>
          </p:grpSpPr>
          <p:sp>
            <p:nvSpPr>
              <p:cNvPr id="140470" name="Line 315"/>
              <p:cNvSpPr>
                <a:spLocks noChangeShapeType="1"/>
              </p:cNvSpPr>
              <p:nvPr/>
            </p:nvSpPr>
            <p:spPr bwMode="auto">
              <a:xfrm>
                <a:off x="339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71" name="Line 316"/>
              <p:cNvSpPr>
                <a:spLocks noChangeShapeType="1"/>
              </p:cNvSpPr>
              <p:nvPr/>
            </p:nvSpPr>
            <p:spPr bwMode="auto">
              <a:xfrm flipH="1">
                <a:off x="339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49" name="Group 317"/>
            <p:cNvGrpSpPr>
              <a:grpSpLocks/>
            </p:cNvGrpSpPr>
            <p:nvPr/>
          </p:nvGrpSpPr>
          <p:grpSpPr bwMode="auto">
            <a:xfrm>
              <a:off x="3672" y="4160"/>
              <a:ext cx="118" cy="120"/>
              <a:chOff x="3672" y="4160"/>
              <a:chExt cx="118" cy="120"/>
            </a:xfrm>
          </p:grpSpPr>
          <p:sp>
            <p:nvSpPr>
              <p:cNvPr id="140468" name="Line 318"/>
              <p:cNvSpPr>
                <a:spLocks noChangeShapeType="1"/>
              </p:cNvSpPr>
              <p:nvPr/>
            </p:nvSpPr>
            <p:spPr bwMode="auto">
              <a:xfrm>
                <a:off x="367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69" name="Line 319"/>
              <p:cNvSpPr>
                <a:spLocks noChangeShapeType="1"/>
              </p:cNvSpPr>
              <p:nvPr/>
            </p:nvSpPr>
            <p:spPr bwMode="auto">
              <a:xfrm flipH="1">
                <a:off x="367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50" name="Group 320"/>
            <p:cNvGrpSpPr>
              <a:grpSpLocks/>
            </p:cNvGrpSpPr>
            <p:nvPr/>
          </p:nvGrpSpPr>
          <p:grpSpPr bwMode="auto">
            <a:xfrm>
              <a:off x="3952" y="4160"/>
              <a:ext cx="118" cy="120"/>
              <a:chOff x="3952" y="4160"/>
              <a:chExt cx="118" cy="120"/>
            </a:xfrm>
          </p:grpSpPr>
          <p:sp>
            <p:nvSpPr>
              <p:cNvPr id="140466" name="Line 321"/>
              <p:cNvSpPr>
                <a:spLocks noChangeShapeType="1"/>
              </p:cNvSpPr>
              <p:nvPr/>
            </p:nvSpPr>
            <p:spPr bwMode="auto">
              <a:xfrm>
                <a:off x="395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67" name="Line 322"/>
              <p:cNvSpPr>
                <a:spLocks noChangeShapeType="1"/>
              </p:cNvSpPr>
              <p:nvPr/>
            </p:nvSpPr>
            <p:spPr bwMode="auto">
              <a:xfrm flipH="1">
                <a:off x="395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51" name="Group 323"/>
            <p:cNvGrpSpPr>
              <a:grpSpLocks/>
            </p:cNvGrpSpPr>
            <p:nvPr/>
          </p:nvGrpSpPr>
          <p:grpSpPr bwMode="auto">
            <a:xfrm>
              <a:off x="4232" y="4160"/>
              <a:ext cx="118" cy="120"/>
              <a:chOff x="4232" y="4160"/>
              <a:chExt cx="118" cy="120"/>
            </a:xfrm>
          </p:grpSpPr>
          <p:sp>
            <p:nvSpPr>
              <p:cNvPr id="140464" name="Line 324"/>
              <p:cNvSpPr>
                <a:spLocks noChangeShapeType="1"/>
              </p:cNvSpPr>
              <p:nvPr/>
            </p:nvSpPr>
            <p:spPr bwMode="auto">
              <a:xfrm>
                <a:off x="423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65" name="Line 325"/>
              <p:cNvSpPr>
                <a:spLocks noChangeShapeType="1"/>
              </p:cNvSpPr>
              <p:nvPr/>
            </p:nvSpPr>
            <p:spPr bwMode="auto">
              <a:xfrm flipH="1">
                <a:off x="423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52" name="Group 326"/>
            <p:cNvGrpSpPr>
              <a:grpSpLocks/>
            </p:cNvGrpSpPr>
            <p:nvPr/>
          </p:nvGrpSpPr>
          <p:grpSpPr bwMode="auto">
            <a:xfrm>
              <a:off x="4512" y="4160"/>
              <a:ext cx="118" cy="120"/>
              <a:chOff x="4512" y="4160"/>
              <a:chExt cx="118" cy="120"/>
            </a:xfrm>
          </p:grpSpPr>
          <p:sp>
            <p:nvSpPr>
              <p:cNvPr id="140462" name="Line 327"/>
              <p:cNvSpPr>
                <a:spLocks noChangeShapeType="1"/>
              </p:cNvSpPr>
              <p:nvPr/>
            </p:nvSpPr>
            <p:spPr bwMode="auto">
              <a:xfrm>
                <a:off x="4512" y="416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63" name="Line 328"/>
              <p:cNvSpPr>
                <a:spLocks noChangeShapeType="1"/>
              </p:cNvSpPr>
              <p:nvPr/>
            </p:nvSpPr>
            <p:spPr bwMode="auto">
              <a:xfrm flipH="1">
                <a:off x="4512" y="4161"/>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140311" name="Rectangle 338"/>
          <p:cNvSpPr>
            <a:spLocks noChangeArrowheads="1"/>
          </p:cNvSpPr>
          <p:nvPr/>
        </p:nvSpPr>
        <p:spPr bwMode="auto">
          <a:xfrm>
            <a:off x="7837170" y="906424"/>
            <a:ext cx="1143000" cy="1143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40312" name="Line 340"/>
          <p:cNvSpPr>
            <a:spLocks noChangeShapeType="1"/>
          </p:cNvSpPr>
          <p:nvPr/>
        </p:nvSpPr>
        <p:spPr bwMode="auto">
          <a:xfrm flipH="1">
            <a:off x="7882808" y="1457209"/>
            <a:ext cx="868680" cy="0"/>
          </a:xfrm>
          <a:prstGeom prst="line">
            <a:avLst/>
          </a:prstGeom>
          <a:noFill/>
          <a:ln w="28575">
            <a:solidFill>
              <a:srgbClr val="FF0000"/>
            </a:solidFill>
            <a:round/>
            <a:headEnd type="stealth" w="med" len="med"/>
            <a:tailEnd/>
          </a:ln>
          <a:extLst>
            <a:ext uri="{909E8E84-426E-40dd-AFC4-6F175D3DCCD1}">
              <a14:hiddenFill xmlns:a14="http://schemas.microsoft.com/office/drawing/2010/main" xmlns="">
                <a:noFill/>
              </a14:hiddenFill>
            </a:ext>
          </a:extLst>
        </p:spPr>
        <p:txBody>
          <a:bodyPr lIns="82296" tIns="41148" rIns="82296" bIns="41148"/>
          <a:lstStyle/>
          <a:p>
            <a:endParaRPr lang="en-US"/>
          </a:p>
        </p:txBody>
      </p:sp>
      <p:grpSp>
        <p:nvGrpSpPr>
          <p:cNvPr id="140320" name="Group 356"/>
          <p:cNvGrpSpPr>
            <a:grpSpLocks/>
          </p:cNvGrpSpPr>
          <p:nvPr/>
        </p:nvGrpSpPr>
        <p:grpSpPr bwMode="auto">
          <a:xfrm>
            <a:off x="5965190" y="860704"/>
            <a:ext cx="2168843" cy="170022"/>
            <a:chOff x="3112" y="3200"/>
            <a:chExt cx="1518" cy="119"/>
          </a:xfrm>
        </p:grpSpPr>
        <p:grpSp>
          <p:nvGrpSpPr>
            <p:cNvPr id="140412" name="Group 357"/>
            <p:cNvGrpSpPr>
              <a:grpSpLocks/>
            </p:cNvGrpSpPr>
            <p:nvPr/>
          </p:nvGrpSpPr>
          <p:grpSpPr bwMode="auto">
            <a:xfrm>
              <a:off x="3112" y="3200"/>
              <a:ext cx="118" cy="119"/>
              <a:chOff x="3112" y="3200"/>
              <a:chExt cx="118" cy="119"/>
            </a:xfrm>
          </p:grpSpPr>
          <p:sp>
            <p:nvSpPr>
              <p:cNvPr id="140437" name="Line 358"/>
              <p:cNvSpPr>
                <a:spLocks noChangeShapeType="1"/>
              </p:cNvSpPr>
              <p:nvPr/>
            </p:nvSpPr>
            <p:spPr bwMode="auto">
              <a:xfrm>
                <a:off x="311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38" name="Line 359"/>
              <p:cNvSpPr>
                <a:spLocks noChangeShapeType="1"/>
              </p:cNvSpPr>
              <p:nvPr/>
            </p:nvSpPr>
            <p:spPr bwMode="auto">
              <a:xfrm flipH="1">
                <a:off x="311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13" name="Group 360"/>
            <p:cNvGrpSpPr>
              <a:grpSpLocks/>
            </p:cNvGrpSpPr>
            <p:nvPr/>
          </p:nvGrpSpPr>
          <p:grpSpPr bwMode="auto">
            <a:xfrm>
              <a:off x="3392" y="3200"/>
              <a:ext cx="118" cy="119"/>
              <a:chOff x="3392" y="3200"/>
              <a:chExt cx="118" cy="119"/>
            </a:xfrm>
          </p:grpSpPr>
          <p:sp>
            <p:nvSpPr>
              <p:cNvPr id="140435" name="Line 361"/>
              <p:cNvSpPr>
                <a:spLocks noChangeShapeType="1"/>
              </p:cNvSpPr>
              <p:nvPr/>
            </p:nvSpPr>
            <p:spPr bwMode="auto">
              <a:xfrm>
                <a:off x="339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36" name="Line 362"/>
              <p:cNvSpPr>
                <a:spLocks noChangeShapeType="1"/>
              </p:cNvSpPr>
              <p:nvPr/>
            </p:nvSpPr>
            <p:spPr bwMode="auto">
              <a:xfrm flipH="1">
                <a:off x="339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14" name="Group 363"/>
            <p:cNvGrpSpPr>
              <a:grpSpLocks/>
            </p:cNvGrpSpPr>
            <p:nvPr/>
          </p:nvGrpSpPr>
          <p:grpSpPr bwMode="auto">
            <a:xfrm>
              <a:off x="3672" y="3200"/>
              <a:ext cx="118" cy="119"/>
              <a:chOff x="3672" y="3200"/>
              <a:chExt cx="118" cy="119"/>
            </a:xfrm>
          </p:grpSpPr>
          <p:sp>
            <p:nvSpPr>
              <p:cNvPr id="140433" name="Line 364"/>
              <p:cNvSpPr>
                <a:spLocks noChangeShapeType="1"/>
              </p:cNvSpPr>
              <p:nvPr/>
            </p:nvSpPr>
            <p:spPr bwMode="auto">
              <a:xfrm>
                <a:off x="367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34" name="Line 365"/>
              <p:cNvSpPr>
                <a:spLocks noChangeShapeType="1"/>
              </p:cNvSpPr>
              <p:nvPr/>
            </p:nvSpPr>
            <p:spPr bwMode="auto">
              <a:xfrm flipH="1">
                <a:off x="367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15" name="Group 366"/>
            <p:cNvGrpSpPr>
              <a:grpSpLocks/>
            </p:cNvGrpSpPr>
            <p:nvPr/>
          </p:nvGrpSpPr>
          <p:grpSpPr bwMode="auto">
            <a:xfrm>
              <a:off x="3952" y="3200"/>
              <a:ext cx="118" cy="119"/>
              <a:chOff x="3952" y="3200"/>
              <a:chExt cx="118" cy="119"/>
            </a:xfrm>
          </p:grpSpPr>
          <p:sp>
            <p:nvSpPr>
              <p:cNvPr id="140431" name="Line 367"/>
              <p:cNvSpPr>
                <a:spLocks noChangeShapeType="1"/>
              </p:cNvSpPr>
              <p:nvPr/>
            </p:nvSpPr>
            <p:spPr bwMode="auto">
              <a:xfrm>
                <a:off x="395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32" name="Line 368"/>
              <p:cNvSpPr>
                <a:spLocks noChangeShapeType="1"/>
              </p:cNvSpPr>
              <p:nvPr/>
            </p:nvSpPr>
            <p:spPr bwMode="auto">
              <a:xfrm flipH="1">
                <a:off x="395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16" name="Group 369"/>
            <p:cNvGrpSpPr>
              <a:grpSpLocks/>
            </p:cNvGrpSpPr>
            <p:nvPr/>
          </p:nvGrpSpPr>
          <p:grpSpPr bwMode="auto">
            <a:xfrm>
              <a:off x="4232" y="3200"/>
              <a:ext cx="118" cy="119"/>
              <a:chOff x="4232" y="3200"/>
              <a:chExt cx="118" cy="119"/>
            </a:xfrm>
          </p:grpSpPr>
          <p:sp>
            <p:nvSpPr>
              <p:cNvPr id="140429" name="Line 370"/>
              <p:cNvSpPr>
                <a:spLocks noChangeShapeType="1"/>
              </p:cNvSpPr>
              <p:nvPr/>
            </p:nvSpPr>
            <p:spPr bwMode="auto">
              <a:xfrm>
                <a:off x="423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30" name="Line 371"/>
              <p:cNvSpPr>
                <a:spLocks noChangeShapeType="1"/>
              </p:cNvSpPr>
              <p:nvPr/>
            </p:nvSpPr>
            <p:spPr bwMode="auto">
              <a:xfrm flipH="1">
                <a:off x="423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417" name="Group 372"/>
            <p:cNvGrpSpPr>
              <a:grpSpLocks/>
            </p:cNvGrpSpPr>
            <p:nvPr/>
          </p:nvGrpSpPr>
          <p:grpSpPr bwMode="auto">
            <a:xfrm>
              <a:off x="4512" y="3200"/>
              <a:ext cx="118" cy="119"/>
              <a:chOff x="4512" y="3200"/>
              <a:chExt cx="118" cy="119"/>
            </a:xfrm>
          </p:grpSpPr>
          <p:sp>
            <p:nvSpPr>
              <p:cNvPr id="140427" name="Line 373"/>
              <p:cNvSpPr>
                <a:spLocks noChangeShapeType="1"/>
              </p:cNvSpPr>
              <p:nvPr/>
            </p:nvSpPr>
            <p:spPr bwMode="auto">
              <a:xfrm>
                <a:off x="4512" y="320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28" name="Line 374"/>
              <p:cNvSpPr>
                <a:spLocks noChangeShapeType="1"/>
              </p:cNvSpPr>
              <p:nvPr/>
            </p:nvSpPr>
            <p:spPr bwMode="auto">
              <a:xfrm flipH="1">
                <a:off x="4512" y="320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140322" name="Group 412"/>
          <p:cNvGrpSpPr>
            <a:grpSpLocks/>
          </p:cNvGrpSpPr>
          <p:nvPr/>
        </p:nvGrpSpPr>
        <p:grpSpPr bwMode="auto">
          <a:xfrm>
            <a:off x="5965190" y="1546504"/>
            <a:ext cx="2168843" cy="170022"/>
            <a:chOff x="3112" y="3680"/>
            <a:chExt cx="1518" cy="119"/>
          </a:xfrm>
        </p:grpSpPr>
        <p:grpSp>
          <p:nvGrpSpPr>
            <p:cNvPr id="140358" name="Group 413"/>
            <p:cNvGrpSpPr>
              <a:grpSpLocks/>
            </p:cNvGrpSpPr>
            <p:nvPr/>
          </p:nvGrpSpPr>
          <p:grpSpPr bwMode="auto">
            <a:xfrm>
              <a:off x="3112" y="3680"/>
              <a:ext cx="118" cy="119"/>
              <a:chOff x="3112" y="3680"/>
              <a:chExt cx="118" cy="119"/>
            </a:xfrm>
          </p:grpSpPr>
          <p:sp>
            <p:nvSpPr>
              <p:cNvPr id="140383" name="Line 414"/>
              <p:cNvSpPr>
                <a:spLocks noChangeShapeType="1"/>
              </p:cNvSpPr>
              <p:nvPr/>
            </p:nvSpPr>
            <p:spPr bwMode="auto">
              <a:xfrm>
                <a:off x="311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84" name="Line 415"/>
              <p:cNvSpPr>
                <a:spLocks noChangeShapeType="1"/>
              </p:cNvSpPr>
              <p:nvPr/>
            </p:nvSpPr>
            <p:spPr bwMode="auto">
              <a:xfrm flipH="1">
                <a:off x="311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59" name="Group 416"/>
            <p:cNvGrpSpPr>
              <a:grpSpLocks/>
            </p:cNvGrpSpPr>
            <p:nvPr/>
          </p:nvGrpSpPr>
          <p:grpSpPr bwMode="auto">
            <a:xfrm>
              <a:off x="3392" y="3680"/>
              <a:ext cx="118" cy="119"/>
              <a:chOff x="3392" y="3680"/>
              <a:chExt cx="118" cy="119"/>
            </a:xfrm>
          </p:grpSpPr>
          <p:sp>
            <p:nvSpPr>
              <p:cNvPr id="140381" name="Line 417"/>
              <p:cNvSpPr>
                <a:spLocks noChangeShapeType="1"/>
              </p:cNvSpPr>
              <p:nvPr/>
            </p:nvSpPr>
            <p:spPr bwMode="auto">
              <a:xfrm>
                <a:off x="339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82" name="Line 418"/>
              <p:cNvSpPr>
                <a:spLocks noChangeShapeType="1"/>
              </p:cNvSpPr>
              <p:nvPr/>
            </p:nvSpPr>
            <p:spPr bwMode="auto">
              <a:xfrm flipH="1">
                <a:off x="339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60" name="Group 419"/>
            <p:cNvGrpSpPr>
              <a:grpSpLocks/>
            </p:cNvGrpSpPr>
            <p:nvPr/>
          </p:nvGrpSpPr>
          <p:grpSpPr bwMode="auto">
            <a:xfrm>
              <a:off x="3672" y="3680"/>
              <a:ext cx="118" cy="119"/>
              <a:chOff x="3672" y="3680"/>
              <a:chExt cx="118" cy="119"/>
            </a:xfrm>
          </p:grpSpPr>
          <p:sp>
            <p:nvSpPr>
              <p:cNvPr id="140379" name="Line 420"/>
              <p:cNvSpPr>
                <a:spLocks noChangeShapeType="1"/>
              </p:cNvSpPr>
              <p:nvPr/>
            </p:nvSpPr>
            <p:spPr bwMode="auto">
              <a:xfrm>
                <a:off x="367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80" name="Line 421"/>
              <p:cNvSpPr>
                <a:spLocks noChangeShapeType="1"/>
              </p:cNvSpPr>
              <p:nvPr/>
            </p:nvSpPr>
            <p:spPr bwMode="auto">
              <a:xfrm flipH="1">
                <a:off x="367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61" name="Group 422"/>
            <p:cNvGrpSpPr>
              <a:grpSpLocks/>
            </p:cNvGrpSpPr>
            <p:nvPr/>
          </p:nvGrpSpPr>
          <p:grpSpPr bwMode="auto">
            <a:xfrm>
              <a:off x="3952" y="3680"/>
              <a:ext cx="118" cy="119"/>
              <a:chOff x="3952" y="3680"/>
              <a:chExt cx="118" cy="119"/>
            </a:xfrm>
          </p:grpSpPr>
          <p:sp>
            <p:nvSpPr>
              <p:cNvPr id="140377" name="Line 423"/>
              <p:cNvSpPr>
                <a:spLocks noChangeShapeType="1"/>
              </p:cNvSpPr>
              <p:nvPr/>
            </p:nvSpPr>
            <p:spPr bwMode="auto">
              <a:xfrm>
                <a:off x="395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78" name="Line 424"/>
              <p:cNvSpPr>
                <a:spLocks noChangeShapeType="1"/>
              </p:cNvSpPr>
              <p:nvPr/>
            </p:nvSpPr>
            <p:spPr bwMode="auto">
              <a:xfrm flipH="1">
                <a:off x="395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62" name="Group 425"/>
            <p:cNvGrpSpPr>
              <a:grpSpLocks/>
            </p:cNvGrpSpPr>
            <p:nvPr/>
          </p:nvGrpSpPr>
          <p:grpSpPr bwMode="auto">
            <a:xfrm>
              <a:off x="4232" y="3680"/>
              <a:ext cx="118" cy="119"/>
              <a:chOff x="4232" y="3680"/>
              <a:chExt cx="118" cy="119"/>
            </a:xfrm>
          </p:grpSpPr>
          <p:sp>
            <p:nvSpPr>
              <p:cNvPr id="140375" name="Line 426"/>
              <p:cNvSpPr>
                <a:spLocks noChangeShapeType="1"/>
              </p:cNvSpPr>
              <p:nvPr/>
            </p:nvSpPr>
            <p:spPr bwMode="auto">
              <a:xfrm>
                <a:off x="423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76" name="Line 427"/>
              <p:cNvSpPr>
                <a:spLocks noChangeShapeType="1"/>
              </p:cNvSpPr>
              <p:nvPr/>
            </p:nvSpPr>
            <p:spPr bwMode="auto">
              <a:xfrm flipH="1">
                <a:off x="423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63" name="Group 428"/>
            <p:cNvGrpSpPr>
              <a:grpSpLocks/>
            </p:cNvGrpSpPr>
            <p:nvPr/>
          </p:nvGrpSpPr>
          <p:grpSpPr bwMode="auto">
            <a:xfrm>
              <a:off x="4512" y="3680"/>
              <a:ext cx="118" cy="119"/>
              <a:chOff x="4512" y="3680"/>
              <a:chExt cx="118" cy="119"/>
            </a:xfrm>
          </p:grpSpPr>
          <p:sp>
            <p:nvSpPr>
              <p:cNvPr id="140373" name="Line 429"/>
              <p:cNvSpPr>
                <a:spLocks noChangeShapeType="1"/>
              </p:cNvSpPr>
              <p:nvPr/>
            </p:nvSpPr>
            <p:spPr bwMode="auto">
              <a:xfrm>
                <a:off x="4512" y="36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74" name="Line 430"/>
              <p:cNvSpPr>
                <a:spLocks noChangeShapeType="1"/>
              </p:cNvSpPr>
              <p:nvPr/>
            </p:nvSpPr>
            <p:spPr bwMode="auto">
              <a:xfrm flipH="1">
                <a:off x="4512" y="36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grpSp>
        <p:nvGrpSpPr>
          <p:cNvPr id="140323" name="Group 440"/>
          <p:cNvGrpSpPr>
            <a:grpSpLocks/>
          </p:cNvGrpSpPr>
          <p:nvPr/>
        </p:nvGrpSpPr>
        <p:grpSpPr bwMode="auto">
          <a:xfrm>
            <a:off x="5965190" y="1889404"/>
            <a:ext cx="2168843" cy="170022"/>
            <a:chOff x="3112" y="3920"/>
            <a:chExt cx="1518" cy="119"/>
          </a:xfrm>
        </p:grpSpPr>
        <p:grpSp>
          <p:nvGrpSpPr>
            <p:cNvPr id="140331" name="Group 441"/>
            <p:cNvGrpSpPr>
              <a:grpSpLocks/>
            </p:cNvGrpSpPr>
            <p:nvPr/>
          </p:nvGrpSpPr>
          <p:grpSpPr bwMode="auto">
            <a:xfrm>
              <a:off x="3112" y="3920"/>
              <a:ext cx="118" cy="119"/>
              <a:chOff x="3112" y="3920"/>
              <a:chExt cx="118" cy="119"/>
            </a:xfrm>
          </p:grpSpPr>
          <p:sp>
            <p:nvSpPr>
              <p:cNvPr id="140356" name="Line 442"/>
              <p:cNvSpPr>
                <a:spLocks noChangeShapeType="1"/>
              </p:cNvSpPr>
              <p:nvPr/>
            </p:nvSpPr>
            <p:spPr bwMode="auto">
              <a:xfrm>
                <a:off x="311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57" name="Line 443"/>
              <p:cNvSpPr>
                <a:spLocks noChangeShapeType="1"/>
              </p:cNvSpPr>
              <p:nvPr/>
            </p:nvSpPr>
            <p:spPr bwMode="auto">
              <a:xfrm flipH="1">
                <a:off x="311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32" name="Group 444"/>
            <p:cNvGrpSpPr>
              <a:grpSpLocks/>
            </p:cNvGrpSpPr>
            <p:nvPr/>
          </p:nvGrpSpPr>
          <p:grpSpPr bwMode="auto">
            <a:xfrm>
              <a:off x="3392" y="3920"/>
              <a:ext cx="118" cy="119"/>
              <a:chOff x="3392" y="3920"/>
              <a:chExt cx="118" cy="119"/>
            </a:xfrm>
          </p:grpSpPr>
          <p:sp>
            <p:nvSpPr>
              <p:cNvPr id="140354" name="Line 445"/>
              <p:cNvSpPr>
                <a:spLocks noChangeShapeType="1"/>
              </p:cNvSpPr>
              <p:nvPr/>
            </p:nvSpPr>
            <p:spPr bwMode="auto">
              <a:xfrm>
                <a:off x="339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55" name="Line 446"/>
              <p:cNvSpPr>
                <a:spLocks noChangeShapeType="1"/>
              </p:cNvSpPr>
              <p:nvPr/>
            </p:nvSpPr>
            <p:spPr bwMode="auto">
              <a:xfrm flipH="1">
                <a:off x="339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33" name="Group 447"/>
            <p:cNvGrpSpPr>
              <a:grpSpLocks/>
            </p:cNvGrpSpPr>
            <p:nvPr/>
          </p:nvGrpSpPr>
          <p:grpSpPr bwMode="auto">
            <a:xfrm>
              <a:off x="3672" y="3920"/>
              <a:ext cx="118" cy="119"/>
              <a:chOff x="3672" y="3920"/>
              <a:chExt cx="118" cy="119"/>
            </a:xfrm>
          </p:grpSpPr>
          <p:sp>
            <p:nvSpPr>
              <p:cNvPr id="140352" name="Line 448"/>
              <p:cNvSpPr>
                <a:spLocks noChangeShapeType="1"/>
              </p:cNvSpPr>
              <p:nvPr/>
            </p:nvSpPr>
            <p:spPr bwMode="auto">
              <a:xfrm>
                <a:off x="367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53" name="Line 449"/>
              <p:cNvSpPr>
                <a:spLocks noChangeShapeType="1"/>
              </p:cNvSpPr>
              <p:nvPr/>
            </p:nvSpPr>
            <p:spPr bwMode="auto">
              <a:xfrm flipH="1">
                <a:off x="367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34" name="Group 450"/>
            <p:cNvGrpSpPr>
              <a:grpSpLocks/>
            </p:cNvGrpSpPr>
            <p:nvPr/>
          </p:nvGrpSpPr>
          <p:grpSpPr bwMode="auto">
            <a:xfrm>
              <a:off x="3952" y="3920"/>
              <a:ext cx="118" cy="119"/>
              <a:chOff x="3952" y="3920"/>
              <a:chExt cx="118" cy="119"/>
            </a:xfrm>
          </p:grpSpPr>
          <p:sp>
            <p:nvSpPr>
              <p:cNvPr id="140350" name="Line 451"/>
              <p:cNvSpPr>
                <a:spLocks noChangeShapeType="1"/>
              </p:cNvSpPr>
              <p:nvPr/>
            </p:nvSpPr>
            <p:spPr bwMode="auto">
              <a:xfrm>
                <a:off x="395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51" name="Line 452"/>
              <p:cNvSpPr>
                <a:spLocks noChangeShapeType="1"/>
              </p:cNvSpPr>
              <p:nvPr/>
            </p:nvSpPr>
            <p:spPr bwMode="auto">
              <a:xfrm flipH="1">
                <a:off x="395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35" name="Group 453"/>
            <p:cNvGrpSpPr>
              <a:grpSpLocks/>
            </p:cNvGrpSpPr>
            <p:nvPr/>
          </p:nvGrpSpPr>
          <p:grpSpPr bwMode="auto">
            <a:xfrm>
              <a:off x="4232" y="3920"/>
              <a:ext cx="118" cy="119"/>
              <a:chOff x="4232" y="3920"/>
              <a:chExt cx="118" cy="119"/>
            </a:xfrm>
          </p:grpSpPr>
          <p:sp>
            <p:nvSpPr>
              <p:cNvPr id="140348" name="Line 454"/>
              <p:cNvSpPr>
                <a:spLocks noChangeShapeType="1"/>
              </p:cNvSpPr>
              <p:nvPr/>
            </p:nvSpPr>
            <p:spPr bwMode="auto">
              <a:xfrm>
                <a:off x="423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49" name="Line 455"/>
              <p:cNvSpPr>
                <a:spLocks noChangeShapeType="1"/>
              </p:cNvSpPr>
              <p:nvPr/>
            </p:nvSpPr>
            <p:spPr bwMode="auto">
              <a:xfrm flipH="1">
                <a:off x="423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36" name="Group 456"/>
            <p:cNvGrpSpPr>
              <a:grpSpLocks/>
            </p:cNvGrpSpPr>
            <p:nvPr/>
          </p:nvGrpSpPr>
          <p:grpSpPr bwMode="auto">
            <a:xfrm>
              <a:off x="4512" y="3920"/>
              <a:ext cx="118" cy="119"/>
              <a:chOff x="4512" y="3920"/>
              <a:chExt cx="118" cy="119"/>
            </a:xfrm>
          </p:grpSpPr>
          <p:sp>
            <p:nvSpPr>
              <p:cNvPr id="140346" name="Line 457"/>
              <p:cNvSpPr>
                <a:spLocks noChangeShapeType="1"/>
              </p:cNvSpPr>
              <p:nvPr/>
            </p:nvSpPr>
            <p:spPr bwMode="auto">
              <a:xfrm>
                <a:off x="4512" y="392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347" name="Line 458"/>
              <p:cNvSpPr>
                <a:spLocks noChangeShapeType="1"/>
              </p:cNvSpPr>
              <p:nvPr/>
            </p:nvSpPr>
            <p:spPr bwMode="auto">
              <a:xfrm flipH="1">
                <a:off x="4512" y="392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14033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graphicFrame>
        <p:nvGraphicFramePr>
          <p:cNvPr id="476" name="Object 475"/>
          <p:cNvGraphicFramePr>
            <a:graphicFrameLocks noChangeAspect="1"/>
          </p:cNvGraphicFramePr>
          <p:nvPr>
            <p:extLst>
              <p:ext uri="{D42A27DB-BD31-4B8C-83A1-F6EECF244321}">
                <p14:modId xmlns:p14="http://schemas.microsoft.com/office/powerpoint/2010/main" val="216575256"/>
              </p:ext>
            </p:extLst>
          </p:nvPr>
        </p:nvGraphicFramePr>
        <p:xfrm>
          <a:off x="8390649" y="1238134"/>
          <a:ext cx="198437" cy="219075"/>
        </p:xfrm>
        <a:graphic>
          <a:graphicData uri="http://schemas.openxmlformats.org/presentationml/2006/ole">
            <mc:AlternateContent xmlns:mc="http://schemas.openxmlformats.org/markup-compatibility/2006">
              <mc:Choice xmlns:v="urn:schemas-microsoft-com:vml" Requires="v">
                <p:oleObj spid="_x0000_s2580399" name="Equation" r:id="rId3" imgW="114300" imgH="127000" progId="Equation.DSMT4">
                  <p:embed/>
                </p:oleObj>
              </mc:Choice>
              <mc:Fallback>
                <p:oleObj name="Equation" r:id="rId3" imgW="114300" imgH="127000" progId="Equation.DSMT4">
                  <p:embed/>
                  <p:pic>
                    <p:nvPicPr>
                      <p:cNvPr id="0" name=""/>
                      <p:cNvPicPr/>
                      <p:nvPr/>
                    </p:nvPicPr>
                    <p:blipFill>
                      <a:blip r:embed="rId4"/>
                      <a:stretch>
                        <a:fillRect/>
                      </a:stretch>
                    </p:blipFill>
                    <p:spPr>
                      <a:xfrm>
                        <a:off x="8390649" y="1238134"/>
                        <a:ext cx="198437" cy="219075"/>
                      </a:xfrm>
                      <a:prstGeom prst="rect">
                        <a:avLst/>
                      </a:prstGeom>
                    </p:spPr>
                  </p:pic>
                </p:oleObj>
              </mc:Fallback>
            </mc:AlternateContent>
          </a:graphicData>
        </a:graphic>
      </p:graphicFrame>
      <p:sp>
        <p:nvSpPr>
          <p:cNvPr id="477" name="Rectangle 9"/>
          <p:cNvSpPr txBox="1">
            <a:spLocks noChangeArrowheads="1"/>
          </p:cNvSpPr>
          <p:nvPr/>
        </p:nvSpPr>
        <p:spPr>
          <a:xfrm>
            <a:off x="173989" y="260509"/>
            <a:ext cx="5325111" cy="750373"/>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0000"/>
                </a:solidFill>
                <a:latin typeface="Apple Chancery"/>
                <a:ea typeface="ＭＳ Ｐゴシック" charset="0"/>
                <a:cs typeface="Apple Chancery"/>
              </a:rPr>
              <a:t>The coil </a:t>
            </a:r>
            <a:r>
              <a:rPr lang="en-US" sz="2000" dirty="0">
                <a:solidFill>
                  <a:srgbClr val="0000FF"/>
                </a:solidFill>
                <a:latin typeface="Times New Roman"/>
                <a:cs typeface="Times New Roman"/>
              </a:rPr>
              <a:t>proceeds out of the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latin typeface="Times New Roman"/>
                <a:cs typeface="Times New Roman"/>
              </a:rPr>
              <a:t>, </a:t>
            </a:r>
            <a:r>
              <a:rPr lang="en-US" sz="2000" dirty="0">
                <a:latin typeface="Times New Roman"/>
                <a:cs typeface="Times New Roman"/>
              </a:rPr>
              <a:t>leaving it with time.  </a:t>
            </a:r>
            <a:r>
              <a:rPr lang="en-US" sz="2000" dirty="0">
                <a:solidFill>
                  <a:srgbClr val="0000FF"/>
                </a:solidFill>
                <a:latin typeface="Times New Roman"/>
                <a:cs typeface="Times New Roman"/>
              </a:rPr>
              <a:t>At the point shown</a:t>
            </a:r>
            <a:r>
              <a:rPr lang="en-US" sz="2000" dirty="0">
                <a:latin typeface="Times New Roman"/>
                <a:cs typeface="Times New Roman"/>
              </a:rPr>
              <a:t>:</a:t>
            </a:r>
            <a:endParaRPr lang="en-US" sz="1800" dirty="0">
              <a:solidFill>
                <a:srgbClr val="008000"/>
              </a:solidFill>
              <a:latin typeface="Apple Chancery"/>
              <a:ea typeface="ＭＳ Ｐゴシック" charset="0"/>
              <a:cs typeface="Apple Chancery"/>
            </a:endParaRPr>
          </a:p>
        </p:txBody>
      </p:sp>
      <p:sp>
        <p:nvSpPr>
          <p:cNvPr id="2" name="TextBox 1"/>
          <p:cNvSpPr txBox="1"/>
          <p:nvPr/>
        </p:nvSpPr>
        <p:spPr>
          <a:xfrm>
            <a:off x="410648" y="1068607"/>
            <a:ext cx="4796987" cy="400110"/>
          </a:xfrm>
          <a:prstGeom prst="rect">
            <a:avLst/>
          </a:prstGeom>
          <a:noFill/>
        </p:spPr>
        <p:txBody>
          <a:bodyPr wrap="square" rtlCol="0">
            <a:spAutoFit/>
          </a:bodyPr>
          <a:lstStyle/>
          <a:p>
            <a:r>
              <a:rPr lang="en-US" sz="2000" dirty="0">
                <a:solidFill>
                  <a:srgbClr val="FF0000"/>
                </a:solidFill>
                <a:latin typeface="Apple Chancery"/>
                <a:cs typeface="Apple Chancery"/>
              </a:rPr>
              <a:t>h.) Is there </a:t>
            </a:r>
            <a:r>
              <a:rPr lang="en-US" sz="2000" dirty="0">
                <a:latin typeface="Times New Roman"/>
                <a:cs typeface="Times New Roman"/>
              </a:rPr>
              <a:t>a </a:t>
            </a:r>
            <a:r>
              <a:rPr lang="en-US" sz="2000" dirty="0">
                <a:solidFill>
                  <a:srgbClr val="0000FF"/>
                </a:solidFill>
                <a:latin typeface="Times New Roman"/>
                <a:cs typeface="Times New Roman"/>
              </a:rPr>
              <a:t>magnetic flux </a:t>
            </a:r>
            <a:r>
              <a:rPr lang="en-US" sz="2000" dirty="0">
                <a:latin typeface="Times New Roman"/>
                <a:cs typeface="Times New Roman"/>
              </a:rPr>
              <a:t>through the coil?</a:t>
            </a:r>
          </a:p>
        </p:txBody>
      </p:sp>
      <p:sp>
        <p:nvSpPr>
          <p:cNvPr id="480" name="TextBox 479"/>
          <p:cNvSpPr txBox="1"/>
          <p:nvPr/>
        </p:nvSpPr>
        <p:spPr>
          <a:xfrm>
            <a:off x="410648" y="2087524"/>
            <a:ext cx="5469452" cy="707886"/>
          </a:xfrm>
          <a:prstGeom prst="rect">
            <a:avLst/>
          </a:prstGeom>
          <a:noFill/>
        </p:spPr>
        <p:txBody>
          <a:bodyPr wrap="square" rtlCol="0">
            <a:spAutoFit/>
          </a:bodyPr>
          <a:lstStyle/>
          <a:p>
            <a:r>
              <a:rPr lang="en-US" sz="2000" dirty="0">
                <a:solidFill>
                  <a:srgbClr val="FF0000"/>
                </a:solidFill>
                <a:latin typeface="Apple Chancery"/>
                <a:cs typeface="Apple Chancery"/>
              </a:rPr>
              <a:t>i.) Is there </a:t>
            </a:r>
            <a:r>
              <a:rPr lang="en-US" sz="2000" dirty="0">
                <a:latin typeface="Times New Roman"/>
                <a:cs typeface="Times New Roman"/>
              </a:rPr>
              <a:t>an </a:t>
            </a:r>
            <a:r>
              <a:rPr lang="en-US" sz="2000" dirty="0">
                <a:solidFill>
                  <a:srgbClr val="0000FF"/>
                </a:solidFill>
                <a:latin typeface="Times New Roman"/>
                <a:cs typeface="Times New Roman"/>
              </a:rPr>
              <a:t>induced EMF </a:t>
            </a:r>
            <a:r>
              <a:rPr lang="en-US" sz="2000" dirty="0">
                <a:latin typeface="Times New Roman"/>
                <a:cs typeface="Times New Roman"/>
              </a:rPr>
              <a:t>set up in the coil (justify)?  If so, what is its magnitude? </a:t>
            </a:r>
          </a:p>
        </p:txBody>
      </p:sp>
      <p:sp>
        <p:nvSpPr>
          <p:cNvPr id="481" name="TextBox 480"/>
          <p:cNvSpPr txBox="1"/>
          <p:nvPr/>
        </p:nvSpPr>
        <p:spPr>
          <a:xfrm>
            <a:off x="808794" y="1398470"/>
            <a:ext cx="4398842" cy="707886"/>
          </a:xfrm>
          <a:prstGeom prst="rect">
            <a:avLst/>
          </a:prstGeom>
          <a:noFill/>
        </p:spPr>
        <p:txBody>
          <a:bodyPr wrap="square" rtlCol="0">
            <a:spAutoFit/>
          </a:bodyPr>
          <a:lstStyle/>
          <a:p>
            <a:r>
              <a:rPr lang="en-US" sz="2000" dirty="0">
                <a:solidFill>
                  <a:srgbClr val="FF0000"/>
                </a:solidFill>
                <a:latin typeface="Apple Chancery"/>
                <a:cs typeface="Apple Chancery"/>
              </a:rPr>
              <a:t>yes, </a:t>
            </a:r>
            <a:r>
              <a:rPr lang="en-US" sz="2000" dirty="0">
                <a:solidFill>
                  <a:srgbClr val="0000FF"/>
                </a:solidFill>
                <a:latin typeface="Times New Roman"/>
                <a:cs typeface="Times New Roman"/>
              </a:rPr>
              <a:t>magnetic field lines </a:t>
            </a:r>
            <a:r>
              <a:rPr lang="en-US" sz="2000" dirty="0">
                <a:latin typeface="Times New Roman"/>
                <a:cs typeface="Times New Roman"/>
              </a:rPr>
              <a:t>are </a:t>
            </a:r>
            <a:r>
              <a:rPr lang="en-US" sz="2000" dirty="0">
                <a:solidFill>
                  <a:srgbClr val="0000FF"/>
                </a:solidFill>
                <a:latin typeface="Times New Roman"/>
                <a:cs typeface="Times New Roman"/>
              </a:rPr>
              <a:t>piercing the face </a:t>
            </a:r>
            <a:r>
              <a:rPr lang="en-US" sz="2000" dirty="0">
                <a:latin typeface="Times New Roman"/>
                <a:cs typeface="Times New Roman"/>
              </a:rPr>
              <a:t>of the coil</a:t>
            </a:r>
          </a:p>
        </p:txBody>
      </p:sp>
      <p:sp>
        <p:nvSpPr>
          <p:cNvPr id="482" name="TextBox 481"/>
          <p:cNvSpPr txBox="1"/>
          <p:nvPr/>
        </p:nvSpPr>
        <p:spPr>
          <a:xfrm>
            <a:off x="824351" y="2778188"/>
            <a:ext cx="8114106" cy="707886"/>
          </a:xfrm>
          <a:prstGeom prst="rect">
            <a:avLst/>
          </a:prstGeom>
          <a:noFill/>
        </p:spPr>
        <p:txBody>
          <a:bodyPr wrap="square" rtlCol="0">
            <a:spAutoFit/>
          </a:bodyPr>
          <a:lstStyle/>
          <a:p>
            <a:r>
              <a:rPr lang="en-US" sz="2000" dirty="0">
                <a:solidFill>
                  <a:srgbClr val="FF0000"/>
                </a:solidFill>
                <a:latin typeface="Apple Chancery"/>
                <a:cs typeface="Apple Chancery"/>
              </a:rPr>
              <a:t>yes, </a:t>
            </a:r>
            <a:r>
              <a:rPr lang="en-US" sz="2000" dirty="0">
                <a:latin typeface="Times New Roman"/>
                <a:cs typeface="Times New Roman"/>
              </a:rPr>
              <a:t>the </a:t>
            </a:r>
            <a:r>
              <a:rPr lang="en-US" sz="2000" dirty="0">
                <a:solidFill>
                  <a:srgbClr val="0000FF"/>
                </a:solidFill>
                <a:latin typeface="Times New Roman"/>
                <a:cs typeface="Times New Roman"/>
              </a:rPr>
              <a:t>magnetic flux </a:t>
            </a:r>
            <a:r>
              <a:rPr lang="en-US" sz="2000" dirty="0">
                <a:latin typeface="Times New Roman"/>
                <a:cs typeface="Times New Roman"/>
              </a:rPr>
              <a:t>is </a:t>
            </a:r>
            <a:r>
              <a:rPr lang="en-US" sz="2000" dirty="0">
                <a:solidFill>
                  <a:srgbClr val="FF0000"/>
                </a:solidFill>
                <a:latin typeface="Times New Roman"/>
                <a:cs typeface="Times New Roman"/>
              </a:rPr>
              <a:t>CHANGING</a:t>
            </a:r>
            <a:r>
              <a:rPr lang="en-US" sz="2000" dirty="0">
                <a:latin typeface="Times New Roman"/>
                <a:cs typeface="Times New Roman"/>
              </a:rPr>
              <a:t> through the face of the coil.  We won’t do the calculation—it will be similar to what we did earlier—but we could.</a:t>
            </a:r>
          </a:p>
        </p:txBody>
      </p:sp>
      <p:grpSp>
        <p:nvGrpSpPr>
          <p:cNvPr id="140321" name="Group 384"/>
          <p:cNvGrpSpPr>
            <a:grpSpLocks/>
          </p:cNvGrpSpPr>
          <p:nvPr/>
        </p:nvGrpSpPr>
        <p:grpSpPr bwMode="auto">
          <a:xfrm>
            <a:off x="5965190" y="1203604"/>
            <a:ext cx="2168843" cy="170022"/>
            <a:chOff x="3112" y="3440"/>
            <a:chExt cx="1518" cy="119"/>
          </a:xfrm>
        </p:grpSpPr>
        <p:grpSp>
          <p:nvGrpSpPr>
            <p:cNvPr id="140385" name="Group 385"/>
            <p:cNvGrpSpPr>
              <a:grpSpLocks/>
            </p:cNvGrpSpPr>
            <p:nvPr/>
          </p:nvGrpSpPr>
          <p:grpSpPr bwMode="auto">
            <a:xfrm>
              <a:off x="3112" y="3440"/>
              <a:ext cx="118" cy="119"/>
              <a:chOff x="3112" y="3440"/>
              <a:chExt cx="118" cy="119"/>
            </a:xfrm>
          </p:grpSpPr>
          <p:sp>
            <p:nvSpPr>
              <p:cNvPr id="140410" name="Line 386"/>
              <p:cNvSpPr>
                <a:spLocks noChangeShapeType="1"/>
              </p:cNvSpPr>
              <p:nvPr/>
            </p:nvSpPr>
            <p:spPr bwMode="auto">
              <a:xfrm>
                <a:off x="311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11" name="Line 387"/>
              <p:cNvSpPr>
                <a:spLocks noChangeShapeType="1"/>
              </p:cNvSpPr>
              <p:nvPr/>
            </p:nvSpPr>
            <p:spPr bwMode="auto">
              <a:xfrm flipH="1">
                <a:off x="311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86" name="Group 388"/>
            <p:cNvGrpSpPr>
              <a:grpSpLocks/>
            </p:cNvGrpSpPr>
            <p:nvPr/>
          </p:nvGrpSpPr>
          <p:grpSpPr bwMode="auto">
            <a:xfrm>
              <a:off x="3392" y="3440"/>
              <a:ext cx="118" cy="119"/>
              <a:chOff x="3392" y="3440"/>
              <a:chExt cx="118" cy="119"/>
            </a:xfrm>
          </p:grpSpPr>
          <p:sp>
            <p:nvSpPr>
              <p:cNvPr id="140408" name="Line 389"/>
              <p:cNvSpPr>
                <a:spLocks noChangeShapeType="1"/>
              </p:cNvSpPr>
              <p:nvPr/>
            </p:nvSpPr>
            <p:spPr bwMode="auto">
              <a:xfrm>
                <a:off x="339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09" name="Line 390"/>
              <p:cNvSpPr>
                <a:spLocks noChangeShapeType="1"/>
              </p:cNvSpPr>
              <p:nvPr/>
            </p:nvSpPr>
            <p:spPr bwMode="auto">
              <a:xfrm flipH="1">
                <a:off x="339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87" name="Group 391"/>
            <p:cNvGrpSpPr>
              <a:grpSpLocks/>
            </p:cNvGrpSpPr>
            <p:nvPr/>
          </p:nvGrpSpPr>
          <p:grpSpPr bwMode="auto">
            <a:xfrm>
              <a:off x="3672" y="3440"/>
              <a:ext cx="118" cy="119"/>
              <a:chOff x="3672" y="3440"/>
              <a:chExt cx="118" cy="119"/>
            </a:xfrm>
          </p:grpSpPr>
          <p:sp>
            <p:nvSpPr>
              <p:cNvPr id="140406" name="Line 392"/>
              <p:cNvSpPr>
                <a:spLocks noChangeShapeType="1"/>
              </p:cNvSpPr>
              <p:nvPr/>
            </p:nvSpPr>
            <p:spPr bwMode="auto">
              <a:xfrm>
                <a:off x="367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07" name="Line 393"/>
              <p:cNvSpPr>
                <a:spLocks noChangeShapeType="1"/>
              </p:cNvSpPr>
              <p:nvPr/>
            </p:nvSpPr>
            <p:spPr bwMode="auto">
              <a:xfrm flipH="1">
                <a:off x="367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88" name="Group 394"/>
            <p:cNvGrpSpPr>
              <a:grpSpLocks/>
            </p:cNvGrpSpPr>
            <p:nvPr/>
          </p:nvGrpSpPr>
          <p:grpSpPr bwMode="auto">
            <a:xfrm>
              <a:off x="3952" y="3440"/>
              <a:ext cx="118" cy="119"/>
              <a:chOff x="3952" y="3440"/>
              <a:chExt cx="118" cy="119"/>
            </a:xfrm>
          </p:grpSpPr>
          <p:sp>
            <p:nvSpPr>
              <p:cNvPr id="140404" name="Line 395"/>
              <p:cNvSpPr>
                <a:spLocks noChangeShapeType="1"/>
              </p:cNvSpPr>
              <p:nvPr/>
            </p:nvSpPr>
            <p:spPr bwMode="auto">
              <a:xfrm>
                <a:off x="395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05" name="Line 396"/>
              <p:cNvSpPr>
                <a:spLocks noChangeShapeType="1"/>
              </p:cNvSpPr>
              <p:nvPr/>
            </p:nvSpPr>
            <p:spPr bwMode="auto">
              <a:xfrm flipH="1">
                <a:off x="395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89" name="Group 397"/>
            <p:cNvGrpSpPr>
              <a:grpSpLocks/>
            </p:cNvGrpSpPr>
            <p:nvPr/>
          </p:nvGrpSpPr>
          <p:grpSpPr bwMode="auto">
            <a:xfrm>
              <a:off x="4232" y="3440"/>
              <a:ext cx="118" cy="119"/>
              <a:chOff x="4232" y="3440"/>
              <a:chExt cx="118" cy="119"/>
            </a:xfrm>
          </p:grpSpPr>
          <p:sp>
            <p:nvSpPr>
              <p:cNvPr id="140402" name="Line 398"/>
              <p:cNvSpPr>
                <a:spLocks noChangeShapeType="1"/>
              </p:cNvSpPr>
              <p:nvPr/>
            </p:nvSpPr>
            <p:spPr bwMode="auto">
              <a:xfrm>
                <a:off x="423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03" name="Line 399"/>
              <p:cNvSpPr>
                <a:spLocks noChangeShapeType="1"/>
              </p:cNvSpPr>
              <p:nvPr/>
            </p:nvSpPr>
            <p:spPr bwMode="auto">
              <a:xfrm flipH="1">
                <a:off x="423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0390" name="Group 400"/>
            <p:cNvGrpSpPr>
              <a:grpSpLocks/>
            </p:cNvGrpSpPr>
            <p:nvPr/>
          </p:nvGrpSpPr>
          <p:grpSpPr bwMode="auto">
            <a:xfrm>
              <a:off x="4512" y="3440"/>
              <a:ext cx="118" cy="119"/>
              <a:chOff x="4512" y="3440"/>
              <a:chExt cx="118" cy="119"/>
            </a:xfrm>
          </p:grpSpPr>
          <p:sp>
            <p:nvSpPr>
              <p:cNvPr id="140400" name="Line 401"/>
              <p:cNvSpPr>
                <a:spLocks noChangeShapeType="1"/>
              </p:cNvSpPr>
              <p:nvPr/>
            </p:nvSpPr>
            <p:spPr bwMode="auto">
              <a:xfrm>
                <a:off x="4512" y="344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0401" name="Line 402"/>
              <p:cNvSpPr>
                <a:spLocks noChangeShapeType="1"/>
              </p:cNvSpPr>
              <p:nvPr/>
            </p:nvSpPr>
            <p:spPr bwMode="auto">
              <a:xfrm flipH="1">
                <a:off x="4512" y="344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493"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23.)</a:t>
            </a:r>
          </a:p>
        </p:txBody>
      </p:sp>
      <p:sp>
        <p:nvSpPr>
          <p:cNvPr id="128" name="TextBox 127"/>
          <p:cNvSpPr txBox="1"/>
          <p:nvPr/>
        </p:nvSpPr>
        <p:spPr>
          <a:xfrm>
            <a:off x="732594" y="3830535"/>
            <a:ext cx="8027427" cy="400110"/>
          </a:xfrm>
          <a:prstGeom prst="rect">
            <a:avLst/>
          </a:prstGeom>
          <a:noFill/>
        </p:spPr>
        <p:txBody>
          <a:bodyPr wrap="square" rtlCol="0">
            <a:spAutoFit/>
          </a:bodyPr>
          <a:lstStyle/>
          <a:p>
            <a:r>
              <a:rPr lang="en-US" sz="2000" dirty="0">
                <a:solidFill>
                  <a:srgbClr val="0000FF"/>
                </a:solidFill>
                <a:latin typeface="Apple Chancery"/>
                <a:cs typeface="Apple Chancery"/>
              </a:rPr>
              <a:t>Lenz’s Law </a:t>
            </a:r>
            <a:r>
              <a:rPr lang="en-US" sz="2000" dirty="0">
                <a:latin typeface="Times New Roman"/>
                <a:cs typeface="Times New Roman"/>
              </a:rPr>
              <a:t>maintains </a:t>
            </a:r>
            <a:r>
              <a:rPr lang="en-US" sz="2000" dirty="0">
                <a:solidFill>
                  <a:srgbClr val="FF0000"/>
                </a:solidFill>
                <a:latin typeface="Times New Roman"/>
                <a:cs typeface="Times New Roman"/>
              </a:rPr>
              <a:t>clockwise</a:t>
            </a:r>
            <a:r>
              <a:rPr lang="en-US" sz="2000" dirty="0">
                <a:latin typeface="Times New Roman"/>
                <a:cs typeface="Times New Roman"/>
              </a:rPr>
              <a:t> (go through the steps for the practice).</a:t>
            </a:r>
          </a:p>
        </p:txBody>
      </p:sp>
      <p:sp>
        <p:nvSpPr>
          <p:cNvPr id="129" name="TextBox 128"/>
          <p:cNvSpPr txBox="1"/>
          <p:nvPr/>
        </p:nvSpPr>
        <p:spPr>
          <a:xfrm>
            <a:off x="410648" y="3473374"/>
            <a:ext cx="5554542" cy="400110"/>
          </a:xfrm>
          <a:prstGeom prst="rect">
            <a:avLst/>
          </a:prstGeom>
          <a:noFill/>
        </p:spPr>
        <p:txBody>
          <a:bodyPr wrap="square" rtlCol="0">
            <a:spAutoFit/>
          </a:bodyPr>
          <a:lstStyle/>
          <a:p>
            <a:r>
              <a:rPr lang="en-US" sz="2000" dirty="0">
                <a:solidFill>
                  <a:srgbClr val="FF0000"/>
                </a:solidFill>
                <a:latin typeface="Apple Chancery"/>
                <a:cs typeface="Apple Chancery"/>
              </a:rPr>
              <a:t>j.) What is </a:t>
            </a:r>
            <a:r>
              <a:rPr lang="en-US" sz="2000" dirty="0">
                <a:latin typeface="Times New Roman"/>
                <a:cs typeface="Times New Roman"/>
              </a:rPr>
              <a:t>the </a:t>
            </a:r>
            <a:r>
              <a:rPr lang="en-US" sz="2000" dirty="0">
                <a:solidFill>
                  <a:srgbClr val="0000FF"/>
                </a:solidFill>
                <a:latin typeface="Times New Roman"/>
                <a:cs typeface="Times New Roman"/>
              </a:rPr>
              <a:t>direction of the induced current</a:t>
            </a:r>
            <a:r>
              <a:rPr lang="en-US" sz="2000" dirty="0">
                <a:latin typeface="Times New Roman"/>
                <a:cs typeface="Times New Roman"/>
              </a:rPr>
              <a:t>? </a:t>
            </a:r>
          </a:p>
        </p:txBody>
      </p:sp>
      <p:sp>
        <p:nvSpPr>
          <p:cNvPr id="130" name="TextBox 129"/>
          <p:cNvSpPr txBox="1"/>
          <p:nvPr/>
        </p:nvSpPr>
        <p:spPr>
          <a:xfrm>
            <a:off x="410648" y="4355876"/>
            <a:ext cx="8704338" cy="400110"/>
          </a:xfrm>
          <a:prstGeom prst="rect">
            <a:avLst/>
          </a:prstGeom>
          <a:noFill/>
        </p:spPr>
        <p:txBody>
          <a:bodyPr wrap="square" rtlCol="0">
            <a:spAutoFit/>
          </a:bodyPr>
          <a:lstStyle/>
          <a:p>
            <a:r>
              <a:rPr lang="en-US" sz="2000" dirty="0">
                <a:solidFill>
                  <a:srgbClr val="FF0000"/>
                </a:solidFill>
                <a:latin typeface="Apple Chancery"/>
                <a:cs typeface="Apple Chancery"/>
              </a:rPr>
              <a:t>e.) The direction </a:t>
            </a:r>
            <a:r>
              <a:rPr lang="en-US" sz="2000" dirty="0">
                <a:latin typeface="Times New Roman"/>
                <a:cs typeface="Times New Roman"/>
              </a:rPr>
              <a:t>of the </a:t>
            </a:r>
            <a:r>
              <a:rPr lang="en-US" sz="2000" dirty="0">
                <a:solidFill>
                  <a:srgbClr val="0000FF"/>
                </a:solidFill>
                <a:latin typeface="Times New Roman"/>
                <a:cs typeface="Times New Roman"/>
              </a:rPr>
              <a:t>induced force </a:t>
            </a:r>
            <a:r>
              <a:rPr lang="en-US" sz="2000" dirty="0">
                <a:latin typeface="Times New Roman"/>
                <a:cs typeface="Times New Roman"/>
              </a:rPr>
              <a:t>on the coil?</a:t>
            </a:r>
          </a:p>
        </p:txBody>
      </p:sp>
      <p:graphicFrame>
        <p:nvGraphicFramePr>
          <p:cNvPr id="133" name="Object 132"/>
          <p:cNvGraphicFramePr>
            <a:graphicFrameLocks noChangeAspect="1"/>
          </p:cNvGraphicFramePr>
          <p:nvPr>
            <p:extLst>
              <p:ext uri="{D42A27DB-BD31-4B8C-83A1-F6EECF244321}">
                <p14:modId xmlns:p14="http://schemas.microsoft.com/office/powerpoint/2010/main" val="1807426735"/>
              </p:ext>
            </p:extLst>
          </p:nvPr>
        </p:nvGraphicFramePr>
        <p:xfrm>
          <a:off x="913251" y="4709094"/>
          <a:ext cx="1296988" cy="395288"/>
        </p:xfrm>
        <a:graphic>
          <a:graphicData uri="http://schemas.openxmlformats.org/presentationml/2006/ole">
            <mc:AlternateContent xmlns:mc="http://schemas.openxmlformats.org/markup-compatibility/2006">
              <mc:Choice xmlns:v="urn:schemas-microsoft-com:vml" Requires="v">
                <p:oleObj spid="_x0000_s2580400" name="Equation" r:id="rId5" imgW="749300" imgH="228600" progId="Equation.DSMT4">
                  <p:embed/>
                </p:oleObj>
              </mc:Choice>
              <mc:Fallback>
                <p:oleObj name="Equation" r:id="rId5" imgW="749300" imgH="228600" progId="Equation.DSMT4">
                  <p:embed/>
                  <p:pic>
                    <p:nvPicPr>
                      <p:cNvPr id="0" name=""/>
                      <p:cNvPicPr/>
                      <p:nvPr/>
                    </p:nvPicPr>
                    <p:blipFill>
                      <a:blip r:embed="rId6"/>
                      <a:stretch>
                        <a:fillRect/>
                      </a:stretch>
                    </p:blipFill>
                    <p:spPr>
                      <a:xfrm>
                        <a:off x="913251" y="4709094"/>
                        <a:ext cx="1296988" cy="395288"/>
                      </a:xfrm>
                      <a:prstGeom prst="rect">
                        <a:avLst/>
                      </a:prstGeom>
                    </p:spPr>
                  </p:pic>
                </p:oleObj>
              </mc:Fallback>
            </mc:AlternateContent>
          </a:graphicData>
        </a:graphic>
      </p:graphicFrame>
      <p:sp>
        <p:nvSpPr>
          <p:cNvPr id="134" name="TextBox 133"/>
          <p:cNvSpPr txBox="1"/>
          <p:nvPr/>
        </p:nvSpPr>
        <p:spPr>
          <a:xfrm>
            <a:off x="2146739" y="4691572"/>
            <a:ext cx="6835533" cy="400110"/>
          </a:xfrm>
          <a:prstGeom prst="rect">
            <a:avLst/>
          </a:prstGeom>
          <a:noFill/>
        </p:spPr>
        <p:txBody>
          <a:bodyPr wrap="square" rtlCol="0">
            <a:spAutoFit/>
          </a:bodyPr>
          <a:lstStyle/>
          <a:p>
            <a:r>
              <a:rPr lang="en-US" sz="2000" dirty="0">
                <a:latin typeface="Times New Roman"/>
                <a:cs typeface="Times New Roman"/>
              </a:rPr>
              <a:t>Says the </a:t>
            </a:r>
            <a:r>
              <a:rPr lang="en-US" sz="2000" dirty="0">
                <a:solidFill>
                  <a:srgbClr val="0000FF"/>
                </a:solidFill>
                <a:latin typeface="Times New Roman"/>
                <a:cs typeface="Times New Roman"/>
              </a:rPr>
              <a:t>vertical wire </a:t>
            </a:r>
            <a:r>
              <a:rPr lang="en-US" sz="2000" dirty="0">
                <a:latin typeface="Times New Roman"/>
                <a:cs typeface="Times New Roman"/>
              </a:rPr>
              <a:t>will </a:t>
            </a:r>
            <a:r>
              <a:rPr lang="en-US" sz="2000" dirty="0">
                <a:solidFill>
                  <a:srgbClr val="0000FF"/>
                </a:solidFill>
                <a:latin typeface="Times New Roman"/>
                <a:cs typeface="Times New Roman"/>
              </a:rPr>
              <a:t>feel a force </a:t>
            </a:r>
            <a:r>
              <a:rPr lang="en-US" sz="2000" i="1" dirty="0">
                <a:solidFill>
                  <a:srgbClr val="FF0000"/>
                </a:solidFill>
                <a:latin typeface="Times New Roman"/>
                <a:cs typeface="Times New Roman"/>
              </a:rPr>
              <a:t>to the left </a:t>
            </a:r>
            <a:r>
              <a:rPr lang="en-US" sz="2000" dirty="0">
                <a:latin typeface="Times New Roman"/>
                <a:cs typeface="Times New Roman"/>
              </a:rPr>
              <a:t>(again—do it!).</a:t>
            </a:r>
          </a:p>
        </p:txBody>
      </p:sp>
      <p:sp>
        <p:nvSpPr>
          <p:cNvPr id="135" name="Line 469"/>
          <p:cNvSpPr>
            <a:spLocks noChangeShapeType="1"/>
          </p:cNvSpPr>
          <p:nvPr/>
        </p:nvSpPr>
        <p:spPr bwMode="auto">
          <a:xfrm flipH="1">
            <a:off x="6865303" y="1472382"/>
            <a:ext cx="868680" cy="0"/>
          </a:xfrm>
          <a:prstGeom prst="line">
            <a:avLst/>
          </a:prstGeom>
          <a:noFill/>
          <a:ln w="5715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lIns="82296" tIns="41148" rIns="82296" bIns="41148" anchor="ctr"/>
          <a:lstStyle/>
          <a:p>
            <a:endParaRPr lang="en-US"/>
          </a:p>
        </p:txBody>
      </p:sp>
      <p:sp>
        <p:nvSpPr>
          <p:cNvPr id="136" name="Line 471"/>
          <p:cNvSpPr>
            <a:spLocks noChangeShapeType="1"/>
          </p:cNvSpPr>
          <p:nvPr/>
        </p:nvSpPr>
        <p:spPr bwMode="auto">
          <a:xfrm>
            <a:off x="8184833" y="2058096"/>
            <a:ext cx="0" cy="274320"/>
          </a:xfrm>
          <a:prstGeom prst="line">
            <a:avLst/>
          </a:prstGeom>
          <a:noFill/>
          <a:ln w="28575">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lIns="82296" tIns="41148" rIns="82296" bIns="41148" anchor="ctr"/>
          <a:lstStyle/>
          <a:p>
            <a:endParaRPr lang="en-US"/>
          </a:p>
        </p:txBody>
      </p:sp>
      <p:sp>
        <p:nvSpPr>
          <p:cNvPr id="137" name="Line 473"/>
          <p:cNvSpPr>
            <a:spLocks noChangeShapeType="1"/>
          </p:cNvSpPr>
          <p:nvPr/>
        </p:nvSpPr>
        <p:spPr bwMode="auto">
          <a:xfrm flipV="1">
            <a:off x="8184833" y="611559"/>
            <a:ext cx="0" cy="274320"/>
          </a:xfrm>
          <a:prstGeom prst="line">
            <a:avLst/>
          </a:prstGeom>
          <a:noFill/>
          <a:ln w="2540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lIns="82296" tIns="41148" rIns="82296" bIns="41148" anchor="ctr"/>
          <a:lstStyle/>
          <a:p>
            <a:endParaRPr lang="en-US"/>
          </a:p>
        </p:txBody>
      </p:sp>
      <p:graphicFrame>
        <p:nvGraphicFramePr>
          <p:cNvPr id="139" name="Object 138"/>
          <p:cNvGraphicFramePr>
            <a:graphicFrameLocks noChangeAspect="1"/>
          </p:cNvGraphicFramePr>
          <p:nvPr>
            <p:extLst>
              <p:ext uri="{D42A27DB-BD31-4B8C-83A1-F6EECF244321}">
                <p14:modId xmlns:p14="http://schemas.microsoft.com/office/powerpoint/2010/main" val="3979577915"/>
              </p:ext>
            </p:extLst>
          </p:nvPr>
        </p:nvGraphicFramePr>
        <p:xfrm>
          <a:off x="6933883" y="1110101"/>
          <a:ext cx="242887" cy="263525"/>
        </p:xfrm>
        <a:graphic>
          <a:graphicData uri="http://schemas.openxmlformats.org/presentationml/2006/ole">
            <mc:AlternateContent xmlns:mc="http://schemas.openxmlformats.org/markup-compatibility/2006">
              <mc:Choice xmlns:v="urn:schemas-microsoft-com:vml" Requires="v">
                <p:oleObj spid="_x0000_s2580401" name="Equation" r:id="rId7" imgW="139700" imgH="152400" progId="Equation.DSMT4">
                  <p:embed/>
                </p:oleObj>
              </mc:Choice>
              <mc:Fallback>
                <p:oleObj name="Equation" r:id="rId7" imgW="139700" imgH="152400" progId="Equation.DSMT4">
                  <p:embed/>
                  <p:pic>
                    <p:nvPicPr>
                      <p:cNvPr id="0" name=""/>
                      <p:cNvPicPr/>
                      <p:nvPr/>
                    </p:nvPicPr>
                    <p:blipFill>
                      <a:blip r:embed="rId8"/>
                      <a:stretch>
                        <a:fillRect/>
                      </a:stretch>
                    </p:blipFill>
                    <p:spPr>
                      <a:xfrm>
                        <a:off x="6933883" y="1110101"/>
                        <a:ext cx="242887" cy="263525"/>
                      </a:xfrm>
                      <a:prstGeom prst="rect">
                        <a:avLst/>
                      </a:prstGeom>
                    </p:spPr>
                  </p:pic>
                </p:oleObj>
              </mc:Fallback>
            </mc:AlternateContent>
          </a:graphicData>
        </a:graphic>
      </p:graphicFrame>
      <p:grpSp>
        <p:nvGrpSpPr>
          <p:cNvPr id="140" name="Group 344"/>
          <p:cNvGrpSpPr>
            <a:grpSpLocks/>
          </p:cNvGrpSpPr>
          <p:nvPr/>
        </p:nvGrpSpPr>
        <p:grpSpPr bwMode="auto">
          <a:xfrm>
            <a:off x="8890832" y="1290044"/>
            <a:ext cx="171450" cy="167164"/>
            <a:chOff x="2376" y="3568"/>
            <a:chExt cx="120" cy="117"/>
          </a:xfrm>
        </p:grpSpPr>
        <p:sp>
          <p:nvSpPr>
            <p:cNvPr id="141" name="Line 345"/>
            <p:cNvSpPr>
              <a:spLocks noChangeShapeType="1"/>
            </p:cNvSpPr>
            <p:nvPr/>
          </p:nvSpPr>
          <p:spPr bwMode="auto">
            <a:xfrm rot="10800000" flipH="1">
              <a:off x="2440" y="3568"/>
              <a:ext cx="56" cy="11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2" name="Line 346"/>
            <p:cNvSpPr>
              <a:spLocks noChangeShapeType="1"/>
            </p:cNvSpPr>
            <p:nvPr/>
          </p:nvSpPr>
          <p:spPr bwMode="auto">
            <a:xfrm rot="10800000">
              <a:off x="2376" y="3568"/>
              <a:ext cx="64" cy="117"/>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3" name="Group 347"/>
          <p:cNvGrpSpPr>
            <a:grpSpLocks/>
          </p:cNvGrpSpPr>
          <p:nvPr/>
        </p:nvGrpSpPr>
        <p:grpSpPr bwMode="auto">
          <a:xfrm>
            <a:off x="8476017" y="816412"/>
            <a:ext cx="185738" cy="180023"/>
            <a:chOff x="2653" y="3970"/>
            <a:chExt cx="130" cy="126"/>
          </a:xfrm>
        </p:grpSpPr>
        <p:sp>
          <p:nvSpPr>
            <p:cNvPr id="144"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6" name="Group 350"/>
          <p:cNvGrpSpPr>
            <a:grpSpLocks/>
          </p:cNvGrpSpPr>
          <p:nvPr/>
        </p:nvGrpSpPr>
        <p:grpSpPr bwMode="auto">
          <a:xfrm>
            <a:off x="8481257" y="1961576"/>
            <a:ext cx="185738" cy="182880"/>
            <a:chOff x="2693" y="3168"/>
            <a:chExt cx="130" cy="128"/>
          </a:xfrm>
        </p:grpSpPr>
        <p:sp>
          <p:nvSpPr>
            <p:cNvPr id="147" name="Line 351"/>
            <p:cNvSpPr>
              <a:spLocks noChangeShapeType="1"/>
            </p:cNvSpPr>
            <p:nvPr/>
          </p:nvSpPr>
          <p:spPr bwMode="auto">
            <a:xfrm>
              <a:off x="2693" y="3234"/>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8" name="Line 352"/>
            <p:cNvSpPr>
              <a:spLocks noChangeShapeType="1"/>
            </p:cNvSpPr>
            <p:nvPr/>
          </p:nvSpPr>
          <p:spPr bwMode="auto">
            <a:xfrm rot="10800000" flipH="1">
              <a:off x="2696" y="3168"/>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49" name="Group 353"/>
          <p:cNvGrpSpPr>
            <a:grpSpLocks/>
          </p:cNvGrpSpPr>
          <p:nvPr/>
        </p:nvGrpSpPr>
        <p:grpSpPr bwMode="auto">
          <a:xfrm>
            <a:off x="7756525" y="1562935"/>
            <a:ext cx="171450" cy="167164"/>
            <a:chOff x="3184" y="3568"/>
            <a:chExt cx="120" cy="117"/>
          </a:xfrm>
        </p:grpSpPr>
        <p:sp>
          <p:nvSpPr>
            <p:cNvPr id="150" name="Line 354"/>
            <p:cNvSpPr>
              <a:spLocks noChangeShapeType="1"/>
            </p:cNvSpPr>
            <p:nvPr/>
          </p:nvSpPr>
          <p:spPr bwMode="auto">
            <a:xfrm rot="10800000" flipH="1">
              <a:off x="3184" y="3568"/>
              <a:ext cx="56" cy="11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1" name="Line 355"/>
            <p:cNvSpPr>
              <a:spLocks noChangeShapeType="1"/>
            </p:cNvSpPr>
            <p:nvPr/>
          </p:nvSpPr>
          <p:spPr bwMode="auto">
            <a:xfrm rot="10800000">
              <a:off x="3240" y="3568"/>
              <a:ext cx="64" cy="117"/>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aphicFrame>
        <p:nvGraphicFramePr>
          <p:cNvPr id="152" name="Object 151"/>
          <p:cNvGraphicFramePr>
            <a:graphicFrameLocks noChangeAspect="1"/>
          </p:cNvGraphicFramePr>
          <p:nvPr>
            <p:extLst>
              <p:ext uri="{D42A27DB-BD31-4B8C-83A1-F6EECF244321}">
                <p14:modId xmlns:p14="http://schemas.microsoft.com/office/powerpoint/2010/main" val="1265784527"/>
              </p:ext>
            </p:extLst>
          </p:nvPr>
        </p:nvGraphicFramePr>
        <p:xfrm>
          <a:off x="8683027" y="1995926"/>
          <a:ext cx="153987" cy="285750"/>
        </p:xfrm>
        <a:graphic>
          <a:graphicData uri="http://schemas.openxmlformats.org/presentationml/2006/ole">
            <mc:AlternateContent xmlns:mc="http://schemas.openxmlformats.org/markup-compatibility/2006">
              <mc:Choice xmlns:v="urn:schemas-microsoft-com:vml" Requires="v">
                <p:oleObj spid="_x0000_s2580402" name="Equation" r:id="rId9" imgW="88900" imgH="165100" progId="Equation.DSMT4">
                  <p:embed/>
                </p:oleObj>
              </mc:Choice>
              <mc:Fallback>
                <p:oleObj name="Equation" r:id="rId9" imgW="88900" imgH="165100" progId="Equation.DSMT4">
                  <p:embed/>
                  <p:pic>
                    <p:nvPicPr>
                      <p:cNvPr id="0" name=""/>
                      <p:cNvPicPr/>
                      <p:nvPr/>
                    </p:nvPicPr>
                    <p:blipFill>
                      <a:blip r:embed="rId10"/>
                      <a:stretch>
                        <a:fillRect/>
                      </a:stretch>
                    </p:blipFill>
                    <p:spPr>
                      <a:xfrm>
                        <a:off x="8683027" y="1995926"/>
                        <a:ext cx="153987" cy="285750"/>
                      </a:xfrm>
                      <a:prstGeom prst="rect">
                        <a:avLst/>
                      </a:prstGeom>
                    </p:spPr>
                  </p:pic>
                </p:oleObj>
              </mc:Fallback>
            </mc:AlternateContent>
          </a:graphicData>
        </a:graphic>
      </p:graphicFrame>
      <p:sp>
        <p:nvSpPr>
          <p:cNvPr id="153" name="TextBox 152"/>
          <p:cNvSpPr txBox="1"/>
          <p:nvPr/>
        </p:nvSpPr>
        <p:spPr>
          <a:xfrm>
            <a:off x="220270" y="5157226"/>
            <a:ext cx="8704338" cy="1446550"/>
          </a:xfrm>
          <a:prstGeom prst="rect">
            <a:avLst/>
          </a:prstGeom>
          <a:noFill/>
        </p:spPr>
        <p:txBody>
          <a:bodyPr wrap="square" rtlCol="0">
            <a:spAutoFit/>
          </a:bodyPr>
          <a:lstStyle/>
          <a:p>
            <a:r>
              <a:rPr lang="en-US" sz="2800" dirty="0">
                <a:solidFill>
                  <a:srgbClr val="FF0000"/>
                </a:solidFill>
                <a:latin typeface="Apple Chancery"/>
                <a:cs typeface="Apple Chancery"/>
              </a:rPr>
              <a:t>Huge observation: </a:t>
            </a:r>
            <a:r>
              <a:rPr lang="en-US" sz="2000" dirty="0">
                <a:latin typeface="Times New Roman"/>
                <a:cs typeface="Times New Roman"/>
              </a:rPr>
              <a:t>Induced currents will ALWAYS generate forces that </a:t>
            </a:r>
            <a:r>
              <a:rPr lang="en-US" sz="2000" dirty="0">
                <a:solidFill>
                  <a:srgbClr val="0000FF"/>
                </a:solidFill>
                <a:latin typeface="Times New Roman"/>
                <a:cs typeface="Times New Roman"/>
              </a:rPr>
              <a:t>fight what you are trying to do</a:t>
            </a:r>
            <a:r>
              <a:rPr lang="en-US" sz="2000" dirty="0">
                <a:latin typeface="Times New Roman"/>
                <a:cs typeface="Times New Roman"/>
              </a:rPr>
              <a:t>.  </a:t>
            </a:r>
            <a:r>
              <a:rPr lang="en-US" sz="2000" dirty="0">
                <a:solidFill>
                  <a:srgbClr val="008000"/>
                </a:solidFill>
                <a:latin typeface="Times New Roman"/>
                <a:cs typeface="Times New Roman"/>
              </a:rPr>
              <a:t>Try to move the coil </a:t>
            </a:r>
            <a:r>
              <a:rPr lang="en-US" sz="2000" dirty="0">
                <a:solidFill>
                  <a:srgbClr val="0000FF"/>
                </a:solidFill>
                <a:latin typeface="Times New Roman"/>
                <a:cs typeface="Times New Roman"/>
              </a:rPr>
              <a:t>OUT OF THE FIELD</a:t>
            </a:r>
            <a:r>
              <a:rPr lang="en-US" sz="2000" dirty="0">
                <a:latin typeface="Times New Roman"/>
                <a:cs typeface="Times New Roman"/>
              </a:rPr>
              <a:t>—</a:t>
            </a:r>
            <a:r>
              <a:rPr lang="en-US" sz="2000" dirty="0">
                <a:solidFill>
                  <a:srgbClr val="0000FF"/>
                </a:solidFill>
                <a:latin typeface="Times New Roman"/>
                <a:cs typeface="Times New Roman"/>
              </a:rPr>
              <a:t>the induced force will fight you</a:t>
            </a:r>
            <a:r>
              <a:rPr lang="en-US" sz="2000" dirty="0">
                <a:latin typeface="Times New Roman"/>
                <a:cs typeface="Times New Roman"/>
              </a:rPr>
              <a:t>.  </a:t>
            </a:r>
            <a:r>
              <a:rPr lang="en-US" sz="2000" dirty="0">
                <a:solidFill>
                  <a:srgbClr val="008000"/>
                </a:solidFill>
                <a:latin typeface="Times New Roman"/>
                <a:cs typeface="Times New Roman"/>
              </a:rPr>
              <a:t>Try to move the coil </a:t>
            </a:r>
            <a:r>
              <a:rPr lang="en-US" sz="2000" dirty="0">
                <a:solidFill>
                  <a:srgbClr val="0000FF"/>
                </a:solidFill>
                <a:latin typeface="Times New Roman"/>
                <a:cs typeface="Times New Roman"/>
              </a:rPr>
              <a:t>INTO THE FIELD</a:t>
            </a:r>
            <a:r>
              <a:rPr lang="en-US" sz="2000" dirty="0">
                <a:latin typeface="Times New Roman"/>
                <a:cs typeface="Times New Roman"/>
              </a:rPr>
              <a:t>—</a:t>
            </a:r>
            <a:r>
              <a:rPr lang="en-US" sz="2000" dirty="0">
                <a:solidFill>
                  <a:srgbClr val="008000"/>
                </a:solidFill>
                <a:latin typeface="Times New Roman"/>
                <a:cs typeface="Times New Roman"/>
              </a:rPr>
              <a:t>the induced force will fight you </a:t>
            </a:r>
            <a:r>
              <a:rPr lang="en-US" sz="2000" dirty="0">
                <a:latin typeface="Times New Roman"/>
                <a:cs typeface="Times New Roman"/>
              </a:rPr>
              <a:t>. . . they always </a:t>
            </a:r>
            <a:r>
              <a:rPr lang="en-US" sz="2000" i="1" dirty="0">
                <a:solidFill>
                  <a:srgbClr val="FF0000"/>
                </a:solidFill>
                <a:latin typeface="Times New Roman"/>
                <a:cs typeface="Times New Roman"/>
              </a:rPr>
              <a:t>fight the change</a:t>
            </a:r>
            <a:r>
              <a:rPr lang="en-US" sz="2000" dirty="0">
                <a:latin typeface="Times New Roman"/>
                <a:cs typeface="Times New Roman"/>
              </a:rPr>
              <a:t>.</a:t>
            </a:r>
          </a:p>
        </p:txBody>
      </p:sp>
    </p:spTree>
    <p:extLst>
      <p:ext uri="{BB962C8B-B14F-4D97-AF65-F5344CB8AC3E}">
        <p14:creationId xmlns:p14="http://schemas.microsoft.com/office/powerpoint/2010/main" val="70793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1"/>
                                        </p:tgtEl>
                                        <p:attrNameLst>
                                          <p:attrName>style.visibility</p:attrName>
                                        </p:attrNameLst>
                                      </p:cBhvr>
                                      <p:to>
                                        <p:strVal val="visible"/>
                                      </p:to>
                                    </p:set>
                                    <p:animEffect transition="in" filter="dissolve">
                                      <p:cBhvr>
                                        <p:cTn id="12" dur="500"/>
                                        <p:tgtEl>
                                          <p:spTgt spid="48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54"/>
                                        </p:tgtEl>
                                        <p:attrNameLst>
                                          <p:attrName>style.visibility</p:attrName>
                                        </p:attrNameLst>
                                      </p:cBhvr>
                                      <p:to>
                                        <p:strVal val="visible"/>
                                      </p:to>
                                    </p:set>
                                    <p:animEffect transition="in" filter="dissolve">
                                      <p:cBhvr>
                                        <p:cTn id="15" dur="500"/>
                                        <p:tgtEl>
                                          <p:spTgt spid="15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80"/>
                                        </p:tgtEl>
                                        <p:attrNameLst>
                                          <p:attrName>style.visibility</p:attrName>
                                        </p:attrNameLst>
                                      </p:cBhvr>
                                      <p:to>
                                        <p:strVal val="visible"/>
                                      </p:to>
                                    </p:set>
                                    <p:animEffect transition="in" filter="dissolve">
                                      <p:cBhvr>
                                        <p:cTn id="20" dur="500"/>
                                        <p:tgtEl>
                                          <p:spTgt spid="48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82"/>
                                        </p:tgtEl>
                                        <p:attrNameLst>
                                          <p:attrName>style.visibility</p:attrName>
                                        </p:attrNameLst>
                                      </p:cBhvr>
                                      <p:to>
                                        <p:strVal val="visible"/>
                                      </p:to>
                                    </p:set>
                                    <p:animEffect transition="in" filter="dissolve">
                                      <p:cBhvr>
                                        <p:cTn id="25" dur="500"/>
                                        <p:tgtEl>
                                          <p:spTgt spid="48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29"/>
                                        </p:tgtEl>
                                        <p:attrNameLst>
                                          <p:attrName>style.visibility</p:attrName>
                                        </p:attrNameLst>
                                      </p:cBhvr>
                                      <p:to>
                                        <p:strVal val="visible"/>
                                      </p:to>
                                    </p:set>
                                    <p:animEffect transition="in" filter="dissolve">
                                      <p:cBhvr>
                                        <p:cTn id="30" dur="500"/>
                                        <p:tgtEl>
                                          <p:spTgt spid="12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28"/>
                                        </p:tgtEl>
                                        <p:attrNameLst>
                                          <p:attrName>style.visibility</p:attrName>
                                        </p:attrNameLst>
                                      </p:cBhvr>
                                      <p:to>
                                        <p:strVal val="visible"/>
                                      </p:to>
                                    </p:set>
                                    <p:animEffect transition="in" filter="dissolve">
                                      <p:cBhvr>
                                        <p:cTn id="35" dur="500"/>
                                        <p:tgtEl>
                                          <p:spTgt spid="128"/>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43"/>
                                        </p:tgtEl>
                                        <p:attrNameLst>
                                          <p:attrName>style.visibility</p:attrName>
                                        </p:attrNameLst>
                                      </p:cBhvr>
                                      <p:to>
                                        <p:strVal val="visible"/>
                                      </p:to>
                                    </p:set>
                                    <p:animEffect transition="in" filter="dissolve">
                                      <p:cBhvr>
                                        <p:cTn id="40" dur="500"/>
                                        <p:tgtEl>
                                          <p:spTgt spid="143"/>
                                        </p:tgtEl>
                                      </p:cBhvr>
                                    </p:animEffect>
                                  </p:childTnLst>
                                </p:cTn>
                              </p:par>
                              <p:par>
                                <p:cTn id="41" presetID="9" presetClass="entr" presetSubtype="0" fill="hold" nodeType="withEffect">
                                  <p:stCondLst>
                                    <p:cond delay="0"/>
                                  </p:stCondLst>
                                  <p:childTnLst>
                                    <p:set>
                                      <p:cBhvr>
                                        <p:cTn id="42" dur="1" fill="hold">
                                          <p:stCondLst>
                                            <p:cond delay="0"/>
                                          </p:stCondLst>
                                        </p:cTn>
                                        <p:tgtEl>
                                          <p:spTgt spid="140"/>
                                        </p:tgtEl>
                                        <p:attrNameLst>
                                          <p:attrName>style.visibility</p:attrName>
                                        </p:attrNameLst>
                                      </p:cBhvr>
                                      <p:to>
                                        <p:strVal val="visible"/>
                                      </p:to>
                                    </p:set>
                                    <p:animEffect transition="in" filter="dissolve">
                                      <p:cBhvr>
                                        <p:cTn id="43" dur="500"/>
                                        <p:tgtEl>
                                          <p:spTgt spid="140"/>
                                        </p:tgtEl>
                                      </p:cBhvr>
                                    </p:animEffect>
                                  </p:childTnLst>
                                </p:cTn>
                              </p:par>
                              <p:par>
                                <p:cTn id="44" presetID="9" presetClass="entr" presetSubtype="0" fill="hold" nodeType="withEffect">
                                  <p:stCondLst>
                                    <p:cond delay="0"/>
                                  </p:stCondLst>
                                  <p:childTnLst>
                                    <p:set>
                                      <p:cBhvr>
                                        <p:cTn id="45" dur="1" fill="hold">
                                          <p:stCondLst>
                                            <p:cond delay="0"/>
                                          </p:stCondLst>
                                        </p:cTn>
                                        <p:tgtEl>
                                          <p:spTgt spid="152"/>
                                        </p:tgtEl>
                                        <p:attrNameLst>
                                          <p:attrName>style.visibility</p:attrName>
                                        </p:attrNameLst>
                                      </p:cBhvr>
                                      <p:to>
                                        <p:strVal val="visible"/>
                                      </p:to>
                                    </p:set>
                                    <p:animEffect transition="in" filter="dissolve">
                                      <p:cBhvr>
                                        <p:cTn id="46" dur="500"/>
                                        <p:tgtEl>
                                          <p:spTgt spid="152"/>
                                        </p:tgtEl>
                                      </p:cBhvr>
                                    </p:animEffect>
                                  </p:childTnLst>
                                </p:cTn>
                              </p:par>
                              <p:par>
                                <p:cTn id="47" presetID="9" presetClass="entr" presetSubtype="0" fill="hold" nodeType="withEffect">
                                  <p:stCondLst>
                                    <p:cond delay="0"/>
                                  </p:stCondLst>
                                  <p:childTnLst>
                                    <p:set>
                                      <p:cBhvr>
                                        <p:cTn id="48" dur="1" fill="hold">
                                          <p:stCondLst>
                                            <p:cond delay="0"/>
                                          </p:stCondLst>
                                        </p:cTn>
                                        <p:tgtEl>
                                          <p:spTgt spid="146"/>
                                        </p:tgtEl>
                                        <p:attrNameLst>
                                          <p:attrName>style.visibility</p:attrName>
                                        </p:attrNameLst>
                                      </p:cBhvr>
                                      <p:to>
                                        <p:strVal val="visible"/>
                                      </p:to>
                                    </p:set>
                                    <p:animEffect transition="in" filter="dissolve">
                                      <p:cBhvr>
                                        <p:cTn id="49" dur="500"/>
                                        <p:tgtEl>
                                          <p:spTgt spid="146"/>
                                        </p:tgtEl>
                                      </p:cBhvr>
                                    </p:animEffect>
                                  </p:childTnLst>
                                </p:cTn>
                              </p:par>
                              <p:par>
                                <p:cTn id="50" presetID="9" presetClass="entr" presetSubtype="0" fill="hold" nodeType="withEffect">
                                  <p:stCondLst>
                                    <p:cond delay="0"/>
                                  </p:stCondLst>
                                  <p:childTnLst>
                                    <p:set>
                                      <p:cBhvr>
                                        <p:cTn id="51" dur="1" fill="hold">
                                          <p:stCondLst>
                                            <p:cond delay="0"/>
                                          </p:stCondLst>
                                        </p:cTn>
                                        <p:tgtEl>
                                          <p:spTgt spid="149"/>
                                        </p:tgtEl>
                                        <p:attrNameLst>
                                          <p:attrName>style.visibility</p:attrName>
                                        </p:attrNameLst>
                                      </p:cBhvr>
                                      <p:to>
                                        <p:strVal val="visible"/>
                                      </p:to>
                                    </p:set>
                                    <p:animEffect transition="in" filter="dissolve">
                                      <p:cBhvr>
                                        <p:cTn id="52" dur="500"/>
                                        <p:tgtEl>
                                          <p:spTgt spid="149"/>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30"/>
                                        </p:tgtEl>
                                        <p:attrNameLst>
                                          <p:attrName>style.visibility</p:attrName>
                                        </p:attrNameLst>
                                      </p:cBhvr>
                                      <p:to>
                                        <p:strVal val="visible"/>
                                      </p:to>
                                    </p:set>
                                    <p:animEffect transition="in" filter="dissolve">
                                      <p:cBhvr>
                                        <p:cTn id="57" dur="500"/>
                                        <p:tgtEl>
                                          <p:spTgt spid="130"/>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133"/>
                                        </p:tgtEl>
                                        <p:attrNameLst>
                                          <p:attrName>style.visibility</p:attrName>
                                        </p:attrNameLst>
                                      </p:cBhvr>
                                      <p:to>
                                        <p:strVal val="visible"/>
                                      </p:to>
                                    </p:set>
                                    <p:animEffect transition="in" filter="dissolve">
                                      <p:cBhvr>
                                        <p:cTn id="62" dur="500"/>
                                        <p:tgtEl>
                                          <p:spTgt spid="133"/>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134"/>
                                        </p:tgtEl>
                                        <p:attrNameLst>
                                          <p:attrName>style.visibility</p:attrName>
                                        </p:attrNameLst>
                                      </p:cBhvr>
                                      <p:to>
                                        <p:strVal val="visible"/>
                                      </p:to>
                                    </p:set>
                                    <p:animEffect transition="in" filter="dissolve">
                                      <p:cBhvr>
                                        <p:cTn id="65" dur="500"/>
                                        <p:tgtEl>
                                          <p:spTgt spid="134"/>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137"/>
                                        </p:tgtEl>
                                        <p:attrNameLst>
                                          <p:attrName>style.visibility</p:attrName>
                                        </p:attrNameLst>
                                      </p:cBhvr>
                                      <p:to>
                                        <p:strVal val="visible"/>
                                      </p:to>
                                    </p:set>
                                    <p:animEffect transition="in" filter="dissolve">
                                      <p:cBhvr>
                                        <p:cTn id="70" dur="500"/>
                                        <p:tgtEl>
                                          <p:spTgt spid="137"/>
                                        </p:tgtEl>
                                      </p:cBhvr>
                                    </p:animEffect>
                                  </p:childTnLst>
                                </p:cTn>
                              </p:par>
                              <p:par>
                                <p:cTn id="71" presetID="9" presetClass="entr" presetSubtype="0" fill="hold" nodeType="withEffect">
                                  <p:stCondLst>
                                    <p:cond delay="0"/>
                                  </p:stCondLst>
                                  <p:childTnLst>
                                    <p:set>
                                      <p:cBhvr>
                                        <p:cTn id="72" dur="1" fill="hold">
                                          <p:stCondLst>
                                            <p:cond delay="0"/>
                                          </p:stCondLst>
                                        </p:cTn>
                                        <p:tgtEl>
                                          <p:spTgt spid="139"/>
                                        </p:tgtEl>
                                        <p:attrNameLst>
                                          <p:attrName>style.visibility</p:attrName>
                                        </p:attrNameLst>
                                      </p:cBhvr>
                                      <p:to>
                                        <p:strVal val="visible"/>
                                      </p:to>
                                    </p:set>
                                    <p:animEffect transition="in" filter="dissolve">
                                      <p:cBhvr>
                                        <p:cTn id="73" dur="500"/>
                                        <p:tgtEl>
                                          <p:spTgt spid="139"/>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135"/>
                                        </p:tgtEl>
                                        <p:attrNameLst>
                                          <p:attrName>style.visibility</p:attrName>
                                        </p:attrNameLst>
                                      </p:cBhvr>
                                      <p:to>
                                        <p:strVal val="visible"/>
                                      </p:to>
                                    </p:set>
                                    <p:animEffect transition="in" filter="dissolve">
                                      <p:cBhvr>
                                        <p:cTn id="76" dur="500"/>
                                        <p:tgtEl>
                                          <p:spTgt spid="135"/>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136"/>
                                        </p:tgtEl>
                                        <p:attrNameLst>
                                          <p:attrName>style.visibility</p:attrName>
                                        </p:attrNameLst>
                                      </p:cBhvr>
                                      <p:to>
                                        <p:strVal val="visible"/>
                                      </p:to>
                                    </p:set>
                                    <p:animEffect transition="in" filter="dissolve">
                                      <p:cBhvr>
                                        <p:cTn id="79" dur="500"/>
                                        <p:tgtEl>
                                          <p:spTgt spid="136"/>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153"/>
                                        </p:tgtEl>
                                        <p:attrNameLst>
                                          <p:attrName>style.visibility</p:attrName>
                                        </p:attrNameLst>
                                      </p:cBhvr>
                                      <p:to>
                                        <p:strVal val="visible"/>
                                      </p:to>
                                    </p:set>
                                    <p:animEffect transition="in" filter="dissolve">
                                      <p:cBhvr>
                                        <p:cTn id="84"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animBg="1"/>
      <p:bldP spid="2" grpId="0"/>
      <p:bldP spid="480" grpId="0"/>
      <p:bldP spid="481" grpId="0"/>
      <p:bldP spid="482" grpId="0"/>
      <p:bldP spid="128" grpId="0"/>
      <p:bldP spid="129" grpId="0"/>
      <p:bldP spid="130" grpId="0"/>
      <p:bldP spid="134" grpId="0"/>
      <p:bldP spid="135" grpId="0" animBg="1"/>
      <p:bldP spid="136" grpId="0" animBg="1"/>
      <p:bldP spid="137" grpId="0" animBg="1"/>
      <p:bldP spid="15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500" y="990601"/>
            <a:ext cx="3797300" cy="161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3"/>
          <p:cNvSpPr>
            <a:spLocks noChangeArrowheads="1"/>
          </p:cNvSpPr>
          <p:nvPr/>
        </p:nvSpPr>
        <p:spPr bwMode="auto">
          <a:xfrm>
            <a:off x="273048" y="2997200"/>
            <a:ext cx="8413752" cy="208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113" indent="-11113"/>
            <a:r>
              <a:rPr lang="en-US" sz="2000" b="0" dirty="0">
                <a:latin typeface="Times New Roman"/>
                <a:cs typeface="Times New Roman"/>
              </a:rPr>
              <a:t>Procedure:</a:t>
            </a:r>
          </a:p>
          <a:p>
            <a:pPr marL="514350" indent="-514350">
              <a:buFont typeface="+mj-lt"/>
              <a:buAutoNum type="arabicPeriod"/>
            </a:pPr>
            <a:r>
              <a:rPr lang="en-US" sz="2000" b="0" dirty="0">
                <a:latin typeface="Times New Roman"/>
                <a:cs typeface="Times New Roman"/>
              </a:rPr>
              <a:t>Determine direction of magnetic field</a:t>
            </a:r>
          </a:p>
          <a:p>
            <a:pPr marL="514350" indent="-514350">
              <a:buFont typeface="+mj-lt"/>
              <a:buAutoNum type="arabicPeriod"/>
            </a:pPr>
            <a:r>
              <a:rPr lang="en-US" sz="2000" b="0" dirty="0">
                <a:latin typeface="Times New Roman"/>
                <a:cs typeface="Times New Roman"/>
              </a:rPr>
              <a:t>Determine whether flux in the area is increasing or decreasing in the direction of magnetic field</a:t>
            </a:r>
          </a:p>
          <a:p>
            <a:pPr marL="514350" indent="-514350">
              <a:buFont typeface="+mj-lt"/>
              <a:buAutoNum type="arabicPeriod"/>
            </a:pPr>
            <a:r>
              <a:rPr lang="en-US" sz="2000" b="0" dirty="0">
                <a:latin typeface="Times New Roman"/>
                <a:cs typeface="Times New Roman"/>
              </a:rPr>
              <a:t>Use second RHR, with fingers pointing in opposite direction, to determine direction of current flow.</a:t>
            </a:r>
          </a:p>
        </p:txBody>
      </p:sp>
      <p:sp>
        <p:nvSpPr>
          <p:cNvPr id="7" name="Rectangle 9"/>
          <p:cNvSpPr txBox="1">
            <a:spLocks noChangeArrowheads="1"/>
          </p:cNvSpPr>
          <p:nvPr/>
        </p:nvSpPr>
        <p:spPr>
          <a:xfrm>
            <a:off x="273048" y="152399"/>
            <a:ext cx="8667752" cy="838202"/>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0000"/>
                </a:solidFill>
                <a:latin typeface="Apple Chancery"/>
                <a:ea typeface="ＭＳ Ｐゴシック" charset="0"/>
                <a:cs typeface="Apple Chancery"/>
              </a:rPr>
              <a:t>Example 5</a:t>
            </a:r>
            <a:r>
              <a:rPr lang="en-US" sz="2800" dirty="0">
                <a:solidFill>
                  <a:srgbClr val="FF0000"/>
                </a:solidFill>
                <a:latin typeface="Apple Chancery"/>
                <a:ea typeface="ＭＳ Ｐゴシック" charset="0"/>
                <a:cs typeface="Apple Chancery"/>
                <a:sym typeface="Wingdings"/>
              </a:rPr>
              <a:t>:</a:t>
            </a:r>
            <a:r>
              <a:rPr lang="en-US" sz="2800" dirty="0">
                <a:solidFill>
                  <a:srgbClr val="FF0000"/>
                </a:solidFill>
                <a:latin typeface="Apple Chancery"/>
                <a:ea typeface="ＭＳ Ｐゴシック" charset="0"/>
                <a:cs typeface="Apple Chancery"/>
              </a:rPr>
              <a:t> </a:t>
            </a:r>
            <a:r>
              <a:rPr lang="en-US" sz="1800" dirty="0">
                <a:latin typeface="Times New Roman"/>
                <a:cs typeface="Times New Roman"/>
              </a:rPr>
              <a:t>(courtesy of Mr. White) </a:t>
            </a:r>
            <a:r>
              <a:rPr lang="en-US" sz="2000" dirty="0">
                <a:solidFill>
                  <a:srgbClr val="0000FF"/>
                </a:solidFill>
                <a:latin typeface="Times New Roman"/>
                <a:cs typeface="Times New Roman"/>
              </a:rPr>
              <a:t>What direction </a:t>
            </a:r>
            <a:r>
              <a:rPr lang="en-US" sz="2000" dirty="0">
                <a:latin typeface="Times New Roman"/>
                <a:cs typeface="Times New Roman"/>
              </a:rPr>
              <a:t>is the </a:t>
            </a:r>
            <a:r>
              <a:rPr lang="en-US" sz="2000" dirty="0">
                <a:solidFill>
                  <a:srgbClr val="0000FF"/>
                </a:solidFill>
                <a:latin typeface="Times New Roman"/>
                <a:cs typeface="Times New Roman"/>
              </a:rPr>
              <a:t>current flow </a:t>
            </a:r>
            <a:r>
              <a:rPr lang="en-US" sz="2000" dirty="0">
                <a:solidFill>
                  <a:srgbClr val="000000"/>
                </a:solidFill>
                <a:latin typeface="Times New Roman"/>
                <a:cs typeface="Times New Roman"/>
              </a:rPr>
              <a:t>in this loop?</a:t>
            </a:r>
            <a:endParaRPr lang="en-US" sz="1800" dirty="0">
              <a:solidFill>
                <a:srgbClr val="000000"/>
              </a:solidFill>
              <a:latin typeface="Apple Chancery"/>
              <a:ea typeface="ＭＳ Ｐゴシック" charset="0"/>
              <a:cs typeface="Apple Chancery"/>
            </a:endParaRPr>
          </a:p>
        </p:txBody>
      </p:sp>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24.)</a:t>
            </a:r>
          </a:p>
        </p:txBody>
      </p:sp>
    </p:spTree>
    <p:extLst>
      <p:ext uri="{BB962C8B-B14F-4D97-AF65-F5344CB8AC3E}">
        <p14:creationId xmlns:p14="http://schemas.microsoft.com/office/powerpoint/2010/main" val="400598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855811" y="3668435"/>
            <a:ext cx="7906232" cy="1323439"/>
          </a:xfrm>
          <a:prstGeom prst="rect">
            <a:avLst/>
          </a:prstGeom>
          <a:noFill/>
        </p:spPr>
        <p:txBody>
          <a:bodyPr wrap="square" rtlCol="0">
            <a:spAutoFit/>
          </a:bodyPr>
          <a:lstStyle/>
          <a:p>
            <a:r>
              <a:rPr lang="en-US" sz="2000" dirty="0">
                <a:latin typeface="Times New Roman"/>
                <a:cs typeface="Times New Roman"/>
              </a:rPr>
              <a:t>                                                         </a:t>
            </a:r>
            <a:r>
              <a:rPr lang="en-US" sz="2000" dirty="0">
                <a:solidFill>
                  <a:srgbClr val="0000FF"/>
                </a:solidFill>
                <a:latin typeface="Times New Roman"/>
                <a:cs typeface="Times New Roman"/>
              </a:rPr>
              <a:t>As</a:t>
            </a:r>
            <a:r>
              <a:rPr lang="en-US" sz="2000" dirty="0">
                <a:latin typeface="Times New Roman"/>
                <a:cs typeface="Times New Roman"/>
              </a:rPr>
              <a:t> that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solidFill>
                  <a:srgbClr val="0000FF"/>
                </a:solidFill>
                <a:latin typeface="Times New Roman"/>
                <a:cs typeface="Times New Roman"/>
              </a:rPr>
              <a:t>is increasing</a:t>
            </a:r>
            <a:r>
              <a:rPr lang="en-US" sz="2000" dirty="0">
                <a:latin typeface="Times New Roman"/>
                <a:cs typeface="Times New Roman"/>
              </a:rPr>
              <a:t>, the </a:t>
            </a:r>
            <a:r>
              <a:rPr lang="en-US" sz="2000" dirty="0">
                <a:solidFill>
                  <a:srgbClr val="FF0000"/>
                </a:solidFill>
                <a:latin typeface="Times New Roman"/>
                <a:cs typeface="Times New Roman"/>
              </a:rPr>
              <a:t>induced </a:t>
            </a:r>
            <a:r>
              <a:rPr lang="en-US" sz="2000" i="1" dirty="0">
                <a:solidFill>
                  <a:srgbClr val="FF0000"/>
                </a:solidFill>
                <a:latin typeface="Times New Roman"/>
                <a:cs typeface="Times New Roman"/>
              </a:rPr>
              <a:t>B-</a:t>
            </a:r>
            <a:r>
              <a:rPr lang="en-US" sz="2000" i="1" dirty="0" err="1">
                <a:solidFill>
                  <a:srgbClr val="FF0000"/>
                </a:solidFill>
                <a:latin typeface="Times New Roman"/>
                <a:cs typeface="Times New Roman"/>
              </a:rPr>
              <a:t>fld</a:t>
            </a:r>
            <a:r>
              <a:rPr lang="en-US" sz="2000" i="1" dirty="0">
                <a:solidFill>
                  <a:srgbClr val="FF0000"/>
                </a:solidFill>
                <a:latin typeface="Times New Roman"/>
                <a:cs typeface="Times New Roman"/>
              </a:rPr>
              <a:t> </a:t>
            </a:r>
            <a:r>
              <a:rPr lang="en-US" sz="2000" dirty="0">
                <a:solidFill>
                  <a:srgbClr val="FF0000"/>
                </a:solidFill>
                <a:latin typeface="Times New Roman"/>
                <a:cs typeface="Times New Roman"/>
              </a:rPr>
              <a:t>due to induced current in the secondary coil will be OPPOSITE that direction, or to the right.  </a:t>
            </a:r>
            <a:r>
              <a:rPr lang="en-US" sz="2000" dirty="0">
                <a:latin typeface="Times New Roman"/>
                <a:cs typeface="Times New Roman"/>
              </a:rPr>
              <a:t>The </a:t>
            </a:r>
            <a:r>
              <a:rPr lang="en-US" sz="2000" dirty="0" err="1">
                <a:solidFill>
                  <a:srgbClr val="0000FF"/>
                </a:solidFill>
                <a:latin typeface="Times New Roman"/>
                <a:cs typeface="Times New Roman"/>
              </a:rPr>
              <a:t>r.h.r</a:t>
            </a:r>
            <a:r>
              <a:rPr lang="en-US" sz="2000" dirty="0">
                <a:solidFill>
                  <a:srgbClr val="0000FF"/>
                </a:solidFill>
                <a:latin typeface="Times New Roman"/>
                <a:cs typeface="Times New Roman"/>
              </a:rPr>
              <a:t>. predicts </a:t>
            </a:r>
            <a:r>
              <a:rPr lang="en-US" sz="2000" dirty="0">
                <a:latin typeface="Times New Roman"/>
                <a:cs typeface="Times New Roman"/>
              </a:rPr>
              <a:t>an </a:t>
            </a:r>
            <a:r>
              <a:rPr lang="en-US" sz="2000" dirty="0">
                <a:solidFill>
                  <a:srgbClr val="0000FF"/>
                </a:solidFill>
                <a:latin typeface="Times New Roman"/>
                <a:cs typeface="Times New Roman"/>
              </a:rPr>
              <a:t>induced current </a:t>
            </a:r>
            <a:r>
              <a:rPr lang="en-US" sz="2000" dirty="0">
                <a:latin typeface="Times New Roman"/>
                <a:cs typeface="Times New Roman"/>
              </a:rPr>
              <a:t>in the secondary coil that is </a:t>
            </a:r>
            <a:r>
              <a:rPr lang="en-US" sz="2000" dirty="0">
                <a:solidFill>
                  <a:srgbClr val="0000FF"/>
                </a:solidFill>
                <a:latin typeface="Times New Roman"/>
                <a:cs typeface="Times New Roman"/>
              </a:rPr>
              <a:t>clockwise</a:t>
            </a:r>
            <a:r>
              <a:rPr lang="en-US" sz="2000" dirty="0">
                <a:latin typeface="Times New Roman"/>
                <a:cs typeface="Times New Roman"/>
              </a:rPr>
              <a:t>, as </a:t>
            </a:r>
            <a:r>
              <a:rPr lang="en-US" sz="2000" dirty="0">
                <a:solidFill>
                  <a:srgbClr val="008000"/>
                </a:solidFill>
                <a:latin typeface="Times New Roman"/>
                <a:cs typeface="Times New Roman"/>
              </a:rPr>
              <a:t>viewed from our perspective</a:t>
            </a:r>
            <a:r>
              <a:rPr lang="en-US" sz="2000" dirty="0">
                <a:latin typeface="Times New Roman"/>
                <a:cs typeface="Times New Roman"/>
              </a:rPr>
              <a:t>.  </a:t>
            </a:r>
          </a:p>
        </p:txBody>
      </p:sp>
      <p:sp>
        <p:nvSpPr>
          <p:cNvPr id="51" name="Line 469"/>
          <p:cNvSpPr>
            <a:spLocks noChangeShapeType="1"/>
          </p:cNvSpPr>
          <p:nvPr/>
        </p:nvSpPr>
        <p:spPr bwMode="auto">
          <a:xfrm>
            <a:off x="8115300" y="1020010"/>
            <a:ext cx="594202" cy="0"/>
          </a:xfrm>
          <a:prstGeom prst="line">
            <a:avLst/>
          </a:prstGeom>
          <a:noFill/>
          <a:ln w="57150">
            <a:solidFill>
              <a:srgbClr val="3366FF"/>
            </a:solidFill>
            <a:round/>
            <a:headEnd/>
            <a:tailEnd type="triangle" w="med" len="med"/>
          </a:ln>
          <a:extLst>
            <a:ext uri="{909E8E84-426E-40dd-AFC4-6F175D3DCCD1}">
              <a14:hiddenFill xmlns:a14="http://schemas.microsoft.com/office/drawing/2010/main" xmlns="">
                <a:noFill/>
              </a14:hiddenFill>
            </a:ext>
          </a:extLst>
        </p:spPr>
        <p:txBody>
          <a:bodyPr wrap="none" lIns="82296" tIns="41148" rIns="82296" bIns="41148" anchor="ctr"/>
          <a:lstStyle/>
          <a:p>
            <a:endParaRPr lang="en-US"/>
          </a:p>
        </p:txBody>
      </p:sp>
      <p:sp>
        <p:nvSpPr>
          <p:cNvPr id="7" name="Rectangle 9"/>
          <p:cNvSpPr txBox="1">
            <a:spLocks noChangeArrowheads="1"/>
          </p:cNvSpPr>
          <p:nvPr/>
        </p:nvSpPr>
        <p:spPr>
          <a:xfrm>
            <a:off x="222248" y="406399"/>
            <a:ext cx="4375152" cy="939801"/>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0000"/>
                </a:solidFill>
                <a:latin typeface="Apple Chancery"/>
                <a:ea typeface="ＭＳ Ｐゴシック" charset="0"/>
                <a:cs typeface="Apple Chancery"/>
              </a:rPr>
              <a:t>Example 6</a:t>
            </a:r>
            <a:r>
              <a:rPr lang="en-US" sz="2800" dirty="0">
                <a:solidFill>
                  <a:srgbClr val="FF0000"/>
                </a:solidFill>
                <a:latin typeface="Apple Chancery"/>
                <a:ea typeface="ＭＳ Ｐゴシック" charset="0"/>
                <a:cs typeface="Apple Chancery"/>
                <a:sym typeface="Wingdings"/>
              </a:rPr>
              <a:t>:</a:t>
            </a:r>
            <a:r>
              <a:rPr lang="en-US" sz="2800" dirty="0">
                <a:solidFill>
                  <a:srgbClr val="FF0000"/>
                </a:solidFill>
                <a:latin typeface="Apple Chancery"/>
                <a:ea typeface="ＭＳ Ｐゴシック" charset="0"/>
                <a:cs typeface="Apple Chancery"/>
              </a:rPr>
              <a:t> </a:t>
            </a:r>
            <a:r>
              <a:rPr lang="en-US" sz="1800" dirty="0">
                <a:latin typeface="Times New Roman"/>
                <a:cs typeface="Times New Roman"/>
              </a:rPr>
              <a:t>(courtesy of Mr. White) </a:t>
            </a:r>
            <a:r>
              <a:rPr lang="en-US" sz="2000" dirty="0">
                <a:solidFill>
                  <a:srgbClr val="0000FF"/>
                </a:solidFill>
                <a:latin typeface="Times New Roman"/>
                <a:cs typeface="Times New Roman"/>
              </a:rPr>
              <a:t>For the circuit shown:</a:t>
            </a:r>
            <a:endParaRPr lang="en-US" sz="1800" dirty="0">
              <a:solidFill>
                <a:srgbClr val="008000"/>
              </a:solidFill>
              <a:latin typeface="Apple Chancery"/>
              <a:ea typeface="ＭＳ Ｐゴシック" charset="0"/>
              <a:cs typeface="Apple Chancery"/>
            </a:endParaRPr>
          </a:p>
        </p:txBody>
      </p:sp>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25.)</a:t>
            </a:r>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8650" y="38100"/>
            <a:ext cx="2806700" cy="271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p:nvPr/>
        </p:nvSpPr>
        <p:spPr>
          <a:xfrm>
            <a:off x="513518" y="1386881"/>
            <a:ext cx="4796987" cy="1015663"/>
          </a:xfrm>
          <a:prstGeom prst="rect">
            <a:avLst/>
          </a:prstGeom>
          <a:noFill/>
        </p:spPr>
        <p:txBody>
          <a:bodyPr wrap="square" rtlCol="0">
            <a:spAutoFit/>
          </a:bodyPr>
          <a:lstStyle/>
          <a:p>
            <a:r>
              <a:rPr lang="en-US" sz="2000" dirty="0">
                <a:solidFill>
                  <a:srgbClr val="FF0000"/>
                </a:solidFill>
                <a:latin typeface="Apple Chancery"/>
                <a:cs typeface="Apple Chancery"/>
              </a:rPr>
              <a:t>a.) Is there an </a:t>
            </a:r>
            <a:r>
              <a:rPr lang="en-US" sz="2000" dirty="0">
                <a:solidFill>
                  <a:srgbClr val="0000FF"/>
                </a:solidFill>
                <a:latin typeface="Times New Roman"/>
                <a:cs typeface="Times New Roman"/>
              </a:rPr>
              <a:t>induced current </a:t>
            </a:r>
            <a:r>
              <a:rPr lang="en-US" sz="2000" dirty="0">
                <a:latin typeface="Times New Roman"/>
                <a:cs typeface="Times New Roman"/>
              </a:rPr>
              <a:t>in the </a:t>
            </a:r>
            <a:r>
              <a:rPr lang="en-US" sz="2000" dirty="0">
                <a:solidFill>
                  <a:srgbClr val="FF0000"/>
                </a:solidFill>
                <a:latin typeface="Times New Roman"/>
                <a:cs typeface="Times New Roman"/>
              </a:rPr>
              <a:t>secondary coil </a:t>
            </a:r>
            <a:r>
              <a:rPr lang="en-US" sz="2000" dirty="0">
                <a:latin typeface="Times New Roman"/>
                <a:cs typeface="Times New Roman"/>
              </a:rPr>
              <a:t>when the </a:t>
            </a:r>
            <a:r>
              <a:rPr lang="en-US" sz="2000" dirty="0">
                <a:solidFill>
                  <a:srgbClr val="0000FF"/>
                </a:solidFill>
                <a:latin typeface="Times New Roman"/>
                <a:cs typeface="Times New Roman"/>
              </a:rPr>
              <a:t>switch is thrown</a:t>
            </a:r>
            <a:r>
              <a:rPr lang="en-US" sz="2000" dirty="0">
                <a:latin typeface="Times New Roman"/>
                <a:cs typeface="Times New Roman"/>
              </a:rPr>
              <a:t>?  If so, in what direction will the current be?</a:t>
            </a:r>
          </a:p>
        </p:txBody>
      </p:sp>
      <p:sp>
        <p:nvSpPr>
          <p:cNvPr id="13" name="TextBox 12"/>
          <p:cNvSpPr txBox="1"/>
          <p:nvPr/>
        </p:nvSpPr>
        <p:spPr>
          <a:xfrm>
            <a:off x="861210" y="2338388"/>
            <a:ext cx="4918907" cy="1015663"/>
          </a:xfrm>
          <a:prstGeom prst="rect">
            <a:avLst/>
          </a:prstGeom>
          <a:noFill/>
        </p:spPr>
        <p:txBody>
          <a:bodyPr wrap="square" rtlCol="0">
            <a:spAutoFit/>
          </a:bodyPr>
          <a:lstStyle/>
          <a:p>
            <a:r>
              <a:rPr lang="en-US" sz="2000" dirty="0">
                <a:solidFill>
                  <a:srgbClr val="FF0000"/>
                </a:solidFill>
                <a:latin typeface="Apple Chancery"/>
                <a:cs typeface="Apple Chancery"/>
              </a:rPr>
              <a:t>Some very funky stuff </a:t>
            </a:r>
            <a:r>
              <a:rPr lang="en-US" sz="2000" dirty="0">
                <a:solidFill>
                  <a:srgbClr val="0000FF"/>
                </a:solidFill>
                <a:latin typeface="Times New Roman"/>
                <a:cs typeface="Times New Roman"/>
              </a:rPr>
              <a:t>happens</a:t>
            </a:r>
            <a:r>
              <a:rPr lang="en-US" sz="2000" dirty="0">
                <a:latin typeface="Times New Roman"/>
                <a:cs typeface="Times New Roman"/>
              </a:rPr>
              <a:t> in the </a:t>
            </a:r>
            <a:r>
              <a:rPr lang="en-US" sz="2000" dirty="0">
                <a:solidFill>
                  <a:srgbClr val="FF0000"/>
                </a:solidFill>
                <a:latin typeface="Times New Roman"/>
                <a:cs typeface="Times New Roman"/>
              </a:rPr>
              <a:t>primary coil </a:t>
            </a:r>
            <a:r>
              <a:rPr lang="en-US" sz="2000" dirty="0">
                <a:latin typeface="Times New Roman"/>
                <a:cs typeface="Times New Roman"/>
              </a:rPr>
              <a:t>when the switch is thrown, but what happens in the secondary is straightforward.  </a:t>
            </a:r>
          </a:p>
        </p:txBody>
      </p:sp>
      <p:sp>
        <p:nvSpPr>
          <p:cNvPr id="14" name="Rectangle 9"/>
          <p:cNvSpPr txBox="1">
            <a:spLocks noChangeArrowheads="1"/>
          </p:cNvSpPr>
          <p:nvPr/>
        </p:nvSpPr>
        <p:spPr>
          <a:xfrm>
            <a:off x="6682664" y="2578100"/>
            <a:ext cx="2105736" cy="774144"/>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a:solidFill>
                  <a:srgbClr val="0000FF"/>
                </a:solidFill>
                <a:latin typeface="Apple Chancery"/>
                <a:cs typeface="Apple Chancery"/>
              </a:rPr>
              <a:t>(graphic, modified, courtesy of Mr. White)</a:t>
            </a:r>
            <a:endParaRPr lang="en-US" sz="1400" dirty="0">
              <a:solidFill>
                <a:srgbClr val="0000FF"/>
              </a:solidFill>
              <a:latin typeface="Apple Chancery"/>
              <a:ea typeface="ＭＳ Ｐゴシック" charset="0"/>
              <a:cs typeface="Apple Chancery"/>
            </a:endParaRPr>
          </a:p>
        </p:txBody>
      </p:sp>
      <p:graphicFrame>
        <p:nvGraphicFramePr>
          <p:cNvPr id="44" name="Object 43"/>
          <p:cNvGraphicFramePr>
            <a:graphicFrameLocks noChangeAspect="1"/>
          </p:cNvGraphicFramePr>
          <p:nvPr>
            <p:extLst>
              <p:ext uri="{D42A27DB-BD31-4B8C-83A1-F6EECF244321}">
                <p14:modId xmlns:p14="http://schemas.microsoft.com/office/powerpoint/2010/main" val="678602452"/>
              </p:ext>
            </p:extLst>
          </p:nvPr>
        </p:nvGraphicFramePr>
        <p:xfrm>
          <a:off x="5185572" y="323907"/>
          <a:ext cx="242888" cy="265112"/>
        </p:xfrm>
        <a:graphic>
          <a:graphicData uri="http://schemas.openxmlformats.org/presentationml/2006/ole">
            <mc:AlternateContent xmlns:mc="http://schemas.openxmlformats.org/markup-compatibility/2006">
              <mc:Choice xmlns:v="urn:schemas-microsoft-com:vml" Requires="v">
                <p:oleObj spid="_x0000_s2582414" name="Equation" r:id="rId5" imgW="139700" imgH="152400" progId="Equation.DSMT4">
                  <p:embed/>
                </p:oleObj>
              </mc:Choice>
              <mc:Fallback>
                <p:oleObj name="Equation" r:id="rId5" imgW="139700" imgH="152400" progId="Equation.DSMT4">
                  <p:embed/>
                  <p:pic>
                    <p:nvPicPr>
                      <p:cNvPr id="0" name=""/>
                      <p:cNvPicPr/>
                      <p:nvPr/>
                    </p:nvPicPr>
                    <p:blipFill>
                      <a:blip r:embed="rId6"/>
                      <a:stretch>
                        <a:fillRect/>
                      </a:stretch>
                    </p:blipFill>
                    <p:spPr>
                      <a:xfrm>
                        <a:off x="5185572" y="323907"/>
                        <a:ext cx="242888" cy="265112"/>
                      </a:xfrm>
                      <a:prstGeom prst="rect">
                        <a:avLst/>
                      </a:prstGeom>
                    </p:spPr>
                  </p:pic>
                </p:oleObj>
              </mc:Fallback>
            </mc:AlternateContent>
          </a:graphicData>
        </a:graphic>
      </p:graphicFrame>
      <p:grpSp>
        <p:nvGrpSpPr>
          <p:cNvPr id="61" name="Group 60"/>
          <p:cNvGrpSpPr/>
          <p:nvPr/>
        </p:nvGrpSpPr>
        <p:grpSpPr>
          <a:xfrm>
            <a:off x="5372100" y="608885"/>
            <a:ext cx="2955107" cy="1452139"/>
            <a:chOff x="5372100" y="608885"/>
            <a:chExt cx="2955107" cy="1452139"/>
          </a:xfrm>
        </p:grpSpPr>
        <p:sp>
          <p:nvSpPr>
            <p:cNvPr id="3" name="Freeform 2"/>
            <p:cNvSpPr/>
            <p:nvPr/>
          </p:nvSpPr>
          <p:spPr>
            <a:xfrm>
              <a:off x="5431367" y="668875"/>
              <a:ext cx="2894595" cy="239262"/>
            </a:xfrm>
            <a:custGeom>
              <a:avLst/>
              <a:gdLst>
                <a:gd name="connsiteX0" fmla="*/ 0 w 2908300"/>
                <a:gd name="connsiteY0" fmla="*/ 0 h 239262"/>
                <a:gd name="connsiteX1" fmla="*/ 203200 w 2908300"/>
                <a:gd name="connsiteY1" fmla="*/ 127000 h 239262"/>
                <a:gd name="connsiteX2" fmla="*/ 431800 w 2908300"/>
                <a:gd name="connsiteY2" fmla="*/ 203200 h 239262"/>
                <a:gd name="connsiteX3" fmla="*/ 901700 w 2908300"/>
                <a:gd name="connsiteY3" fmla="*/ 220133 h 239262"/>
                <a:gd name="connsiteX4" fmla="*/ 1447800 w 2908300"/>
                <a:gd name="connsiteY4" fmla="*/ 237067 h 239262"/>
                <a:gd name="connsiteX5" fmla="*/ 1981200 w 2908300"/>
                <a:gd name="connsiteY5" fmla="*/ 237067 h 239262"/>
                <a:gd name="connsiteX6" fmla="*/ 2357966 w 2908300"/>
                <a:gd name="connsiteY6" fmla="*/ 237067 h 239262"/>
                <a:gd name="connsiteX7" fmla="*/ 2590800 w 2908300"/>
                <a:gd name="connsiteY7" fmla="*/ 207433 h 239262"/>
                <a:gd name="connsiteX8" fmla="*/ 2794000 w 2908300"/>
                <a:gd name="connsiteY8" fmla="*/ 135467 h 239262"/>
                <a:gd name="connsiteX9" fmla="*/ 2908300 w 2908300"/>
                <a:gd name="connsiteY9" fmla="*/ 50800 h 23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8300" h="239262">
                  <a:moveTo>
                    <a:pt x="0" y="0"/>
                  </a:moveTo>
                  <a:cubicBezTo>
                    <a:pt x="65616" y="46566"/>
                    <a:pt x="131233" y="93133"/>
                    <a:pt x="203200" y="127000"/>
                  </a:cubicBezTo>
                  <a:cubicBezTo>
                    <a:pt x="275167" y="160867"/>
                    <a:pt x="315383" y="187678"/>
                    <a:pt x="431800" y="203200"/>
                  </a:cubicBezTo>
                  <a:cubicBezTo>
                    <a:pt x="548217" y="218722"/>
                    <a:pt x="901700" y="220133"/>
                    <a:pt x="901700" y="220133"/>
                  </a:cubicBezTo>
                  <a:lnTo>
                    <a:pt x="1447800" y="237067"/>
                  </a:lnTo>
                  <a:cubicBezTo>
                    <a:pt x="1627717" y="239889"/>
                    <a:pt x="1981200" y="237067"/>
                    <a:pt x="1981200" y="237067"/>
                  </a:cubicBezTo>
                  <a:cubicBezTo>
                    <a:pt x="2132894" y="237067"/>
                    <a:pt x="2256366" y="242006"/>
                    <a:pt x="2357966" y="237067"/>
                  </a:cubicBezTo>
                  <a:cubicBezTo>
                    <a:pt x="2459566" y="232128"/>
                    <a:pt x="2518128" y="224366"/>
                    <a:pt x="2590800" y="207433"/>
                  </a:cubicBezTo>
                  <a:cubicBezTo>
                    <a:pt x="2663472" y="190500"/>
                    <a:pt x="2741083" y="161572"/>
                    <a:pt x="2794000" y="135467"/>
                  </a:cubicBezTo>
                  <a:cubicBezTo>
                    <a:pt x="2846917" y="109362"/>
                    <a:pt x="2908300" y="50800"/>
                    <a:pt x="2908300" y="50800"/>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5" name="Group 347"/>
            <p:cNvGrpSpPr>
              <a:grpSpLocks/>
            </p:cNvGrpSpPr>
            <p:nvPr/>
          </p:nvGrpSpPr>
          <p:grpSpPr bwMode="auto">
            <a:xfrm rot="16200000">
              <a:off x="5962651" y="1866099"/>
              <a:ext cx="185738" cy="180023"/>
              <a:chOff x="2653" y="3970"/>
              <a:chExt cx="130" cy="126"/>
            </a:xfrm>
          </p:grpSpPr>
          <p:sp>
            <p:nvSpPr>
              <p:cNvPr id="16"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8" name="Group 347"/>
            <p:cNvGrpSpPr>
              <a:grpSpLocks/>
            </p:cNvGrpSpPr>
            <p:nvPr/>
          </p:nvGrpSpPr>
          <p:grpSpPr bwMode="auto">
            <a:xfrm rot="16200000">
              <a:off x="5962651" y="885955"/>
              <a:ext cx="185738" cy="180023"/>
              <a:chOff x="2653" y="3970"/>
              <a:chExt cx="130" cy="126"/>
            </a:xfrm>
          </p:grpSpPr>
          <p:sp>
            <p:nvSpPr>
              <p:cNvPr id="19"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4" name="Group 347"/>
            <p:cNvGrpSpPr>
              <a:grpSpLocks/>
            </p:cNvGrpSpPr>
            <p:nvPr/>
          </p:nvGrpSpPr>
          <p:grpSpPr bwMode="auto">
            <a:xfrm rot="16200000">
              <a:off x="6877053" y="905959"/>
              <a:ext cx="185738" cy="180023"/>
              <a:chOff x="2653" y="3970"/>
              <a:chExt cx="130" cy="126"/>
            </a:xfrm>
          </p:grpSpPr>
          <p:sp>
            <p:nvSpPr>
              <p:cNvPr id="25"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 name="Group 347"/>
            <p:cNvGrpSpPr>
              <a:grpSpLocks/>
            </p:cNvGrpSpPr>
            <p:nvPr/>
          </p:nvGrpSpPr>
          <p:grpSpPr bwMode="auto">
            <a:xfrm rot="16200000">
              <a:off x="7334254" y="915961"/>
              <a:ext cx="185738" cy="180023"/>
              <a:chOff x="2653" y="3970"/>
              <a:chExt cx="130" cy="126"/>
            </a:xfrm>
          </p:grpSpPr>
          <p:sp>
            <p:nvSpPr>
              <p:cNvPr id="28"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30" name="Freeform 2"/>
            <p:cNvSpPr>
              <a:spLocks/>
            </p:cNvSpPr>
            <p:nvPr/>
          </p:nvSpPr>
          <p:spPr bwMode="auto">
            <a:xfrm rot="385383">
              <a:off x="6178677" y="672275"/>
              <a:ext cx="496890" cy="620483"/>
            </a:xfrm>
            <a:custGeom>
              <a:avLst/>
              <a:gdLst>
                <a:gd name="T0" fmla="*/ 54754 w 1933226"/>
                <a:gd name="T1" fmla="*/ 81787 h 2414746"/>
                <a:gd name="T2" fmla="*/ 60349 w 1933226"/>
                <a:gd name="T3" fmla="*/ 68882 h 2414746"/>
                <a:gd name="T4" fmla="*/ 62932 w 1933226"/>
                <a:gd name="T5" fmla="*/ 61570 h 2414746"/>
                <a:gd name="T6" fmla="*/ 62501 w 1933226"/>
                <a:gd name="T7" fmla="*/ 47375 h 2414746"/>
                <a:gd name="T8" fmla="*/ 65514 w 1933226"/>
                <a:gd name="T9" fmla="*/ 27588 h 2414746"/>
                <a:gd name="T10" fmla="*/ 65514 w 1933226"/>
                <a:gd name="T11" fmla="*/ 18986 h 2414746"/>
                <a:gd name="T12" fmla="*/ 62501 w 1933226"/>
                <a:gd name="T13" fmla="*/ 15114 h 2414746"/>
                <a:gd name="T14" fmla="*/ 59058 w 1933226"/>
                <a:gd name="T15" fmla="*/ 19846 h 2414746"/>
                <a:gd name="T16" fmla="*/ 56045 w 1933226"/>
                <a:gd name="T17" fmla="*/ 30169 h 2414746"/>
                <a:gd name="T18" fmla="*/ 53033 w 1933226"/>
                <a:gd name="T19" fmla="*/ 40063 h 2414746"/>
                <a:gd name="T20" fmla="*/ 53894 w 1933226"/>
                <a:gd name="T21" fmla="*/ 26298 h 2414746"/>
                <a:gd name="T22" fmla="*/ 55185 w 1933226"/>
                <a:gd name="T23" fmla="*/ 16835 h 2414746"/>
                <a:gd name="T24" fmla="*/ 56476 w 1933226"/>
                <a:gd name="T25" fmla="*/ 7372 h 2414746"/>
                <a:gd name="T26" fmla="*/ 50881 w 1933226"/>
                <a:gd name="T27" fmla="*/ 3070 h 2414746"/>
                <a:gd name="T28" fmla="*/ 46147 w 1933226"/>
                <a:gd name="T29" fmla="*/ 8662 h 2414746"/>
                <a:gd name="T30" fmla="*/ 46147 w 1933226"/>
                <a:gd name="T31" fmla="*/ 16835 h 2414746"/>
                <a:gd name="T32" fmla="*/ 43134 w 1933226"/>
                <a:gd name="T33" fmla="*/ 33180 h 2414746"/>
                <a:gd name="T34" fmla="*/ 41412 w 1933226"/>
                <a:gd name="T35" fmla="*/ 37482 h 2414746"/>
                <a:gd name="T36" fmla="*/ 41412 w 1933226"/>
                <a:gd name="T37" fmla="*/ 27588 h 2414746"/>
                <a:gd name="T38" fmla="*/ 41412 w 1933226"/>
                <a:gd name="T39" fmla="*/ 12533 h 2414746"/>
                <a:gd name="T40" fmla="*/ 41412 w 1933226"/>
                <a:gd name="T41" fmla="*/ 2640 h 2414746"/>
                <a:gd name="T42" fmla="*/ 37969 w 1933226"/>
                <a:gd name="T43" fmla="*/ 59 h 2414746"/>
                <a:gd name="T44" fmla="*/ 33235 w 1933226"/>
                <a:gd name="T45" fmla="*/ 1350 h 2414746"/>
                <a:gd name="T46" fmla="*/ 33235 w 1933226"/>
                <a:gd name="T47" fmla="*/ 6942 h 2414746"/>
                <a:gd name="T48" fmla="*/ 33235 w 1933226"/>
                <a:gd name="T49" fmla="*/ 17695 h 2414746"/>
                <a:gd name="T50" fmla="*/ 33235 w 1933226"/>
                <a:gd name="T51" fmla="*/ 31030 h 2414746"/>
                <a:gd name="T52" fmla="*/ 31944 w 1933226"/>
                <a:gd name="T53" fmla="*/ 37482 h 2414746"/>
                <a:gd name="T54" fmla="*/ 29362 w 1933226"/>
                <a:gd name="T55" fmla="*/ 29309 h 2414746"/>
                <a:gd name="T56" fmla="*/ 28071 w 1933226"/>
                <a:gd name="T57" fmla="*/ 15975 h 2414746"/>
                <a:gd name="T58" fmla="*/ 27210 w 1933226"/>
                <a:gd name="T59" fmla="*/ 9092 h 2414746"/>
                <a:gd name="T60" fmla="*/ 23767 w 1933226"/>
                <a:gd name="T61" fmla="*/ 4360 h 2414746"/>
                <a:gd name="T62" fmla="*/ 20324 w 1933226"/>
                <a:gd name="T63" fmla="*/ 4360 h 2414746"/>
                <a:gd name="T64" fmla="*/ 17311 w 1933226"/>
                <a:gd name="T65" fmla="*/ 6511 h 2414746"/>
                <a:gd name="T66" fmla="*/ 17311 w 1933226"/>
                <a:gd name="T67" fmla="*/ 10813 h 2414746"/>
                <a:gd name="T68" fmla="*/ 19033 w 1933226"/>
                <a:gd name="T69" fmla="*/ 19416 h 2414746"/>
                <a:gd name="T70" fmla="*/ 19033 w 1933226"/>
                <a:gd name="T71" fmla="*/ 28879 h 2414746"/>
                <a:gd name="T72" fmla="*/ 22045 w 1933226"/>
                <a:gd name="T73" fmla="*/ 46945 h 2414746"/>
                <a:gd name="T74" fmla="*/ 10425 w 1933226"/>
                <a:gd name="T75" fmla="*/ 42643 h 2414746"/>
                <a:gd name="T76" fmla="*/ 957 w 1933226"/>
                <a:gd name="T77" fmla="*/ 45654 h 2414746"/>
                <a:gd name="T78" fmla="*/ 957 w 1933226"/>
                <a:gd name="T79" fmla="*/ 50816 h 2414746"/>
                <a:gd name="T80" fmla="*/ 6551 w 1933226"/>
                <a:gd name="T81" fmla="*/ 53397 h 2414746"/>
                <a:gd name="T82" fmla="*/ 14729 w 1933226"/>
                <a:gd name="T83" fmla="*/ 54257 h 2414746"/>
                <a:gd name="T84" fmla="*/ 20324 w 1933226"/>
                <a:gd name="T85" fmla="*/ 62000 h 2414746"/>
                <a:gd name="T86" fmla="*/ 23767 w 1933226"/>
                <a:gd name="T87" fmla="*/ 69743 h 2414746"/>
                <a:gd name="T88" fmla="*/ 27210 w 1933226"/>
                <a:gd name="T89" fmla="*/ 81356 h 24147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933226" h="2414746">
                  <a:moveTo>
                    <a:pt x="1615726" y="2414746"/>
                  </a:moveTo>
                  <a:cubicBezTo>
                    <a:pt x="1678167" y="2273987"/>
                    <a:pt x="1740609" y="2133229"/>
                    <a:pt x="1780826" y="2033746"/>
                  </a:cubicBezTo>
                  <a:cubicBezTo>
                    <a:pt x="1821043" y="1934263"/>
                    <a:pt x="1846443" y="1923679"/>
                    <a:pt x="1857026" y="1817846"/>
                  </a:cubicBezTo>
                  <a:cubicBezTo>
                    <a:pt x="1867609" y="1712013"/>
                    <a:pt x="1831626" y="1565963"/>
                    <a:pt x="1844326" y="1398746"/>
                  </a:cubicBezTo>
                  <a:cubicBezTo>
                    <a:pt x="1857026" y="1231529"/>
                    <a:pt x="1918409" y="954246"/>
                    <a:pt x="1933226" y="814546"/>
                  </a:cubicBezTo>
                  <a:cubicBezTo>
                    <a:pt x="1948043" y="674846"/>
                    <a:pt x="1948043" y="621929"/>
                    <a:pt x="1933226" y="560546"/>
                  </a:cubicBezTo>
                  <a:cubicBezTo>
                    <a:pt x="1918409" y="499163"/>
                    <a:pt x="1876076" y="442013"/>
                    <a:pt x="1844326" y="446246"/>
                  </a:cubicBezTo>
                  <a:cubicBezTo>
                    <a:pt x="1812576" y="450479"/>
                    <a:pt x="1774476" y="511863"/>
                    <a:pt x="1742726" y="585946"/>
                  </a:cubicBezTo>
                  <a:cubicBezTo>
                    <a:pt x="1710976" y="660029"/>
                    <a:pt x="1683459" y="791263"/>
                    <a:pt x="1653826" y="890746"/>
                  </a:cubicBezTo>
                  <a:cubicBezTo>
                    <a:pt x="1624193" y="990229"/>
                    <a:pt x="1575509" y="1201896"/>
                    <a:pt x="1564926" y="1182846"/>
                  </a:cubicBezTo>
                  <a:cubicBezTo>
                    <a:pt x="1554343" y="1163796"/>
                    <a:pt x="1579743" y="890746"/>
                    <a:pt x="1590326" y="776446"/>
                  </a:cubicBezTo>
                  <a:cubicBezTo>
                    <a:pt x="1600909" y="662146"/>
                    <a:pt x="1628426" y="497046"/>
                    <a:pt x="1628426" y="497046"/>
                  </a:cubicBezTo>
                  <a:cubicBezTo>
                    <a:pt x="1641126" y="403913"/>
                    <a:pt x="1687693" y="285379"/>
                    <a:pt x="1666526" y="217646"/>
                  </a:cubicBezTo>
                  <a:cubicBezTo>
                    <a:pt x="1645359" y="149913"/>
                    <a:pt x="1552226" y="84296"/>
                    <a:pt x="1501426" y="90646"/>
                  </a:cubicBezTo>
                  <a:cubicBezTo>
                    <a:pt x="1450626" y="96996"/>
                    <a:pt x="1385009" y="188013"/>
                    <a:pt x="1361726" y="255746"/>
                  </a:cubicBezTo>
                  <a:cubicBezTo>
                    <a:pt x="1338443" y="323479"/>
                    <a:pt x="1376543" y="376396"/>
                    <a:pt x="1361726" y="497046"/>
                  </a:cubicBezTo>
                  <a:cubicBezTo>
                    <a:pt x="1346909" y="617696"/>
                    <a:pt x="1296109" y="878046"/>
                    <a:pt x="1272826" y="979646"/>
                  </a:cubicBezTo>
                  <a:cubicBezTo>
                    <a:pt x="1249543" y="1081246"/>
                    <a:pt x="1230493" y="1134163"/>
                    <a:pt x="1222026" y="1106646"/>
                  </a:cubicBezTo>
                  <a:cubicBezTo>
                    <a:pt x="1213559" y="1079129"/>
                    <a:pt x="1222026" y="814546"/>
                    <a:pt x="1222026" y="814546"/>
                  </a:cubicBezTo>
                  <a:lnTo>
                    <a:pt x="1222026" y="370046"/>
                  </a:lnTo>
                  <a:cubicBezTo>
                    <a:pt x="1222026" y="247279"/>
                    <a:pt x="1238959" y="139329"/>
                    <a:pt x="1222026" y="77946"/>
                  </a:cubicBezTo>
                  <a:cubicBezTo>
                    <a:pt x="1205093" y="16563"/>
                    <a:pt x="1160643" y="8096"/>
                    <a:pt x="1120426" y="1746"/>
                  </a:cubicBezTo>
                  <a:cubicBezTo>
                    <a:pt x="1080209" y="-4604"/>
                    <a:pt x="1004009" y="5979"/>
                    <a:pt x="980726" y="39846"/>
                  </a:cubicBezTo>
                  <a:cubicBezTo>
                    <a:pt x="957443" y="73713"/>
                    <a:pt x="980726" y="204946"/>
                    <a:pt x="980726" y="204946"/>
                  </a:cubicBezTo>
                  <a:lnTo>
                    <a:pt x="980726" y="522446"/>
                  </a:lnTo>
                  <a:cubicBezTo>
                    <a:pt x="980726" y="640979"/>
                    <a:pt x="987076" y="818779"/>
                    <a:pt x="980726" y="916146"/>
                  </a:cubicBezTo>
                  <a:cubicBezTo>
                    <a:pt x="974376" y="1013513"/>
                    <a:pt x="961676" y="1115113"/>
                    <a:pt x="942626" y="1106646"/>
                  </a:cubicBezTo>
                  <a:cubicBezTo>
                    <a:pt x="923576" y="1098179"/>
                    <a:pt x="885476" y="971179"/>
                    <a:pt x="866426" y="865346"/>
                  </a:cubicBezTo>
                  <a:cubicBezTo>
                    <a:pt x="847376" y="759513"/>
                    <a:pt x="838909" y="571129"/>
                    <a:pt x="828326" y="471646"/>
                  </a:cubicBezTo>
                  <a:cubicBezTo>
                    <a:pt x="817743" y="372163"/>
                    <a:pt x="824093" y="325596"/>
                    <a:pt x="802926" y="268446"/>
                  </a:cubicBezTo>
                  <a:cubicBezTo>
                    <a:pt x="781759" y="211296"/>
                    <a:pt x="735193" y="152029"/>
                    <a:pt x="701326" y="128746"/>
                  </a:cubicBezTo>
                  <a:cubicBezTo>
                    <a:pt x="667459" y="105463"/>
                    <a:pt x="631476" y="118163"/>
                    <a:pt x="599726" y="128746"/>
                  </a:cubicBezTo>
                  <a:cubicBezTo>
                    <a:pt x="567976" y="139329"/>
                    <a:pt x="525643" y="160496"/>
                    <a:pt x="510826" y="192246"/>
                  </a:cubicBezTo>
                  <a:cubicBezTo>
                    <a:pt x="496009" y="223996"/>
                    <a:pt x="502359" y="255746"/>
                    <a:pt x="510826" y="319246"/>
                  </a:cubicBezTo>
                  <a:cubicBezTo>
                    <a:pt x="519293" y="382746"/>
                    <a:pt x="553159" y="484346"/>
                    <a:pt x="561626" y="573246"/>
                  </a:cubicBezTo>
                  <a:cubicBezTo>
                    <a:pt x="570093" y="662146"/>
                    <a:pt x="546809" y="717179"/>
                    <a:pt x="561626" y="852646"/>
                  </a:cubicBezTo>
                  <a:cubicBezTo>
                    <a:pt x="576443" y="988113"/>
                    <a:pt x="692859" y="1318313"/>
                    <a:pt x="650526" y="1386046"/>
                  </a:cubicBezTo>
                  <a:cubicBezTo>
                    <a:pt x="608193" y="1453779"/>
                    <a:pt x="411343" y="1265396"/>
                    <a:pt x="307626" y="1259046"/>
                  </a:cubicBezTo>
                  <a:cubicBezTo>
                    <a:pt x="203909" y="1252696"/>
                    <a:pt x="74793" y="1307729"/>
                    <a:pt x="28226" y="1347946"/>
                  </a:cubicBezTo>
                  <a:cubicBezTo>
                    <a:pt x="-18341" y="1388163"/>
                    <a:pt x="709" y="1462246"/>
                    <a:pt x="28226" y="1500346"/>
                  </a:cubicBezTo>
                  <a:cubicBezTo>
                    <a:pt x="55743" y="1538446"/>
                    <a:pt x="125593" y="1559613"/>
                    <a:pt x="193326" y="1576546"/>
                  </a:cubicBezTo>
                  <a:cubicBezTo>
                    <a:pt x="261059" y="1593479"/>
                    <a:pt x="366893" y="1559613"/>
                    <a:pt x="434626" y="1601946"/>
                  </a:cubicBezTo>
                  <a:cubicBezTo>
                    <a:pt x="502359" y="1644279"/>
                    <a:pt x="555276" y="1754346"/>
                    <a:pt x="599726" y="1830546"/>
                  </a:cubicBezTo>
                  <a:cubicBezTo>
                    <a:pt x="644176" y="1906746"/>
                    <a:pt x="667459" y="1963896"/>
                    <a:pt x="701326" y="2059146"/>
                  </a:cubicBezTo>
                  <a:cubicBezTo>
                    <a:pt x="735193" y="2154396"/>
                    <a:pt x="802926" y="2402046"/>
                    <a:pt x="802926" y="2402046"/>
                  </a:cubicBezTo>
                </a:path>
              </a:pathLst>
            </a:custGeom>
            <a:solidFill>
              <a:schemeClr val="tx1"/>
            </a:solidFill>
            <a:ln w="9525">
              <a:solidFill>
                <a:srgbClr val="008000"/>
              </a:solidFill>
              <a:round/>
              <a:headEnd/>
              <a:tailEnd/>
            </a:ln>
          </p:spPr>
          <p:txBody>
            <a:bodyPr lIns="82296" tIns="41148" rIns="82296" bIns="41148"/>
            <a:lstStyle/>
            <a:p>
              <a:endParaRPr lang="en-US"/>
            </a:p>
          </p:txBody>
        </p:sp>
        <p:sp>
          <p:nvSpPr>
            <p:cNvPr id="31" name="Freeform 30"/>
            <p:cNvSpPr/>
            <p:nvPr/>
          </p:nvSpPr>
          <p:spPr>
            <a:xfrm flipV="1">
              <a:off x="5432612" y="1123133"/>
              <a:ext cx="2894595" cy="239262"/>
            </a:xfrm>
            <a:custGeom>
              <a:avLst/>
              <a:gdLst>
                <a:gd name="connsiteX0" fmla="*/ 0 w 2908300"/>
                <a:gd name="connsiteY0" fmla="*/ 0 h 239262"/>
                <a:gd name="connsiteX1" fmla="*/ 203200 w 2908300"/>
                <a:gd name="connsiteY1" fmla="*/ 127000 h 239262"/>
                <a:gd name="connsiteX2" fmla="*/ 431800 w 2908300"/>
                <a:gd name="connsiteY2" fmla="*/ 203200 h 239262"/>
                <a:gd name="connsiteX3" fmla="*/ 901700 w 2908300"/>
                <a:gd name="connsiteY3" fmla="*/ 220133 h 239262"/>
                <a:gd name="connsiteX4" fmla="*/ 1447800 w 2908300"/>
                <a:gd name="connsiteY4" fmla="*/ 237067 h 239262"/>
                <a:gd name="connsiteX5" fmla="*/ 1981200 w 2908300"/>
                <a:gd name="connsiteY5" fmla="*/ 237067 h 239262"/>
                <a:gd name="connsiteX6" fmla="*/ 2357966 w 2908300"/>
                <a:gd name="connsiteY6" fmla="*/ 237067 h 239262"/>
                <a:gd name="connsiteX7" fmla="*/ 2590800 w 2908300"/>
                <a:gd name="connsiteY7" fmla="*/ 207433 h 239262"/>
                <a:gd name="connsiteX8" fmla="*/ 2794000 w 2908300"/>
                <a:gd name="connsiteY8" fmla="*/ 135467 h 239262"/>
                <a:gd name="connsiteX9" fmla="*/ 2908300 w 2908300"/>
                <a:gd name="connsiteY9" fmla="*/ 50800 h 23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8300" h="239262">
                  <a:moveTo>
                    <a:pt x="0" y="0"/>
                  </a:moveTo>
                  <a:cubicBezTo>
                    <a:pt x="65616" y="46566"/>
                    <a:pt x="131233" y="93133"/>
                    <a:pt x="203200" y="127000"/>
                  </a:cubicBezTo>
                  <a:cubicBezTo>
                    <a:pt x="275167" y="160867"/>
                    <a:pt x="315383" y="187678"/>
                    <a:pt x="431800" y="203200"/>
                  </a:cubicBezTo>
                  <a:cubicBezTo>
                    <a:pt x="548217" y="218722"/>
                    <a:pt x="901700" y="220133"/>
                    <a:pt x="901700" y="220133"/>
                  </a:cubicBezTo>
                  <a:lnTo>
                    <a:pt x="1447800" y="237067"/>
                  </a:lnTo>
                  <a:cubicBezTo>
                    <a:pt x="1627717" y="239889"/>
                    <a:pt x="1981200" y="237067"/>
                    <a:pt x="1981200" y="237067"/>
                  </a:cubicBezTo>
                  <a:cubicBezTo>
                    <a:pt x="2132894" y="237067"/>
                    <a:pt x="2256366" y="242006"/>
                    <a:pt x="2357966" y="237067"/>
                  </a:cubicBezTo>
                  <a:cubicBezTo>
                    <a:pt x="2459566" y="232128"/>
                    <a:pt x="2518128" y="224366"/>
                    <a:pt x="2590800" y="207433"/>
                  </a:cubicBezTo>
                  <a:cubicBezTo>
                    <a:pt x="2663472" y="190500"/>
                    <a:pt x="2741083" y="161572"/>
                    <a:pt x="2794000" y="135467"/>
                  </a:cubicBezTo>
                  <a:cubicBezTo>
                    <a:pt x="2846917" y="109362"/>
                    <a:pt x="2908300" y="50800"/>
                    <a:pt x="2908300" y="50800"/>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4" name="Straight Connector 33"/>
            <p:cNvCxnSpPr/>
            <p:nvPr/>
          </p:nvCxnSpPr>
          <p:spPr>
            <a:xfrm flipH="1">
              <a:off x="5372100" y="1012152"/>
              <a:ext cx="2953862" cy="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nvGrpSpPr>
            <p:cNvPr id="35" name="Group 347"/>
            <p:cNvGrpSpPr>
              <a:grpSpLocks/>
            </p:cNvGrpSpPr>
            <p:nvPr/>
          </p:nvGrpSpPr>
          <p:grpSpPr bwMode="auto">
            <a:xfrm rot="10800000">
              <a:off x="5376416" y="917907"/>
              <a:ext cx="185738" cy="180023"/>
              <a:chOff x="2653" y="3970"/>
              <a:chExt cx="130" cy="126"/>
            </a:xfrm>
          </p:grpSpPr>
          <p:sp>
            <p:nvSpPr>
              <p:cNvPr id="36"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8" name="Group 347"/>
            <p:cNvGrpSpPr>
              <a:grpSpLocks/>
            </p:cNvGrpSpPr>
            <p:nvPr/>
          </p:nvGrpSpPr>
          <p:grpSpPr bwMode="auto">
            <a:xfrm rot="12766381">
              <a:off x="5406042" y="608885"/>
              <a:ext cx="185738" cy="180023"/>
              <a:chOff x="2653" y="3970"/>
              <a:chExt cx="130" cy="126"/>
            </a:xfrm>
          </p:grpSpPr>
          <p:sp>
            <p:nvSpPr>
              <p:cNvPr id="39"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1" name="Group 347"/>
            <p:cNvGrpSpPr>
              <a:grpSpLocks/>
            </p:cNvGrpSpPr>
            <p:nvPr/>
          </p:nvGrpSpPr>
          <p:grpSpPr bwMode="auto">
            <a:xfrm rot="8833619" flipV="1">
              <a:off x="5410357" y="1228592"/>
              <a:ext cx="185738" cy="180023"/>
              <a:chOff x="2653" y="3970"/>
              <a:chExt cx="130" cy="126"/>
            </a:xfrm>
          </p:grpSpPr>
          <p:sp>
            <p:nvSpPr>
              <p:cNvPr id="42"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3"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aphicFrame>
          <p:nvGraphicFramePr>
            <p:cNvPr id="45" name="Object 44"/>
            <p:cNvGraphicFramePr>
              <a:graphicFrameLocks noChangeAspect="1"/>
            </p:cNvGraphicFramePr>
            <p:nvPr>
              <p:extLst>
                <p:ext uri="{D42A27DB-BD31-4B8C-83A1-F6EECF244321}">
                  <p14:modId xmlns:p14="http://schemas.microsoft.com/office/powerpoint/2010/main" val="1262342714"/>
                </p:ext>
              </p:extLst>
            </p:nvPr>
          </p:nvGraphicFramePr>
          <p:xfrm>
            <a:off x="5767388" y="1773686"/>
            <a:ext cx="153987" cy="287338"/>
          </p:xfrm>
          <a:graphic>
            <a:graphicData uri="http://schemas.openxmlformats.org/presentationml/2006/ole">
              <mc:AlternateContent xmlns:mc="http://schemas.openxmlformats.org/markup-compatibility/2006">
                <mc:Choice xmlns:v="urn:schemas-microsoft-com:vml" Requires="v">
                  <p:oleObj spid="_x0000_s2582415" name="Equation" r:id="rId7" imgW="88900" imgH="165100" progId="Equation.DSMT4">
                    <p:embed/>
                  </p:oleObj>
                </mc:Choice>
                <mc:Fallback>
                  <p:oleObj name="Equation" r:id="rId7" imgW="88900" imgH="165100" progId="Equation.DSMT4">
                    <p:embed/>
                    <p:pic>
                      <p:nvPicPr>
                        <p:cNvPr id="0" name=""/>
                        <p:cNvPicPr/>
                        <p:nvPr/>
                      </p:nvPicPr>
                      <p:blipFill>
                        <a:blip r:embed="rId8"/>
                        <a:stretch>
                          <a:fillRect/>
                        </a:stretch>
                      </p:blipFill>
                      <p:spPr>
                        <a:xfrm>
                          <a:off x="5767388" y="1773686"/>
                          <a:ext cx="153987" cy="287338"/>
                        </a:xfrm>
                        <a:prstGeom prst="rect">
                          <a:avLst/>
                        </a:prstGeom>
                      </p:spPr>
                    </p:pic>
                  </p:oleObj>
                </mc:Fallback>
              </mc:AlternateContent>
            </a:graphicData>
          </a:graphic>
        </p:graphicFrame>
      </p:grpSp>
      <p:sp>
        <p:nvSpPr>
          <p:cNvPr id="48" name="TextBox 47"/>
          <p:cNvSpPr txBox="1"/>
          <p:nvPr/>
        </p:nvSpPr>
        <p:spPr>
          <a:xfrm>
            <a:off x="861210" y="3366751"/>
            <a:ext cx="7906232" cy="707886"/>
          </a:xfrm>
          <a:prstGeom prst="rect">
            <a:avLst/>
          </a:prstGeom>
          <a:noFill/>
        </p:spPr>
        <p:txBody>
          <a:bodyPr wrap="square" rtlCol="0">
            <a:spAutoFit/>
          </a:bodyPr>
          <a:lstStyle/>
          <a:p>
            <a:r>
              <a:rPr lang="en-US" sz="2000" dirty="0">
                <a:solidFill>
                  <a:srgbClr val="FF0000"/>
                </a:solidFill>
                <a:latin typeface="Apple Chancery"/>
                <a:cs typeface="Apple Chancery"/>
              </a:rPr>
              <a:t>The battery-driven </a:t>
            </a:r>
            <a:r>
              <a:rPr lang="en-US" sz="2000" dirty="0">
                <a:solidFill>
                  <a:srgbClr val="0000FF"/>
                </a:solidFill>
                <a:latin typeface="Times New Roman"/>
                <a:cs typeface="Times New Roman"/>
              </a:rPr>
              <a:t>current</a:t>
            </a:r>
            <a:r>
              <a:rPr lang="en-US" sz="2000" dirty="0">
                <a:latin typeface="Times New Roman"/>
                <a:cs typeface="Times New Roman"/>
              </a:rPr>
              <a:t> in the </a:t>
            </a:r>
            <a:r>
              <a:rPr lang="en-US" sz="2000" dirty="0">
                <a:solidFill>
                  <a:srgbClr val="0000FF"/>
                </a:solidFill>
                <a:latin typeface="Times New Roman"/>
                <a:cs typeface="Times New Roman"/>
              </a:rPr>
              <a:t>primary coil generates a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solidFill>
                  <a:srgbClr val="0000FF"/>
                </a:solidFill>
                <a:latin typeface="Times New Roman"/>
                <a:cs typeface="Times New Roman"/>
              </a:rPr>
              <a:t>down the axis of the primary coil to the left</a:t>
            </a:r>
            <a:r>
              <a:rPr lang="en-US" sz="2000" dirty="0">
                <a:latin typeface="Times New Roman"/>
                <a:cs typeface="Times New Roman"/>
              </a:rPr>
              <a:t>.  </a:t>
            </a:r>
          </a:p>
        </p:txBody>
      </p:sp>
      <p:sp>
        <p:nvSpPr>
          <p:cNvPr id="49" name="TextBox 48"/>
          <p:cNvSpPr txBox="1"/>
          <p:nvPr/>
        </p:nvSpPr>
        <p:spPr>
          <a:xfrm>
            <a:off x="513518" y="5068074"/>
            <a:ext cx="8243132" cy="707886"/>
          </a:xfrm>
          <a:prstGeom prst="rect">
            <a:avLst/>
          </a:prstGeom>
          <a:noFill/>
        </p:spPr>
        <p:txBody>
          <a:bodyPr wrap="square" rtlCol="0">
            <a:spAutoFit/>
          </a:bodyPr>
          <a:lstStyle/>
          <a:p>
            <a:r>
              <a:rPr lang="en-US" sz="2000" dirty="0">
                <a:solidFill>
                  <a:srgbClr val="FF0000"/>
                </a:solidFill>
                <a:latin typeface="Apple Chancery"/>
                <a:cs typeface="Apple Chancery"/>
              </a:rPr>
              <a:t>b.) Is there an </a:t>
            </a:r>
            <a:r>
              <a:rPr lang="en-US" sz="2000" dirty="0">
                <a:solidFill>
                  <a:srgbClr val="0000FF"/>
                </a:solidFill>
                <a:latin typeface="Times New Roman"/>
                <a:cs typeface="Times New Roman"/>
              </a:rPr>
              <a:t>induced current </a:t>
            </a:r>
            <a:r>
              <a:rPr lang="en-US" sz="2000" dirty="0">
                <a:latin typeface="Times New Roman"/>
                <a:cs typeface="Times New Roman"/>
              </a:rPr>
              <a:t>in the </a:t>
            </a:r>
            <a:r>
              <a:rPr lang="en-US" sz="2000" dirty="0">
                <a:solidFill>
                  <a:srgbClr val="0000FF"/>
                </a:solidFill>
                <a:latin typeface="Times New Roman"/>
                <a:cs typeface="Times New Roman"/>
              </a:rPr>
              <a:t>secondary coil </a:t>
            </a:r>
            <a:r>
              <a:rPr lang="en-US" sz="2000" dirty="0">
                <a:latin typeface="Times New Roman"/>
                <a:cs typeface="Times New Roman"/>
              </a:rPr>
              <a:t>after the switch has been </a:t>
            </a:r>
            <a:r>
              <a:rPr lang="en-US" sz="2000" dirty="0">
                <a:solidFill>
                  <a:srgbClr val="0000FF"/>
                </a:solidFill>
                <a:latin typeface="Times New Roman"/>
                <a:cs typeface="Times New Roman"/>
              </a:rPr>
              <a:t>closed for a long time</a:t>
            </a:r>
            <a:r>
              <a:rPr lang="en-US" sz="2000" dirty="0">
                <a:latin typeface="Times New Roman"/>
                <a:cs typeface="Times New Roman"/>
              </a:rPr>
              <a:t>?  If so, in what direction will the current be?</a:t>
            </a:r>
          </a:p>
        </p:txBody>
      </p:sp>
      <p:sp>
        <p:nvSpPr>
          <p:cNvPr id="50" name="TextBox 49"/>
          <p:cNvSpPr txBox="1"/>
          <p:nvPr/>
        </p:nvSpPr>
        <p:spPr>
          <a:xfrm>
            <a:off x="861210" y="5726033"/>
            <a:ext cx="8095557" cy="707886"/>
          </a:xfrm>
          <a:prstGeom prst="rect">
            <a:avLst/>
          </a:prstGeom>
          <a:noFill/>
        </p:spPr>
        <p:txBody>
          <a:bodyPr wrap="square" rtlCol="0">
            <a:spAutoFit/>
          </a:bodyPr>
          <a:lstStyle/>
          <a:p>
            <a:r>
              <a:rPr lang="en-US" sz="2000" dirty="0">
                <a:solidFill>
                  <a:srgbClr val="FF0000"/>
                </a:solidFill>
                <a:latin typeface="Apple Chancery"/>
                <a:cs typeface="Apple Chancery"/>
              </a:rPr>
              <a:t>Nope—</a:t>
            </a:r>
            <a:r>
              <a:rPr lang="en-US" sz="2000" dirty="0">
                <a:solidFill>
                  <a:srgbClr val="0000FF"/>
                </a:solidFill>
                <a:latin typeface="Times New Roman"/>
                <a:cs typeface="Times New Roman"/>
              </a:rPr>
              <a:t>once</a:t>
            </a:r>
            <a:r>
              <a:rPr lang="en-US" sz="2000" dirty="0">
                <a:latin typeface="Times New Roman"/>
                <a:cs typeface="Times New Roman"/>
              </a:rPr>
              <a:t> the battery-driven current in the primary coil gets to </a:t>
            </a:r>
            <a:r>
              <a:rPr lang="en-US" sz="2000" dirty="0">
                <a:solidFill>
                  <a:srgbClr val="0000FF"/>
                </a:solidFill>
                <a:latin typeface="Times New Roman"/>
                <a:cs typeface="Times New Roman"/>
              </a:rPr>
              <a:t>steady-state</a:t>
            </a:r>
            <a:r>
              <a:rPr lang="en-US" sz="2000" dirty="0">
                <a:latin typeface="Times New Roman"/>
                <a:cs typeface="Times New Roman"/>
              </a:rPr>
              <a:t>, the </a:t>
            </a:r>
            <a:r>
              <a:rPr lang="en-US" sz="2000" dirty="0">
                <a:solidFill>
                  <a:srgbClr val="0000FF"/>
                </a:solidFill>
                <a:latin typeface="Times New Roman"/>
                <a:cs typeface="Times New Roman"/>
              </a:rPr>
              <a:t>magnetic flux becomes constant </a:t>
            </a:r>
            <a:r>
              <a:rPr lang="en-US" sz="2000" dirty="0">
                <a:latin typeface="Times New Roman"/>
                <a:cs typeface="Times New Roman"/>
              </a:rPr>
              <a:t>and the </a:t>
            </a:r>
            <a:r>
              <a:rPr lang="en-US" sz="2000" dirty="0">
                <a:solidFill>
                  <a:srgbClr val="FF0000"/>
                </a:solidFill>
                <a:latin typeface="Times New Roman"/>
                <a:cs typeface="Times New Roman"/>
              </a:rPr>
              <a:t>induced EMF ceases</a:t>
            </a:r>
            <a:r>
              <a:rPr lang="en-US" sz="2000" dirty="0">
                <a:latin typeface="Times New Roman"/>
                <a:cs typeface="Times New Roman"/>
              </a:rPr>
              <a:t>.  </a:t>
            </a:r>
          </a:p>
        </p:txBody>
      </p:sp>
      <p:graphicFrame>
        <p:nvGraphicFramePr>
          <p:cNvPr id="52" name="Object 51"/>
          <p:cNvGraphicFramePr>
            <a:graphicFrameLocks noChangeAspect="1"/>
          </p:cNvGraphicFramePr>
          <p:nvPr>
            <p:extLst>
              <p:ext uri="{D42A27DB-BD31-4B8C-83A1-F6EECF244321}">
                <p14:modId xmlns:p14="http://schemas.microsoft.com/office/powerpoint/2010/main" val="3274591735"/>
              </p:ext>
            </p:extLst>
          </p:nvPr>
        </p:nvGraphicFramePr>
        <p:xfrm>
          <a:off x="8548367" y="1041324"/>
          <a:ext cx="463550" cy="352425"/>
        </p:xfrm>
        <a:graphic>
          <a:graphicData uri="http://schemas.openxmlformats.org/presentationml/2006/ole">
            <mc:AlternateContent xmlns:mc="http://schemas.openxmlformats.org/markup-compatibility/2006">
              <mc:Choice xmlns:v="urn:schemas-microsoft-com:vml" Requires="v">
                <p:oleObj spid="_x0000_s2582416" name="Equation" r:id="rId9" imgW="266700" imgH="203200" progId="Equation.DSMT4">
                  <p:embed/>
                </p:oleObj>
              </mc:Choice>
              <mc:Fallback>
                <p:oleObj name="Equation" r:id="rId9" imgW="266700" imgH="203200" progId="Equation.DSMT4">
                  <p:embed/>
                  <p:pic>
                    <p:nvPicPr>
                      <p:cNvPr id="0" name=""/>
                      <p:cNvPicPr/>
                      <p:nvPr/>
                    </p:nvPicPr>
                    <p:blipFill>
                      <a:blip r:embed="rId10"/>
                      <a:stretch>
                        <a:fillRect/>
                      </a:stretch>
                    </p:blipFill>
                    <p:spPr>
                      <a:xfrm>
                        <a:off x="8548367" y="1041324"/>
                        <a:ext cx="463550" cy="352425"/>
                      </a:xfrm>
                      <a:prstGeom prst="rect">
                        <a:avLst/>
                      </a:prstGeom>
                    </p:spPr>
                  </p:pic>
                </p:oleObj>
              </mc:Fallback>
            </mc:AlternateContent>
          </a:graphicData>
        </a:graphic>
      </p:graphicFrame>
      <p:sp>
        <p:nvSpPr>
          <p:cNvPr id="56" name="Line 469"/>
          <p:cNvSpPr>
            <a:spLocks noChangeShapeType="1"/>
          </p:cNvSpPr>
          <p:nvPr/>
        </p:nvSpPr>
        <p:spPr bwMode="auto">
          <a:xfrm flipH="1">
            <a:off x="7847013" y="1917624"/>
            <a:ext cx="348773" cy="0"/>
          </a:xfrm>
          <a:prstGeom prst="line">
            <a:avLst/>
          </a:prstGeom>
          <a:noFill/>
          <a:ln w="5715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lIns="82296" tIns="41148" rIns="82296" bIns="41148" anchor="ctr"/>
          <a:lstStyle/>
          <a:p>
            <a:endParaRPr lang="en-US"/>
          </a:p>
        </p:txBody>
      </p:sp>
      <p:graphicFrame>
        <p:nvGraphicFramePr>
          <p:cNvPr id="57" name="Object 56"/>
          <p:cNvGraphicFramePr>
            <a:graphicFrameLocks noChangeAspect="1"/>
          </p:cNvGraphicFramePr>
          <p:nvPr>
            <p:extLst>
              <p:ext uri="{D42A27DB-BD31-4B8C-83A1-F6EECF244321}">
                <p14:modId xmlns:p14="http://schemas.microsoft.com/office/powerpoint/2010/main" val="584695885"/>
              </p:ext>
            </p:extLst>
          </p:nvPr>
        </p:nvGraphicFramePr>
        <p:xfrm>
          <a:off x="7913688" y="1955800"/>
          <a:ext cx="354012" cy="352425"/>
        </p:xfrm>
        <a:graphic>
          <a:graphicData uri="http://schemas.openxmlformats.org/presentationml/2006/ole">
            <mc:AlternateContent xmlns:mc="http://schemas.openxmlformats.org/markup-compatibility/2006">
              <mc:Choice xmlns:v="urn:schemas-microsoft-com:vml" Requires="v">
                <p:oleObj spid="_x0000_s2582417" name="Equation" r:id="rId11" imgW="203200" imgH="203200" progId="Equation.DSMT4">
                  <p:embed/>
                </p:oleObj>
              </mc:Choice>
              <mc:Fallback>
                <p:oleObj name="Equation" r:id="rId11" imgW="203200" imgH="203200" progId="Equation.DSMT4">
                  <p:embed/>
                  <p:pic>
                    <p:nvPicPr>
                      <p:cNvPr id="0" name=""/>
                      <p:cNvPicPr/>
                      <p:nvPr/>
                    </p:nvPicPr>
                    <p:blipFill>
                      <a:blip r:embed="rId12"/>
                      <a:stretch>
                        <a:fillRect/>
                      </a:stretch>
                    </p:blipFill>
                    <p:spPr>
                      <a:xfrm>
                        <a:off x="7913688" y="1955800"/>
                        <a:ext cx="354012" cy="352425"/>
                      </a:xfrm>
                      <a:prstGeom prst="rect">
                        <a:avLst/>
                      </a:prstGeom>
                    </p:spPr>
                  </p:pic>
                </p:oleObj>
              </mc:Fallback>
            </mc:AlternateContent>
          </a:graphicData>
        </a:graphic>
      </p:graphicFrame>
    </p:spTree>
    <p:extLst>
      <p:ext uri="{BB962C8B-B14F-4D97-AF65-F5344CB8AC3E}">
        <p14:creationId xmlns:p14="http://schemas.microsoft.com/office/powerpoint/2010/main" val="182340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dissolv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dissolve">
                                      <p:cBhvr>
                                        <p:cTn id="17" dur="500"/>
                                        <p:tgtEl>
                                          <p:spTgt spid="44"/>
                                        </p:tgtEl>
                                      </p:cBhvr>
                                    </p:animEffect>
                                  </p:childTnLst>
                                </p:cTn>
                              </p:par>
                              <p:par>
                                <p:cTn id="18" presetID="9" presetClass="entr" presetSubtype="0" fill="hold" nodeType="with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dissolve">
                                      <p:cBhvr>
                                        <p:cTn id="20" dur="500"/>
                                        <p:tgtEl>
                                          <p:spTgt spid="61"/>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500"/>
                                        <p:tgtEl>
                                          <p:spTgt spid="4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dissolve">
                                      <p:cBhvr>
                                        <p:cTn id="30" dur="500"/>
                                        <p:tgtEl>
                                          <p:spTgt spid="51"/>
                                        </p:tgtEl>
                                      </p:cBhvr>
                                    </p:animEffect>
                                  </p:childTnLst>
                                </p:cTn>
                              </p:par>
                              <p:par>
                                <p:cTn id="31" presetID="9" presetClass="entr" presetSubtype="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dissolve">
                                      <p:cBhvr>
                                        <p:cTn id="33" dur="500"/>
                                        <p:tgtEl>
                                          <p:spTgt spid="52"/>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dissolve">
                                      <p:cBhvr>
                                        <p:cTn id="36" dur="500"/>
                                        <p:tgtEl>
                                          <p:spTgt spid="56"/>
                                        </p:tgtEl>
                                      </p:cBhvr>
                                    </p:animEffect>
                                  </p:childTnLst>
                                </p:cTn>
                              </p:par>
                              <p:par>
                                <p:cTn id="37" presetID="9" presetClass="entr" presetSubtype="0"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dissolve">
                                      <p:cBhvr>
                                        <p:cTn id="39" dur="500"/>
                                        <p:tgtEl>
                                          <p:spTgt spid="57"/>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dissolve">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dissolve">
                                      <p:cBhvr>
                                        <p:cTn id="4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1" grpId="0" animBg="1"/>
      <p:bldP spid="13" grpId="0"/>
      <p:bldP spid="48" grpId="0"/>
      <p:bldP spid="49" grpId="0"/>
      <p:bldP spid="50" grpId="0"/>
      <p:bldP spid="5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4050" y="38100"/>
            <a:ext cx="2806700" cy="271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p:nvPr/>
        </p:nvSpPr>
        <p:spPr>
          <a:xfrm>
            <a:off x="239099" y="358291"/>
            <a:ext cx="4790101" cy="1323439"/>
          </a:xfrm>
          <a:prstGeom prst="rect">
            <a:avLst/>
          </a:prstGeom>
          <a:noFill/>
        </p:spPr>
        <p:txBody>
          <a:bodyPr wrap="square" rtlCol="0">
            <a:spAutoFit/>
          </a:bodyPr>
          <a:lstStyle/>
          <a:p>
            <a:r>
              <a:rPr lang="en-US" sz="2000" dirty="0">
                <a:solidFill>
                  <a:srgbClr val="FF0000"/>
                </a:solidFill>
                <a:latin typeface="Apple Chancery"/>
                <a:cs typeface="Apple Chancery"/>
              </a:rPr>
              <a:t>c.) Is there an </a:t>
            </a:r>
            <a:r>
              <a:rPr lang="en-US" sz="2000" dirty="0">
                <a:solidFill>
                  <a:srgbClr val="0000FF"/>
                </a:solidFill>
                <a:latin typeface="Times New Roman"/>
                <a:cs typeface="Times New Roman"/>
              </a:rPr>
              <a:t>induced current </a:t>
            </a:r>
            <a:r>
              <a:rPr lang="en-US" sz="2000" dirty="0">
                <a:latin typeface="Times New Roman"/>
                <a:cs typeface="Times New Roman"/>
              </a:rPr>
              <a:t>in the secondary coil when the </a:t>
            </a:r>
            <a:r>
              <a:rPr lang="en-US" sz="2000" dirty="0">
                <a:solidFill>
                  <a:srgbClr val="0000FF"/>
                </a:solidFill>
                <a:latin typeface="Times New Roman"/>
                <a:cs typeface="Times New Roman"/>
              </a:rPr>
              <a:t>switch is opened </a:t>
            </a:r>
            <a:r>
              <a:rPr lang="en-US" sz="2000" dirty="0">
                <a:latin typeface="Times New Roman"/>
                <a:cs typeface="Times New Roman"/>
              </a:rPr>
              <a:t>after being closed for a long time?  If so, in </a:t>
            </a:r>
            <a:r>
              <a:rPr lang="en-US" sz="2000" dirty="0">
                <a:solidFill>
                  <a:srgbClr val="0000FF"/>
                </a:solidFill>
                <a:latin typeface="Times New Roman"/>
                <a:cs typeface="Times New Roman"/>
              </a:rPr>
              <a:t>what direction will the current be</a:t>
            </a:r>
            <a:r>
              <a:rPr lang="en-US" sz="2000" dirty="0">
                <a:latin typeface="Times New Roman"/>
                <a:cs typeface="Times New Roman"/>
              </a:rPr>
              <a:t>?</a:t>
            </a:r>
          </a:p>
        </p:txBody>
      </p:sp>
      <p:sp>
        <p:nvSpPr>
          <p:cNvPr id="14" name="Rectangle 9"/>
          <p:cNvSpPr txBox="1">
            <a:spLocks noChangeArrowheads="1"/>
          </p:cNvSpPr>
          <p:nvPr/>
        </p:nvSpPr>
        <p:spPr>
          <a:xfrm>
            <a:off x="6708064" y="2578100"/>
            <a:ext cx="2105736" cy="774144"/>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a:solidFill>
                  <a:srgbClr val="0000FF"/>
                </a:solidFill>
                <a:latin typeface="Apple Chancery"/>
                <a:cs typeface="Apple Chancery"/>
              </a:rPr>
              <a:t>(graphic, modified, courtesy of Mr. White)</a:t>
            </a:r>
            <a:endParaRPr lang="en-US" sz="1400" dirty="0">
              <a:solidFill>
                <a:srgbClr val="0000FF"/>
              </a:solidFill>
              <a:latin typeface="Apple Chancery"/>
              <a:ea typeface="ＭＳ Ｐゴシック" charset="0"/>
              <a:cs typeface="Apple Chancery"/>
            </a:endParaRPr>
          </a:p>
        </p:txBody>
      </p:sp>
      <p:sp>
        <p:nvSpPr>
          <p:cNvPr id="46" name="TextBox 45"/>
          <p:cNvSpPr txBox="1"/>
          <p:nvPr/>
        </p:nvSpPr>
        <p:spPr>
          <a:xfrm>
            <a:off x="643693" y="3352244"/>
            <a:ext cx="8165791" cy="707886"/>
          </a:xfrm>
          <a:prstGeom prst="rect">
            <a:avLst/>
          </a:prstGeom>
          <a:noFill/>
        </p:spPr>
        <p:txBody>
          <a:bodyPr wrap="square" rtlCol="0">
            <a:spAutoFit/>
          </a:bodyPr>
          <a:lstStyle/>
          <a:p>
            <a:r>
              <a:rPr lang="en-US" sz="2000" dirty="0">
                <a:solidFill>
                  <a:srgbClr val="FF0000"/>
                </a:solidFill>
                <a:latin typeface="Times New Roman"/>
                <a:cs typeface="Times New Roman"/>
              </a:rPr>
              <a:t>external field</a:t>
            </a:r>
            <a:r>
              <a:rPr lang="en-US" sz="2000" dirty="0">
                <a:latin typeface="Times New Roman"/>
                <a:cs typeface="Times New Roman"/>
              </a:rPr>
              <a:t>, or </a:t>
            </a:r>
            <a:r>
              <a:rPr lang="en-US" sz="2000" dirty="0">
                <a:solidFill>
                  <a:srgbClr val="FF0000"/>
                </a:solidFill>
                <a:latin typeface="Times New Roman"/>
                <a:cs typeface="Times New Roman"/>
              </a:rPr>
              <a:t>to the left</a:t>
            </a:r>
            <a:r>
              <a:rPr lang="en-US" sz="2000" dirty="0">
                <a:latin typeface="Times New Roman"/>
                <a:cs typeface="Times New Roman"/>
              </a:rPr>
              <a:t>.  That will require a </a:t>
            </a:r>
            <a:r>
              <a:rPr lang="en-US" sz="2000" dirty="0">
                <a:solidFill>
                  <a:srgbClr val="FF0000"/>
                </a:solidFill>
                <a:latin typeface="Times New Roman"/>
                <a:cs typeface="Times New Roman"/>
              </a:rPr>
              <a:t>counterclockwise induced current</a:t>
            </a:r>
            <a:r>
              <a:rPr lang="en-US" sz="2000" dirty="0">
                <a:latin typeface="Times New Roman"/>
                <a:cs typeface="Times New Roman"/>
              </a:rPr>
              <a:t>.</a:t>
            </a:r>
            <a:endParaRPr lang="en-US" sz="2000" i="1" dirty="0">
              <a:latin typeface="Times New Roman"/>
              <a:cs typeface="Times New Roman"/>
            </a:endParaRPr>
          </a:p>
        </p:txBody>
      </p:sp>
      <p:sp>
        <p:nvSpPr>
          <p:cNvPr id="80"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26.)</a:t>
            </a:r>
          </a:p>
        </p:txBody>
      </p:sp>
      <p:sp>
        <p:nvSpPr>
          <p:cNvPr id="82" name="Line 469"/>
          <p:cNvSpPr>
            <a:spLocks noChangeShapeType="1"/>
          </p:cNvSpPr>
          <p:nvPr/>
        </p:nvSpPr>
        <p:spPr bwMode="auto">
          <a:xfrm flipH="1">
            <a:off x="8140700" y="1020010"/>
            <a:ext cx="594202" cy="0"/>
          </a:xfrm>
          <a:prstGeom prst="line">
            <a:avLst/>
          </a:prstGeom>
          <a:noFill/>
          <a:ln w="57150">
            <a:solidFill>
              <a:srgbClr val="0000FF"/>
            </a:solidFill>
            <a:round/>
            <a:headEnd/>
            <a:tailEnd type="triangle" w="med" len="med"/>
          </a:ln>
          <a:extLst>
            <a:ext uri="{909E8E84-426E-40dd-AFC4-6F175D3DCCD1}">
              <a14:hiddenFill xmlns:a14="http://schemas.microsoft.com/office/drawing/2010/main" xmlns="">
                <a:noFill/>
              </a14:hiddenFill>
            </a:ext>
          </a:extLst>
        </p:spPr>
        <p:txBody>
          <a:bodyPr wrap="none" lIns="82296" tIns="41148" rIns="82296" bIns="41148" anchor="ctr"/>
          <a:lstStyle/>
          <a:p>
            <a:endParaRPr lang="en-US"/>
          </a:p>
        </p:txBody>
      </p:sp>
      <p:graphicFrame>
        <p:nvGraphicFramePr>
          <p:cNvPr id="83" name="Object 82"/>
          <p:cNvGraphicFramePr>
            <a:graphicFrameLocks noChangeAspect="1"/>
          </p:cNvGraphicFramePr>
          <p:nvPr>
            <p:extLst>
              <p:ext uri="{D42A27DB-BD31-4B8C-83A1-F6EECF244321}">
                <p14:modId xmlns:p14="http://schemas.microsoft.com/office/powerpoint/2010/main" val="399190379"/>
              </p:ext>
            </p:extLst>
          </p:nvPr>
        </p:nvGraphicFramePr>
        <p:xfrm>
          <a:off x="8540750" y="1020010"/>
          <a:ext cx="463550" cy="352425"/>
        </p:xfrm>
        <a:graphic>
          <a:graphicData uri="http://schemas.openxmlformats.org/presentationml/2006/ole">
            <mc:AlternateContent xmlns:mc="http://schemas.openxmlformats.org/markup-compatibility/2006">
              <mc:Choice xmlns:v="urn:schemas-microsoft-com:vml" Requires="v">
                <p:oleObj spid="_x0000_s2583441" name="Equation" r:id="rId5" imgW="266700" imgH="203200" progId="Equation.DSMT4">
                  <p:embed/>
                </p:oleObj>
              </mc:Choice>
              <mc:Fallback>
                <p:oleObj name="Equation" r:id="rId5" imgW="266700" imgH="203200" progId="Equation.DSMT4">
                  <p:embed/>
                  <p:pic>
                    <p:nvPicPr>
                      <p:cNvPr id="0" name=""/>
                      <p:cNvPicPr/>
                      <p:nvPr/>
                    </p:nvPicPr>
                    <p:blipFill>
                      <a:blip r:embed="rId6"/>
                      <a:stretch>
                        <a:fillRect/>
                      </a:stretch>
                    </p:blipFill>
                    <p:spPr>
                      <a:xfrm>
                        <a:off x="8540750" y="1020010"/>
                        <a:ext cx="463550" cy="352425"/>
                      </a:xfrm>
                      <a:prstGeom prst="rect">
                        <a:avLst/>
                      </a:prstGeom>
                    </p:spPr>
                  </p:pic>
                </p:oleObj>
              </mc:Fallback>
            </mc:AlternateContent>
          </a:graphicData>
        </a:graphic>
      </p:graphicFrame>
      <p:sp>
        <p:nvSpPr>
          <p:cNvPr id="84" name="Line 469"/>
          <p:cNvSpPr>
            <a:spLocks noChangeShapeType="1"/>
          </p:cNvSpPr>
          <p:nvPr/>
        </p:nvSpPr>
        <p:spPr bwMode="auto">
          <a:xfrm>
            <a:off x="7961313" y="1917624"/>
            <a:ext cx="348773" cy="0"/>
          </a:xfrm>
          <a:prstGeom prst="line">
            <a:avLst/>
          </a:prstGeom>
          <a:noFill/>
          <a:ln w="5715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lIns="82296" tIns="41148" rIns="82296" bIns="41148" anchor="ctr"/>
          <a:lstStyle/>
          <a:p>
            <a:endParaRPr lang="en-US"/>
          </a:p>
        </p:txBody>
      </p:sp>
      <p:graphicFrame>
        <p:nvGraphicFramePr>
          <p:cNvPr id="85" name="Object 84"/>
          <p:cNvGraphicFramePr>
            <a:graphicFrameLocks noChangeAspect="1"/>
          </p:cNvGraphicFramePr>
          <p:nvPr>
            <p:extLst>
              <p:ext uri="{D42A27DB-BD31-4B8C-83A1-F6EECF244321}">
                <p14:modId xmlns:p14="http://schemas.microsoft.com/office/powerpoint/2010/main" val="2536798878"/>
              </p:ext>
            </p:extLst>
          </p:nvPr>
        </p:nvGraphicFramePr>
        <p:xfrm>
          <a:off x="7939088" y="1955800"/>
          <a:ext cx="354012" cy="352425"/>
        </p:xfrm>
        <a:graphic>
          <a:graphicData uri="http://schemas.openxmlformats.org/presentationml/2006/ole">
            <mc:AlternateContent xmlns:mc="http://schemas.openxmlformats.org/markup-compatibility/2006">
              <mc:Choice xmlns:v="urn:schemas-microsoft-com:vml" Requires="v">
                <p:oleObj spid="_x0000_s2583442" name="Equation" r:id="rId7" imgW="203200" imgH="203200" progId="Equation.DSMT4">
                  <p:embed/>
                </p:oleObj>
              </mc:Choice>
              <mc:Fallback>
                <p:oleObj name="Equation" r:id="rId7" imgW="203200" imgH="203200" progId="Equation.DSMT4">
                  <p:embed/>
                  <p:pic>
                    <p:nvPicPr>
                      <p:cNvPr id="0" name=""/>
                      <p:cNvPicPr/>
                      <p:nvPr/>
                    </p:nvPicPr>
                    <p:blipFill>
                      <a:blip r:embed="rId8"/>
                      <a:stretch>
                        <a:fillRect/>
                      </a:stretch>
                    </p:blipFill>
                    <p:spPr>
                      <a:xfrm>
                        <a:off x="7939088" y="1955800"/>
                        <a:ext cx="354012" cy="352425"/>
                      </a:xfrm>
                      <a:prstGeom prst="rect">
                        <a:avLst/>
                      </a:prstGeom>
                    </p:spPr>
                  </p:pic>
                </p:oleObj>
              </mc:Fallback>
            </mc:AlternateContent>
          </a:graphicData>
        </a:graphic>
      </p:graphicFrame>
      <p:sp>
        <p:nvSpPr>
          <p:cNvPr id="87" name="Freeform 86"/>
          <p:cNvSpPr/>
          <p:nvPr/>
        </p:nvSpPr>
        <p:spPr>
          <a:xfrm>
            <a:off x="5456767" y="668875"/>
            <a:ext cx="2894595" cy="239262"/>
          </a:xfrm>
          <a:custGeom>
            <a:avLst/>
            <a:gdLst>
              <a:gd name="connsiteX0" fmla="*/ 0 w 2908300"/>
              <a:gd name="connsiteY0" fmla="*/ 0 h 239262"/>
              <a:gd name="connsiteX1" fmla="*/ 203200 w 2908300"/>
              <a:gd name="connsiteY1" fmla="*/ 127000 h 239262"/>
              <a:gd name="connsiteX2" fmla="*/ 431800 w 2908300"/>
              <a:gd name="connsiteY2" fmla="*/ 203200 h 239262"/>
              <a:gd name="connsiteX3" fmla="*/ 901700 w 2908300"/>
              <a:gd name="connsiteY3" fmla="*/ 220133 h 239262"/>
              <a:gd name="connsiteX4" fmla="*/ 1447800 w 2908300"/>
              <a:gd name="connsiteY4" fmla="*/ 237067 h 239262"/>
              <a:gd name="connsiteX5" fmla="*/ 1981200 w 2908300"/>
              <a:gd name="connsiteY5" fmla="*/ 237067 h 239262"/>
              <a:gd name="connsiteX6" fmla="*/ 2357966 w 2908300"/>
              <a:gd name="connsiteY6" fmla="*/ 237067 h 239262"/>
              <a:gd name="connsiteX7" fmla="*/ 2590800 w 2908300"/>
              <a:gd name="connsiteY7" fmla="*/ 207433 h 239262"/>
              <a:gd name="connsiteX8" fmla="*/ 2794000 w 2908300"/>
              <a:gd name="connsiteY8" fmla="*/ 135467 h 239262"/>
              <a:gd name="connsiteX9" fmla="*/ 2908300 w 2908300"/>
              <a:gd name="connsiteY9" fmla="*/ 50800 h 23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8300" h="239262">
                <a:moveTo>
                  <a:pt x="0" y="0"/>
                </a:moveTo>
                <a:cubicBezTo>
                  <a:pt x="65616" y="46566"/>
                  <a:pt x="131233" y="93133"/>
                  <a:pt x="203200" y="127000"/>
                </a:cubicBezTo>
                <a:cubicBezTo>
                  <a:pt x="275167" y="160867"/>
                  <a:pt x="315383" y="187678"/>
                  <a:pt x="431800" y="203200"/>
                </a:cubicBezTo>
                <a:cubicBezTo>
                  <a:pt x="548217" y="218722"/>
                  <a:pt x="901700" y="220133"/>
                  <a:pt x="901700" y="220133"/>
                </a:cubicBezTo>
                <a:lnTo>
                  <a:pt x="1447800" y="237067"/>
                </a:lnTo>
                <a:cubicBezTo>
                  <a:pt x="1627717" y="239889"/>
                  <a:pt x="1981200" y="237067"/>
                  <a:pt x="1981200" y="237067"/>
                </a:cubicBezTo>
                <a:cubicBezTo>
                  <a:pt x="2132894" y="237067"/>
                  <a:pt x="2256366" y="242006"/>
                  <a:pt x="2357966" y="237067"/>
                </a:cubicBezTo>
                <a:cubicBezTo>
                  <a:pt x="2459566" y="232128"/>
                  <a:pt x="2518128" y="224366"/>
                  <a:pt x="2590800" y="207433"/>
                </a:cubicBezTo>
                <a:cubicBezTo>
                  <a:pt x="2663472" y="190500"/>
                  <a:pt x="2741083" y="161572"/>
                  <a:pt x="2794000" y="135467"/>
                </a:cubicBezTo>
                <a:cubicBezTo>
                  <a:pt x="2846917" y="109362"/>
                  <a:pt x="2908300" y="50800"/>
                  <a:pt x="2908300" y="50800"/>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88" name="Group 347"/>
          <p:cNvGrpSpPr>
            <a:grpSpLocks/>
          </p:cNvGrpSpPr>
          <p:nvPr/>
        </p:nvGrpSpPr>
        <p:grpSpPr bwMode="auto">
          <a:xfrm rot="16200000">
            <a:off x="5988051" y="1866099"/>
            <a:ext cx="185738" cy="180023"/>
            <a:chOff x="2653" y="3970"/>
            <a:chExt cx="130" cy="126"/>
          </a:xfrm>
        </p:grpSpPr>
        <p:sp>
          <p:nvSpPr>
            <p:cNvPr id="111"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2"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89" name="Group 347"/>
          <p:cNvGrpSpPr>
            <a:grpSpLocks/>
          </p:cNvGrpSpPr>
          <p:nvPr/>
        </p:nvGrpSpPr>
        <p:grpSpPr bwMode="auto">
          <a:xfrm rot="16200000">
            <a:off x="5988051" y="885955"/>
            <a:ext cx="185738" cy="180023"/>
            <a:chOff x="2653" y="3970"/>
            <a:chExt cx="130" cy="126"/>
          </a:xfrm>
        </p:grpSpPr>
        <p:sp>
          <p:nvSpPr>
            <p:cNvPr id="109"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0"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0" name="Group 347"/>
          <p:cNvGrpSpPr>
            <a:grpSpLocks/>
          </p:cNvGrpSpPr>
          <p:nvPr/>
        </p:nvGrpSpPr>
        <p:grpSpPr bwMode="auto">
          <a:xfrm rot="16200000">
            <a:off x="6902453" y="905959"/>
            <a:ext cx="185738" cy="180023"/>
            <a:chOff x="2653" y="3970"/>
            <a:chExt cx="130" cy="126"/>
          </a:xfrm>
        </p:grpSpPr>
        <p:sp>
          <p:nvSpPr>
            <p:cNvPr id="107"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8"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1" name="Group 347"/>
          <p:cNvGrpSpPr>
            <a:grpSpLocks/>
          </p:cNvGrpSpPr>
          <p:nvPr/>
        </p:nvGrpSpPr>
        <p:grpSpPr bwMode="auto">
          <a:xfrm rot="16200000">
            <a:off x="7359654" y="915961"/>
            <a:ext cx="185738" cy="180023"/>
            <a:chOff x="2653" y="3970"/>
            <a:chExt cx="130" cy="126"/>
          </a:xfrm>
        </p:grpSpPr>
        <p:sp>
          <p:nvSpPr>
            <p:cNvPr id="105"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93" name="Freeform 92"/>
          <p:cNvSpPr/>
          <p:nvPr/>
        </p:nvSpPr>
        <p:spPr>
          <a:xfrm flipV="1">
            <a:off x="5458012" y="1123133"/>
            <a:ext cx="2894595" cy="239262"/>
          </a:xfrm>
          <a:custGeom>
            <a:avLst/>
            <a:gdLst>
              <a:gd name="connsiteX0" fmla="*/ 0 w 2908300"/>
              <a:gd name="connsiteY0" fmla="*/ 0 h 239262"/>
              <a:gd name="connsiteX1" fmla="*/ 203200 w 2908300"/>
              <a:gd name="connsiteY1" fmla="*/ 127000 h 239262"/>
              <a:gd name="connsiteX2" fmla="*/ 431800 w 2908300"/>
              <a:gd name="connsiteY2" fmla="*/ 203200 h 239262"/>
              <a:gd name="connsiteX3" fmla="*/ 901700 w 2908300"/>
              <a:gd name="connsiteY3" fmla="*/ 220133 h 239262"/>
              <a:gd name="connsiteX4" fmla="*/ 1447800 w 2908300"/>
              <a:gd name="connsiteY4" fmla="*/ 237067 h 239262"/>
              <a:gd name="connsiteX5" fmla="*/ 1981200 w 2908300"/>
              <a:gd name="connsiteY5" fmla="*/ 237067 h 239262"/>
              <a:gd name="connsiteX6" fmla="*/ 2357966 w 2908300"/>
              <a:gd name="connsiteY6" fmla="*/ 237067 h 239262"/>
              <a:gd name="connsiteX7" fmla="*/ 2590800 w 2908300"/>
              <a:gd name="connsiteY7" fmla="*/ 207433 h 239262"/>
              <a:gd name="connsiteX8" fmla="*/ 2794000 w 2908300"/>
              <a:gd name="connsiteY8" fmla="*/ 135467 h 239262"/>
              <a:gd name="connsiteX9" fmla="*/ 2908300 w 2908300"/>
              <a:gd name="connsiteY9" fmla="*/ 50800 h 23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8300" h="239262">
                <a:moveTo>
                  <a:pt x="0" y="0"/>
                </a:moveTo>
                <a:cubicBezTo>
                  <a:pt x="65616" y="46566"/>
                  <a:pt x="131233" y="93133"/>
                  <a:pt x="203200" y="127000"/>
                </a:cubicBezTo>
                <a:cubicBezTo>
                  <a:pt x="275167" y="160867"/>
                  <a:pt x="315383" y="187678"/>
                  <a:pt x="431800" y="203200"/>
                </a:cubicBezTo>
                <a:cubicBezTo>
                  <a:pt x="548217" y="218722"/>
                  <a:pt x="901700" y="220133"/>
                  <a:pt x="901700" y="220133"/>
                </a:cubicBezTo>
                <a:lnTo>
                  <a:pt x="1447800" y="237067"/>
                </a:lnTo>
                <a:cubicBezTo>
                  <a:pt x="1627717" y="239889"/>
                  <a:pt x="1981200" y="237067"/>
                  <a:pt x="1981200" y="237067"/>
                </a:cubicBezTo>
                <a:cubicBezTo>
                  <a:pt x="2132894" y="237067"/>
                  <a:pt x="2256366" y="242006"/>
                  <a:pt x="2357966" y="237067"/>
                </a:cubicBezTo>
                <a:cubicBezTo>
                  <a:pt x="2459566" y="232128"/>
                  <a:pt x="2518128" y="224366"/>
                  <a:pt x="2590800" y="207433"/>
                </a:cubicBezTo>
                <a:cubicBezTo>
                  <a:pt x="2663472" y="190500"/>
                  <a:pt x="2741083" y="161572"/>
                  <a:pt x="2794000" y="135467"/>
                </a:cubicBezTo>
                <a:cubicBezTo>
                  <a:pt x="2846917" y="109362"/>
                  <a:pt x="2908300" y="50800"/>
                  <a:pt x="2908300" y="50800"/>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4" name="Straight Connector 93"/>
          <p:cNvCxnSpPr/>
          <p:nvPr/>
        </p:nvCxnSpPr>
        <p:spPr>
          <a:xfrm flipH="1">
            <a:off x="5397500" y="1012152"/>
            <a:ext cx="2953862" cy="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nvGrpSpPr>
          <p:cNvPr id="95" name="Group 347"/>
          <p:cNvGrpSpPr>
            <a:grpSpLocks/>
          </p:cNvGrpSpPr>
          <p:nvPr/>
        </p:nvGrpSpPr>
        <p:grpSpPr bwMode="auto">
          <a:xfrm rot="10800000">
            <a:off x="5401816" y="917907"/>
            <a:ext cx="185738" cy="180023"/>
            <a:chOff x="2653" y="3970"/>
            <a:chExt cx="130" cy="126"/>
          </a:xfrm>
        </p:grpSpPr>
        <p:sp>
          <p:nvSpPr>
            <p:cNvPr id="103"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4"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6" name="Group 347"/>
          <p:cNvGrpSpPr>
            <a:grpSpLocks/>
          </p:cNvGrpSpPr>
          <p:nvPr/>
        </p:nvGrpSpPr>
        <p:grpSpPr bwMode="auto">
          <a:xfrm rot="12766381">
            <a:off x="5431442" y="608885"/>
            <a:ext cx="185738" cy="180023"/>
            <a:chOff x="2653" y="3970"/>
            <a:chExt cx="130" cy="126"/>
          </a:xfrm>
        </p:grpSpPr>
        <p:sp>
          <p:nvSpPr>
            <p:cNvPr id="101"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2"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97" name="Group 347"/>
          <p:cNvGrpSpPr>
            <a:grpSpLocks/>
          </p:cNvGrpSpPr>
          <p:nvPr/>
        </p:nvGrpSpPr>
        <p:grpSpPr bwMode="auto">
          <a:xfrm rot="8833619" flipV="1">
            <a:off x="5435757" y="1228592"/>
            <a:ext cx="185738" cy="180023"/>
            <a:chOff x="2653" y="3970"/>
            <a:chExt cx="130" cy="126"/>
          </a:xfrm>
        </p:grpSpPr>
        <p:sp>
          <p:nvSpPr>
            <p:cNvPr id="99"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aphicFrame>
        <p:nvGraphicFramePr>
          <p:cNvPr id="98" name="Object 97"/>
          <p:cNvGraphicFramePr>
            <a:graphicFrameLocks noChangeAspect="1"/>
          </p:cNvGraphicFramePr>
          <p:nvPr>
            <p:extLst>
              <p:ext uri="{D42A27DB-BD31-4B8C-83A1-F6EECF244321}">
                <p14:modId xmlns:p14="http://schemas.microsoft.com/office/powerpoint/2010/main" val="2055234972"/>
              </p:ext>
            </p:extLst>
          </p:nvPr>
        </p:nvGraphicFramePr>
        <p:xfrm>
          <a:off x="5792788" y="1773686"/>
          <a:ext cx="153987" cy="287338"/>
        </p:xfrm>
        <a:graphic>
          <a:graphicData uri="http://schemas.openxmlformats.org/presentationml/2006/ole">
            <mc:AlternateContent xmlns:mc="http://schemas.openxmlformats.org/markup-compatibility/2006">
              <mc:Choice xmlns:v="urn:schemas-microsoft-com:vml" Requires="v">
                <p:oleObj spid="_x0000_s2583443" name="Equation" r:id="rId9" imgW="88900" imgH="165100" progId="Equation.DSMT4">
                  <p:embed/>
                </p:oleObj>
              </mc:Choice>
              <mc:Fallback>
                <p:oleObj name="Equation" r:id="rId9" imgW="88900" imgH="165100" progId="Equation.DSMT4">
                  <p:embed/>
                  <p:pic>
                    <p:nvPicPr>
                      <p:cNvPr id="0" name=""/>
                      <p:cNvPicPr/>
                      <p:nvPr/>
                    </p:nvPicPr>
                    <p:blipFill>
                      <a:blip r:embed="rId10"/>
                      <a:stretch>
                        <a:fillRect/>
                      </a:stretch>
                    </p:blipFill>
                    <p:spPr>
                      <a:xfrm>
                        <a:off x="5792788" y="1773686"/>
                        <a:ext cx="153987" cy="287338"/>
                      </a:xfrm>
                      <a:prstGeom prst="rect">
                        <a:avLst/>
                      </a:prstGeom>
                    </p:spPr>
                  </p:pic>
                </p:oleObj>
              </mc:Fallback>
            </mc:AlternateContent>
          </a:graphicData>
        </a:graphic>
      </p:graphicFrame>
      <p:grpSp>
        <p:nvGrpSpPr>
          <p:cNvPr id="113" name="Group 347"/>
          <p:cNvGrpSpPr>
            <a:grpSpLocks/>
          </p:cNvGrpSpPr>
          <p:nvPr/>
        </p:nvGrpSpPr>
        <p:grpSpPr bwMode="auto">
          <a:xfrm rot="16200000">
            <a:off x="6448427" y="905816"/>
            <a:ext cx="185738" cy="180023"/>
            <a:chOff x="2653" y="3970"/>
            <a:chExt cx="130" cy="126"/>
          </a:xfrm>
        </p:grpSpPr>
        <p:sp>
          <p:nvSpPr>
            <p:cNvPr id="114"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15"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aphicFrame>
        <p:nvGraphicFramePr>
          <p:cNvPr id="116" name="Object 115"/>
          <p:cNvGraphicFramePr>
            <a:graphicFrameLocks noChangeAspect="1"/>
          </p:cNvGraphicFramePr>
          <p:nvPr>
            <p:extLst>
              <p:ext uri="{D42A27DB-BD31-4B8C-83A1-F6EECF244321}">
                <p14:modId xmlns:p14="http://schemas.microsoft.com/office/powerpoint/2010/main" val="1923328297"/>
              </p:ext>
            </p:extLst>
          </p:nvPr>
        </p:nvGraphicFramePr>
        <p:xfrm>
          <a:off x="5185572" y="323907"/>
          <a:ext cx="242888" cy="265112"/>
        </p:xfrm>
        <a:graphic>
          <a:graphicData uri="http://schemas.openxmlformats.org/presentationml/2006/ole">
            <mc:AlternateContent xmlns:mc="http://schemas.openxmlformats.org/markup-compatibility/2006">
              <mc:Choice xmlns:v="urn:schemas-microsoft-com:vml" Requires="v">
                <p:oleObj spid="_x0000_s2583444" name="Equation" r:id="rId11" imgW="139700" imgH="152400" progId="Equation.DSMT4">
                  <p:embed/>
                </p:oleObj>
              </mc:Choice>
              <mc:Fallback>
                <p:oleObj name="Equation" r:id="rId11" imgW="139700" imgH="152400" progId="Equation.DSMT4">
                  <p:embed/>
                  <p:pic>
                    <p:nvPicPr>
                      <p:cNvPr id="0" name=""/>
                      <p:cNvPicPr/>
                      <p:nvPr/>
                    </p:nvPicPr>
                    <p:blipFill>
                      <a:blip r:embed="rId12"/>
                      <a:stretch>
                        <a:fillRect/>
                      </a:stretch>
                    </p:blipFill>
                    <p:spPr>
                      <a:xfrm>
                        <a:off x="5185572" y="323907"/>
                        <a:ext cx="242888" cy="265112"/>
                      </a:xfrm>
                      <a:prstGeom prst="rect">
                        <a:avLst/>
                      </a:prstGeom>
                    </p:spPr>
                  </p:pic>
                </p:oleObj>
              </mc:Fallback>
            </mc:AlternateContent>
          </a:graphicData>
        </a:graphic>
      </p:graphicFrame>
      <p:sp>
        <p:nvSpPr>
          <p:cNvPr id="42" name="TextBox 41"/>
          <p:cNvSpPr txBox="1"/>
          <p:nvPr/>
        </p:nvSpPr>
        <p:spPr>
          <a:xfrm>
            <a:off x="643693" y="2428448"/>
            <a:ext cx="5003825" cy="1015663"/>
          </a:xfrm>
          <a:prstGeom prst="rect">
            <a:avLst/>
          </a:prstGeom>
          <a:noFill/>
        </p:spPr>
        <p:txBody>
          <a:bodyPr wrap="square" rtlCol="0">
            <a:spAutoFit/>
          </a:bodyPr>
          <a:lstStyle/>
          <a:p>
            <a:r>
              <a:rPr lang="en-US" sz="2000" dirty="0">
                <a:latin typeface="Times New Roman"/>
                <a:cs typeface="Times New Roman"/>
              </a:rPr>
              <a:t>                            That means the </a:t>
            </a:r>
            <a:r>
              <a:rPr lang="en-US" sz="2000" dirty="0">
                <a:solidFill>
                  <a:srgbClr val="FF0000"/>
                </a:solidFill>
                <a:latin typeface="Times New Roman"/>
                <a:cs typeface="Times New Roman"/>
              </a:rPr>
              <a:t>induced EMF </a:t>
            </a:r>
            <a:r>
              <a:rPr lang="en-US" sz="2000" dirty="0">
                <a:solidFill>
                  <a:srgbClr val="0000FF"/>
                </a:solidFill>
                <a:latin typeface="Times New Roman"/>
                <a:cs typeface="Times New Roman"/>
              </a:rPr>
              <a:t>in the secondary coil </a:t>
            </a:r>
            <a:r>
              <a:rPr lang="en-US" sz="2000" dirty="0">
                <a:latin typeface="Times New Roman"/>
                <a:cs typeface="Times New Roman"/>
              </a:rPr>
              <a:t>will </a:t>
            </a:r>
            <a:r>
              <a:rPr lang="en-US" sz="2000" dirty="0">
                <a:solidFill>
                  <a:srgbClr val="0000FF"/>
                </a:solidFill>
                <a:latin typeface="Times New Roman"/>
                <a:cs typeface="Times New Roman"/>
              </a:rPr>
              <a:t>produce</a:t>
            </a:r>
            <a:r>
              <a:rPr lang="en-US" sz="2000" dirty="0">
                <a:latin typeface="Times New Roman"/>
                <a:cs typeface="Times New Roman"/>
              </a:rPr>
              <a:t> an </a:t>
            </a:r>
            <a:r>
              <a:rPr lang="en-US" sz="2000" dirty="0">
                <a:solidFill>
                  <a:srgbClr val="0000FF"/>
                </a:solidFill>
                <a:latin typeface="Times New Roman"/>
                <a:cs typeface="Times New Roman"/>
              </a:rPr>
              <a:t>induced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latin typeface="Times New Roman"/>
                <a:cs typeface="Times New Roman"/>
              </a:rPr>
              <a:t>that</a:t>
            </a:r>
            <a:r>
              <a:rPr lang="en-US" sz="2000" dirty="0">
                <a:solidFill>
                  <a:srgbClr val="0000FF"/>
                </a:solidFill>
                <a:latin typeface="Times New Roman"/>
                <a:cs typeface="Times New Roman"/>
              </a:rPr>
              <a:t> </a:t>
            </a:r>
            <a:r>
              <a:rPr lang="en-US" sz="2000" dirty="0">
                <a:latin typeface="Times New Roman"/>
                <a:cs typeface="Times New Roman"/>
              </a:rPr>
              <a:t>is in the </a:t>
            </a:r>
            <a:r>
              <a:rPr lang="en-US" sz="2000" dirty="0">
                <a:solidFill>
                  <a:srgbClr val="FF0000"/>
                </a:solidFill>
                <a:latin typeface="Times New Roman"/>
                <a:cs typeface="Times New Roman"/>
              </a:rPr>
              <a:t>SAME DIRECTION AS </a:t>
            </a:r>
            <a:r>
              <a:rPr lang="en-US" sz="2000" dirty="0">
                <a:latin typeface="Times New Roman"/>
                <a:cs typeface="Times New Roman"/>
              </a:rPr>
              <a:t>the</a:t>
            </a:r>
            <a:endParaRPr lang="en-US" sz="2000" i="1" dirty="0">
              <a:latin typeface="Times New Roman"/>
              <a:cs typeface="Times New Roman"/>
            </a:endParaRPr>
          </a:p>
        </p:txBody>
      </p:sp>
      <p:sp>
        <p:nvSpPr>
          <p:cNvPr id="13" name="TextBox 12"/>
          <p:cNvSpPr txBox="1"/>
          <p:nvPr/>
        </p:nvSpPr>
        <p:spPr>
          <a:xfrm>
            <a:off x="603250" y="1819404"/>
            <a:ext cx="4976022" cy="1015663"/>
          </a:xfrm>
          <a:prstGeom prst="rect">
            <a:avLst/>
          </a:prstGeom>
          <a:noFill/>
        </p:spPr>
        <p:txBody>
          <a:bodyPr wrap="square" rtlCol="0">
            <a:spAutoFit/>
          </a:bodyPr>
          <a:lstStyle/>
          <a:p>
            <a:r>
              <a:rPr lang="en-US" sz="2000" dirty="0">
                <a:solidFill>
                  <a:srgbClr val="FF0000"/>
                </a:solidFill>
                <a:latin typeface="Apple Chancery"/>
                <a:cs typeface="Apple Chancery"/>
              </a:rPr>
              <a:t>The direction of the coil’s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latin typeface="Times New Roman"/>
                <a:cs typeface="Times New Roman"/>
              </a:rPr>
              <a:t>down the coil’s axis won’t changed, but now it will </a:t>
            </a:r>
            <a:r>
              <a:rPr lang="en-US" sz="2000" dirty="0">
                <a:solidFill>
                  <a:srgbClr val="FF0000"/>
                </a:solidFill>
                <a:latin typeface="Times New Roman"/>
                <a:cs typeface="Times New Roman"/>
              </a:rPr>
              <a:t>diminish</a:t>
            </a:r>
            <a:r>
              <a:rPr lang="en-US" sz="2000" dirty="0">
                <a:latin typeface="Times New Roman"/>
                <a:cs typeface="Times New Roman"/>
              </a:rPr>
              <a:t> to zero.  </a:t>
            </a:r>
            <a:endParaRPr lang="en-US" sz="2000" i="1" dirty="0">
              <a:latin typeface="Times New Roman"/>
              <a:cs typeface="Times New Roman"/>
            </a:endParaRPr>
          </a:p>
        </p:txBody>
      </p:sp>
    </p:spTree>
    <p:extLst>
      <p:ext uri="{BB962C8B-B14F-4D97-AF65-F5344CB8AC3E}">
        <p14:creationId xmlns:p14="http://schemas.microsoft.com/office/powerpoint/2010/main" val="207124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87"/>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96"/>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97"/>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9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dissolve">
                                      <p:cBhvr>
                                        <p:cTn id="22" dur="500"/>
                                        <p:tgtEl>
                                          <p:spTgt spid="42"/>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500"/>
                                        <p:tgtEl>
                                          <p:spTgt spid="4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dissolve">
                                      <p:cBhvr>
                                        <p:cTn id="30" dur="500"/>
                                        <p:tgtEl>
                                          <p:spTgt spid="82"/>
                                        </p:tgtEl>
                                      </p:cBhvr>
                                    </p:animEffect>
                                  </p:childTnLst>
                                </p:cTn>
                              </p:par>
                              <p:par>
                                <p:cTn id="31" presetID="9" presetClass="entr" presetSubtype="0" fill="hold" nodeType="withEffect">
                                  <p:stCondLst>
                                    <p:cond delay="0"/>
                                  </p:stCondLst>
                                  <p:childTnLst>
                                    <p:set>
                                      <p:cBhvr>
                                        <p:cTn id="32" dur="1" fill="hold">
                                          <p:stCondLst>
                                            <p:cond delay="0"/>
                                          </p:stCondLst>
                                        </p:cTn>
                                        <p:tgtEl>
                                          <p:spTgt spid="83"/>
                                        </p:tgtEl>
                                        <p:attrNameLst>
                                          <p:attrName>style.visibility</p:attrName>
                                        </p:attrNameLst>
                                      </p:cBhvr>
                                      <p:to>
                                        <p:strVal val="visible"/>
                                      </p:to>
                                    </p:set>
                                    <p:animEffect transition="in" filter="dissolve">
                                      <p:cBhvr>
                                        <p:cTn id="33" dur="500"/>
                                        <p:tgtEl>
                                          <p:spTgt spid="83"/>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dissolve">
                                      <p:cBhvr>
                                        <p:cTn id="36" dur="500"/>
                                        <p:tgtEl>
                                          <p:spTgt spid="84"/>
                                        </p:tgtEl>
                                      </p:cBhvr>
                                    </p:animEffect>
                                  </p:childTnLst>
                                </p:cTn>
                              </p:par>
                              <p:par>
                                <p:cTn id="37" presetID="9" presetClass="entr" presetSubtype="0" fill="hold" nodeType="with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dissolve">
                                      <p:cBhvr>
                                        <p:cTn id="39"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2" grpId="0" animBg="1"/>
      <p:bldP spid="84" grpId="0" animBg="1"/>
      <p:bldP spid="87" grpId="0" animBg="1"/>
      <p:bldP spid="93" grpId="0" animBg="1"/>
      <p:bldP spid="4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27.)</a:t>
            </a:r>
          </a:p>
        </p:txBody>
      </p:sp>
      <p:sp>
        <p:nvSpPr>
          <p:cNvPr id="49" name="TextBox 48"/>
          <p:cNvSpPr txBox="1"/>
          <p:nvPr/>
        </p:nvSpPr>
        <p:spPr>
          <a:xfrm>
            <a:off x="331711" y="323907"/>
            <a:ext cx="2166182" cy="1938992"/>
          </a:xfrm>
          <a:prstGeom prst="rect">
            <a:avLst/>
          </a:prstGeom>
          <a:noFill/>
        </p:spPr>
        <p:txBody>
          <a:bodyPr wrap="square" rtlCol="0">
            <a:spAutoFit/>
          </a:bodyPr>
          <a:lstStyle/>
          <a:p>
            <a:r>
              <a:rPr lang="en-US" sz="2000" dirty="0">
                <a:solidFill>
                  <a:srgbClr val="FF0000"/>
                </a:solidFill>
                <a:latin typeface="Apple Chancery"/>
                <a:cs typeface="Apple Chancery"/>
              </a:rPr>
              <a:t>d.) What will </a:t>
            </a:r>
            <a:r>
              <a:rPr lang="en-US" sz="2000" dirty="0">
                <a:latin typeface="Times New Roman"/>
                <a:cs typeface="Times New Roman"/>
              </a:rPr>
              <a:t>the </a:t>
            </a:r>
            <a:r>
              <a:rPr lang="en-US" sz="2000" dirty="0">
                <a:solidFill>
                  <a:srgbClr val="0000FF"/>
                </a:solidFill>
                <a:latin typeface="Times New Roman"/>
                <a:cs typeface="Times New Roman"/>
              </a:rPr>
              <a:t>graph of the current </a:t>
            </a:r>
            <a:r>
              <a:rPr lang="en-US" sz="2000" dirty="0">
                <a:latin typeface="Times New Roman"/>
                <a:cs typeface="Times New Roman"/>
              </a:rPr>
              <a:t>in the second coil look like </a:t>
            </a:r>
            <a:r>
              <a:rPr lang="en-US" sz="2000" dirty="0">
                <a:solidFill>
                  <a:srgbClr val="0000FF"/>
                </a:solidFill>
                <a:latin typeface="Times New Roman"/>
                <a:cs typeface="Times New Roman"/>
              </a:rPr>
              <a:t>as a function of time</a:t>
            </a:r>
            <a:r>
              <a:rPr lang="en-US" sz="2000" dirty="0">
                <a:latin typeface="Times New Roman"/>
                <a:cs typeface="Times New Roman"/>
              </a:rPr>
              <a:t>?</a:t>
            </a:r>
          </a:p>
        </p:txBody>
      </p:sp>
      <p:sp>
        <p:nvSpPr>
          <p:cNvPr id="47" name="Line 63"/>
          <p:cNvSpPr>
            <a:spLocks noChangeShapeType="1"/>
          </p:cNvSpPr>
          <p:nvPr/>
        </p:nvSpPr>
        <p:spPr bwMode="auto">
          <a:xfrm>
            <a:off x="4042547" y="766974"/>
            <a:ext cx="0" cy="247445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 name="Line 64"/>
          <p:cNvSpPr>
            <a:spLocks noChangeShapeType="1"/>
          </p:cNvSpPr>
          <p:nvPr/>
        </p:nvSpPr>
        <p:spPr bwMode="auto">
          <a:xfrm>
            <a:off x="4042547" y="2005122"/>
            <a:ext cx="3714443"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2" name="Line 65"/>
          <p:cNvSpPr>
            <a:spLocks noChangeShapeType="1"/>
          </p:cNvSpPr>
          <p:nvPr/>
        </p:nvSpPr>
        <p:spPr bwMode="auto">
          <a:xfrm>
            <a:off x="4042547" y="2005122"/>
            <a:ext cx="624601"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53" name="Object 4"/>
          <p:cNvGraphicFramePr>
            <a:graphicFrameLocks noChangeAspect="1"/>
          </p:cNvGraphicFramePr>
          <p:nvPr>
            <p:extLst>
              <p:ext uri="{D42A27DB-BD31-4B8C-83A1-F6EECF244321}">
                <p14:modId xmlns:p14="http://schemas.microsoft.com/office/powerpoint/2010/main" val="1696906320"/>
              </p:ext>
            </p:extLst>
          </p:nvPr>
        </p:nvGraphicFramePr>
        <p:xfrm>
          <a:off x="4608764" y="1666105"/>
          <a:ext cx="198988" cy="291112"/>
        </p:xfrm>
        <a:graphic>
          <a:graphicData uri="http://schemas.openxmlformats.org/presentationml/2006/ole">
            <mc:AlternateContent xmlns:mc="http://schemas.openxmlformats.org/markup-compatibility/2006">
              <mc:Choice xmlns:v="urn:schemas-microsoft-com:vml" Requires="v">
                <p:oleObj spid="_x0000_s2984745" name="Equation" r:id="rId4" imgW="139700" imgH="203200" progId="Equation.DSMT4">
                  <p:embed/>
                </p:oleObj>
              </mc:Choice>
              <mc:Fallback>
                <p:oleObj name="Equation" r:id="rId4" imgW="139700" imgH="203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8764" y="1666105"/>
                        <a:ext cx="198988" cy="2911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4" name="Line 69"/>
          <p:cNvSpPr>
            <a:spLocks noChangeShapeType="1"/>
          </p:cNvSpPr>
          <p:nvPr/>
        </p:nvSpPr>
        <p:spPr bwMode="auto">
          <a:xfrm>
            <a:off x="4874427" y="2889513"/>
            <a:ext cx="1910547" cy="5528"/>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7" name="Line 78"/>
          <p:cNvSpPr>
            <a:spLocks noChangeShapeType="1"/>
          </p:cNvSpPr>
          <p:nvPr/>
        </p:nvSpPr>
        <p:spPr bwMode="auto">
          <a:xfrm>
            <a:off x="4042547" y="3596571"/>
            <a:ext cx="0" cy="247568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8" name="Line 79"/>
          <p:cNvSpPr>
            <a:spLocks noChangeShapeType="1"/>
          </p:cNvSpPr>
          <p:nvPr/>
        </p:nvSpPr>
        <p:spPr bwMode="auto">
          <a:xfrm>
            <a:off x="4042547" y="4834415"/>
            <a:ext cx="4123553"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 name="Line 80"/>
          <p:cNvSpPr>
            <a:spLocks noChangeShapeType="1"/>
          </p:cNvSpPr>
          <p:nvPr/>
        </p:nvSpPr>
        <p:spPr bwMode="auto">
          <a:xfrm>
            <a:off x="4042547" y="4834415"/>
            <a:ext cx="625143" cy="1517"/>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3" name="Line 84"/>
          <p:cNvSpPr>
            <a:spLocks noChangeShapeType="1"/>
          </p:cNvSpPr>
          <p:nvPr/>
        </p:nvSpPr>
        <p:spPr bwMode="auto">
          <a:xfrm flipV="1">
            <a:off x="4860926" y="4834414"/>
            <a:ext cx="1957508"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4" name="Line 88"/>
          <p:cNvSpPr>
            <a:spLocks noChangeShapeType="1"/>
          </p:cNvSpPr>
          <p:nvPr/>
        </p:nvSpPr>
        <p:spPr bwMode="auto">
          <a:xfrm>
            <a:off x="7011853" y="4834415"/>
            <a:ext cx="873987"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67" name="Object 5"/>
          <p:cNvGraphicFramePr>
            <a:graphicFrameLocks noChangeAspect="1"/>
          </p:cNvGraphicFramePr>
          <p:nvPr>
            <p:extLst>
              <p:ext uri="{D42A27DB-BD31-4B8C-83A1-F6EECF244321}">
                <p14:modId xmlns:p14="http://schemas.microsoft.com/office/powerpoint/2010/main" val="3480498399"/>
              </p:ext>
            </p:extLst>
          </p:nvPr>
        </p:nvGraphicFramePr>
        <p:xfrm>
          <a:off x="6855081" y="1666105"/>
          <a:ext cx="217413" cy="291112"/>
        </p:xfrm>
        <a:graphic>
          <a:graphicData uri="http://schemas.openxmlformats.org/presentationml/2006/ole">
            <mc:AlternateContent xmlns:mc="http://schemas.openxmlformats.org/markup-compatibility/2006">
              <mc:Choice xmlns:v="urn:schemas-microsoft-com:vml" Requires="v">
                <p:oleObj spid="_x0000_s2984746" name="Equation" r:id="rId6" imgW="152400" imgH="203200" progId="Equation.DSMT4">
                  <p:embed/>
                </p:oleObj>
              </mc:Choice>
              <mc:Fallback>
                <p:oleObj name="Equation" r:id="rId6" imgW="152400" imgH="203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5081" y="1666105"/>
                        <a:ext cx="217413" cy="2911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8" name="Object 6"/>
          <p:cNvGraphicFramePr>
            <a:graphicFrameLocks noChangeAspect="1"/>
          </p:cNvGraphicFramePr>
          <p:nvPr>
            <p:extLst>
              <p:ext uri="{D42A27DB-BD31-4B8C-83A1-F6EECF244321}">
                <p14:modId xmlns:p14="http://schemas.microsoft.com/office/powerpoint/2010/main" val="1048554752"/>
              </p:ext>
            </p:extLst>
          </p:nvPr>
        </p:nvGraphicFramePr>
        <p:xfrm>
          <a:off x="4707091" y="5397112"/>
          <a:ext cx="1728787" cy="727075"/>
        </p:xfrm>
        <a:graphic>
          <a:graphicData uri="http://schemas.openxmlformats.org/presentationml/2006/ole">
            <mc:AlternateContent xmlns:mc="http://schemas.openxmlformats.org/markup-compatibility/2006">
              <mc:Choice xmlns:v="urn:schemas-microsoft-com:vml" Requires="v">
                <p:oleObj spid="_x0000_s2984747" name="Equation" r:id="rId8" imgW="939800" imgH="393700" progId="Equation.DSMT4">
                  <p:embed/>
                </p:oleObj>
              </mc:Choice>
              <mc:Fallback>
                <p:oleObj name="Equation" r:id="rId8" imgW="939800" imgH="393700" progId="Equation.DSMT4">
                  <p:embed/>
                  <p:pic>
                    <p:nvPicPr>
                      <p:cNvPr id="0" name=""/>
                      <p:cNvPicPr>
                        <a:picLocks noChangeAspect="1" noChangeArrowheads="1"/>
                      </p:cNvPicPr>
                      <p:nvPr/>
                    </p:nvPicPr>
                    <p:blipFill>
                      <a:blip r:embed="rId9"/>
                      <a:srcRect/>
                      <a:stretch>
                        <a:fillRect/>
                      </a:stretch>
                    </p:blipFill>
                    <p:spPr bwMode="auto">
                      <a:xfrm>
                        <a:off x="4707091" y="5397112"/>
                        <a:ext cx="1728787" cy="727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9" name="Object 7"/>
          <p:cNvGraphicFramePr>
            <a:graphicFrameLocks noChangeAspect="1"/>
          </p:cNvGraphicFramePr>
          <p:nvPr>
            <p:extLst>
              <p:ext uri="{D42A27DB-BD31-4B8C-83A1-F6EECF244321}">
                <p14:modId xmlns:p14="http://schemas.microsoft.com/office/powerpoint/2010/main" val="1212484234"/>
              </p:ext>
            </p:extLst>
          </p:nvPr>
        </p:nvGraphicFramePr>
        <p:xfrm>
          <a:off x="2950347" y="708114"/>
          <a:ext cx="1092200" cy="373063"/>
        </p:xfrm>
        <a:graphic>
          <a:graphicData uri="http://schemas.openxmlformats.org/presentationml/2006/ole">
            <mc:AlternateContent xmlns:mc="http://schemas.openxmlformats.org/markup-compatibility/2006">
              <mc:Choice xmlns:v="urn:schemas-microsoft-com:vml" Requires="v">
                <p:oleObj spid="_x0000_s2984748" name="Equation" r:id="rId10" imgW="596900" imgH="203200" progId="Equation.DSMT4">
                  <p:embed/>
                </p:oleObj>
              </mc:Choice>
              <mc:Fallback>
                <p:oleObj name="Equation" r:id="rId10" imgW="596900" imgH="203200" progId="Equation.DSMT4">
                  <p:embed/>
                  <p:pic>
                    <p:nvPicPr>
                      <p:cNvPr id="0" name=""/>
                      <p:cNvPicPr>
                        <a:picLocks noChangeAspect="1" noChangeArrowheads="1"/>
                      </p:cNvPicPr>
                      <p:nvPr/>
                    </p:nvPicPr>
                    <p:blipFill>
                      <a:blip r:embed="rId11"/>
                      <a:srcRect/>
                      <a:stretch>
                        <a:fillRect/>
                      </a:stretch>
                    </p:blipFill>
                    <p:spPr bwMode="auto">
                      <a:xfrm>
                        <a:off x="2950347" y="708114"/>
                        <a:ext cx="1092200" cy="373063"/>
                      </a:xfrm>
                      <a:prstGeom prst="rect">
                        <a:avLst/>
                      </a:prstGeom>
                      <a:noFill/>
                      <a:ln>
                        <a:noFill/>
                      </a:ln>
                      <a:effectLst/>
                    </p:spPr>
                  </p:pic>
                </p:oleObj>
              </mc:Fallback>
            </mc:AlternateContent>
          </a:graphicData>
        </a:graphic>
      </p:graphicFrame>
      <p:graphicFrame>
        <p:nvGraphicFramePr>
          <p:cNvPr id="70" name="Object 10"/>
          <p:cNvGraphicFramePr>
            <a:graphicFrameLocks noChangeAspect="1"/>
          </p:cNvGraphicFramePr>
          <p:nvPr>
            <p:extLst>
              <p:ext uri="{D42A27DB-BD31-4B8C-83A1-F6EECF244321}">
                <p14:modId xmlns:p14="http://schemas.microsoft.com/office/powerpoint/2010/main" val="1601833816"/>
              </p:ext>
            </p:extLst>
          </p:nvPr>
        </p:nvGraphicFramePr>
        <p:xfrm>
          <a:off x="2976959" y="3346449"/>
          <a:ext cx="1039416" cy="461963"/>
        </p:xfrm>
        <a:graphic>
          <a:graphicData uri="http://schemas.openxmlformats.org/presentationml/2006/ole">
            <mc:AlternateContent xmlns:mc="http://schemas.openxmlformats.org/markup-compatibility/2006">
              <mc:Choice xmlns:v="urn:schemas-microsoft-com:vml" Requires="v">
                <p:oleObj spid="_x0000_s2984749" name="Equation" r:id="rId12" imgW="457200" imgH="203200" progId="Equation.DSMT4">
                  <p:embed/>
                </p:oleObj>
              </mc:Choice>
              <mc:Fallback>
                <p:oleObj name="Equation" r:id="rId12" imgW="457200" imgH="203200" progId="Equation.DSMT4">
                  <p:embed/>
                  <p:pic>
                    <p:nvPicPr>
                      <p:cNvPr id="0" name=""/>
                      <p:cNvPicPr>
                        <a:picLocks noChangeAspect="1" noChangeArrowheads="1"/>
                      </p:cNvPicPr>
                      <p:nvPr/>
                    </p:nvPicPr>
                    <p:blipFill>
                      <a:blip r:embed="rId13"/>
                      <a:srcRect/>
                      <a:stretch>
                        <a:fillRect/>
                      </a:stretch>
                    </p:blipFill>
                    <p:spPr bwMode="auto">
                      <a:xfrm>
                        <a:off x="2976959" y="3346449"/>
                        <a:ext cx="1039416" cy="461963"/>
                      </a:xfrm>
                      <a:prstGeom prst="rect">
                        <a:avLst/>
                      </a:prstGeom>
                      <a:noFill/>
                      <a:ln>
                        <a:noFill/>
                      </a:ln>
                      <a:effectLst/>
                    </p:spPr>
                  </p:pic>
                </p:oleObj>
              </mc:Fallback>
            </mc:AlternateContent>
          </a:graphicData>
        </a:graphic>
      </p:graphicFrame>
      <p:sp>
        <p:nvSpPr>
          <p:cNvPr id="72" name="Freeform 96"/>
          <p:cNvSpPr>
            <a:spLocks noChangeArrowheads="1"/>
          </p:cNvSpPr>
          <p:nvPr/>
        </p:nvSpPr>
        <p:spPr bwMode="auto">
          <a:xfrm>
            <a:off x="4578708" y="1999595"/>
            <a:ext cx="295719" cy="889918"/>
          </a:xfrm>
          <a:custGeom>
            <a:avLst/>
            <a:gdLst>
              <a:gd name="T0" fmla="*/ 0 w 347133"/>
              <a:gd name="T1" fmla="*/ 8761 h 753534"/>
              <a:gd name="T2" fmla="*/ 86694 w 347133"/>
              <a:gd name="T3" fmla="*/ 8761 h 753534"/>
              <a:gd name="T4" fmla="*/ 183587 w 347133"/>
              <a:gd name="T5" fmla="*/ 61324 h 753534"/>
              <a:gd name="T6" fmla="*/ 229485 w 347133"/>
              <a:gd name="T7" fmla="*/ 140168 h 753534"/>
              <a:gd name="T8" fmla="*/ 265182 w 347133"/>
              <a:gd name="T9" fmla="*/ 569433 h 753534"/>
              <a:gd name="T10" fmla="*/ 316179 w 347133"/>
              <a:gd name="T11" fmla="*/ 692080 h 753534"/>
              <a:gd name="T12" fmla="*/ 418171 w 347133"/>
              <a:gd name="T13" fmla="*/ 779685 h 753534"/>
              <a:gd name="T14" fmla="*/ 0 60000 65536"/>
              <a:gd name="T15" fmla="*/ 0 60000 65536"/>
              <a:gd name="T16" fmla="*/ 0 60000 65536"/>
              <a:gd name="T17" fmla="*/ 0 60000 65536"/>
              <a:gd name="T18" fmla="*/ 0 60000 65536"/>
              <a:gd name="T19" fmla="*/ 0 60000 65536"/>
              <a:gd name="T20" fmla="*/ 0 60000 65536"/>
              <a:gd name="T21" fmla="*/ 0 w 347133"/>
              <a:gd name="T22" fmla="*/ 0 h 753534"/>
              <a:gd name="T23" fmla="*/ 347133 w 347133"/>
              <a:gd name="T24" fmla="*/ 753534 h 7535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7133" h="753534">
                <a:moveTo>
                  <a:pt x="0" y="8467"/>
                </a:moveTo>
                <a:cubicBezTo>
                  <a:pt x="23283" y="4233"/>
                  <a:pt x="46567" y="0"/>
                  <a:pt x="71967" y="8467"/>
                </a:cubicBezTo>
                <a:cubicBezTo>
                  <a:pt x="97367" y="16934"/>
                  <a:pt x="132645" y="38100"/>
                  <a:pt x="152400" y="59267"/>
                </a:cubicBezTo>
                <a:cubicBezTo>
                  <a:pt x="172155" y="80434"/>
                  <a:pt x="179211" y="53623"/>
                  <a:pt x="190500" y="135467"/>
                </a:cubicBezTo>
                <a:cubicBezTo>
                  <a:pt x="201789" y="217311"/>
                  <a:pt x="208139" y="461434"/>
                  <a:pt x="220133" y="550334"/>
                </a:cubicBezTo>
                <a:cubicBezTo>
                  <a:pt x="232127" y="639234"/>
                  <a:pt x="241300" y="635000"/>
                  <a:pt x="262467" y="668867"/>
                </a:cubicBezTo>
                <a:cubicBezTo>
                  <a:pt x="283634" y="702734"/>
                  <a:pt x="347133" y="753534"/>
                  <a:pt x="347133" y="753534"/>
                </a:cubicBez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3" name="Freeform 97"/>
          <p:cNvSpPr>
            <a:spLocks noChangeArrowheads="1"/>
          </p:cNvSpPr>
          <p:nvPr/>
        </p:nvSpPr>
        <p:spPr bwMode="auto">
          <a:xfrm flipH="1">
            <a:off x="6784975" y="2005122"/>
            <a:ext cx="235616" cy="889919"/>
          </a:xfrm>
          <a:custGeom>
            <a:avLst/>
            <a:gdLst>
              <a:gd name="T0" fmla="*/ 0 w 347133"/>
              <a:gd name="T1" fmla="*/ 8761 h 753534"/>
              <a:gd name="T2" fmla="*/ 86694 w 347133"/>
              <a:gd name="T3" fmla="*/ 8761 h 753534"/>
              <a:gd name="T4" fmla="*/ 183587 w 347133"/>
              <a:gd name="T5" fmla="*/ 61324 h 753534"/>
              <a:gd name="T6" fmla="*/ 229485 w 347133"/>
              <a:gd name="T7" fmla="*/ 140168 h 753534"/>
              <a:gd name="T8" fmla="*/ 265182 w 347133"/>
              <a:gd name="T9" fmla="*/ 569433 h 753534"/>
              <a:gd name="T10" fmla="*/ 316179 w 347133"/>
              <a:gd name="T11" fmla="*/ 692080 h 753534"/>
              <a:gd name="T12" fmla="*/ 418171 w 347133"/>
              <a:gd name="T13" fmla="*/ 779686 h 753534"/>
              <a:gd name="T14" fmla="*/ 0 60000 65536"/>
              <a:gd name="T15" fmla="*/ 0 60000 65536"/>
              <a:gd name="T16" fmla="*/ 0 60000 65536"/>
              <a:gd name="T17" fmla="*/ 0 60000 65536"/>
              <a:gd name="T18" fmla="*/ 0 60000 65536"/>
              <a:gd name="T19" fmla="*/ 0 60000 65536"/>
              <a:gd name="T20" fmla="*/ 0 60000 65536"/>
              <a:gd name="T21" fmla="*/ 0 w 347133"/>
              <a:gd name="T22" fmla="*/ 0 h 753534"/>
              <a:gd name="T23" fmla="*/ 347133 w 347133"/>
              <a:gd name="T24" fmla="*/ 753534 h 7535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7133" h="753534">
                <a:moveTo>
                  <a:pt x="0" y="8467"/>
                </a:moveTo>
                <a:cubicBezTo>
                  <a:pt x="23283" y="4233"/>
                  <a:pt x="46567" y="0"/>
                  <a:pt x="71967" y="8467"/>
                </a:cubicBezTo>
                <a:cubicBezTo>
                  <a:pt x="97367" y="16934"/>
                  <a:pt x="132645" y="38100"/>
                  <a:pt x="152400" y="59267"/>
                </a:cubicBezTo>
                <a:cubicBezTo>
                  <a:pt x="172155" y="80434"/>
                  <a:pt x="179211" y="53623"/>
                  <a:pt x="190500" y="135467"/>
                </a:cubicBezTo>
                <a:cubicBezTo>
                  <a:pt x="201789" y="217311"/>
                  <a:pt x="208139" y="461434"/>
                  <a:pt x="220133" y="550334"/>
                </a:cubicBezTo>
                <a:cubicBezTo>
                  <a:pt x="232127" y="639234"/>
                  <a:pt x="241300" y="635000"/>
                  <a:pt x="262467" y="668867"/>
                </a:cubicBezTo>
                <a:cubicBezTo>
                  <a:pt x="283634" y="702734"/>
                  <a:pt x="347133" y="753534"/>
                  <a:pt x="347133" y="753534"/>
                </a:cubicBez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cxnSp>
        <p:nvCxnSpPr>
          <p:cNvPr id="74" name="Straight Connector 99"/>
          <p:cNvCxnSpPr>
            <a:cxnSpLocks noChangeShapeType="1"/>
          </p:cNvCxnSpPr>
          <p:nvPr/>
        </p:nvCxnSpPr>
        <p:spPr bwMode="auto">
          <a:xfrm rot="5400000">
            <a:off x="3519282" y="3243269"/>
            <a:ext cx="2297574" cy="1843"/>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cxnSp>
      <p:cxnSp>
        <p:nvCxnSpPr>
          <p:cNvPr id="75" name="Straight Connector 100"/>
          <p:cNvCxnSpPr>
            <a:cxnSpLocks noChangeShapeType="1"/>
          </p:cNvCxnSpPr>
          <p:nvPr/>
        </p:nvCxnSpPr>
        <p:spPr bwMode="auto">
          <a:xfrm rot="5400000">
            <a:off x="4162324" y="3685465"/>
            <a:ext cx="1416869" cy="1842"/>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cxnSp>
      <p:cxnSp>
        <p:nvCxnSpPr>
          <p:cNvPr id="76" name="Straight Connector 105"/>
          <p:cNvCxnSpPr>
            <a:cxnSpLocks noChangeShapeType="1"/>
          </p:cNvCxnSpPr>
          <p:nvPr/>
        </p:nvCxnSpPr>
        <p:spPr bwMode="auto">
          <a:xfrm rot="5400000">
            <a:off x="5692212" y="3419226"/>
            <a:ext cx="2653173" cy="1843"/>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cxnSp>
      <p:cxnSp>
        <p:nvCxnSpPr>
          <p:cNvPr id="77" name="Straight Connector 106"/>
          <p:cNvCxnSpPr>
            <a:cxnSpLocks noChangeShapeType="1"/>
          </p:cNvCxnSpPr>
          <p:nvPr/>
        </p:nvCxnSpPr>
        <p:spPr bwMode="auto">
          <a:xfrm rot="5400000">
            <a:off x="5926701" y="3861422"/>
            <a:ext cx="1768782" cy="1843"/>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cxnSp>
      <p:graphicFrame>
        <p:nvGraphicFramePr>
          <p:cNvPr id="78" name="Object 11"/>
          <p:cNvGraphicFramePr>
            <a:graphicFrameLocks noChangeAspect="1"/>
          </p:cNvGraphicFramePr>
          <p:nvPr>
            <p:extLst>
              <p:ext uri="{D42A27DB-BD31-4B8C-83A1-F6EECF244321}">
                <p14:modId xmlns:p14="http://schemas.microsoft.com/office/powerpoint/2010/main" val="3517794115"/>
              </p:ext>
            </p:extLst>
          </p:nvPr>
        </p:nvGraphicFramePr>
        <p:xfrm>
          <a:off x="7467719" y="2032760"/>
          <a:ext cx="453250" cy="235838"/>
        </p:xfrm>
        <a:graphic>
          <a:graphicData uri="http://schemas.openxmlformats.org/presentationml/2006/ole">
            <mc:AlternateContent xmlns:mc="http://schemas.openxmlformats.org/markup-compatibility/2006">
              <mc:Choice xmlns:v="urn:schemas-microsoft-com:vml" Requires="v">
                <p:oleObj spid="_x0000_s2984750" name="Equation" r:id="rId14" imgW="317500" imgH="165100" progId="Equation.DSMT4">
                  <p:embed/>
                </p:oleObj>
              </mc:Choice>
              <mc:Fallback>
                <p:oleObj name="Equation" r:id="rId14" imgW="317500" imgH="1651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67719" y="2032760"/>
                        <a:ext cx="453250" cy="2358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9" name="Object 12"/>
          <p:cNvGraphicFramePr>
            <a:graphicFrameLocks noChangeAspect="1"/>
          </p:cNvGraphicFramePr>
          <p:nvPr>
            <p:extLst>
              <p:ext uri="{D42A27DB-BD31-4B8C-83A1-F6EECF244321}">
                <p14:modId xmlns:p14="http://schemas.microsoft.com/office/powerpoint/2010/main" val="1067001873"/>
              </p:ext>
            </p:extLst>
          </p:nvPr>
        </p:nvGraphicFramePr>
        <p:xfrm>
          <a:off x="7806465" y="4923612"/>
          <a:ext cx="453250" cy="235838"/>
        </p:xfrm>
        <a:graphic>
          <a:graphicData uri="http://schemas.openxmlformats.org/presentationml/2006/ole">
            <mc:AlternateContent xmlns:mc="http://schemas.openxmlformats.org/markup-compatibility/2006">
              <mc:Choice xmlns:v="urn:schemas-microsoft-com:vml" Requires="v">
                <p:oleObj spid="_x0000_s2984751" name="Equation" r:id="rId16" imgW="317500" imgH="165100" progId="Equation.DSMT4">
                  <p:embed/>
                </p:oleObj>
              </mc:Choice>
              <mc:Fallback>
                <p:oleObj name="Equation" r:id="rId16" imgW="317500" imgH="1651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06465" y="4923612"/>
                        <a:ext cx="453250" cy="2358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 name="Object 11"/>
          <p:cNvGraphicFramePr>
            <a:graphicFrameLocks noChangeAspect="1"/>
          </p:cNvGraphicFramePr>
          <p:nvPr>
            <p:extLst>
              <p:ext uri="{D42A27DB-BD31-4B8C-83A1-F6EECF244321}">
                <p14:modId xmlns:p14="http://schemas.microsoft.com/office/powerpoint/2010/main" val="2171210117"/>
              </p:ext>
            </p:extLst>
          </p:nvPr>
        </p:nvGraphicFramePr>
        <p:xfrm>
          <a:off x="5165725" y="2600588"/>
          <a:ext cx="1069975" cy="288925"/>
        </p:xfrm>
        <a:graphic>
          <a:graphicData uri="http://schemas.openxmlformats.org/presentationml/2006/ole">
            <mc:AlternateContent xmlns:mc="http://schemas.openxmlformats.org/markup-compatibility/2006">
              <mc:Choice xmlns:v="urn:schemas-microsoft-com:vml" Requires="v">
                <p:oleObj spid="_x0000_s2984752" name="Equation" r:id="rId18" imgW="749300" imgH="203200" progId="Equation.DSMT4">
                  <p:embed/>
                </p:oleObj>
              </mc:Choice>
              <mc:Fallback>
                <p:oleObj name="Equation" r:id="rId18" imgW="749300" imgH="203200" progId="Equation.DSMT4">
                  <p:embed/>
                  <p:pic>
                    <p:nvPicPr>
                      <p:cNvPr id="0" name=""/>
                      <p:cNvPicPr>
                        <a:picLocks noChangeAspect="1" noChangeArrowheads="1"/>
                      </p:cNvPicPr>
                      <p:nvPr/>
                    </p:nvPicPr>
                    <p:blipFill>
                      <a:blip r:embed="rId19"/>
                      <a:srcRect/>
                      <a:stretch>
                        <a:fillRect/>
                      </a:stretch>
                    </p:blipFill>
                    <p:spPr bwMode="auto">
                      <a:xfrm>
                        <a:off x="5165725" y="2600588"/>
                        <a:ext cx="1069975" cy="2889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1" name="Object 11"/>
          <p:cNvGraphicFramePr>
            <a:graphicFrameLocks noChangeAspect="1"/>
          </p:cNvGraphicFramePr>
          <p:nvPr>
            <p:extLst>
              <p:ext uri="{D42A27DB-BD31-4B8C-83A1-F6EECF244321}">
                <p14:modId xmlns:p14="http://schemas.microsoft.com/office/powerpoint/2010/main" val="163588188"/>
              </p:ext>
            </p:extLst>
          </p:nvPr>
        </p:nvGraphicFramePr>
        <p:xfrm>
          <a:off x="5472577" y="936625"/>
          <a:ext cx="2284413" cy="288925"/>
        </p:xfrm>
        <a:graphic>
          <a:graphicData uri="http://schemas.openxmlformats.org/presentationml/2006/ole">
            <mc:AlternateContent xmlns:mc="http://schemas.openxmlformats.org/markup-compatibility/2006">
              <mc:Choice xmlns:v="urn:schemas-microsoft-com:vml" Requires="v">
                <p:oleObj spid="_x0000_s2984753" name="Equation" r:id="rId20" imgW="1600200" imgH="203200" progId="Equation.DSMT4">
                  <p:embed/>
                </p:oleObj>
              </mc:Choice>
              <mc:Fallback>
                <p:oleObj name="Equation" r:id="rId20" imgW="1600200" imgH="203200" progId="Equation.DSMT4">
                  <p:embed/>
                  <p:pic>
                    <p:nvPicPr>
                      <p:cNvPr id="0" name=""/>
                      <p:cNvPicPr>
                        <a:picLocks noChangeAspect="1" noChangeArrowheads="1"/>
                      </p:cNvPicPr>
                      <p:nvPr/>
                    </p:nvPicPr>
                    <p:blipFill>
                      <a:blip r:embed="rId21"/>
                      <a:srcRect/>
                      <a:stretch>
                        <a:fillRect/>
                      </a:stretch>
                    </p:blipFill>
                    <p:spPr bwMode="auto">
                      <a:xfrm>
                        <a:off x="5472577" y="936625"/>
                        <a:ext cx="2284413" cy="2889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 name="Freeform 3"/>
          <p:cNvSpPr/>
          <p:nvPr/>
        </p:nvSpPr>
        <p:spPr>
          <a:xfrm>
            <a:off x="4657725" y="3527813"/>
            <a:ext cx="203200" cy="1314062"/>
          </a:xfrm>
          <a:custGeom>
            <a:avLst/>
            <a:gdLst>
              <a:gd name="connsiteX0" fmla="*/ 0 w 203200"/>
              <a:gd name="connsiteY0" fmla="*/ 1310887 h 1314062"/>
              <a:gd name="connsiteX1" fmla="*/ 31750 w 203200"/>
              <a:gd name="connsiteY1" fmla="*/ 840987 h 1314062"/>
              <a:gd name="connsiteX2" fmla="*/ 60325 w 203200"/>
              <a:gd name="connsiteY2" fmla="*/ 498087 h 1314062"/>
              <a:gd name="connsiteX3" fmla="*/ 88900 w 203200"/>
              <a:gd name="connsiteY3" fmla="*/ 104387 h 1314062"/>
              <a:gd name="connsiteX4" fmla="*/ 111125 w 203200"/>
              <a:gd name="connsiteY4" fmla="*/ 9137 h 1314062"/>
              <a:gd name="connsiteX5" fmla="*/ 117475 w 203200"/>
              <a:gd name="connsiteY5" fmla="*/ 5962 h 1314062"/>
              <a:gd name="connsiteX6" fmla="*/ 127000 w 203200"/>
              <a:gd name="connsiteY6" fmla="*/ 28187 h 1314062"/>
              <a:gd name="connsiteX7" fmla="*/ 130175 w 203200"/>
              <a:gd name="connsiteY7" fmla="*/ 75812 h 1314062"/>
              <a:gd name="connsiteX8" fmla="*/ 158750 w 203200"/>
              <a:gd name="connsiteY8" fmla="*/ 342512 h 1314062"/>
              <a:gd name="connsiteX9" fmla="*/ 180975 w 203200"/>
              <a:gd name="connsiteY9" fmla="*/ 856862 h 1314062"/>
              <a:gd name="connsiteX10" fmla="*/ 203200 w 203200"/>
              <a:gd name="connsiteY10" fmla="*/ 1314062 h 131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200" h="1314062">
                <a:moveTo>
                  <a:pt x="0" y="1310887"/>
                </a:moveTo>
                <a:cubicBezTo>
                  <a:pt x="10848" y="1143670"/>
                  <a:pt x="21696" y="976454"/>
                  <a:pt x="31750" y="840987"/>
                </a:cubicBezTo>
                <a:cubicBezTo>
                  <a:pt x="41804" y="705520"/>
                  <a:pt x="50800" y="620854"/>
                  <a:pt x="60325" y="498087"/>
                </a:cubicBezTo>
                <a:cubicBezTo>
                  <a:pt x="69850" y="375320"/>
                  <a:pt x="80433" y="185879"/>
                  <a:pt x="88900" y="104387"/>
                </a:cubicBezTo>
                <a:cubicBezTo>
                  <a:pt x="97367" y="22895"/>
                  <a:pt x="106362" y="25541"/>
                  <a:pt x="111125" y="9137"/>
                </a:cubicBezTo>
                <a:cubicBezTo>
                  <a:pt x="115888" y="-7267"/>
                  <a:pt x="114829" y="2787"/>
                  <a:pt x="117475" y="5962"/>
                </a:cubicBezTo>
                <a:cubicBezTo>
                  <a:pt x="120121" y="9137"/>
                  <a:pt x="124883" y="16545"/>
                  <a:pt x="127000" y="28187"/>
                </a:cubicBezTo>
                <a:cubicBezTo>
                  <a:pt x="129117" y="39829"/>
                  <a:pt x="124883" y="23425"/>
                  <a:pt x="130175" y="75812"/>
                </a:cubicBezTo>
                <a:cubicBezTo>
                  <a:pt x="135467" y="128199"/>
                  <a:pt x="150283" y="212337"/>
                  <a:pt x="158750" y="342512"/>
                </a:cubicBezTo>
                <a:cubicBezTo>
                  <a:pt x="167217" y="472687"/>
                  <a:pt x="173567" y="694937"/>
                  <a:pt x="180975" y="856862"/>
                </a:cubicBezTo>
                <a:cubicBezTo>
                  <a:pt x="188383" y="1018787"/>
                  <a:pt x="203200" y="1314062"/>
                  <a:pt x="203200" y="1314062"/>
                </a:cubicBezTo>
              </a:path>
            </a:pathLst>
          </a:cu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 name="Freeform 81"/>
          <p:cNvSpPr/>
          <p:nvPr/>
        </p:nvSpPr>
        <p:spPr>
          <a:xfrm flipV="1">
            <a:off x="6818434" y="4810125"/>
            <a:ext cx="203200" cy="1314062"/>
          </a:xfrm>
          <a:custGeom>
            <a:avLst/>
            <a:gdLst>
              <a:gd name="connsiteX0" fmla="*/ 0 w 203200"/>
              <a:gd name="connsiteY0" fmla="*/ 1310887 h 1314062"/>
              <a:gd name="connsiteX1" fmla="*/ 31750 w 203200"/>
              <a:gd name="connsiteY1" fmla="*/ 840987 h 1314062"/>
              <a:gd name="connsiteX2" fmla="*/ 60325 w 203200"/>
              <a:gd name="connsiteY2" fmla="*/ 498087 h 1314062"/>
              <a:gd name="connsiteX3" fmla="*/ 88900 w 203200"/>
              <a:gd name="connsiteY3" fmla="*/ 104387 h 1314062"/>
              <a:gd name="connsiteX4" fmla="*/ 111125 w 203200"/>
              <a:gd name="connsiteY4" fmla="*/ 9137 h 1314062"/>
              <a:gd name="connsiteX5" fmla="*/ 117475 w 203200"/>
              <a:gd name="connsiteY5" fmla="*/ 5962 h 1314062"/>
              <a:gd name="connsiteX6" fmla="*/ 127000 w 203200"/>
              <a:gd name="connsiteY6" fmla="*/ 28187 h 1314062"/>
              <a:gd name="connsiteX7" fmla="*/ 130175 w 203200"/>
              <a:gd name="connsiteY7" fmla="*/ 75812 h 1314062"/>
              <a:gd name="connsiteX8" fmla="*/ 158750 w 203200"/>
              <a:gd name="connsiteY8" fmla="*/ 342512 h 1314062"/>
              <a:gd name="connsiteX9" fmla="*/ 180975 w 203200"/>
              <a:gd name="connsiteY9" fmla="*/ 856862 h 1314062"/>
              <a:gd name="connsiteX10" fmla="*/ 203200 w 203200"/>
              <a:gd name="connsiteY10" fmla="*/ 1314062 h 131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200" h="1314062">
                <a:moveTo>
                  <a:pt x="0" y="1310887"/>
                </a:moveTo>
                <a:cubicBezTo>
                  <a:pt x="10848" y="1143670"/>
                  <a:pt x="21696" y="976454"/>
                  <a:pt x="31750" y="840987"/>
                </a:cubicBezTo>
                <a:cubicBezTo>
                  <a:pt x="41804" y="705520"/>
                  <a:pt x="50800" y="620854"/>
                  <a:pt x="60325" y="498087"/>
                </a:cubicBezTo>
                <a:cubicBezTo>
                  <a:pt x="69850" y="375320"/>
                  <a:pt x="80433" y="185879"/>
                  <a:pt x="88900" y="104387"/>
                </a:cubicBezTo>
                <a:cubicBezTo>
                  <a:pt x="97367" y="22895"/>
                  <a:pt x="106362" y="25541"/>
                  <a:pt x="111125" y="9137"/>
                </a:cubicBezTo>
                <a:cubicBezTo>
                  <a:pt x="115888" y="-7267"/>
                  <a:pt x="114829" y="2787"/>
                  <a:pt x="117475" y="5962"/>
                </a:cubicBezTo>
                <a:cubicBezTo>
                  <a:pt x="120121" y="9137"/>
                  <a:pt x="124883" y="16545"/>
                  <a:pt x="127000" y="28187"/>
                </a:cubicBezTo>
                <a:cubicBezTo>
                  <a:pt x="129117" y="39829"/>
                  <a:pt x="124883" y="23425"/>
                  <a:pt x="130175" y="75812"/>
                </a:cubicBezTo>
                <a:cubicBezTo>
                  <a:pt x="135467" y="128199"/>
                  <a:pt x="150283" y="212337"/>
                  <a:pt x="158750" y="342512"/>
                </a:cubicBezTo>
                <a:cubicBezTo>
                  <a:pt x="167217" y="472687"/>
                  <a:pt x="173567" y="694937"/>
                  <a:pt x="180975" y="856862"/>
                </a:cubicBezTo>
                <a:cubicBezTo>
                  <a:pt x="188383" y="1018787"/>
                  <a:pt x="203200" y="1314062"/>
                  <a:pt x="203200" y="1314062"/>
                </a:cubicBezTo>
              </a:path>
            </a:pathLst>
          </a:cu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83" name="Object 11"/>
          <p:cNvGraphicFramePr>
            <a:graphicFrameLocks noChangeAspect="1"/>
          </p:cNvGraphicFramePr>
          <p:nvPr>
            <p:extLst>
              <p:ext uri="{D42A27DB-BD31-4B8C-83A1-F6EECF244321}">
                <p14:modId xmlns:p14="http://schemas.microsoft.com/office/powerpoint/2010/main" val="2173894680"/>
              </p:ext>
            </p:extLst>
          </p:nvPr>
        </p:nvGraphicFramePr>
        <p:xfrm>
          <a:off x="4253706" y="4835525"/>
          <a:ext cx="1214437" cy="233363"/>
        </p:xfrm>
        <a:graphic>
          <a:graphicData uri="http://schemas.openxmlformats.org/presentationml/2006/ole">
            <mc:AlternateContent xmlns:mc="http://schemas.openxmlformats.org/markup-compatibility/2006">
              <mc:Choice xmlns:v="urn:schemas-microsoft-com:vml" Requires="v">
                <p:oleObj spid="_x0000_s2984754" name="Equation" r:id="rId22" imgW="850900" imgH="165100" progId="Equation.DSMT4">
                  <p:embed/>
                </p:oleObj>
              </mc:Choice>
              <mc:Fallback>
                <p:oleObj name="Equation" r:id="rId22" imgW="850900" imgH="165100" progId="Equation.DSMT4">
                  <p:embed/>
                  <p:pic>
                    <p:nvPicPr>
                      <p:cNvPr id="0" name=""/>
                      <p:cNvPicPr>
                        <a:picLocks noChangeAspect="1" noChangeArrowheads="1"/>
                      </p:cNvPicPr>
                      <p:nvPr/>
                    </p:nvPicPr>
                    <p:blipFill>
                      <a:blip r:embed="rId23"/>
                      <a:srcRect/>
                      <a:stretch>
                        <a:fillRect/>
                      </a:stretch>
                    </p:blipFill>
                    <p:spPr bwMode="auto">
                      <a:xfrm>
                        <a:off x="4253706" y="4835525"/>
                        <a:ext cx="1214437" cy="2333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4" name="Object 11"/>
          <p:cNvGraphicFramePr>
            <a:graphicFrameLocks noChangeAspect="1"/>
          </p:cNvGraphicFramePr>
          <p:nvPr>
            <p:extLst>
              <p:ext uri="{D42A27DB-BD31-4B8C-83A1-F6EECF244321}">
                <p14:modId xmlns:p14="http://schemas.microsoft.com/office/powerpoint/2010/main" val="2523724729"/>
              </p:ext>
            </p:extLst>
          </p:nvPr>
        </p:nvGraphicFramePr>
        <p:xfrm>
          <a:off x="6359525" y="4549775"/>
          <a:ext cx="1195388" cy="287338"/>
        </p:xfrm>
        <a:graphic>
          <a:graphicData uri="http://schemas.openxmlformats.org/presentationml/2006/ole">
            <mc:AlternateContent xmlns:mc="http://schemas.openxmlformats.org/markup-compatibility/2006">
              <mc:Choice xmlns:v="urn:schemas-microsoft-com:vml" Requires="v">
                <p:oleObj spid="_x0000_s2984755" name="Equation" r:id="rId24" imgW="838200" imgH="203200" progId="Equation.DSMT4">
                  <p:embed/>
                </p:oleObj>
              </mc:Choice>
              <mc:Fallback>
                <p:oleObj name="Equation" r:id="rId24" imgW="838200" imgH="203200" progId="Equation.DSMT4">
                  <p:embed/>
                  <p:pic>
                    <p:nvPicPr>
                      <p:cNvPr id="0" name=""/>
                      <p:cNvPicPr>
                        <a:picLocks noChangeAspect="1" noChangeArrowheads="1"/>
                      </p:cNvPicPr>
                      <p:nvPr/>
                    </p:nvPicPr>
                    <p:blipFill>
                      <a:blip r:embed="rId25"/>
                      <a:srcRect/>
                      <a:stretch>
                        <a:fillRect/>
                      </a:stretch>
                    </p:blipFill>
                    <p:spPr bwMode="auto">
                      <a:xfrm>
                        <a:off x="6359525" y="4549775"/>
                        <a:ext cx="1195388" cy="2873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5" name="Object 11"/>
          <p:cNvGraphicFramePr>
            <a:graphicFrameLocks noChangeAspect="1"/>
          </p:cNvGraphicFramePr>
          <p:nvPr>
            <p:extLst>
              <p:ext uri="{D42A27DB-BD31-4B8C-83A1-F6EECF244321}">
                <p14:modId xmlns:p14="http://schemas.microsoft.com/office/powerpoint/2010/main" val="2549615479"/>
              </p:ext>
            </p:extLst>
          </p:nvPr>
        </p:nvGraphicFramePr>
        <p:xfrm>
          <a:off x="4099872" y="1432742"/>
          <a:ext cx="1214437" cy="233363"/>
        </p:xfrm>
        <a:graphic>
          <a:graphicData uri="http://schemas.openxmlformats.org/presentationml/2006/ole">
            <mc:AlternateContent xmlns:mc="http://schemas.openxmlformats.org/markup-compatibility/2006">
              <mc:Choice xmlns:v="urn:schemas-microsoft-com:vml" Requires="v">
                <p:oleObj spid="_x0000_s2984756" name="Equation" r:id="rId26" imgW="850900" imgH="165100" progId="Equation.DSMT4">
                  <p:embed/>
                </p:oleObj>
              </mc:Choice>
              <mc:Fallback>
                <p:oleObj name="Equation" r:id="rId26" imgW="850900" imgH="165100" progId="Equation.DSMT4">
                  <p:embed/>
                  <p:pic>
                    <p:nvPicPr>
                      <p:cNvPr id="0" name=""/>
                      <p:cNvPicPr>
                        <a:picLocks noChangeAspect="1" noChangeArrowheads="1"/>
                      </p:cNvPicPr>
                      <p:nvPr/>
                    </p:nvPicPr>
                    <p:blipFill>
                      <a:blip r:embed="rId23"/>
                      <a:srcRect/>
                      <a:stretch>
                        <a:fillRect/>
                      </a:stretch>
                    </p:blipFill>
                    <p:spPr bwMode="auto">
                      <a:xfrm>
                        <a:off x="4099872" y="1432742"/>
                        <a:ext cx="1214437" cy="2333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6" name="Object 11"/>
          <p:cNvGraphicFramePr>
            <a:graphicFrameLocks noChangeAspect="1"/>
          </p:cNvGraphicFramePr>
          <p:nvPr>
            <p:extLst>
              <p:ext uri="{D42A27DB-BD31-4B8C-83A1-F6EECF244321}">
                <p14:modId xmlns:p14="http://schemas.microsoft.com/office/powerpoint/2010/main" val="375061230"/>
              </p:ext>
            </p:extLst>
          </p:nvPr>
        </p:nvGraphicFramePr>
        <p:xfrm>
          <a:off x="6359525" y="1432742"/>
          <a:ext cx="1195388" cy="287338"/>
        </p:xfrm>
        <a:graphic>
          <a:graphicData uri="http://schemas.openxmlformats.org/presentationml/2006/ole">
            <mc:AlternateContent xmlns:mc="http://schemas.openxmlformats.org/markup-compatibility/2006">
              <mc:Choice xmlns:v="urn:schemas-microsoft-com:vml" Requires="v">
                <p:oleObj spid="_x0000_s2984757" name="Equation" r:id="rId27" imgW="838200" imgH="203200" progId="Equation.DSMT4">
                  <p:embed/>
                </p:oleObj>
              </mc:Choice>
              <mc:Fallback>
                <p:oleObj name="Equation" r:id="rId27" imgW="838200" imgH="203200" progId="Equation.DSMT4">
                  <p:embed/>
                  <p:pic>
                    <p:nvPicPr>
                      <p:cNvPr id="0" name=""/>
                      <p:cNvPicPr>
                        <a:picLocks noChangeAspect="1" noChangeArrowheads="1"/>
                      </p:cNvPicPr>
                      <p:nvPr/>
                    </p:nvPicPr>
                    <p:blipFill>
                      <a:blip r:embed="rId25"/>
                      <a:srcRect/>
                      <a:stretch>
                        <a:fillRect/>
                      </a:stretch>
                    </p:blipFill>
                    <p:spPr bwMode="auto">
                      <a:xfrm>
                        <a:off x="6359525" y="1432742"/>
                        <a:ext cx="1195388" cy="2873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51776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dissolve">
                                      <p:cBhvr>
                                        <p:cTn id="7" dur="500"/>
                                        <p:tgtEl>
                                          <p:spTgt spid="74"/>
                                        </p:tgtEl>
                                      </p:cBhvr>
                                    </p:animEffect>
                                  </p:childTnLst>
                                </p:cTn>
                              </p:par>
                              <p:par>
                                <p:cTn id="8" presetID="9" presetClass="entr" presetSubtype="0" fill="hold"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dissolve">
                                      <p:cBhvr>
                                        <p:cTn id="10" dur="500"/>
                                        <p:tgtEl>
                                          <p:spTgt spid="75"/>
                                        </p:tgtEl>
                                      </p:cBhvr>
                                    </p:animEffect>
                                  </p:childTnLst>
                                </p:cTn>
                              </p:par>
                              <p:par>
                                <p:cTn id="11" presetID="9" presetClass="entr" presetSubtype="0" fill="hold"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dissolve">
                                      <p:cBhvr>
                                        <p:cTn id="13" dur="500"/>
                                        <p:tgtEl>
                                          <p:spTgt spid="77"/>
                                        </p:tgtEl>
                                      </p:cBhvr>
                                    </p:animEffect>
                                  </p:childTnLst>
                                </p:cTn>
                              </p:par>
                              <p:par>
                                <p:cTn id="14" presetID="9" presetClass="entr" presetSubtype="0"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Effect transition="in" filter="dissolve">
                                      <p:cBhvr>
                                        <p:cTn id="16" dur="500"/>
                                        <p:tgtEl>
                                          <p:spTgt spid="76"/>
                                        </p:tgtEl>
                                      </p:cBhvr>
                                    </p:animEffect>
                                  </p:childTnLst>
                                </p:cTn>
                              </p:par>
                              <p:par>
                                <p:cTn id="17" presetID="9" presetClass="entr" presetSubtype="0" fill="hold" nodeType="with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dissolve">
                                      <p:cBhvr>
                                        <p:cTn id="19" dur="500"/>
                                        <p:tgtEl>
                                          <p:spTgt spid="8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par>
                                <p:cTn id="23" presetID="9" presetClass="entr" presetSubtype="0" fill="hold" nodeType="withEffect">
                                  <p:stCondLst>
                                    <p:cond delay="0"/>
                                  </p:stCondLst>
                                  <p:childTnLst>
                                    <p:set>
                                      <p:cBhvr>
                                        <p:cTn id="24" dur="1" fill="hold">
                                          <p:stCondLst>
                                            <p:cond delay="0"/>
                                          </p:stCondLst>
                                        </p:cTn>
                                        <p:tgtEl>
                                          <p:spTgt spid="83"/>
                                        </p:tgtEl>
                                        <p:attrNameLst>
                                          <p:attrName>style.visibility</p:attrName>
                                        </p:attrNameLst>
                                      </p:cBhvr>
                                      <p:to>
                                        <p:strVal val="visible"/>
                                      </p:to>
                                    </p:set>
                                    <p:animEffect transition="in" filter="dissolve">
                                      <p:cBhvr>
                                        <p:cTn id="25" dur="500"/>
                                        <p:tgtEl>
                                          <p:spTgt spid="8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dissolve">
                                      <p:cBhvr>
                                        <p:cTn id="28" dur="500"/>
                                        <p:tgtEl>
                                          <p:spTgt spid="59"/>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dissolve">
                                      <p:cBhvr>
                                        <p:cTn id="31" dur="500"/>
                                        <p:tgtEl>
                                          <p:spTgt spid="63"/>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dissolve">
                                      <p:cBhvr>
                                        <p:cTn id="34" dur="500"/>
                                        <p:tgtEl>
                                          <p:spTgt spid="64"/>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dissolve">
                                      <p:cBhvr>
                                        <p:cTn id="37" dur="500"/>
                                        <p:tgtEl>
                                          <p:spTgt spid="8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dissolve">
                                      <p:cBhvr>
                                        <p:cTn id="4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3" grpId="0" animBg="1"/>
      <p:bldP spid="64" grpId="0" animBg="1"/>
      <p:bldP spid="4" grpId="0" animBg="1"/>
      <p:bldP spid="8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txBox="1">
            <a:spLocks noGrp="1" noChangeArrowheads="1"/>
          </p:cNvSpPr>
          <p:nvPr>
            <p:ph type="title"/>
          </p:nvPr>
        </p:nvSpPr>
        <p:spPr>
          <a:xfrm>
            <a:off x="279400" y="274638"/>
            <a:ext cx="8610600" cy="550862"/>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0000"/>
                </a:solidFill>
                <a:latin typeface="Apple Chancery"/>
                <a:ea typeface="ＭＳ Ｐゴシック" charset="0"/>
                <a:cs typeface="Apple Chancery"/>
              </a:rPr>
              <a:t>Example 7</a:t>
            </a:r>
            <a:r>
              <a:rPr lang="en-US" sz="2800" dirty="0">
                <a:solidFill>
                  <a:srgbClr val="FF0000"/>
                </a:solidFill>
                <a:latin typeface="Apple Chancery"/>
                <a:ea typeface="ＭＳ Ｐゴシック" charset="0"/>
                <a:cs typeface="Apple Chancery"/>
                <a:sym typeface="Wingdings"/>
              </a:rPr>
              <a:t>:</a:t>
            </a:r>
            <a:r>
              <a:rPr lang="en-US" sz="2800" dirty="0">
                <a:solidFill>
                  <a:srgbClr val="FF0000"/>
                </a:solidFill>
                <a:latin typeface="Apple Chancery"/>
                <a:ea typeface="ＭＳ Ｐゴシック" charset="0"/>
                <a:cs typeface="Apple Chancery"/>
              </a:rPr>
              <a:t> </a:t>
            </a:r>
            <a:r>
              <a:rPr lang="en-US" sz="1800" dirty="0">
                <a:latin typeface="Times New Roman"/>
                <a:cs typeface="Times New Roman"/>
              </a:rPr>
              <a:t>(modified from Mr. White)</a:t>
            </a:r>
            <a:endParaRPr lang="en-US" sz="1800" dirty="0">
              <a:solidFill>
                <a:srgbClr val="008000"/>
              </a:solidFill>
              <a:latin typeface="Apple Chancery"/>
              <a:ea typeface="ＭＳ Ｐゴシック" charset="0"/>
              <a:cs typeface="Apple Chancery"/>
            </a:endParaRPr>
          </a:p>
        </p:txBody>
      </p:sp>
      <p:sp>
        <p:nvSpPr>
          <p:cNvPr id="7"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9"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28.)</a:t>
            </a:r>
          </a:p>
        </p:txBody>
      </p:sp>
      <p:sp>
        <p:nvSpPr>
          <p:cNvPr id="43" name="Rectangle 9"/>
          <p:cNvSpPr txBox="1">
            <a:spLocks noChangeArrowheads="1"/>
          </p:cNvSpPr>
          <p:nvPr/>
        </p:nvSpPr>
        <p:spPr>
          <a:xfrm>
            <a:off x="279400" y="825500"/>
            <a:ext cx="8610600" cy="673099"/>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latin typeface="Times New Roman"/>
                <a:cs typeface="Times New Roman"/>
              </a:rPr>
              <a:t>a.) </a:t>
            </a:r>
            <a:r>
              <a:rPr lang="en-US" sz="2000" dirty="0">
                <a:solidFill>
                  <a:srgbClr val="0000FF"/>
                </a:solidFill>
                <a:latin typeface="Times New Roman"/>
                <a:cs typeface="Times New Roman"/>
              </a:rPr>
              <a:t>In what direction </a:t>
            </a:r>
            <a:r>
              <a:rPr lang="en-US" sz="2000" dirty="0">
                <a:latin typeface="Times New Roman"/>
                <a:cs typeface="Times New Roman"/>
              </a:rPr>
              <a:t>will the induced current flow in the loop of wire?</a:t>
            </a:r>
            <a:endParaRPr lang="en-US" sz="1800" dirty="0">
              <a:solidFill>
                <a:srgbClr val="008000"/>
              </a:solidFill>
              <a:latin typeface="Apple Chancery"/>
              <a:ea typeface="ＭＳ Ｐゴシック" charset="0"/>
              <a:cs typeface="Apple Chancery"/>
            </a:endParaRPr>
          </a:p>
        </p:txBody>
      </p:sp>
      <p:sp>
        <p:nvSpPr>
          <p:cNvPr id="2" name="Donut 1"/>
          <p:cNvSpPr/>
          <p:nvPr/>
        </p:nvSpPr>
        <p:spPr>
          <a:xfrm>
            <a:off x="4599176" y="4793254"/>
            <a:ext cx="3514723" cy="1077641"/>
          </a:xfrm>
          <a:prstGeom prst="donut">
            <a:avLst>
              <a:gd name="adj" fmla="val 26268"/>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8" name="Group 17"/>
          <p:cNvGrpSpPr/>
          <p:nvPr/>
        </p:nvGrpSpPr>
        <p:grpSpPr>
          <a:xfrm>
            <a:off x="7791097" y="5222482"/>
            <a:ext cx="317542" cy="224093"/>
            <a:chOff x="8820150" y="4570413"/>
            <a:chExt cx="197962" cy="168274"/>
          </a:xfrm>
          <a:solidFill>
            <a:srgbClr val="FFFFFF"/>
          </a:solidFill>
        </p:grpSpPr>
        <p:sp>
          <p:nvSpPr>
            <p:cNvPr id="16" name="Arc 15"/>
            <p:cNvSpPr/>
            <p:nvPr/>
          </p:nvSpPr>
          <p:spPr>
            <a:xfrm rot="10800000">
              <a:off x="8820150" y="4576763"/>
              <a:ext cx="197962" cy="161924"/>
            </a:xfrm>
            <a:prstGeom prst="arc">
              <a:avLst>
                <a:gd name="adj1" fmla="val 268030"/>
                <a:gd name="adj2" fmla="val 10799981"/>
              </a:avLst>
            </a:prstGeom>
            <a:grpFill/>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Arc 16"/>
            <p:cNvSpPr/>
            <p:nvPr/>
          </p:nvSpPr>
          <p:spPr>
            <a:xfrm>
              <a:off x="8820150" y="4570413"/>
              <a:ext cx="197962" cy="161924"/>
            </a:xfrm>
            <a:prstGeom prst="arc">
              <a:avLst>
                <a:gd name="adj1" fmla="val 860655"/>
                <a:gd name="adj2" fmla="val 10799981"/>
              </a:avLst>
            </a:prstGeom>
            <a:grpFill/>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9" name="Group 18"/>
          <p:cNvGrpSpPr/>
          <p:nvPr/>
        </p:nvGrpSpPr>
        <p:grpSpPr>
          <a:xfrm>
            <a:off x="4604438" y="5210894"/>
            <a:ext cx="317542" cy="224093"/>
            <a:chOff x="8820150" y="4570413"/>
            <a:chExt cx="197962" cy="168274"/>
          </a:xfrm>
          <a:solidFill>
            <a:srgbClr val="FFFFFF"/>
          </a:solidFill>
        </p:grpSpPr>
        <p:sp>
          <p:nvSpPr>
            <p:cNvPr id="20" name="Arc 19"/>
            <p:cNvSpPr/>
            <p:nvPr/>
          </p:nvSpPr>
          <p:spPr>
            <a:xfrm rot="10800000">
              <a:off x="8820150" y="4576763"/>
              <a:ext cx="197962" cy="161924"/>
            </a:xfrm>
            <a:prstGeom prst="arc">
              <a:avLst>
                <a:gd name="adj1" fmla="val 268030"/>
                <a:gd name="adj2" fmla="val 10799981"/>
              </a:avLst>
            </a:prstGeom>
            <a:grpFill/>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Arc 20"/>
            <p:cNvSpPr/>
            <p:nvPr/>
          </p:nvSpPr>
          <p:spPr>
            <a:xfrm>
              <a:off x="8820150" y="4570413"/>
              <a:ext cx="197962" cy="161924"/>
            </a:xfrm>
            <a:prstGeom prst="arc">
              <a:avLst>
                <a:gd name="adj1" fmla="val 860655"/>
                <a:gd name="adj2" fmla="val 10799981"/>
              </a:avLst>
            </a:prstGeom>
            <a:grpFill/>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31" name="Straight Arrow Connector 30"/>
          <p:cNvCxnSpPr/>
          <p:nvPr/>
        </p:nvCxnSpPr>
        <p:spPr>
          <a:xfrm>
            <a:off x="6837390" y="3315474"/>
            <a:ext cx="0" cy="765627"/>
          </a:xfrm>
          <a:prstGeom prst="straightConnector1">
            <a:avLst/>
          </a:prstGeom>
          <a:ln w="38100" cmpd="sng">
            <a:solidFill>
              <a:srgbClr val="000000"/>
            </a:solidFill>
            <a:prstDash val="solid"/>
            <a:tailEnd type="arrow"/>
          </a:ln>
          <a:effectLst/>
        </p:spPr>
        <p:style>
          <a:lnRef idx="2">
            <a:schemeClr val="accent1"/>
          </a:lnRef>
          <a:fillRef idx="0">
            <a:schemeClr val="accent1"/>
          </a:fillRef>
          <a:effectRef idx="1">
            <a:schemeClr val="accent1"/>
          </a:effectRef>
          <a:fontRef idx="minor">
            <a:schemeClr val="tx1"/>
          </a:fontRef>
        </p:style>
      </p:cxnSp>
      <p:grpSp>
        <p:nvGrpSpPr>
          <p:cNvPr id="42" name="Group 41"/>
          <p:cNvGrpSpPr/>
          <p:nvPr/>
        </p:nvGrpSpPr>
        <p:grpSpPr>
          <a:xfrm>
            <a:off x="6101551" y="2377527"/>
            <a:ext cx="425408" cy="1426877"/>
            <a:chOff x="2895600" y="1639888"/>
            <a:chExt cx="469901" cy="1816100"/>
          </a:xfrm>
        </p:grpSpPr>
        <p:sp>
          <p:nvSpPr>
            <p:cNvPr id="37" name="Rectangle 36"/>
            <p:cNvSpPr/>
            <p:nvPr/>
          </p:nvSpPr>
          <p:spPr>
            <a:xfrm rot="5400000">
              <a:off x="2222500" y="2312988"/>
              <a:ext cx="1816100" cy="469900"/>
            </a:xfrm>
            <a:prstGeom prst="rect">
              <a:avLst/>
            </a:prstGeom>
            <a:solidFill>
              <a:schemeClr val="bg1">
                <a:lumMod val="75000"/>
              </a:schemeClr>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1" name="Group 40"/>
            <p:cNvGrpSpPr/>
            <p:nvPr/>
          </p:nvGrpSpPr>
          <p:grpSpPr>
            <a:xfrm>
              <a:off x="2895601" y="1646239"/>
              <a:ext cx="469900" cy="368300"/>
              <a:chOff x="2895600" y="3087688"/>
              <a:chExt cx="469900" cy="368300"/>
            </a:xfrm>
          </p:grpSpPr>
          <p:sp>
            <p:nvSpPr>
              <p:cNvPr id="39" name="Rectangle 38"/>
              <p:cNvSpPr/>
              <p:nvPr/>
            </p:nvSpPr>
            <p:spPr>
              <a:xfrm rot="5400000">
                <a:off x="2946400" y="3036888"/>
                <a:ext cx="368300" cy="469900"/>
              </a:xfrm>
              <a:prstGeom prst="rect">
                <a:avLst/>
              </a:prstGeom>
              <a:solidFill>
                <a:srgbClr val="FF0000">
                  <a:alpha val="72000"/>
                </a:srgbClr>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5" name="Object 34"/>
              <p:cNvGraphicFramePr>
                <a:graphicFrameLocks noChangeAspect="1"/>
              </p:cNvGraphicFramePr>
              <p:nvPr>
                <p:extLst>
                  <p:ext uri="{D42A27DB-BD31-4B8C-83A1-F6EECF244321}">
                    <p14:modId xmlns:p14="http://schemas.microsoft.com/office/powerpoint/2010/main" val="1301859080"/>
                  </p:ext>
                </p:extLst>
              </p:nvPr>
            </p:nvGraphicFramePr>
            <p:xfrm>
              <a:off x="3030538" y="3128964"/>
              <a:ext cx="200024" cy="265114"/>
            </p:xfrm>
            <a:graphic>
              <a:graphicData uri="http://schemas.openxmlformats.org/presentationml/2006/ole">
                <mc:AlternateContent xmlns:mc="http://schemas.openxmlformats.org/markup-compatibility/2006">
                  <mc:Choice xmlns:v="urn:schemas-microsoft-com:vml" Requires="v">
                    <p:oleObj spid="_x0000_s3028519" name="Equation" r:id="rId4" imgW="114300" imgH="152400" progId="Equation.DSMT4">
                      <p:embed/>
                    </p:oleObj>
                  </mc:Choice>
                  <mc:Fallback>
                    <p:oleObj name="Equation" r:id="rId4" imgW="114300" imgH="152400" progId="Equation.DSMT4">
                      <p:embed/>
                      <p:pic>
                        <p:nvPicPr>
                          <p:cNvPr id="0" name=""/>
                          <p:cNvPicPr/>
                          <p:nvPr/>
                        </p:nvPicPr>
                        <p:blipFill>
                          <a:blip r:embed="rId5"/>
                          <a:stretch>
                            <a:fillRect/>
                          </a:stretch>
                        </p:blipFill>
                        <p:spPr>
                          <a:xfrm>
                            <a:off x="3030538" y="3128964"/>
                            <a:ext cx="200024" cy="265114"/>
                          </a:xfrm>
                          <a:prstGeom prst="rect">
                            <a:avLst/>
                          </a:prstGeom>
                        </p:spPr>
                      </p:pic>
                    </p:oleObj>
                  </mc:Fallback>
                </mc:AlternateContent>
              </a:graphicData>
            </a:graphic>
          </p:graphicFrame>
        </p:grpSp>
        <p:grpSp>
          <p:nvGrpSpPr>
            <p:cNvPr id="40" name="Group 39"/>
            <p:cNvGrpSpPr/>
            <p:nvPr/>
          </p:nvGrpSpPr>
          <p:grpSpPr>
            <a:xfrm>
              <a:off x="2895601" y="3087688"/>
              <a:ext cx="469900" cy="368300"/>
              <a:chOff x="2895600" y="1639888"/>
              <a:chExt cx="469900" cy="368300"/>
            </a:xfrm>
          </p:grpSpPr>
          <p:sp>
            <p:nvSpPr>
              <p:cNvPr id="38" name="Rectangle 37"/>
              <p:cNvSpPr/>
              <p:nvPr/>
            </p:nvSpPr>
            <p:spPr>
              <a:xfrm rot="5400000">
                <a:off x="2946400" y="1589088"/>
                <a:ext cx="368300" cy="469900"/>
              </a:xfrm>
              <a:prstGeom prst="rect">
                <a:avLst/>
              </a:prstGeom>
              <a:solidFill>
                <a:srgbClr val="3366FF"/>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6" name="Object 35"/>
              <p:cNvGraphicFramePr>
                <a:graphicFrameLocks noChangeAspect="1"/>
              </p:cNvGraphicFramePr>
              <p:nvPr>
                <p:extLst>
                  <p:ext uri="{D42A27DB-BD31-4B8C-83A1-F6EECF244321}">
                    <p14:modId xmlns:p14="http://schemas.microsoft.com/office/powerpoint/2010/main" val="1289197964"/>
                  </p:ext>
                </p:extLst>
              </p:nvPr>
            </p:nvGraphicFramePr>
            <p:xfrm>
              <a:off x="3005138" y="1679576"/>
              <a:ext cx="244475" cy="265112"/>
            </p:xfrm>
            <a:graphic>
              <a:graphicData uri="http://schemas.openxmlformats.org/presentationml/2006/ole">
                <mc:AlternateContent xmlns:mc="http://schemas.openxmlformats.org/markup-compatibility/2006">
                  <mc:Choice xmlns:v="urn:schemas-microsoft-com:vml" Requires="v">
                    <p:oleObj spid="_x0000_s3028520" name="Equation" r:id="rId6" imgW="139700" imgH="152400" progId="Equation.DSMT4">
                      <p:embed/>
                    </p:oleObj>
                  </mc:Choice>
                  <mc:Fallback>
                    <p:oleObj name="Equation" r:id="rId6" imgW="139700" imgH="152400" progId="Equation.DSMT4">
                      <p:embed/>
                      <p:pic>
                        <p:nvPicPr>
                          <p:cNvPr id="0" name=""/>
                          <p:cNvPicPr/>
                          <p:nvPr/>
                        </p:nvPicPr>
                        <p:blipFill>
                          <a:blip r:embed="rId7"/>
                          <a:stretch>
                            <a:fillRect/>
                          </a:stretch>
                        </p:blipFill>
                        <p:spPr>
                          <a:xfrm>
                            <a:off x="3005138" y="1679576"/>
                            <a:ext cx="244475" cy="265112"/>
                          </a:xfrm>
                          <a:prstGeom prst="rect">
                            <a:avLst/>
                          </a:prstGeom>
                        </p:spPr>
                      </p:pic>
                    </p:oleObj>
                  </mc:Fallback>
                </mc:AlternateContent>
              </a:graphicData>
            </a:graphic>
          </p:graphicFrame>
        </p:grpSp>
      </p:grpSp>
      <p:grpSp>
        <p:nvGrpSpPr>
          <p:cNvPr id="200" name="Group 199"/>
          <p:cNvGrpSpPr/>
          <p:nvPr/>
        </p:nvGrpSpPr>
        <p:grpSpPr>
          <a:xfrm>
            <a:off x="4464738" y="5116162"/>
            <a:ext cx="3783601" cy="294294"/>
            <a:chOff x="2905313" y="5037781"/>
            <a:chExt cx="3783601" cy="294294"/>
          </a:xfrm>
        </p:grpSpPr>
        <p:grpSp>
          <p:nvGrpSpPr>
            <p:cNvPr id="140" name="Group 139"/>
            <p:cNvGrpSpPr/>
            <p:nvPr/>
          </p:nvGrpSpPr>
          <p:grpSpPr>
            <a:xfrm>
              <a:off x="3129807" y="5176167"/>
              <a:ext cx="3374960" cy="155908"/>
              <a:chOff x="3129807" y="5176167"/>
              <a:chExt cx="3374960" cy="155908"/>
            </a:xfrm>
          </p:grpSpPr>
          <p:cxnSp>
            <p:nvCxnSpPr>
              <p:cNvPr id="66" name="Straight Connector 65"/>
              <p:cNvCxnSpPr/>
              <p:nvPr/>
            </p:nvCxnSpPr>
            <p:spPr>
              <a:xfrm>
                <a:off x="6266517" y="5185730"/>
                <a:ext cx="234418" cy="13636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a:off x="6270349" y="5189056"/>
                <a:ext cx="234418" cy="13636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aphicFrame>
            <p:nvGraphicFramePr>
              <p:cNvPr id="70" name="Object 69"/>
              <p:cNvGraphicFramePr>
                <a:graphicFrameLocks noChangeAspect="1"/>
              </p:cNvGraphicFramePr>
              <p:nvPr>
                <p:extLst>
                  <p:ext uri="{D42A27DB-BD31-4B8C-83A1-F6EECF244321}">
                    <p14:modId xmlns:p14="http://schemas.microsoft.com/office/powerpoint/2010/main" val="2325065953"/>
                  </p:ext>
                </p:extLst>
              </p:nvPr>
            </p:nvGraphicFramePr>
            <p:xfrm>
              <a:off x="3129807" y="5176167"/>
              <a:ext cx="139407" cy="155908"/>
            </p:xfrm>
            <a:graphic>
              <a:graphicData uri="http://schemas.openxmlformats.org/presentationml/2006/ole">
                <mc:AlternateContent xmlns:mc="http://schemas.openxmlformats.org/markup-compatibility/2006">
                  <mc:Choice xmlns:v="urn:schemas-microsoft-com:vml" Requires="v">
                    <p:oleObj spid="_x0000_s3028521" name="Equation" r:id="rId8" imgW="88900" imgH="114300" progId="Equation.DSMT4">
                      <p:embed/>
                    </p:oleObj>
                  </mc:Choice>
                  <mc:Fallback>
                    <p:oleObj name="Equation" r:id="rId8" imgW="88900" imgH="114300" progId="Equation.DSMT4">
                      <p:embed/>
                      <p:pic>
                        <p:nvPicPr>
                          <p:cNvPr id="0" name=""/>
                          <p:cNvPicPr/>
                          <p:nvPr/>
                        </p:nvPicPr>
                        <p:blipFill>
                          <a:blip r:embed="rId9"/>
                          <a:stretch>
                            <a:fillRect/>
                          </a:stretch>
                        </p:blipFill>
                        <p:spPr>
                          <a:xfrm>
                            <a:off x="3129807" y="5176167"/>
                            <a:ext cx="139407" cy="155908"/>
                          </a:xfrm>
                          <a:prstGeom prst="rect">
                            <a:avLst/>
                          </a:prstGeom>
                        </p:spPr>
                      </p:pic>
                    </p:oleObj>
                  </mc:Fallback>
                </mc:AlternateContent>
              </a:graphicData>
            </a:graphic>
          </p:graphicFrame>
        </p:grpSp>
        <p:graphicFrame>
          <p:nvGraphicFramePr>
            <p:cNvPr id="71" name="Object 70"/>
            <p:cNvGraphicFramePr>
              <a:graphicFrameLocks noChangeAspect="1"/>
            </p:cNvGraphicFramePr>
            <p:nvPr>
              <p:extLst>
                <p:ext uri="{D42A27DB-BD31-4B8C-83A1-F6EECF244321}">
                  <p14:modId xmlns:p14="http://schemas.microsoft.com/office/powerpoint/2010/main" val="505635867"/>
                </p:ext>
              </p:extLst>
            </p:nvPr>
          </p:nvGraphicFramePr>
          <p:xfrm>
            <a:off x="2905313" y="5049369"/>
            <a:ext cx="139700" cy="206375"/>
          </p:xfrm>
          <a:graphic>
            <a:graphicData uri="http://schemas.openxmlformats.org/presentationml/2006/ole">
              <mc:AlternateContent xmlns:mc="http://schemas.openxmlformats.org/markup-compatibility/2006">
                <mc:Choice xmlns:v="urn:schemas-microsoft-com:vml" Requires="v">
                  <p:oleObj spid="_x0000_s3028522" name="Equation" r:id="rId10" imgW="88900" imgH="152400" progId="Equation.DSMT4">
                    <p:embed/>
                  </p:oleObj>
                </mc:Choice>
                <mc:Fallback>
                  <p:oleObj name="Equation" r:id="rId10" imgW="88900" imgH="152400" progId="Equation.DSMT4">
                    <p:embed/>
                    <p:pic>
                      <p:nvPicPr>
                        <p:cNvPr id="0" name=""/>
                        <p:cNvPicPr/>
                        <p:nvPr/>
                      </p:nvPicPr>
                      <p:blipFill>
                        <a:blip r:embed="rId11"/>
                        <a:stretch>
                          <a:fillRect/>
                        </a:stretch>
                      </p:blipFill>
                      <p:spPr>
                        <a:xfrm>
                          <a:off x="2905313" y="5049369"/>
                          <a:ext cx="139700" cy="206375"/>
                        </a:xfrm>
                        <a:prstGeom prst="rect">
                          <a:avLst/>
                        </a:prstGeom>
                      </p:spPr>
                    </p:pic>
                  </p:oleObj>
                </mc:Fallback>
              </mc:AlternateContent>
            </a:graphicData>
          </a:graphic>
        </p:graphicFrame>
        <p:graphicFrame>
          <p:nvGraphicFramePr>
            <p:cNvPr id="173" name="Object 172"/>
            <p:cNvGraphicFramePr>
              <a:graphicFrameLocks noChangeAspect="1"/>
            </p:cNvGraphicFramePr>
            <p:nvPr>
              <p:extLst>
                <p:ext uri="{D42A27DB-BD31-4B8C-83A1-F6EECF244321}">
                  <p14:modId xmlns:p14="http://schemas.microsoft.com/office/powerpoint/2010/main" val="3172269171"/>
                </p:ext>
              </p:extLst>
            </p:nvPr>
          </p:nvGraphicFramePr>
          <p:xfrm>
            <a:off x="6549214" y="5037781"/>
            <a:ext cx="139700" cy="206375"/>
          </p:xfrm>
          <a:graphic>
            <a:graphicData uri="http://schemas.openxmlformats.org/presentationml/2006/ole">
              <mc:AlternateContent xmlns:mc="http://schemas.openxmlformats.org/markup-compatibility/2006">
                <mc:Choice xmlns:v="urn:schemas-microsoft-com:vml" Requires="v">
                  <p:oleObj spid="_x0000_s3028523" name="Equation" r:id="rId12" imgW="88900" imgH="152400" progId="Equation.DSMT4">
                    <p:embed/>
                  </p:oleObj>
                </mc:Choice>
                <mc:Fallback>
                  <p:oleObj name="Equation" r:id="rId12" imgW="88900" imgH="152400" progId="Equation.DSMT4">
                    <p:embed/>
                    <p:pic>
                      <p:nvPicPr>
                        <p:cNvPr id="0" name=""/>
                        <p:cNvPicPr/>
                        <p:nvPr/>
                      </p:nvPicPr>
                      <p:blipFill>
                        <a:blip r:embed="rId11"/>
                        <a:stretch>
                          <a:fillRect/>
                        </a:stretch>
                      </p:blipFill>
                      <p:spPr>
                        <a:xfrm>
                          <a:off x="6549214" y="5037781"/>
                          <a:ext cx="139700" cy="206375"/>
                        </a:xfrm>
                        <a:prstGeom prst="rect">
                          <a:avLst/>
                        </a:prstGeom>
                      </p:spPr>
                    </p:pic>
                  </p:oleObj>
                </mc:Fallback>
              </mc:AlternateContent>
            </a:graphicData>
          </a:graphic>
        </p:graphicFrame>
      </p:grpSp>
      <p:sp>
        <p:nvSpPr>
          <p:cNvPr id="32" name="Oval 31"/>
          <p:cNvSpPr/>
          <p:nvPr/>
        </p:nvSpPr>
        <p:spPr>
          <a:xfrm>
            <a:off x="4921979" y="4921957"/>
            <a:ext cx="2869118" cy="748363"/>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6" name="Group 195"/>
          <p:cNvGrpSpPr/>
          <p:nvPr/>
        </p:nvGrpSpPr>
        <p:grpSpPr>
          <a:xfrm>
            <a:off x="3940023" y="3845329"/>
            <a:ext cx="4747026" cy="2403391"/>
            <a:chOff x="2380598" y="3766948"/>
            <a:chExt cx="4747026" cy="2403391"/>
          </a:xfrm>
        </p:grpSpPr>
        <p:grpSp>
          <p:nvGrpSpPr>
            <p:cNvPr id="195" name="Group 194"/>
            <p:cNvGrpSpPr/>
            <p:nvPr/>
          </p:nvGrpSpPr>
          <p:grpSpPr>
            <a:xfrm>
              <a:off x="2380598" y="3766948"/>
              <a:ext cx="4747026" cy="2403391"/>
              <a:chOff x="2380598" y="3766948"/>
              <a:chExt cx="4747026" cy="2403391"/>
            </a:xfrm>
          </p:grpSpPr>
          <p:grpSp>
            <p:nvGrpSpPr>
              <p:cNvPr id="61" name="Group 60"/>
              <p:cNvGrpSpPr/>
              <p:nvPr/>
            </p:nvGrpSpPr>
            <p:grpSpPr>
              <a:xfrm>
                <a:off x="5456176" y="5691719"/>
                <a:ext cx="235699" cy="200577"/>
                <a:chOff x="7435850" y="5943600"/>
                <a:chExt cx="260351" cy="255290"/>
              </a:xfrm>
            </p:grpSpPr>
            <p:cxnSp>
              <p:nvCxnSpPr>
                <p:cNvPr id="58" name="Straight Connector 57"/>
                <p:cNvCxnSpPr>
                  <a:stCxn id="49" idx="4"/>
                </p:cNvCxnSpPr>
                <p:nvPr/>
              </p:nvCxnSpPr>
              <p:spPr>
                <a:xfrm flipH="1" flipV="1">
                  <a:off x="7616825" y="5943600"/>
                  <a:ext cx="79375" cy="2540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H="1" flipV="1">
                  <a:off x="7435850" y="5984875"/>
                  <a:ext cx="260351" cy="214015"/>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5" name="Freeform 44"/>
              <p:cNvSpPr/>
              <p:nvPr/>
            </p:nvSpPr>
            <p:spPr>
              <a:xfrm>
                <a:off x="2380598" y="3775913"/>
                <a:ext cx="2230512" cy="1766134"/>
              </a:xfrm>
              <a:custGeom>
                <a:avLst/>
                <a:gdLst>
                  <a:gd name="connsiteX0" fmla="*/ 2463800 w 2463800"/>
                  <a:gd name="connsiteY0" fmla="*/ 0 h 2247900"/>
                  <a:gd name="connsiteX1" fmla="*/ 2413000 w 2463800"/>
                  <a:gd name="connsiteY1" fmla="*/ 444500 h 2247900"/>
                  <a:gd name="connsiteX2" fmla="*/ 2197100 w 2463800"/>
                  <a:gd name="connsiteY2" fmla="*/ 927100 h 2247900"/>
                  <a:gd name="connsiteX3" fmla="*/ 1765300 w 2463800"/>
                  <a:gd name="connsiteY3" fmla="*/ 1409700 h 2247900"/>
                  <a:gd name="connsiteX4" fmla="*/ 1346200 w 2463800"/>
                  <a:gd name="connsiteY4" fmla="*/ 1765300 h 2247900"/>
                  <a:gd name="connsiteX5" fmla="*/ 571500 w 2463800"/>
                  <a:gd name="connsiteY5" fmla="*/ 2120900 h 2247900"/>
                  <a:gd name="connsiteX6" fmla="*/ 0 w 2463800"/>
                  <a:gd name="connsiteY6" fmla="*/ 2247900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3800" h="2247900">
                    <a:moveTo>
                      <a:pt x="2463800" y="0"/>
                    </a:moveTo>
                    <a:cubicBezTo>
                      <a:pt x="2460625" y="144992"/>
                      <a:pt x="2457450" y="289984"/>
                      <a:pt x="2413000" y="444500"/>
                    </a:cubicBezTo>
                    <a:cubicBezTo>
                      <a:pt x="2368550" y="599016"/>
                      <a:pt x="2305050" y="766233"/>
                      <a:pt x="2197100" y="927100"/>
                    </a:cubicBezTo>
                    <a:cubicBezTo>
                      <a:pt x="2089150" y="1087967"/>
                      <a:pt x="1907117" y="1270000"/>
                      <a:pt x="1765300" y="1409700"/>
                    </a:cubicBezTo>
                    <a:cubicBezTo>
                      <a:pt x="1623483" y="1549400"/>
                      <a:pt x="1545167" y="1646767"/>
                      <a:pt x="1346200" y="1765300"/>
                    </a:cubicBezTo>
                    <a:cubicBezTo>
                      <a:pt x="1147233" y="1883833"/>
                      <a:pt x="795867" y="2040467"/>
                      <a:pt x="571500" y="2120900"/>
                    </a:cubicBezTo>
                    <a:cubicBezTo>
                      <a:pt x="347133" y="2201333"/>
                      <a:pt x="0" y="2247900"/>
                      <a:pt x="0" y="2247900"/>
                    </a:cubicBezTo>
                  </a:path>
                </a:pathLst>
              </a:cu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flipH="1">
                <a:off x="4897112" y="3766948"/>
                <a:ext cx="2230512" cy="1766134"/>
              </a:xfrm>
              <a:custGeom>
                <a:avLst/>
                <a:gdLst>
                  <a:gd name="connsiteX0" fmla="*/ 2463800 w 2463800"/>
                  <a:gd name="connsiteY0" fmla="*/ 0 h 2247900"/>
                  <a:gd name="connsiteX1" fmla="*/ 2413000 w 2463800"/>
                  <a:gd name="connsiteY1" fmla="*/ 444500 h 2247900"/>
                  <a:gd name="connsiteX2" fmla="*/ 2197100 w 2463800"/>
                  <a:gd name="connsiteY2" fmla="*/ 927100 h 2247900"/>
                  <a:gd name="connsiteX3" fmla="*/ 1765300 w 2463800"/>
                  <a:gd name="connsiteY3" fmla="*/ 1409700 h 2247900"/>
                  <a:gd name="connsiteX4" fmla="*/ 1346200 w 2463800"/>
                  <a:gd name="connsiteY4" fmla="*/ 1765300 h 2247900"/>
                  <a:gd name="connsiteX5" fmla="*/ 571500 w 2463800"/>
                  <a:gd name="connsiteY5" fmla="*/ 2120900 h 2247900"/>
                  <a:gd name="connsiteX6" fmla="*/ 0 w 2463800"/>
                  <a:gd name="connsiteY6" fmla="*/ 2247900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3800" h="2247900">
                    <a:moveTo>
                      <a:pt x="2463800" y="0"/>
                    </a:moveTo>
                    <a:cubicBezTo>
                      <a:pt x="2460625" y="144992"/>
                      <a:pt x="2457450" y="289984"/>
                      <a:pt x="2413000" y="444500"/>
                    </a:cubicBezTo>
                    <a:cubicBezTo>
                      <a:pt x="2368550" y="599016"/>
                      <a:pt x="2305050" y="766233"/>
                      <a:pt x="2197100" y="927100"/>
                    </a:cubicBezTo>
                    <a:cubicBezTo>
                      <a:pt x="2089150" y="1087967"/>
                      <a:pt x="1907117" y="1270000"/>
                      <a:pt x="1765300" y="1409700"/>
                    </a:cubicBezTo>
                    <a:cubicBezTo>
                      <a:pt x="1623483" y="1549400"/>
                      <a:pt x="1545167" y="1646767"/>
                      <a:pt x="1346200" y="1765300"/>
                    </a:cubicBezTo>
                    <a:cubicBezTo>
                      <a:pt x="1147233" y="1883833"/>
                      <a:pt x="795867" y="2040467"/>
                      <a:pt x="571500" y="2120900"/>
                    </a:cubicBezTo>
                    <a:cubicBezTo>
                      <a:pt x="347133" y="2201333"/>
                      <a:pt x="0" y="2247900"/>
                      <a:pt x="0" y="2247900"/>
                    </a:cubicBezTo>
                  </a:path>
                </a:pathLst>
              </a:cu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Freeform 47"/>
              <p:cNvSpPr/>
              <p:nvPr/>
            </p:nvSpPr>
            <p:spPr>
              <a:xfrm>
                <a:off x="3806286" y="3795869"/>
                <a:ext cx="885306" cy="2095413"/>
              </a:xfrm>
              <a:custGeom>
                <a:avLst/>
                <a:gdLst>
                  <a:gd name="connsiteX0" fmla="*/ 977900 w 977900"/>
                  <a:gd name="connsiteY0" fmla="*/ 0 h 2667000"/>
                  <a:gd name="connsiteX1" fmla="*/ 927100 w 977900"/>
                  <a:gd name="connsiteY1" fmla="*/ 863600 h 2667000"/>
                  <a:gd name="connsiteX2" fmla="*/ 711200 w 977900"/>
                  <a:gd name="connsiteY2" fmla="*/ 1536700 h 2667000"/>
                  <a:gd name="connsiteX3" fmla="*/ 419100 w 977900"/>
                  <a:gd name="connsiteY3" fmla="*/ 2082800 h 2667000"/>
                  <a:gd name="connsiteX4" fmla="*/ 0 w 977900"/>
                  <a:gd name="connsiteY4" fmla="*/ 2667000 h 266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900" h="2667000">
                    <a:moveTo>
                      <a:pt x="977900" y="0"/>
                    </a:moveTo>
                    <a:cubicBezTo>
                      <a:pt x="974725" y="303741"/>
                      <a:pt x="971550" y="607483"/>
                      <a:pt x="927100" y="863600"/>
                    </a:cubicBezTo>
                    <a:cubicBezTo>
                      <a:pt x="882650" y="1119717"/>
                      <a:pt x="795867" y="1333500"/>
                      <a:pt x="711200" y="1536700"/>
                    </a:cubicBezTo>
                    <a:cubicBezTo>
                      <a:pt x="626533" y="1739900"/>
                      <a:pt x="537633" y="1894417"/>
                      <a:pt x="419100" y="2082800"/>
                    </a:cubicBezTo>
                    <a:cubicBezTo>
                      <a:pt x="300567" y="2271183"/>
                      <a:pt x="0" y="2667000"/>
                      <a:pt x="0" y="2667000"/>
                    </a:cubicBezTo>
                  </a:path>
                </a:pathLst>
              </a:cu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1" name="Straight Connector 50"/>
              <p:cNvCxnSpPr>
                <a:stCxn id="45" idx="6"/>
              </p:cNvCxnSpPr>
              <p:nvPr/>
            </p:nvCxnSpPr>
            <p:spPr>
              <a:xfrm flipV="1">
                <a:off x="2380598" y="5442265"/>
                <a:ext cx="241447" cy="99782"/>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380598" y="5542047"/>
                <a:ext cx="281688" cy="17462"/>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56" name="Group 55"/>
              <p:cNvGrpSpPr/>
              <p:nvPr/>
            </p:nvGrpSpPr>
            <p:grpSpPr>
              <a:xfrm flipH="1">
                <a:off x="6836014" y="5434091"/>
                <a:ext cx="288038" cy="120418"/>
                <a:chOff x="4183986" y="5774459"/>
                <a:chExt cx="318164" cy="153266"/>
              </a:xfrm>
            </p:grpSpPr>
            <p:cxnSp>
              <p:nvCxnSpPr>
                <p:cNvPr id="54" name="Straight Connector 53"/>
                <p:cNvCxnSpPr/>
                <p:nvPr/>
              </p:nvCxnSpPr>
              <p:spPr>
                <a:xfrm flipV="1">
                  <a:off x="4183986" y="5774459"/>
                  <a:ext cx="266700" cy="1270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4191000" y="5905500"/>
                  <a:ext cx="311150" cy="22225"/>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p:cNvGrpSpPr/>
              <p:nvPr/>
            </p:nvGrpSpPr>
            <p:grpSpPr>
              <a:xfrm flipH="1">
                <a:off x="3806286" y="5690706"/>
                <a:ext cx="235699" cy="200577"/>
                <a:chOff x="7435850" y="5943600"/>
                <a:chExt cx="260351" cy="255290"/>
              </a:xfrm>
            </p:grpSpPr>
            <p:cxnSp>
              <p:nvCxnSpPr>
                <p:cNvPr id="63" name="Straight Connector 62"/>
                <p:cNvCxnSpPr/>
                <p:nvPr/>
              </p:nvCxnSpPr>
              <p:spPr>
                <a:xfrm flipH="1" flipV="1">
                  <a:off x="7616825" y="5943600"/>
                  <a:ext cx="79375" cy="2540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flipV="1">
                  <a:off x="7435850" y="5984875"/>
                  <a:ext cx="260351" cy="214015"/>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188" name="Object 187"/>
              <p:cNvGraphicFramePr>
                <a:graphicFrameLocks noChangeAspect="1"/>
              </p:cNvGraphicFramePr>
              <p:nvPr>
                <p:extLst>
                  <p:ext uri="{D42A27DB-BD31-4B8C-83A1-F6EECF244321}">
                    <p14:modId xmlns:p14="http://schemas.microsoft.com/office/powerpoint/2010/main" val="64269190"/>
                  </p:ext>
                </p:extLst>
              </p:nvPr>
            </p:nvGraphicFramePr>
            <p:xfrm>
              <a:off x="3883315" y="5792514"/>
              <a:ext cx="658812" cy="377825"/>
            </p:xfrm>
            <a:graphic>
              <a:graphicData uri="http://schemas.openxmlformats.org/presentationml/2006/ole">
                <mc:AlternateContent xmlns:mc="http://schemas.openxmlformats.org/markup-compatibility/2006">
                  <mc:Choice xmlns:v="urn:schemas-microsoft-com:vml" Requires="v">
                    <p:oleObj spid="_x0000_s3028524" name="Equation" r:id="rId13" imgW="419100" imgH="279400" progId="Equation.DSMT4">
                      <p:embed/>
                    </p:oleObj>
                  </mc:Choice>
                  <mc:Fallback>
                    <p:oleObj name="Equation" r:id="rId13" imgW="419100" imgH="279400" progId="Equation.DSMT4">
                      <p:embed/>
                      <p:pic>
                        <p:nvPicPr>
                          <p:cNvPr id="0" name=""/>
                          <p:cNvPicPr/>
                          <p:nvPr/>
                        </p:nvPicPr>
                        <p:blipFill>
                          <a:blip r:embed="rId14"/>
                          <a:stretch>
                            <a:fillRect/>
                          </a:stretch>
                        </p:blipFill>
                        <p:spPr>
                          <a:xfrm>
                            <a:off x="3883315" y="5792514"/>
                            <a:ext cx="658812" cy="377825"/>
                          </a:xfrm>
                          <a:prstGeom prst="rect">
                            <a:avLst/>
                          </a:prstGeom>
                        </p:spPr>
                      </p:pic>
                    </p:oleObj>
                  </mc:Fallback>
                </mc:AlternateContent>
              </a:graphicData>
            </a:graphic>
          </p:graphicFrame>
          <p:graphicFrame>
            <p:nvGraphicFramePr>
              <p:cNvPr id="189" name="Object 188"/>
              <p:cNvGraphicFramePr>
                <a:graphicFrameLocks noChangeAspect="1"/>
              </p:cNvGraphicFramePr>
              <p:nvPr>
                <p:extLst>
                  <p:ext uri="{D42A27DB-BD31-4B8C-83A1-F6EECF244321}">
                    <p14:modId xmlns:p14="http://schemas.microsoft.com/office/powerpoint/2010/main" val="941441722"/>
                  </p:ext>
                </p:extLst>
              </p:nvPr>
            </p:nvGraphicFramePr>
            <p:xfrm>
              <a:off x="5362468" y="5792514"/>
              <a:ext cx="658812" cy="377825"/>
            </p:xfrm>
            <a:graphic>
              <a:graphicData uri="http://schemas.openxmlformats.org/presentationml/2006/ole">
                <mc:AlternateContent xmlns:mc="http://schemas.openxmlformats.org/markup-compatibility/2006">
                  <mc:Choice xmlns:v="urn:schemas-microsoft-com:vml" Requires="v">
                    <p:oleObj spid="_x0000_s3028525" name="Equation" r:id="rId15" imgW="419100" imgH="279400" progId="Equation.DSMT4">
                      <p:embed/>
                    </p:oleObj>
                  </mc:Choice>
                  <mc:Fallback>
                    <p:oleObj name="Equation" r:id="rId15" imgW="419100" imgH="279400" progId="Equation.DSMT4">
                      <p:embed/>
                      <p:pic>
                        <p:nvPicPr>
                          <p:cNvPr id="0" name=""/>
                          <p:cNvPicPr/>
                          <p:nvPr/>
                        </p:nvPicPr>
                        <p:blipFill>
                          <a:blip r:embed="rId14"/>
                          <a:stretch>
                            <a:fillRect/>
                          </a:stretch>
                        </p:blipFill>
                        <p:spPr>
                          <a:xfrm>
                            <a:off x="5362468" y="5792514"/>
                            <a:ext cx="658812" cy="377825"/>
                          </a:xfrm>
                          <a:prstGeom prst="rect">
                            <a:avLst/>
                          </a:prstGeom>
                        </p:spPr>
                      </p:pic>
                    </p:oleObj>
                  </mc:Fallback>
                </mc:AlternateContent>
              </a:graphicData>
            </a:graphic>
          </p:graphicFrame>
          <p:sp>
            <p:nvSpPr>
              <p:cNvPr id="49" name="Freeform 48"/>
              <p:cNvSpPr/>
              <p:nvPr/>
            </p:nvSpPr>
            <p:spPr>
              <a:xfrm flipH="1">
                <a:off x="4806568" y="3795869"/>
                <a:ext cx="885306" cy="2095413"/>
              </a:xfrm>
              <a:custGeom>
                <a:avLst/>
                <a:gdLst>
                  <a:gd name="connsiteX0" fmla="*/ 977900 w 977900"/>
                  <a:gd name="connsiteY0" fmla="*/ 0 h 2667000"/>
                  <a:gd name="connsiteX1" fmla="*/ 927100 w 977900"/>
                  <a:gd name="connsiteY1" fmla="*/ 863600 h 2667000"/>
                  <a:gd name="connsiteX2" fmla="*/ 711200 w 977900"/>
                  <a:gd name="connsiteY2" fmla="*/ 1536700 h 2667000"/>
                  <a:gd name="connsiteX3" fmla="*/ 419100 w 977900"/>
                  <a:gd name="connsiteY3" fmla="*/ 2082800 h 2667000"/>
                  <a:gd name="connsiteX4" fmla="*/ 0 w 977900"/>
                  <a:gd name="connsiteY4" fmla="*/ 2667000 h 266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900" h="2667000">
                    <a:moveTo>
                      <a:pt x="977900" y="0"/>
                    </a:moveTo>
                    <a:cubicBezTo>
                      <a:pt x="974725" y="303741"/>
                      <a:pt x="971550" y="607483"/>
                      <a:pt x="927100" y="863600"/>
                    </a:cubicBezTo>
                    <a:cubicBezTo>
                      <a:pt x="882650" y="1119717"/>
                      <a:pt x="795867" y="1333500"/>
                      <a:pt x="711200" y="1536700"/>
                    </a:cubicBezTo>
                    <a:cubicBezTo>
                      <a:pt x="626533" y="1739900"/>
                      <a:pt x="537633" y="1894417"/>
                      <a:pt x="419100" y="2082800"/>
                    </a:cubicBezTo>
                    <a:cubicBezTo>
                      <a:pt x="300567" y="2271183"/>
                      <a:pt x="0" y="2667000"/>
                      <a:pt x="0" y="2667000"/>
                    </a:cubicBezTo>
                  </a:path>
                </a:pathLst>
              </a:cu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42" name="Freeform 141"/>
            <p:cNvSpPr/>
            <p:nvPr/>
          </p:nvSpPr>
          <p:spPr>
            <a:xfrm>
              <a:off x="3917950" y="5543550"/>
              <a:ext cx="247650" cy="171450"/>
            </a:xfrm>
            <a:custGeom>
              <a:avLst/>
              <a:gdLst>
                <a:gd name="connsiteX0" fmla="*/ 95250 w 247650"/>
                <a:gd name="connsiteY0" fmla="*/ 0 h 171450"/>
                <a:gd name="connsiteX1" fmla="*/ 247650 w 247650"/>
                <a:gd name="connsiteY1" fmla="*/ 31750 h 171450"/>
                <a:gd name="connsiteX2" fmla="*/ 76200 w 247650"/>
                <a:gd name="connsiteY2" fmla="*/ 171450 h 171450"/>
                <a:gd name="connsiteX3" fmla="*/ 0 w 247650"/>
                <a:gd name="connsiteY3" fmla="*/ 152400 h 171450"/>
                <a:gd name="connsiteX4" fmla="*/ 95250 w 247650"/>
                <a:gd name="connsiteY4" fmla="*/ 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 h="171450">
                  <a:moveTo>
                    <a:pt x="95250" y="0"/>
                  </a:moveTo>
                  <a:lnTo>
                    <a:pt x="247650" y="31750"/>
                  </a:lnTo>
                  <a:lnTo>
                    <a:pt x="76200" y="171450"/>
                  </a:lnTo>
                  <a:lnTo>
                    <a:pt x="0" y="152400"/>
                  </a:lnTo>
                  <a:lnTo>
                    <a:pt x="95250" y="0"/>
                  </a:lnTo>
                  <a:close/>
                </a:path>
              </a:pathLst>
            </a:cu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Freeform 142"/>
            <p:cNvSpPr/>
            <p:nvPr/>
          </p:nvSpPr>
          <p:spPr>
            <a:xfrm flipH="1">
              <a:off x="5321565" y="5562600"/>
              <a:ext cx="247650" cy="171450"/>
            </a:xfrm>
            <a:custGeom>
              <a:avLst/>
              <a:gdLst>
                <a:gd name="connsiteX0" fmla="*/ 95250 w 247650"/>
                <a:gd name="connsiteY0" fmla="*/ 0 h 171450"/>
                <a:gd name="connsiteX1" fmla="*/ 247650 w 247650"/>
                <a:gd name="connsiteY1" fmla="*/ 31750 h 171450"/>
                <a:gd name="connsiteX2" fmla="*/ 76200 w 247650"/>
                <a:gd name="connsiteY2" fmla="*/ 171450 h 171450"/>
                <a:gd name="connsiteX3" fmla="*/ 0 w 247650"/>
                <a:gd name="connsiteY3" fmla="*/ 152400 h 171450"/>
                <a:gd name="connsiteX4" fmla="*/ 95250 w 247650"/>
                <a:gd name="connsiteY4" fmla="*/ 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 h="171450">
                  <a:moveTo>
                    <a:pt x="95250" y="0"/>
                  </a:moveTo>
                  <a:lnTo>
                    <a:pt x="247650" y="31750"/>
                  </a:lnTo>
                  <a:lnTo>
                    <a:pt x="76200" y="171450"/>
                  </a:lnTo>
                  <a:lnTo>
                    <a:pt x="0" y="152400"/>
                  </a:lnTo>
                  <a:lnTo>
                    <a:pt x="95250" y="0"/>
                  </a:lnTo>
                  <a:close/>
                </a:path>
              </a:pathLst>
            </a:cu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9" name="Group 198"/>
          <p:cNvGrpSpPr/>
          <p:nvPr/>
        </p:nvGrpSpPr>
        <p:grpSpPr>
          <a:xfrm>
            <a:off x="4181470" y="4513271"/>
            <a:ext cx="4544160" cy="1328816"/>
            <a:chOff x="2622045" y="4434890"/>
            <a:chExt cx="4544160" cy="1328816"/>
          </a:xfrm>
        </p:grpSpPr>
        <p:graphicFrame>
          <p:nvGraphicFramePr>
            <p:cNvPr id="190" name="Object 189"/>
            <p:cNvGraphicFramePr>
              <a:graphicFrameLocks noChangeAspect="1"/>
            </p:cNvGraphicFramePr>
            <p:nvPr>
              <p:extLst>
                <p:ext uri="{D42A27DB-BD31-4B8C-83A1-F6EECF244321}">
                  <p14:modId xmlns:p14="http://schemas.microsoft.com/office/powerpoint/2010/main" val="1144591351"/>
                </p:ext>
              </p:extLst>
            </p:nvPr>
          </p:nvGraphicFramePr>
          <p:xfrm>
            <a:off x="3209710" y="4434890"/>
            <a:ext cx="679450" cy="360362"/>
          </p:xfrm>
          <a:graphic>
            <a:graphicData uri="http://schemas.openxmlformats.org/presentationml/2006/ole">
              <mc:AlternateContent xmlns:mc="http://schemas.openxmlformats.org/markup-compatibility/2006">
                <mc:Choice xmlns:v="urn:schemas-microsoft-com:vml" Requires="v">
                  <p:oleObj spid="_x0000_s3028526" name="Equation" r:id="rId16" imgW="431800" imgH="266700" progId="Equation.DSMT4">
                    <p:embed/>
                  </p:oleObj>
                </mc:Choice>
                <mc:Fallback>
                  <p:oleObj name="Equation" r:id="rId16" imgW="431800" imgH="266700" progId="Equation.DSMT4">
                    <p:embed/>
                    <p:pic>
                      <p:nvPicPr>
                        <p:cNvPr id="0" name=""/>
                        <p:cNvPicPr/>
                        <p:nvPr/>
                      </p:nvPicPr>
                      <p:blipFill>
                        <a:blip r:embed="rId17"/>
                        <a:stretch>
                          <a:fillRect/>
                        </a:stretch>
                      </p:blipFill>
                      <p:spPr>
                        <a:xfrm>
                          <a:off x="3209710" y="4434890"/>
                          <a:ext cx="679450" cy="360362"/>
                        </a:xfrm>
                        <a:prstGeom prst="rect">
                          <a:avLst/>
                        </a:prstGeom>
                      </p:spPr>
                    </p:pic>
                  </p:oleObj>
                </mc:Fallback>
              </mc:AlternateContent>
            </a:graphicData>
          </a:graphic>
        </p:graphicFrame>
        <p:graphicFrame>
          <p:nvGraphicFramePr>
            <p:cNvPr id="191" name="Object 190"/>
            <p:cNvGraphicFramePr>
              <a:graphicFrameLocks noChangeAspect="1"/>
            </p:cNvGraphicFramePr>
            <p:nvPr>
              <p:extLst>
                <p:ext uri="{D42A27DB-BD31-4B8C-83A1-F6EECF244321}">
                  <p14:modId xmlns:p14="http://schemas.microsoft.com/office/powerpoint/2010/main" val="3649132030"/>
                </p:ext>
              </p:extLst>
            </p:nvPr>
          </p:nvGraphicFramePr>
          <p:xfrm>
            <a:off x="6486755" y="4495174"/>
            <a:ext cx="679450" cy="360362"/>
          </p:xfrm>
          <a:graphic>
            <a:graphicData uri="http://schemas.openxmlformats.org/presentationml/2006/ole">
              <mc:AlternateContent xmlns:mc="http://schemas.openxmlformats.org/markup-compatibility/2006">
                <mc:Choice xmlns:v="urn:schemas-microsoft-com:vml" Requires="v">
                  <p:oleObj spid="_x0000_s3028527" name="Equation" r:id="rId18" imgW="431800" imgH="266700" progId="Equation.DSMT4">
                    <p:embed/>
                  </p:oleObj>
                </mc:Choice>
                <mc:Fallback>
                  <p:oleObj name="Equation" r:id="rId18" imgW="431800" imgH="266700" progId="Equation.DSMT4">
                    <p:embed/>
                    <p:pic>
                      <p:nvPicPr>
                        <p:cNvPr id="0" name=""/>
                        <p:cNvPicPr/>
                        <p:nvPr/>
                      </p:nvPicPr>
                      <p:blipFill>
                        <a:blip r:embed="rId17"/>
                        <a:stretch>
                          <a:fillRect/>
                        </a:stretch>
                      </p:blipFill>
                      <p:spPr>
                        <a:xfrm>
                          <a:off x="6486755" y="4495174"/>
                          <a:ext cx="679450" cy="360362"/>
                        </a:xfrm>
                        <a:prstGeom prst="rect">
                          <a:avLst/>
                        </a:prstGeom>
                      </p:spPr>
                    </p:pic>
                  </p:oleObj>
                </mc:Fallback>
              </mc:AlternateContent>
            </a:graphicData>
          </a:graphic>
        </p:graphicFrame>
        <p:grpSp>
          <p:nvGrpSpPr>
            <p:cNvPr id="158" name="Group 157"/>
            <p:cNvGrpSpPr/>
            <p:nvPr/>
          </p:nvGrpSpPr>
          <p:grpSpPr>
            <a:xfrm>
              <a:off x="5817141" y="4734968"/>
              <a:ext cx="1158346" cy="1028738"/>
              <a:chOff x="5872536" y="4826000"/>
              <a:chExt cx="996279" cy="884805"/>
            </a:xfrm>
          </p:grpSpPr>
          <p:sp>
            <p:nvSpPr>
              <p:cNvPr id="141" name="Oval 140"/>
              <p:cNvSpPr/>
              <p:nvPr/>
            </p:nvSpPr>
            <p:spPr>
              <a:xfrm>
                <a:off x="5921209" y="4871499"/>
                <a:ext cx="895757" cy="787457"/>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8" name="Group 147"/>
              <p:cNvGrpSpPr/>
              <p:nvPr/>
            </p:nvGrpSpPr>
            <p:grpSpPr>
              <a:xfrm>
                <a:off x="6286500" y="4826000"/>
                <a:ext cx="161963" cy="103698"/>
                <a:chOff x="6242050" y="4819650"/>
                <a:chExt cx="161963" cy="103698"/>
              </a:xfrm>
            </p:grpSpPr>
            <p:cxnSp>
              <p:nvCxnSpPr>
                <p:cNvPr id="145" name="Straight Connector 144"/>
                <p:cNvCxnSpPr/>
                <p:nvPr/>
              </p:nvCxnSpPr>
              <p:spPr>
                <a:xfrm>
                  <a:off x="6242050" y="4819650"/>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V="1">
                  <a:off x="6242050" y="4871499"/>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49" name="Group 148"/>
              <p:cNvGrpSpPr/>
              <p:nvPr/>
            </p:nvGrpSpPr>
            <p:grpSpPr>
              <a:xfrm flipH="1">
                <a:off x="6323031" y="5607107"/>
                <a:ext cx="161963" cy="103698"/>
                <a:chOff x="6242050" y="4819650"/>
                <a:chExt cx="161963" cy="103698"/>
              </a:xfrm>
            </p:grpSpPr>
            <p:cxnSp>
              <p:nvCxnSpPr>
                <p:cNvPr id="150" name="Straight Connector 149"/>
                <p:cNvCxnSpPr/>
                <p:nvPr/>
              </p:nvCxnSpPr>
              <p:spPr>
                <a:xfrm>
                  <a:off x="6242050" y="4819650"/>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flipV="1">
                  <a:off x="6242050" y="4871499"/>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52" name="Group 151"/>
              <p:cNvGrpSpPr/>
              <p:nvPr/>
            </p:nvGrpSpPr>
            <p:grpSpPr>
              <a:xfrm rot="5400000">
                <a:off x="6735984" y="5161646"/>
                <a:ext cx="161963" cy="103698"/>
                <a:chOff x="6242050" y="4819650"/>
                <a:chExt cx="161963" cy="103698"/>
              </a:xfrm>
            </p:grpSpPr>
            <p:cxnSp>
              <p:nvCxnSpPr>
                <p:cNvPr id="153" name="Straight Connector 152"/>
                <p:cNvCxnSpPr/>
                <p:nvPr/>
              </p:nvCxnSpPr>
              <p:spPr>
                <a:xfrm>
                  <a:off x="6242050" y="4819650"/>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V="1">
                  <a:off x="6242050" y="4871499"/>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55" name="Group 154"/>
              <p:cNvGrpSpPr/>
              <p:nvPr/>
            </p:nvGrpSpPr>
            <p:grpSpPr>
              <a:xfrm rot="5400000" flipH="1" flipV="1">
                <a:off x="5843403" y="5242627"/>
                <a:ext cx="161963" cy="103698"/>
                <a:chOff x="6242050" y="4819650"/>
                <a:chExt cx="161963" cy="103698"/>
              </a:xfrm>
            </p:grpSpPr>
            <p:cxnSp>
              <p:nvCxnSpPr>
                <p:cNvPr id="156" name="Straight Connector 155"/>
                <p:cNvCxnSpPr/>
                <p:nvPr/>
              </p:nvCxnSpPr>
              <p:spPr>
                <a:xfrm>
                  <a:off x="6242050" y="4819650"/>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flipV="1">
                  <a:off x="6242050" y="4871499"/>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174" name="Group 173"/>
            <p:cNvGrpSpPr/>
            <p:nvPr/>
          </p:nvGrpSpPr>
          <p:grpSpPr>
            <a:xfrm flipH="1">
              <a:off x="2622045" y="4723339"/>
              <a:ext cx="1158346" cy="1028738"/>
              <a:chOff x="5872536" y="4826000"/>
              <a:chExt cx="996279" cy="884805"/>
            </a:xfrm>
          </p:grpSpPr>
          <p:sp>
            <p:nvSpPr>
              <p:cNvPr id="175" name="Oval 174"/>
              <p:cNvSpPr/>
              <p:nvPr/>
            </p:nvSpPr>
            <p:spPr>
              <a:xfrm>
                <a:off x="5921209" y="4871499"/>
                <a:ext cx="895757" cy="787457"/>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6" name="Group 175"/>
              <p:cNvGrpSpPr/>
              <p:nvPr/>
            </p:nvGrpSpPr>
            <p:grpSpPr>
              <a:xfrm>
                <a:off x="6286500" y="4826000"/>
                <a:ext cx="161963" cy="103698"/>
                <a:chOff x="6242050" y="4819650"/>
                <a:chExt cx="161963" cy="103698"/>
              </a:xfrm>
            </p:grpSpPr>
            <p:cxnSp>
              <p:nvCxnSpPr>
                <p:cNvPr id="186" name="Straight Connector 185"/>
                <p:cNvCxnSpPr/>
                <p:nvPr/>
              </p:nvCxnSpPr>
              <p:spPr>
                <a:xfrm>
                  <a:off x="6242050" y="4819650"/>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flipV="1">
                  <a:off x="6242050" y="4871499"/>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77" name="Group 176"/>
              <p:cNvGrpSpPr/>
              <p:nvPr/>
            </p:nvGrpSpPr>
            <p:grpSpPr>
              <a:xfrm flipH="1">
                <a:off x="6323031" y="5607107"/>
                <a:ext cx="161963" cy="103698"/>
                <a:chOff x="6242050" y="4819650"/>
                <a:chExt cx="161963" cy="103698"/>
              </a:xfrm>
            </p:grpSpPr>
            <p:cxnSp>
              <p:nvCxnSpPr>
                <p:cNvPr id="184" name="Straight Connector 183"/>
                <p:cNvCxnSpPr/>
                <p:nvPr/>
              </p:nvCxnSpPr>
              <p:spPr>
                <a:xfrm>
                  <a:off x="6242050" y="4819650"/>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p:nvCxnSpPr>
              <p:spPr>
                <a:xfrm flipV="1">
                  <a:off x="6242050" y="4871499"/>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78" name="Group 177"/>
              <p:cNvGrpSpPr/>
              <p:nvPr/>
            </p:nvGrpSpPr>
            <p:grpSpPr>
              <a:xfrm rot="5400000">
                <a:off x="6735984" y="5161646"/>
                <a:ext cx="161963" cy="103698"/>
                <a:chOff x="6242050" y="4819650"/>
                <a:chExt cx="161963" cy="103698"/>
              </a:xfrm>
            </p:grpSpPr>
            <p:cxnSp>
              <p:nvCxnSpPr>
                <p:cNvPr id="182" name="Straight Connector 181"/>
                <p:cNvCxnSpPr/>
                <p:nvPr/>
              </p:nvCxnSpPr>
              <p:spPr>
                <a:xfrm>
                  <a:off x="6242050" y="4819650"/>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flipV="1">
                  <a:off x="6242050" y="4871499"/>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79" name="Group 178"/>
              <p:cNvGrpSpPr/>
              <p:nvPr/>
            </p:nvGrpSpPr>
            <p:grpSpPr>
              <a:xfrm rot="5400000" flipH="1" flipV="1">
                <a:off x="5843403" y="5242627"/>
                <a:ext cx="161963" cy="103698"/>
                <a:chOff x="6242050" y="4819650"/>
                <a:chExt cx="161963" cy="103698"/>
              </a:xfrm>
            </p:grpSpPr>
            <p:cxnSp>
              <p:nvCxnSpPr>
                <p:cNvPr id="180" name="Straight Connector 179"/>
                <p:cNvCxnSpPr/>
                <p:nvPr/>
              </p:nvCxnSpPr>
              <p:spPr>
                <a:xfrm>
                  <a:off x="6242050" y="4819650"/>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flipV="1">
                  <a:off x="6242050" y="4871499"/>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197" name="Freeform 196"/>
            <p:cNvSpPr/>
            <p:nvPr/>
          </p:nvSpPr>
          <p:spPr>
            <a:xfrm rot="20880479" flipH="1">
              <a:off x="5843632" y="5437687"/>
              <a:ext cx="290141" cy="186428"/>
            </a:xfrm>
            <a:custGeom>
              <a:avLst/>
              <a:gdLst>
                <a:gd name="connsiteX0" fmla="*/ 95250 w 247650"/>
                <a:gd name="connsiteY0" fmla="*/ 0 h 171450"/>
                <a:gd name="connsiteX1" fmla="*/ 247650 w 247650"/>
                <a:gd name="connsiteY1" fmla="*/ 31750 h 171450"/>
                <a:gd name="connsiteX2" fmla="*/ 76200 w 247650"/>
                <a:gd name="connsiteY2" fmla="*/ 171450 h 171450"/>
                <a:gd name="connsiteX3" fmla="*/ 0 w 247650"/>
                <a:gd name="connsiteY3" fmla="*/ 152400 h 171450"/>
                <a:gd name="connsiteX4" fmla="*/ 95250 w 247650"/>
                <a:gd name="connsiteY4" fmla="*/ 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 h="171450">
                  <a:moveTo>
                    <a:pt x="95250" y="0"/>
                  </a:moveTo>
                  <a:lnTo>
                    <a:pt x="247650" y="31750"/>
                  </a:lnTo>
                  <a:lnTo>
                    <a:pt x="76200" y="171450"/>
                  </a:lnTo>
                  <a:lnTo>
                    <a:pt x="0" y="152400"/>
                  </a:lnTo>
                  <a:lnTo>
                    <a:pt x="95250" y="0"/>
                  </a:lnTo>
                  <a:close/>
                </a:path>
              </a:pathLst>
            </a:cu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Freeform 197"/>
            <p:cNvSpPr/>
            <p:nvPr/>
          </p:nvSpPr>
          <p:spPr>
            <a:xfrm rot="1100860">
              <a:off x="3453242" y="5435207"/>
              <a:ext cx="290141" cy="195436"/>
            </a:xfrm>
            <a:custGeom>
              <a:avLst/>
              <a:gdLst>
                <a:gd name="connsiteX0" fmla="*/ 95250 w 247650"/>
                <a:gd name="connsiteY0" fmla="*/ 0 h 171450"/>
                <a:gd name="connsiteX1" fmla="*/ 247650 w 247650"/>
                <a:gd name="connsiteY1" fmla="*/ 31750 h 171450"/>
                <a:gd name="connsiteX2" fmla="*/ 76200 w 247650"/>
                <a:gd name="connsiteY2" fmla="*/ 171450 h 171450"/>
                <a:gd name="connsiteX3" fmla="*/ 0 w 247650"/>
                <a:gd name="connsiteY3" fmla="*/ 152400 h 171450"/>
                <a:gd name="connsiteX4" fmla="*/ 95250 w 247650"/>
                <a:gd name="connsiteY4" fmla="*/ 0 h 171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650" h="171450">
                  <a:moveTo>
                    <a:pt x="95250" y="0"/>
                  </a:moveTo>
                  <a:lnTo>
                    <a:pt x="247650" y="31750"/>
                  </a:lnTo>
                  <a:lnTo>
                    <a:pt x="76200" y="171450"/>
                  </a:lnTo>
                  <a:lnTo>
                    <a:pt x="0" y="152400"/>
                  </a:lnTo>
                  <a:lnTo>
                    <a:pt x="95250" y="0"/>
                  </a:lnTo>
                  <a:close/>
                </a:path>
              </a:pathLst>
            </a:custGeom>
            <a:solidFill>
              <a:schemeClr val="accent3"/>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1" name="Rectangle 9"/>
          <p:cNvSpPr txBox="1">
            <a:spLocks noChangeArrowheads="1"/>
          </p:cNvSpPr>
          <p:nvPr/>
        </p:nvSpPr>
        <p:spPr>
          <a:xfrm>
            <a:off x="616680" y="1396026"/>
            <a:ext cx="4602569" cy="484547"/>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latin typeface="Times New Roman"/>
                <a:cs typeface="Times New Roman"/>
              </a:rPr>
              <a:t>--The direction of the </a:t>
            </a:r>
            <a:r>
              <a:rPr lang="en-US" sz="2000" i="1" dirty="0">
                <a:latin typeface="Times New Roman"/>
                <a:cs typeface="Times New Roman"/>
              </a:rPr>
              <a:t>external B-</a:t>
            </a:r>
            <a:r>
              <a:rPr lang="en-US" sz="2000" i="1" dirty="0" err="1">
                <a:latin typeface="Times New Roman"/>
                <a:cs typeface="Times New Roman"/>
              </a:rPr>
              <a:t>fld</a:t>
            </a:r>
            <a:r>
              <a:rPr lang="en-US" sz="2000" i="1" dirty="0">
                <a:latin typeface="Times New Roman"/>
                <a:cs typeface="Times New Roman"/>
              </a:rPr>
              <a:t> </a:t>
            </a:r>
            <a:r>
              <a:rPr lang="en-US" sz="2000" dirty="0">
                <a:latin typeface="Times New Roman"/>
                <a:cs typeface="Times New Roman"/>
              </a:rPr>
              <a:t>is?</a:t>
            </a:r>
            <a:endParaRPr lang="en-US" sz="1800" dirty="0">
              <a:solidFill>
                <a:srgbClr val="008000"/>
              </a:solidFill>
              <a:latin typeface="Apple Chancery"/>
              <a:ea typeface="ＭＳ Ｐゴシック" charset="0"/>
              <a:cs typeface="Apple Chancery"/>
            </a:endParaRPr>
          </a:p>
        </p:txBody>
      </p:sp>
      <p:sp>
        <p:nvSpPr>
          <p:cNvPr id="202" name="Rectangle 9"/>
          <p:cNvSpPr txBox="1">
            <a:spLocks noChangeArrowheads="1"/>
          </p:cNvSpPr>
          <p:nvPr/>
        </p:nvSpPr>
        <p:spPr>
          <a:xfrm>
            <a:off x="616680" y="2071753"/>
            <a:ext cx="4602569" cy="484547"/>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latin typeface="Times New Roman"/>
                <a:cs typeface="Times New Roman"/>
              </a:rPr>
              <a:t>--Is the flux increasing or decreasing?</a:t>
            </a:r>
            <a:endParaRPr lang="en-US" sz="1800" dirty="0">
              <a:solidFill>
                <a:srgbClr val="008000"/>
              </a:solidFill>
              <a:latin typeface="Apple Chancery"/>
              <a:ea typeface="ＭＳ Ｐゴシック" charset="0"/>
              <a:cs typeface="Apple Chancery"/>
            </a:endParaRPr>
          </a:p>
        </p:txBody>
      </p:sp>
      <p:sp>
        <p:nvSpPr>
          <p:cNvPr id="203" name="Rectangle 9"/>
          <p:cNvSpPr txBox="1">
            <a:spLocks noChangeArrowheads="1"/>
          </p:cNvSpPr>
          <p:nvPr/>
        </p:nvSpPr>
        <p:spPr>
          <a:xfrm>
            <a:off x="1093794" y="2395774"/>
            <a:ext cx="4602569" cy="484547"/>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a:latin typeface="Times New Roman"/>
                <a:cs typeface="Times New Roman"/>
              </a:rPr>
              <a:t>it’s increasing</a:t>
            </a:r>
            <a:endParaRPr lang="en-US" sz="1400" dirty="0">
              <a:solidFill>
                <a:srgbClr val="008000"/>
              </a:solidFill>
              <a:latin typeface="Apple Chancery"/>
              <a:ea typeface="ＭＳ Ｐゴシック" charset="0"/>
              <a:cs typeface="Apple Chancery"/>
            </a:endParaRPr>
          </a:p>
        </p:txBody>
      </p:sp>
      <p:sp>
        <p:nvSpPr>
          <p:cNvPr id="205" name="Rectangle 9"/>
          <p:cNvSpPr txBox="1">
            <a:spLocks noChangeArrowheads="1"/>
          </p:cNvSpPr>
          <p:nvPr/>
        </p:nvSpPr>
        <p:spPr>
          <a:xfrm>
            <a:off x="616680" y="2956521"/>
            <a:ext cx="4602569" cy="484547"/>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latin typeface="Times New Roman"/>
                <a:cs typeface="Times New Roman"/>
              </a:rPr>
              <a:t>--So the </a:t>
            </a:r>
            <a:r>
              <a:rPr lang="en-US" sz="2000" i="1" dirty="0">
                <a:latin typeface="Times New Roman"/>
                <a:cs typeface="Times New Roman"/>
              </a:rPr>
              <a:t>induced B-</a:t>
            </a:r>
            <a:r>
              <a:rPr lang="en-US" sz="2000" i="1" dirty="0" err="1">
                <a:latin typeface="Times New Roman"/>
                <a:cs typeface="Times New Roman"/>
              </a:rPr>
              <a:t>fld</a:t>
            </a:r>
            <a:r>
              <a:rPr lang="en-US" sz="2000" i="1" dirty="0">
                <a:latin typeface="Times New Roman"/>
                <a:cs typeface="Times New Roman"/>
              </a:rPr>
              <a:t> </a:t>
            </a:r>
            <a:r>
              <a:rPr lang="en-US" sz="2000" dirty="0">
                <a:latin typeface="Times New Roman"/>
                <a:cs typeface="Times New Roman"/>
              </a:rPr>
              <a:t>is with or against the external field?</a:t>
            </a:r>
            <a:endParaRPr lang="en-US" sz="1800" dirty="0">
              <a:solidFill>
                <a:srgbClr val="008000"/>
              </a:solidFill>
              <a:latin typeface="Apple Chancery"/>
              <a:ea typeface="ＭＳ Ｐゴシック" charset="0"/>
              <a:cs typeface="Apple Chancery"/>
            </a:endParaRPr>
          </a:p>
        </p:txBody>
      </p:sp>
      <p:sp>
        <p:nvSpPr>
          <p:cNvPr id="206" name="Rectangle 9"/>
          <p:cNvSpPr txBox="1">
            <a:spLocks noChangeArrowheads="1"/>
          </p:cNvSpPr>
          <p:nvPr/>
        </p:nvSpPr>
        <p:spPr>
          <a:xfrm>
            <a:off x="1093794" y="3508119"/>
            <a:ext cx="4602569" cy="308075"/>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a:latin typeface="Times New Roman"/>
                <a:cs typeface="Times New Roman"/>
              </a:rPr>
              <a:t>against</a:t>
            </a:r>
            <a:endParaRPr lang="en-US" sz="1400" dirty="0">
              <a:solidFill>
                <a:srgbClr val="008000"/>
              </a:solidFill>
              <a:latin typeface="Apple Chancery"/>
              <a:ea typeface="ＭＳ Ｐゴシック" charset="0"/>
              <a:cs typeface="Apple Chancery"/>
            </a:endParaRPr>
          </a:p>
        </p:txBody>
      </p:sp>
      <p:sp>
        <p:nvSpPr>
          <p:cNvPr id="207" name="Rectangle 9"/>
          <p:cNvSpPr txBox="1">
            <a:spLocks noChangeArrowheads="1"/>
          </p:cNvSpPr>
          <p:nvPr/>
        </p:nvSpPr>
        <p:spPr>
          <a:xfrm>
            <a:off x="616681" y="4060674"/>
            <a:ext cx="3564790" cy="435821"/>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latin typeface="Times New Roman"/>
                <a:cs typeface="Times New Roman"/>
              </a:rPr>
              <a:t>--Which means the induced current must be</a:t>
            </a:r>
            <a:endParaRPr lang="en-US" sz="1800" dirty="0">
              <a:solidFill>
                <a:srgbClr val="008000"/>
              </a:solidFill>
              <a:latin typeface="Apple Chancery"/>
              <a:ea typeface="ＭＳ Ｐゴシック" charset="0"/>
              <a:cs typeface="Apple Chancery"/>
            </a:endParaRPr>
          </a:p>
        </p:txBody>
      </p:sp>
      <p:sp>
        <p:nvSpPr>
          <p:cNvPr id="208" name="Rectangle 9"/>
          <p:cNvSpPr txBox="1">
            <a:spLocks noChangeArrowheads="1"/>
          </p:cNvSpPr>
          <p:nvPr/>
        </p:nvSpPr>
        <p:spPr>
          <a:xfrm>
            <a:off x="1093794" y="4573932"/>
            <a:ext cx="2636744" cy="1606206"/>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a:latin typeface="Times New Roman"/>
                <a:cs typeface="Times New Roman"/>
              </a:rPr>
              <a:t>using the modified right-hand trick to determine the direction of a current-carrying coil’s B-</a:t>
            </a:r>
            <a:r>
              <a:rPr lang="en-US" sz="1600" dirty="0" err="1">
                <a:latin typeface="Times New Roman"/>
                <a:cs typeface="Times New Roman"/>
              </a:rPr>
              <a:t>fld</a:t>
            </a:r>
            <a:r>
              <a:rPr lang="en-US" sz="1600" dirty="0">
                <a:latin typeface="Times New Roman"/>
                <a:cs typeface="Times New Roman"/>
              </a:rPr>
              <a:t> down its axis, you get </a:t>
            </a:r>
            <a:r>
              <a:rPr lang="en-US" sz="1600" i="1" dirty="0">
                <a:latin typeface="Times New Roman"/>
                <a:cs typeface="Times New Roman"/>
              </a:rPr>
              <a:t>into the page </a:t>
            </a:r>
            <a:r>
              <a:rPr lang="en-US" sz="1600" dirty="0">
                <a:latin typeface="Times New Roman"/>
                <a:cs typeface="Times New Roman"/>
              </a:rPr>
              <a:t>on the right . . . </a:t>
            </a:r>
            <a:endParaRPr lang="en-US" sz="1400" dirty="0">
              <a:solidFill>
                <a:srgbClr val="008000"/>
              </a:solidFill>
              <a:latin typeface="Apple Chancery"/>
              <a:ea typeface="ＭＳ Ｐゴシック" charset="0"/>
              <a:cs typeface="Apple Chancery"/>
            </a:endParaRPr>
          </a:p>
        </p:txBody>
      </p:sp>
      <p:sp>
        <p:nvSpPr>
          <p:cNvPr id="209" name="Rectangle 9"/>
          <p:cNvSpPr txBox="1">
            <a:spLocks noChangeArrowheads="1"/>
          </p:cNvSpPr>
          <p:nvPr/>
        </p:nvSpPr>
        <p:spPr>
          <a:xfrm>
            <a:off x="1093795" y="1684574"/>
            <a:ext cx="1141406" cy="484547"/>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a:latin typeface="Times New Roman"/>
                <a:cs typeface="Times New Roman"/>
              </a:rPr>
              <a:t>downward</a:t>
            </a:r>
            <a:endParaRPr lang="en-US" sz="1400" dirty="0">
              <a:solidFill>
                <a:srgbClr val="008000"/>
              </a:solidFill>
              <a:latin typeface="Apple Chancery"/>
              <a:ea typeface="ＭＳ Ｐゴシック" charset="0"/>
              <a:cs typeface="Apple Chancery"/>
            </a:endParaRPr>
          </a:p>
        </p:txBody>
      </p:sp>
    </p:spTree>
    <p:extLst>
      <p:ext uri="{BB962C8B-B14F-4D97-AF65-F5344CB8AC3E}">
        <p14:creationId xmlns:p14="http://schemas.microsoft.com/office/powerpoint/2010/main" val="309189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dissolve">
                                      <p:cBhvr>
                                        <p:cTn id="7" dur="500"/>
                                        <p:tgtEl>
                                          <p:spTgt spid="20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9"/>
                                        </p:tgtEl>
                                        <p:attrNameLst>
                                          <p:attrName>style.visibility</p:attrName>
                                        </p:attrNameLst>
                                      </p:cBhvr>
                                      <p:to>
                                        <p:strVal val="visible"/>
                                      </p:to>
                                    </p:set>
                                    <p:animEffect transition="in" filter="dissolve">
                                      <p:cBhvr>
                                        <p:cTn id="12" dur="500"/>
                                        <p:tgtEl>
                                          <p:spTgt spid="20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6"/>
                                        </p:tgtEl>
                                        <p:attrNameLst>
                                          <p:attrName>style.visibility</p:attrName>
                                        </p:attrNameLst>
                                      </p:cBhvr>
                                      <p:to>
                                        <p:strVal val="visible"/>
                                      </p:to>
                                    </p:set>
                                    <p:animEffect transition="in" filter="dissolve">
                                      <p:cBhvr>
                                        <p:cTn id="17" dur="500"/>
                                        <p:tgtEl>
                                          <p:spTgt spid="19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2"/>
                                        </p:tgtEl>
                                        <p:attrNameLst>
                                          <p:attrName>style.visibility</p:attrName>
                                        </p:attrNameLst>
                                      </p:cBhvr>
                                      <p:to>
                                        <p:strVal val="visible"/>
                                      </p:to>
                                    </p:set>
                                    <p:animEffect transition="in" filter="dissolve">
                                      <p:cBhvr>
                                        <p:cTn id="22" dur="500"/>
                                        <p:tgtEl>
                                          <p:spTgt spid="20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3"/>
                                        </p:tgtEl>
                                        <p:attrNameLst>
                                          <p:attrName>style.visibility</p:attrName>
                                        </p:attrNameLst>
                                      </p:cBhvr>
                                      <p:to>
                                        <p:strVal val="visible"/>
                                      </p:to>
                                    </p:set>
                                    <p:animEffect transition="in" filter="dissolve">
                                      <p:cBhvr>
                                        <p:cTn id="27" dur="500"/>
                                        <p:tgtEl>
                                          <p:spTgt spid="20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05"/>
                                        </p:tgtEl>
                                        <p:attrNameLst>
                                          <p:attrName>style.visibility</p:attrName>
                                        </p:attrNameLst>
                                      </p:cBhvr>
                                      <p:to>
                                        <p:strVal val="visible"/>
                                      </p:to>
                                    </p:set>
                                    <p:animEffect transition="in" filter="dissolve">
                                      <p:cBhvr>
                                        <p:cTn id="32" dur="500"/>
                                        <p:tgtEl>
                                          <p:spTgt spid="20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06"/>
                                        </p:tgtEl>
                                        <p:attrNameLst>
                                          <p:attrName>style.visibility</p:attrName>
                                        </p:attrNameLst>
                                      </p:cBhvr>
                                      <p:to>
                                        <p:strVal val="visible"/>
                                      </p:to>
                                    </p:set>
                                    <p:animEffect transition="in" filter="dissolve">
                                      <p:cBhvr>
                                        <p:cTn id="37" dur="500"/>
                                        <p:tgtEl>
                                          <p:spTgt spid="20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99"/>
                                        </p:tgtEl>
                                        <p:attrNameLst>
                                          <p:attrName>style.visibility</p:attrName>
                                        </p:attrNameLst>
                                      </p:cBhvr>
                                      <p:to>
                                        <p:strVal val="visible"/>
                                      </p:to>
                                    </p:set>
                                    <p:animEffect transition="in" filter="dissolve">
                                      <p:cBhvr>
                                        <p:cTn id="42" dur="500"/>
                                        <p:tgtEl>
                                          <p:spTgt spid="199"/>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07"/>
                                        </p:tgtEl>
                                        <p:attrNameLst>
                                          <p:attrName>style.visibility</p:attrName>
                                        </p:attrNameLst>
                                      </p:cBhvr>
                                      <p:to>
                                        <p:strVal val="visible"/>
                                      </p:to>
                                    </p:set>
                                    <p:animEffect transition="in" filter="dissolve">
                                      <p:cBhvr>
                                        <p:cTn id="47" dur="500"/>
                                        <p:tgtEl>
                                          <p:spTgt spid="20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08"/>
                                        </p:tgtEl>
                                        <p:attrNameLst>
                                          <p:attrName>style.visibility</p:attrName>
                                        </p:attrNameLst>
                                      </p:cBhvr>
                                      <p:to>
                                        <p:strVal val="visible"/>
                                      </p:to>
                                    </p:set>
                                    <p:animEffect transition="in" filter="dissolve">
                                      <p:cBhvr>
                                        <p:cTn id="52" dur="500"/>
                                        <p:tgtEl>
                                          <p:spTgt spid="208"/>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200"/>
                                        </p:tgtEl>
                                        <p:attrNameLst>
                                          <p:attrName>style.visibility</p:attrName>
                                        </p:attrNameLst>
                                      </p:cBhvr>
                                      <p:to>
                                        <p:strVal val="visible"/>
                                      </p:to>
                                    </p:set>
                                    <p:animEffect transition="in" filter="dissolve">
                                      <p:cBhvr>
                                        <p:cTn id="57"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P spid="203" grpId="0"/>
      <p:bldP spid="205" grpId="0"/>
      <p:bldP spid="206" grpId="0"/>
      <p:bldP spid="207" grpId="0"/>
      <p:bldP spid="208" grpId="0"/>
      <p:bldP spid="20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109"/>
          <p:cNvSpPr/>
          <p:nvPr/>
        </p:nvSpPr>
        <p:spPr>
          <a:xfrm>
            <a:off x="4979063" y="3171632"/>
            <a:ext cx="3218336" cy="220094"/>
          </a:xfrm>
          <a:prstGeom prst="rect">
            <a:avLst/>
          </a:prstGeom>
          <a:solidFill>
            <a:schemeClr val="accent3"/>
          </a:solid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9"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29.)</a:t>
            </a:r>
          </a:p>
        </p:txBody>
      </p:sp>
      <p:sp>
        <p:nvSpPr>
          <p:cNvPr id="44" name="Rectangle 9"/>
          <p:cNvSpPr txBox="1">
            <a:spLocks noChangeArrowheads="1"/>
          </p:cNvSpPr>
          <p:nvPr/>
        </p:nvSpPr>
        <p:spPr>
          <a:xfrm>
            <a:off x="187284" y="438534"/>
            <a:ext cx="3499387" cy="1203574"/>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latin typeface="Times New Roman"/>
                <a:cs typeface="Times New Roman"/>
              </a:rPr>
              <a:t>b.) </a:t>
            </a:r>
            <a:r>
              <a:rPr lang="en-US" sz="2000" dirty="0">
                <a:solidFill>
                  <a:srgbClr val="0000FF"/>
                </a:solidFill>
                <a:latin typeface="Times New Roman"/>
                <a:cs typeface="Times New Roman"/>
              </a:rPr>
              <a:t>Will there be </a:t>
            </a:r>
            <a:r>
              <a:rPr lang="en-US" sz="2000" dirty="0">
                <a:latin typeface="Times New Roman"/>
                <a:cs typeface="Times New Roman"/>
              </a:rPr>
              <a:t>a force on the coil, and in what direction will it be if there is one?   How about the magnet?</a:t>
            </a:r>
            <a:endParaRPr lang="en-US" sz="1800" dirty="0">
              <a:solidFill>
                <a:srgbClr val="008000"/>
              </a:solidFill>
              <a:latin typeface="Apple Chancery"/>
              <a:ea typeface="ＭＳ Ｐゴシック" charset="0"/>
              <a:cs typeface="Apple Chancery"/>
            </a:endParaRPr>
          </a:p>
        </p:txBody>
      </p:sp>
      <p:grpSp>
        <p:nvGrpSpPr>
          <p:cNvPr id="79" name="Group 78"/>
          <p:cNvGrpSpPr/>
          <p:nvPr/>
        </p:nvGrpSpPr>
        <p:grpSpPr>
          <a:xfrm>
            <a:off x="6359936" y="322677"/>
            <a:ext cx="425408" cy="1426877"/>
            <a:chOff x="2895600" y="1639888"/>
            <a:chExt cx="469901" cy="1816100"/>
          </a:xfrm>
        </p:grpSpPr>
        <p:sp>
          <p:nvSpPr>
            <p:cNvPr id="99" name="Rectangle 98"/>
            <p:cNvSpPr/>
            <p:nvPr/>
          </p:nvSpPr>
          <p:spPr>
            <a:xfrm rot="5400000">
              <a:off x="2222500" y="2312988"/>
              <a:ext cx="1816100" cy="469900"/>
            </a:xfrm>
            <a:prstGeom prst="rect">
              <a:avLst/>
            </a:prstGeom>
            <a:solidFill>
              <a:schemeClr val="bg1">
                <a:lumMod val="75000"/>
              </a:schemeClr>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0" name="Group 99"/>
            <p:cNvGrpSpPr/>
            <p:nvPr/>
          </p:nvGrpSpPr>
          <p:grpSpPr>
            <a:xfrm>
              <a:off x="2895601" y="1646239"/>
              <a:ext cx="469900" cy="368300"/>
              <a:chOff x="2895600" y="3087688"/>
              <a:chExt cx="469900" cy="368300"/>
            </a:xfrm>
          </p:grpSpPr>
          <p:sp>
            <p:nvSpPr>
              <p:cNvPr id="104" name="Rectangle 103"/>
              <p:cNvSpPr/>
              <p:nvPr/>
            </p:nvSpPr>
            <p:spPr>
              <a:xfrm rot="5400000">
                <a:off x="2946400" y="3036888"/>
                <a:ext cx="368300" cy="469900"/>
              </a:xfrm>
              <a:prstGeom prst="rect">
                <a:avLst/>
              </a:prstGeom>
              <a:solidFill>
                <a:srgbClr val="FF0000">
                  <a:alpha val="72000"/>
                </a:srgbClr>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05" name="Object 104"/>
              <p:cNvGraphicFramePr>
                <a:graphicFrameLocks noChangeAspect="1"/>
              </p:cNvGraphicFramePr>
              <p:nvPr>
                <p:extLst>
                  <p:ext uri="{D42A27DB-BD31-4B8C-83A1-F6EECF244321}">
                    <p14:modId xmlns:p14="http://schemas.microsoft.com/office/powerpoint/2010/main" val="3938847967"/>
                  </p:ext>
                </p:extLst>
              </p:nvPr>
            </p:nvGraphicFramePr>
            <p:xfrm>
              <a:off x="3030538" y="3128963"/>
              <a:ext cx="200025" cy="265113"/>
            </p:xfrm>
            <a:graphic>
              <a:graphicData uri="http://schemas.openxmlformats.org/presentationml/2006/ole">
                <mc:AlternateContent xmlns:mc="http://schemas.openxmlformats.org/markup-compatibility/2006">
                  <mc:Choice xmlns:v="urn:schemas-microsoft-com:vml" Requires="v">
                    <p:oleObj spid="_x0000_s3031605" name="Equation" r:id="rId4" imgW="114300" imgH="152400" progId="Equation.DSMT4">
                      <p:embed/>
                    </p:oleObj>
                  </mc:Choice>
                  <mc:Fallback>
                    <p:oleObj name="Equation" r:id="rId4" imgW="114300" imgH="152400" progId="Equation.DSMT4">
                      <p:embed/>
                      <p:pic>
                        <p:nvPicPr>
                          <p:cNvPr id="0" name=""/>
                          <p:cNvPicPr/>
                          <p:nvPr/>
                        </p:nvPicPr>
                        <p:blipFill>
                          <a:blip r:embed="rId5"/>
                          <a:stretch>
                            <a:fillRect/>
                          </a:stretch>
                        </p:blipFill>
                        <p:spPr>
                          <a:xfrm>
                            <a:off x="3030538" y="3128963"/>
                            <a:ext cx="200025" cy="265113"/>
                          </a:xfrm>
                          <a:prstGeom prst="rect">
                            <a:avLst/>
                          </a:prstGeom>
                        </p:spPr>
                      </p:pic>
                    </p:oleObj>
                  </mc:Fallback>
                </mc:AlternateContent>
              </a:graphicData>
            </a:graphic>
          </p:graphicFrame>
        </p:grpSp>
        <p:grpSp>
          <p:nvGrpSpPr>
            <p:cNvPr id="101" name="Group 100"/>
            <p:cNvGrpSpPr/>
            <p:nvPr/>
          </p:nvGrpSpPr>
          <p:grpSpPr>
            <a:xfrm>
              <a:off x="2895601" y="3087688"/>
              <a:ext cx="469900" cy="368300"/>
              <a:chOff x="2895600" y="1639888"/>
              <a:chExt cx="469900" cy="368300"/>
            </a:xfrm>
          </p:grpSpPr>
          <p:sp>
            <p:nvSpPr>
              <p:cNvPr id="102" name="Rectangle 101"/>
              <p:cNvSpPr/>
              <p:nvPr/>
            </p:nvSpPr>
            <p:spPr>
              <a:xfrm rot="5400000">
                <a:off x="2946400" y="1589088"/>
                <a:ext cx="368300" cy="469900"/>
              </a:xfrm>
              <a:prstGeom prst="rect">
                <a:avLst/>
              </a:prstGeom>
              <a:solidFill>
                <a:srgbClr val="3366FF"/>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03" name="Object 102"/>
              <p:cNvGraphicFramePr>
                <a:graphicFrameLocks noChangeAspect="1"/>
              </p:cNvGraphicFramePr>
              <p:nvPr>
                <p:extLst>
                  <p:ext uri="{D42A27DB-BD31-4B8C-83A1-F6EECF244321}">
                    <p14:modId xmlns:p14="http://schemas.microsoft.com/office/powerpoint/2010/main" val="3782256069"/>
                  </p:ext>
                </p:extLst>
              </p:nvPr>
            </p:nvGraphicFramePr>
            <p:xfrm>
              <a:off x="3005138" y="1679576"/>
              <a:ext cx="244475" cy="265112"/>
            </p:xfrm>
            <a:graphic>
              <a:graphicData uri="http://schemas.openxmlformats.org/presentationml/2006/ole">
                <mc:AlternateContent xmlns:mc="http://schemas.openxmlformats.org/markup-compatibility/2006">
                  <mc:Choice xmlns:v="urn:schemas-microsoft-com:vml" Requires="v">
                    <p:oleObj spid="_x0000_s3031606" name="Equation" r:id="rId6" imgW="139700" imgH="152400" progId="Equation.DSMT4">
                      <p:embed/>
                    </p:oleObj>
                  </mc:Choice>
                  <mc:Fallback>
                    <p:oleObj name="Equation" r:id="rId6" imgW="139700" imgH="152400" progId="Equation.DSMT4">
                      <p:embed/>
                      <p:pic>
                        <p:nvPicPr>
                          <p:cNvPr id="0" name=""/>
                          <p:cNvPicPr/>
                          <p:nvPr/>
                        </p:nvPicPr>
                        <p:blipFill>
                          <a:blip r:embed="rId7"/>
                          <a:stretch>
                            <a:fillRect/>
                          </a:stretch>
                        </p:blipFill>
                        <p:spPr>
                          <a:xfrm>
                            <a:off x="3005138" y="1679576"/>
                            <a:ext cx="244475" cy="265112"/>
                          </a:xfrm>
                          <a:prstGeom prst="rect">
                            <a:avLst/>
                          </a:prstGeom>
                        </p:spPr>
                      </p:pic>
                    </p:oleObj>
                  </mc:Fallback>
                </mc:AlternateContent>
              </a:graphicData>
            </a:graphic>
          </p:graphicFrame>
        </p:grpSp>
      </p:grpSp>
      <p:grpSp>
        <p:nvGrpSpPr>
          <p:cNvPr id="132" name="Group 131"/>
          <p:cNvGrpSpPr/>
          <p:nvPr/>
        </p:nvGrpSpPr>
        <p:grpSpPr>
          <a:xfrm>
            <a:off x="4217458" y="1799444"/>
            <a:ext cx="2230512" cy="1783596"/>
            <a:chOff x="1456159" y="4299800"/>
            <a:chExt cx="2230512" cy="1783596"/>
          </a:xfrm>
        </p:grpSpPr>
        <p:sp>
          <p:nvSpPr>
            <p:cNvPr id="80" name="Freeform 79"/>
            <p:cNvSpPr/>
            <p:nvPr/>
          </p:nvSpPr>
          <p:spPr>
            <a:xfrm>
              <a:off x="1456159" y="4299800"/>
              <a:ext cx="2230512" cy="1766134"/>
            </a:xfrm>
            <a:custGeom>
              <a:avLst/>
              <a:gdLst>
                <a:gd name="connsiteX0" fmla="*/ 2463800 w 2463800"/>
                <a:gd name="connsiteY0" fmla="*/ 0 h 2247900"/>
                <a:gd name="connsiteX1" fmla="*/ 2413000 w 2463800"/>
                <a:gd name="connsiteY1" fmla="*/ 444500 h 2247900"/>
                <a:gd name="connsiteX2" fmla="*/ 2197100 w 2463800"/>
                <a:gd name="connsiteY2" fmla="*/ 927100 h 2247900"/>
                <a:gd name="connsiteX3" fmla="*/ 1765300 w 2463800"/>
                <a:gd name="connsiteY3" fmla="*/ 1409700 h 2247900"/>
                <a:gd name="connsiteX4" fmla="*/ 1346200 w 2463800"/>
                <a:gd name="connsiteY4" fmla="*/ 1765300 h 2247900"/>
                <a:gd name="connsiteX5" fmla="*/ 571500 w 2463800"/>
                <a:gd name="connsiteY5" fmla="*/ 2120900 h 2247900"/>
                <a:gd name="connsiteX6" fmla="*/ 0 w 2463800"/>
                <a:gd name="connsiteY6" fmla="*/ 2247900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3800" h="2247900">
                  <a:moveTo>
                    <a:pt x="2463800" y="0"/>
                  </a:moveTo>
                  <a:cubicBezTo>
                    <a:pt x="2460625" y="144992"/>
                    <a:pt x="2457450" y="289984"/>
                    <a:pt x="2413000" y="444500"/>
                  </a:cubicBezTo>
                  <a:cubicBezTo>
                    <a:pt x="2368550" y="599016"/>
                    <a:pt x="2305050" y="766233"/>
                    <a:pt x="2197100" y="927100"/>
                  </a:cubicBezTo>
                  <a:cubicBezTo>
                    <a:pt x="2089150" y="1087967"/>
                    <a:pt x="1907117" y="1270000"/>
                    <a:pt x="1765300" y="1409700"/>
                  </a:cubicBezTo>
                  <a:cubicBezTo>
                    <a:pt x="1623483" y="1549400"/>
                    <a:pt x="1545167" y="1646767"/>
                    <a:pt x="1346200" y="1765300"/>
                  </a:cubicBezTo>
                  <a:cubicBezTo>
                    <a:pt x="1147233" y="1883833"/>
                    <a:pt x="795867" y="2040467"/>
                    <a:pt x="571500" y="2120900"/>
                  </a:cubicBezTo>
                  <a:cubicBezTo>
                    <a:pt x="347133" y="2201333"/>
                    <a:pt x="0" y="2247900"/>
                    <a:pt x="0" y="2247900"/>
                  </a:cubicBezTo>
                </a:path>
              </a:pathLst>
            </a:cu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84" name="Straight Connector 83"/>
            <p:cNvCxnSpPr>
              <a:stCxn id="80" idx="6"/>
            </p:cNvCxnSpPr>
            <p:nvPr/>
          </p:nvCxnSpPr>
          <p:spPr>
            <a:xfrm flipV="1">
              <a:off x="1456159" y="5966152"/>
              <a:ext cx="241447" cy="99782"/>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1456159" y="6065934"/>
              <a:ext cx="281688" cy="17462"/>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3" name="Group 132"/>
          <p:cNvGrpSpPr/>
          <p:nvPr/>
        </p:nvGrpSpPr>
        <p:grpSpPr>
          <a:xfrm>
            <a:off x="6699047" y="1790479"/>
            <a:ext cx="2233292" cy="1787558"/>
            <a:chOff x="3972673" y="4290835"/>
            <a:chExt cx="2233292" cy="1787558"/>
          </a:xfrm>
        </p:grpSpPr>
        <p:sp>
          <p:nvSpPr>
            <p:cNvPr id="81" name="Freeform 80"/>
            <p:cNvSpPr/>
            <p:nvPr/>
          </p:nvSpPr>
          <p:spPr>
            <a:xfrm flipH="1">
              <a:off x="3972673" y="4290835"/>
              <a:ext cx="2230512" cy="1766134"/>
            </a:xfrm>
            <a:custGeom>
              <a:avLst/>
              <a:gdLst>
                <a:gd name="connsiteX0" fmla="*/ 2463800 w 2463800"/>
                <a:gd name="connsiteY0" fmla="*/ 0 h 2247900"/>
                <a:gd name="connsiteX1" fmla="*/ 2413000 w 2463800"/>
                <a:gd name="connsiteY1" fmla="*/ 444500 h 2247900"/>
                <a:gd name="connsiteX2" fmla="*/ 2197100 w 2463800"/>
                <a:gd name="connsiteY2" fmla="*/ 927100 h 2247900"/>
                <a:gd name="connsiteX3" fmla="*/ 1765300 w 2463800"/>
                <a:gd name="connsiteY3" fmla="*/ 1409700 h 2247900"/>
                <a:gd name="connsiteX4" fmla="*/ 1346200 w 2463800"/>
                <a:gd name="connsiteY4" fmla="*/ 1765300 h 2247900"/>
                <a:gd name="connsiteX5" fmla="*/ 571500 w 2463800"/>
                <a:gd name="connsiteY5" fmla="*/ 2120900 h 2247900"/>
                <a:gd name="connsiteX6" fmla="*/ 0 w 2463800"/>
                <a:gd name="connsiteY6" fmla="*/ 2247900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3800" h="2247900">
                  <a:moveTo>
                    <a:pt x="2463800" y="0"/>
                  </a:moveTo>
                  <a:cubicBezTo>
                    <a:pt x="2460625" y="144992"/>
                    <a:pt x="2457450" y="289984"/>
                    <a:pt x="2413000" y="444500"/>
                  </a:cubicBezTo>
                  <a:cubicBezTo>
                    <a:pt x="2368550" y="599016"/>
                    <a:pt x="2305050" y="766233"/>
                    <a:pt x="2197100" y="927100"/>
                  </a:cubicBezTo>
                  <a:cubicBezTo>
                    <a:pt x="2089150" y="1087967"/>
                    <a:pt x="1907117" y="1270000"/>
                    <a:pt x="1765300" y="1409700"/>
                  </a:cubicBezTo>
                  <a:cubicBezTo>
                    <a:pt x="1623483" y="1549400"/>
                    <a:pt x="1545167" y="1646767"/>
                    <a:pt x="1346200" y="1765300"/>
                  </a:cubicBezTo>
                  <a:cubicBezTo>
                    <a:pt x="1147233" y="1883833"/>
                    <a:pt x="795867" y="2040467"/>
                    <a:pt x="571500" y="2120900"/>
                  </a:cubicBezTo>
                  <a:cubicBezTo>
                    <a:pt x="347133" y="2201333"/>
                    <a:pt x="0" y="2247900"/>
                    <a:pt x="0" y="2247900"/>
                  </a:cubicBezTo>
                </a:path>
              </a:pathLst>
            </a:cu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86" name="Group 85"/>
            <p:cNvGrpSpPr/>
            <p:nvPr/>
          </p:nvGrpSpPr>
          <p:grpSpPr>
            <a:xfrm flipH="1">
              <a:off x="5924277" y="5961150"/>
              <a:ext cx="281688" cy="117243"/>
              <a:chOff x="4191000" y="5778500"/>
              <a:chExt cx="311150" cy="149225"/>
            </a:xfrm>
          </p:grpSpPr>
          <p:cxnSp>
            <p:nvCxnSpPr>
              <p:cNvPr id="97" name="Straight Connector 96"/>
              <p:cNvCxnSpPr/>
              <p:nvPr/>
            </p:nvCxnSpPr>
            <p:spPr>
              <a:xfrm flipV="1">
                <a:off x="4191000" y="5778500"/>
                <a:ext cx="266700" cy="1270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4191000" y="5905500"/>
                <a:ext cx="311150" cy="22225"/>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130" name="Group 129"/>
          <p:cNvGrpSpPr/>
          <p:nvPr/>
        </p:nvGrpSpPr>
        <p:grpSpPr>
          <a:xfrm>
            <a:off x="6608503" y="1819400"/>
            <a:ext cx="885307" cy="2096427"/>
            <a:chOff x="3882129" y="4319756"/>
            <a:chExt cx="885307" cy="2096427"/>
          </a:xfrm>
        </p:grpSpPr>
        <p:sp>
          <p:nvSpPr>
            <p:cNvPr id="83" name="Freeform 82"/>
            <p:cNvSpPr/>
            <p:nvPr/>
          </p:nvSpPr>
          <p:spPr>
            <a:xfrm flipH="1">
              <a:off x="3882129" y="4319756"/>
              <a:ext cx="885306" cy="2095413"/>
            </a:xfrm>
            <a:custGeom>
              <a:avLst/>
              <a:gdLst>
                <a:gd name="connsiteX0" fmla="*/ 977900 w 977900"/>
                <a:gd name="connsiteY0" fmla="*/ 0 h 2667000"/>
                <a:gd name="connsiteX1" fmla="*/ 927100 w 977900"/>
                <a:gd name="connsiteY1" fmla="*/ 863600 h 2667000"/>
                <a:gd name="connsiteX2" fmla="*/ 711200 w 977900"/>
                <a:gd name="connsiteY2" fmla="*/ 1536700 h 2667000"/>
                <a:gd name="connsiteX3" fmla="*/ 419100 w 977900"/>
                <a:gd name="connsiteY3" fmla="*/ 2082800 h 2667000"/>
                <a:gd name="connsiteX4" fmla="*/ 0 w 977900"/>
                <a:gd name="connsiteY4" fmla="*/ 2667000 h 266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900" h="2667000">
                  <a:moveTo>
                    <a:pt x="977900" y="0"/>
                  </a:moveTo>
                  <a:cubicBezTo>
                    <a:pt x="974725" y="303741"/>
                    <a:pt x="971550" y="607483"/>
                    <a:pt x="927100" y="863600"/>
                  </a:cubicBezTo>
                  <a:cubicBezTo>
                    <a:pt x="882650" y="1119717"/>
                    <a:pt x="795867" y="1333500"/>
                    <a:pt x="711200" y="1536700"/>
                  </a:cubicBezTo>
                  <a:cubicBezTo>
                    <a:pt x="626533" y="1739900"/>
                    <a:pt x="537633" y="1894417"/>
                    <a:pt x="419100" y="2082800"/>
                  </a:cubicBezTo>
                  <a:cubicBezTo>
                    <a:pt x="300567" y="2271183"/>
                    <a:pt x="0" y="2667000"/>
                    <a:pt x="0" y="2667000"/>
                  </a:cubicBezTo>
                </a:path>
              </a:pathLst>
            </a:cu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87" name="Group 86"/>
            <p:cNvGrpSpPr/>
            <p:nvPr/>
          </p:nvGrpSpPr>
          <p:grpSpPr>
            <a:xfrm>
              <a:off x="4531737" y="6215606"/>
              <a:ext cx="235699" cy="200577"/>
              <a:chOff x="7435850" y="5943600"/>
              <a:chExt cx="260351" cy="255290"/>
            </a:xfrm>
          </p:grpSpPr>
          <p:cxnSp>
            <p:nvCxnSpPr>
              <p:cNvPr id="95" name="Straight Connector 94"/>
              <p:cNvCxnSpPr>
                <a:stCxn id="83" idx="4"/>
              </p:cNvCxnSpPr>
              <p:nvPr/>
            </p:nvCxnSpPr>
            <p:spPr>
              <a:xfrm flipH="1" flipV="1">
                <a:off x="7616825" y="5943600"/>
                <a:ext cx="79375" cy="2540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flipH="1" flipV="1">
                <a:off x="7435850" y="5984875"/>
                <a:ext cx="260351" cy="214015"/>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131" name="Group 130"/>
          <p:cNvGrpSpPr/>
          <p:nvPr/>
        </p:nvGrpSpPr>
        <p:grpSpPr>
          <a:xfrm>
            <a:off x="5639971" y="1819400"/>
            <a:ext cx="885306" cy="2095414"/>
            <a:chOff x="2881847" y="4319756"/>
            <a:chExt cx="885306" cy="2095414"/>
          </a:xfrm>
        </p:grpSpPr>
        <p:sp>
          <p:nvSpPr>
            <p:cNvPr id="82" name="Freeform 81"/>
            <p:cNvSpPr/>
            <p:nvPr/>
          </p:nvSpPr>
          <p:spPr>
            <a:xfrm>
              <a:off x="2881847" y="4319756"/>
              <a:ext cx="885306" cy="2095413"/>
            </a:xfrm>
            <a:custGeom>
              <a:avLst/>
              <a:gdLst>
                <a:gd name="connsiteX0" fmla="*/ 977900 w 977900"/>
                <a:gd name="connsiteY0" fmla="*/ 0 h 2667000"/>
                <a:gd name="connsiteX1" fmla="*/ 927100 w 977900"/>
                <a:gd name="connsiteY1" fmla="*/ 863600 h 2667000"/>
                <a:gd name="connsiteX2" fmla="*/ 711200 w 977900"/>
                <a:gd name="connsiteY2" fmla="*/ 1536700 h 2667000"/>
                <a:gd name="connsiteX3" fmla="*/ 419100 w 977900"/>
                <a:gd name="connsiteY3" fmla="*/ 2082800 h 2667000"/>
                <a:gd name="connsiteX4" fmla="*/ 0 w 977900"/>
                <a:gd name="connsiteY4" fmla="*/ 2667000 h 266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7900" h="2667000">
                  <a:moveTo>
                    <a:pt x="977900" y="0"/>
                  </a:moveTo>
                  <a:cubicBezTo>
                    <a:pt x="974725" y="303741"/>
                    <a:pt x="971550" y="607483"/>
                    <a:pt x="927100" y="863600"/>
                  </a:cubicBezTo>
                  <a:cubicBezTo>
                    <a:pt x="882650" y="1119717"/>
                    <a:pt x="795867" y="1333500"/>
                    <a:pt x="711200" y="1536700"/>
                  </a:cubicBezTo>
                  <a:cubicBezTo>
                    <a:pt x="626533" y="1739900"/>
                    <a:pt x="537633" y="1894417"/>
                    <a:pt x="419100" y="2082800"/>
                  </a:cubicBezTo>
                  <a:cubicBezTo>
                    <a:pt x="300567" y="2271183"/>
                    <a:pt x="0" y="2667000"/>
                    <a:pt x="0" y="2667000"/>
                  </a:cubicBezTo>
                </a:path>
              </a:pathLst>
            </a:cu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88" name="Group 87"/>
            <p:cNvGrpSpPr/>
            <p:nvPr/>
          </p:nvGrpSpPr>
          <p:grpSpPr>
            <a:xfrm flipH="1">
              <a:off x="2881847" y="6214593"/>
              <a:ext cx="235699" cy="200577"/>
              <a:chOff x="7435850" y="5943600"/>
              <a:chExt cx="260351" cy="255290"/>
            </a:xfrm>
          </p:grpSpPr>
          <p:cxnSp>
            <p:nvCxnSpPr>
              <p:cNvPr id="93" name="Straight Connector 92"/>
              <p:cNvCxnSpPr/>
              <p:nvPr/>
            </p:nvCxnSpPr>
            <p:spPr>
              <a:xfrm flipH="1" flipV="1">
                <a:off x="7616825" y="5943600"/>
                <a:ext cx="79375" cy="2540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H="1" flipV="1">
                <a:off x="7435850" y="5984875"/>
                <a:ext cx="260351" cy="214015"/>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aphicFrame>
        <p:nvGraphicFramePr>
          <p:cNvPr id="92" name="Object 91"/>
          <p:cNvGraphicFramePr>
            <a:graphicFrameLocks noChangeAspect="1"/>
          </p:cNvGraphicFramePr>
          <p:nvPr>
            <p:extLst>
              <p:ext uri="{D42A27DB-BD31-4B8C-83A1-F6EECF244321}">
                <p14:modId xmlns:p14="http://schemas.microsoft.com/office/powerpoint/2010/main" val="2193454989"/>
              </p:ext>
            </p:extLst>
          </p:nvPr>
        </p:nvGraphicFramePr>
        <p:xfrm>
          <a:off x="8366751" y="2996569"/>
          <a:ext cx="139700" cy="207962"/>
        </p:xfrm>
        <a:graphic>
          <a:graphicData uri="http://schemas.openxmlformats.org/presentationml/2006/ole">
            <mc:AlternateContent xmlns:mc="http://schemas.openxmlformats.org/markup-compatibility/2006">
              <mc:Choice xmlns:v="urn:schemas-microsoft-com:vml" Requires="v">
                <p:oleObj spid="_x0000_s3031607" name="Equation" r:id="rId8" imgW="88900" imgH="152400" progId="Equation.DSMT4">
                  <p:embed/>
                </p:oleObj>
              </mc:Choice>
              <mc:Fallback>
                <p:oleObj name="Equation" r:id="rId8" imgW="88900" imgH="152400" progId="Equation.DSMT4">
                  <p:embed/>
                  <p:pic>
                    <p:nvPicPr>
                      <p:cNvPr id="0" name=""/>
                      <p:cNvPicPr/>
                      <p:nvPr/>
                    </p:nvPicPr>
                    <p:blipFill>
                      <a:blip r:embed="rId9"/>
                      <a:stretch>
                        <a:fillRect/>
                      </a:stretch>
                    </p:blipFill>
                    <p:spPr>
                      <a:xfrm>
                        <a:off x="8366751" y="2996569"/>
                        <a:ext cx="139700" cy="207962"/>
                      </a:xfrm>
                      <a:prstGeom prst="rect">
                        <a:avLst/>
                      </a:prstGeom>
                    </p:spPr>
                  </p:pic>
                </p:oleObj>
              </mc:Fallback>
            </mc:AlternateContent>
          </a:graphicData>
        </a:graphic>
      </p:graphicFrame>
      <p:sp>
        <p:nvSpPr>
          <p:cNvPr id="111" name="Oval 110"/>
          <p:cNvSpPr/>
          <p:nvPr/>
        </p:nvSpPr>
        <p:spPr>
          <a:xfrm>
            <a:off x="8146657" y="3171632"/>
            <a:ext cx="220094" cy="220094"/>
          </a:xfrm>
          <a:prstGeom prst="ellipse">
            <a:avLst/>
          </a:prstGeom>
          <a:solidFill>
            <a:srgbClr val="FFFFFF"/>
          </a:solid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0" name="Straight Connector 89"/>
          <p:cNvCxnSpPr/>
          <p:nvPr/>
        </p:nvCxnSpPr>
        <p:spPr>
          <a:xfrm flipH="1">
            <a:off x="8184570" y="3198640"/>
            <a:ext cx="149446" cy="16240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8181828" y="3201815"/>
            <a:ext cx="149446" cy="16240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16" name="Oval 115"/>
          <p:cNvSpPr/>
          <p:nvPr/>
        </p:nvSpPr>
        <p:spPr>
          <a:xfrm>
            <a:off x="4818718" y="3173316"/>
            <a:ext cx="220094" cy="220094"/>
          </a:xfrm>
          <a:prstGeom prst="ellipse">
            <a:avLst/>
          </a:prstGeom>
          <a:solidFill>
            <a:srgbClr val="FFFFFF"/>
          </a:solid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1" name="Object 90"/>
          <p:cNvGraphicFramePr>
            <a:graphicFrameLocks noChangeAspect="1"/>
          </p:cNvGraphicFramePr>
          <p:nvPr>
            <p:extLst>
              <p:ext uri="{D42A27DB-BD31-4B8C-83A1-F6EECF244321}">
                <p14:modId xmlns:p14="http://schemas.microsoft.com/office/powerpoint/2010/main" val="3610186438"/>
              </p:ext>
            </p:extLst>
          </p:nvPr>
        </p:nvGraphicFramePr>
        <p:xfrm>
          <a:off x="4863461" y="3204531"/>
          <a:ext cx="139407" cy="182529"/>
        </p:xfrm>
        <a:graphic>
          <a:graphicData uri="http://schemas.openxmlformats.org/presentationml/2006/ole">
            <mc:AlternateContent xmlns:mc="http://schemas.openxmlformats.org/markup-compatibility/2006">
              <mc:Choice xmlns:v="urn:schemas-microsoft-com:vml" Requires="v">
                <p:oleObj spid="_x0000_s3031608" name="Equation" r:id="rId10" imgW="88900" imgH="114300" progId="Equation.DSMT4">
                  <p:embed/>
                </p:oleObj>
              </mc:Choice>
              <mc:Fallback>
                <p:oleObj name="Equation" r:id="rId10" imgW="88900" imgH="114300" progId="Equation.DSMT4">
                  <p:embed/>
                  <p:pic>
                    <p:nvPicPr>
                      <p:cNvPr id="0" name=""/>
                      <p:cNvPicPr/>
                      <p:nvPr/>
                    </p:nvPicPr>
                    <p:blipFill>
                      <a:blip r:embed="rId11"/>
                      <a:stretch>
                        <a:fillRect/>
                      </a:stretch>
                    </p:blipFill>
                    <p:spPr>
                      <a:xfrm>
                        <a:off x="4863461" y="3204531"/>
                        <a:ext cx="139407" cy="182529"/>
                      </a:xfrm>
                      <a:prstGeom prst="rect">
                        <a:avLst/>
                      </a:prstGeom>
                    </p:spPr>
                  </p:pic>
                </p:oleObj>
              </mc:Fallback>
            </mc:AlternateContent>
          </a:graphicData>
        </a:graphic>
      </p:graphicFrame>
      <p:grpSp>
        <p:nvGrpSpPr>
          <p:cNvPr id="125" name="Group 124"/>
          <p:cNvGrpSpPr/>
          <p:nvPr/>
        </p:nvGrpSpPr>
        <p:grpSpPr>
          <a:xfrm>
            <a:off x="6780442" y="1804944"/>
            <a:ext cx="1524407" cy="939800"/>
            <a:chOff x="4038193" y="4305300"/>
            <a:chExt cx="1524407" cy="939800"/>
          </a:xfrm>
        </p:grpSpPr>
        <p:sp>
          <p:nvSpPr>
            <p:cNvPr id="117" name="Freeform 116"/>
            <p:cNvSpPr/>
            <p:nvPr/>
          </p:nvSpPr>
          <p:spPr>
            <a:xfrm>
              <a:off x="4038193" y="4305300"/>
              <a:ext cx="1524407" cy="868303"/>
            </a:xfrm>
            <a:custGeom>
              <a:avLst/>
              <a:gdLst>
                <a:gd name="connsiteX0" fmla="*/ 407 w 1524407"/>
                <a:gd name="connsiteY0" fmla="*/ 0 h 868303"/>
                <a:gd name="connsiteX1" fmla="*/ 25807 w 1524407"/>
                <a:gd name="connsiteY1" fmla="*/ 215900 h 868303"/>
                <a:gd name="connsiteX2" fmla="*/ 165507 w 1524407"/>
                <a:gd name="connsiteY2" fmla="*/ 457200 h 868303"/>
                <a:gd name="connsiteX3" fmla="*/ 368707 w 1524407"/>
                <a:gd name="connsiteY3" fmla="*/ 635000 h 868303"/>
                <a:gd name="connsiteX4" fmla="*/ 724307 w 1524407"/>
                <a:gd name="connsiteY4" fmla="*/ 800100 h 868303"/>
                <a:gd name="connsiteX5" fmla="*/ 1118007 w 1524407"/>
                <a:gd name="connsiteY5" fmla="*/ 863600 h 868303"/>
                <a:gd name="connsiteX6" fmla="*/ 1524407 w 1524407"/>
                <a:gd name="connsiteY6" fmla="*/ 863600 h 86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407" h="868303">
                  <a:moveTo>
                    <a:pt x="407" y="0"/>
                  </a:moveTo>
                  <a:cubicBezTo>
                    <a:pt x="-652" y="69850"/>
                    <a:pt x="-1710" y="139700"/>
                    <a:pt x="25807" y="215900"/>
                  </a:cubicBezTo>
                  <a:cubicBezTo>
                    <a:pt x="53324" y="292100"/>
                    <a:pt x="108357" y="387350"/>
                    <a:pt x="165507" y="457200"/>
                  </a:cubicBezTo>
                  <a:cubicBezTo>
                    <a:pt x="222657" y="527050"/>
                    <a:pt x="275574" y="577850"/>
                    <a:pt x="368707" y="635000"/>
                  </a:cubicBezTo>
                  <a:cubicBezTo>
                    <a:pt x="461840" y="692150"/>
                    <a:pt x="599424" y="762000"/>
                    <a:pt x="724307" y="800100"/>
                  </a:cubicBezTo>
                  <a:cubicBezTo>
                    <a:pt x="849190" y="838200"/>
                    <a:pt x="984657" y="853017"/>
                    <a:pt x="1118007" y="863600"/>
                  </a:cubicBezTo>
                  <a:cubicBezTo>
                    <a:pt x="1251357" y="874183"/>
                    <a:pt x="1524407" y="863600"/>
                    <a:pt x="1524407" y="863600"/>
                  </a:cubicBezTo>
                </a:path>
              </a:pathLst>
            </a:cu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9" name="Straight Connector 118"/>
            <p:cNvCxnSpPr/>
            <p:nvPr/>
          </p:nvCxnSpPr>
          <p:spPr>
            <a:xfrm flipH="1" flipV="1">
              <a:off x="5284297" y="5092700"/>
              <a:ext cx="276222" cy="74554"/>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flipH="1">
              <a:off x="5284297" y="5169981"/>
              <a:ext cx="276222" cy="75119"/>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26" name="Group 125"/>
          <p:cNvGrpSpPr/>
          <p:nvPr/>
        </p:nvGrpSpPr>
        <p:grpSpPr>
          <a:xfrm flipH="1">
            <a:off x="4835530" y="1804944"/>
            <a:ext cx="1524407" cy="939800"/>
            <a:chOff x="4038193" y="4305300"/>
            <a:chExt cx="1524407" cy="939800"/>
          </a:xfrm>
        </p:grpSpPr>
        <p:sp>
          <p:nvSpPr>
            <p:cNvPr id="127" name="Freeform 126"/>
            <p:cNvSpPr/>
            <p:nvPr/>
          </p:nvSpPr>
          <p:spPr>
            <a:xfrm>
              <a:off x="4038193" y="4305300"/>
              <a:ext cx="1524407" cy="868303"/>
            </a:xfrm>
            <a:custGeom>
              <a:avLst/>
              <a:gdLst>
                <a:gd name="connsiteX0" fmla="*/ 407 w 1524407"/>
                <a:gd name="connsiteY0" fmla="*/ 0 h 868303"/>
                <a:gd name="connsiteX1" fmla="*/ 25807 w 1524407"/>
                <a:gd name="connsiteY1" fmla="*/ 215900 h 868303"/>
                <a:gd name="connsiteX2" fmla="*/ 165507 w 1524407"/>
                <a:gd name="connsiteY2" fmla="*/ 457200 h 868303"/>
                <a:gd name="connsiteX3" fmla="*/ 368707 w 1524407"/>
                <a:gd name="connsiteY3" fmla="*/ 635000 h 868303"/>
                <a:gd name="connsiteX4" fmla="*/ 724307 w 1524407"/>
                <a:gd name="connsiteY4" fmla="*/ 800100 h 868303"/>
                <a:gd name="connsiteX5" fmla="*/ 1118007 w 1524407"/>
                <a:gd name="connsiteY5" fmla="*/ 863600 h 868303"/>
                <a:gd name="connsiteX6" fmla="*/ 1524407 w 1524407"/>
                <a:gd name="connsiteY6" fmla="*/ 863600 h 86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407" h="868303">
                  <a:moveTo>
                    <a:pt x="407" y="0"/>
                  </a:moveTo>
                  <a:cubicBezTo>
                    <a:pt x="-652" y="69850"/>
                    <a:pt x="-1710" y="139700"/>
                    <a:pt x="25807" y="215900"/>
                  </a:cubicBezTo>
                  <a:cubicBezTo>
                    <a:pt x="53324" y="292100"/>
                    <a:pt x="108357" y="387350"/>
                    <a:pt x="165507" y="457200"/>
                  </a:cubicBezTo>
                  <a:cubicBezTo>
                    <a:pt x="222657" y="527050"/>
                    <a:pt x="275574" y="577850"/>
                    <a:pt x="368707" y="635000"/>
                  </a:cubicBezTo>
                  <a:cubicBezTo>
                    <a:pt x="461840" y="692150"/>
                    <a:pt x="599424" y="762000"/>
                    <a:pt x="724307" y="800100"/>
                  </a:cubicBezTo>
                  <a:cubicBezTo>
                    <a:pt x="849190" y="838200"/>
                    <a:pt x="984657" y="853017"/>
                    <a:pt x="1118007" y="863600"/>
                  </a:cubicBezTo>
                  <a:cubicBezTo>
                    <a:pt x="1251357" y="874183"/>
                    <a:pt x="1524407" y="863600"/>
                    <a:pt x="1524407" y="863600"/>
                  </a:cubicBezTo>
                </a:path>
              </a:pathLst>
            </a:cu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8" name="Straight Connector 127"/>
            <p:cNvCxnSpPr/>
            <p:nvPr/>
          </p:nvCxnSpPr>
          <p:spPr>
            <a:xfrm flipH="1" flipV="1">
              <a:off x="5284297" y="5092700"/>
              <a:ext cx="276222" cy="74554"/>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flipH="1">
              <a:off x="5284297" y="5169981"/>
              <a:ext cx="276222" cy="75119"/>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136" name="Object 135"/>
          <p:cNvGraphicFramePr>
            <a:graphicFrameLocks noChangeAspect="1"/>
          </p:cNvGraphicFramePr>
          <p:nvPr>
            <p:extLst>
              <p:ext uri="{D42A27DB-BD31-4B8C-83A1-F6EECF244321}">
                <p14:modId xmlns:p14="http://schemas.microsoft.com/office/powerpoint/2010/main" val="3325063741"/>
              </p:ext>
            </p:extLst>
          </p:nvPr>
        </p:nvGraphicFramePr>
        <p:xfrm>
          <a:off x="4470673" y="4111112"/>
          <a:ext cx="1493838" cy="396875"/>
        </p:xfrm>
        <a:graphic>
          <a:graphicData uri="http://schemas.openxmlformats.org/presentationml/2006/ole">
            <mc:AlternateContent xmlns:mc="http://schemas.openxmlformats.org/markup-compatibility/2006">
              <mc:Choice xmlns:v="urn:schemas-microsoft-com:vml" Requires="v">
                <p:oleObj spid="_x0000_s3031609" name="Equation" r:id="rId12" imgW="952500" imgH="292100" progId="Equation.DSMT4">
                  <p:embed/>
                </p:oleObj>
              </mc:Choice>
              <mc:Fallback>
                <p:oleObj name="Equation" r:id="rId12" imgW="952500" imgH="292100" progId="Equation.DSMT4">
                  <p:embed/>
                  <p:pic>
                    <p:nvPicPr>
                      <p:cNvPr id="0" name=""/>
                      <p:cNvPicPr/>
                      <p:nvPr/>
                    </p:nvPicPr>
                    <p:blipFill>
                      <a:blip r:embed="rId13"/>
                      <a:stretch>
                        <a:fillRect/>
                      </a:stretch>
                    </p:blipFill>
                    <p:spPr>
                      <a:xfrm>
                        <a:off x="4470673" y="4111112"/>
                        <a:ext cx="1493838" cy="396875"/>
                      </a:xfrm>
                      <a:prstGeom prst="rect">
                        <a:avLst/>
                      </a:prstGeom>
                    </p:spPr>
                  </p:pic>
                </p:oleObj>
              </mc:Fallback>
            </mc:AlternateContent>
          </a:graphicData>
        </a:graphic>
      </p:graphicFrame>
      <p:cxnSp>
        <p:nvCxnSpPr>
          <p:cNvPr id="137" name="Straight Arrow Connector 136"/>
          <p:cNvCxnSpPr/>
          <p:nvPr/>
        </p:nvCxnSpPr>
        <p:spPr>
          <a:xfrm flipH="1">
            <a:off x="7931150" y="3460794"/>
            <a:ext cx="250678" cy="650318"/>
          </a:xfrm>
          <a:prstGeom prst="straightConnector1">
            <a:avLst/>
          </a:prstGeom>
          <a:ln w="2857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38" name="Object 137"/>
          <p:cNvGraphicFramePr>
            <a:graphicFrameLocks noChangeAspect="1"/>
          </p:cNvGraphicFramePr>
          <p:nvPr>
            <p:extLst>
              <p:ext uri="{D42A27DB-BD31-4B8C-83A1-F6EECF244321}">
                <p14:modId xmlns:p14="http://schemas.microsoft.com/office/powerpoint/2010/main" val="1149038800"/>
              </p:ext>
            </p:extLst>
          </p:nvPr>
        </p:nvGraphicFramePr>
        <p:xfrm>
          <a:off x="7298162" y="4090944"/>
          <a:ext cx="1493838" cy="396875"/>
        </p:xfrm>
        <a:graphic>
          <a:graphicData uri="http://schemas.openxmlformats.org/presentationml/2006/ole">
            <mc:AlternateContent xmlns:mc="http://schemas.openxmlformats.org/markup-compatibility/2006">
              <mc:Choice xmlns:v="urn:schemas-microsoft-com:vml" Requires="v">
                <p:oleObj spid="_x0000_s3031610" name="Equation" r:id="rId14" imgW="952500" imgH="292100" progId="Equation.DSMT4">
                  <p:embed/>
                </p:oleObj>
              </mc:Choice>
              <mc:Fallback>
                <p:oleObj name="Equation" r:id="rId14" imgW="952500" imgH="292100" progId="Equation.DSMT4">
                  <p:embed/>
                  <p:pic>
                    <p:nvPicPr>
                      <p:cNvPr id="0" name=""/>
                      <p:cNvPicPr/>
                      <p:nvPr/>
                    </p:nvPicPr>
                    <p:blipFill>
                      <a:blip r:embed="rId13"/>
                      <a:stretch>
                        <a:fillRect/>
                      </a:stretch>
                    </p:blipFill>
                    <p:spPr>
                      <a:xfrm>
                        <a:off x="7298162" y="4090944"/>
                        <a:ext cx="1493838" cy="396875"/>
                      </a:xfrm>
                      <a:prstGeom prst="rect">
                        <a:avLst/>
                      </a:prstGeom>
                    </p:spPr>
                  </p:pic>
                </p:oleObj>
              </mc:Fallback>
            </mc:AlternateContent>
          </a:graphicData>
        </a:graphic>
      </p:graphicFrame>
      <p:cxnSp>
        <p:nvCxnSpPr>
          <p:cNvPr id="106" name="Straight Arrow Connector 105"/>
          <p:cNvCxnSpPr/>
          <p:nvPr/>
        </p:nvCxnSpPr>
        <p:spPr>
          <a:xfrm>
            <a:off x="7110501" y="934036"/>
            <a:ext cx="0" cy="765627"/>
          </a:xfrm>
          <a:prstGeom prst="straightConnector1">
            <a:avLst/>
          </a:prstGeom>
          <a:ln w="38100" cmpd="sng">
            <a:solidFill>
              <a:srgbClr val="000000"/>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549686" y="1699663"/>
            <a:ext cx="3162300" cy="646331"/>
          </a:xfrm>
          <a:prstGeom prst="rect">
            <a:avLst/>
          </a:prstGeom>
          <a:noFill/>
        </p:spPr>
        <p:txBody>
          <a:bodyPr wrap="square" rtlCol="0">
            <a:spAutoFit/>
          </a:bodyPr>
          <a:lstStyle/>
          <a:p>
            <a:r>
              <a:rPr lang="en-US" dirty="0">
                <a:latin typeface="Times New Roman"/>
                <a:cs typeface="Times New Roman"/>
              </a:rPr>
              <a:t>Yes, there will be.  There are two ways to see the direction.</a:t>
            </a:r>
          </a:p>
        </p:txBody>
      </p:sp>
      <p:sp>
        <p:nvSpPr>
          <p:cNvPr id="108" name="TextBox 107"/>
          <p:cNvSpPr txBox="1"/>
          <p:nvPr/>
        </p:nvSpPr>
        <p:spPr>
          <a:xfrm>
            <a:off x="3988136" y="2829433"/>
            <a:ext cx="1651835" cy="307777"/>
          </a:xfrm>
          <a:prstGeom prst="rect">
            <a:avLst/>
          </a:prstGeom>
          <a:noFill/>
        </p:spPr>
        <p:txBody>
          <a:bodyPr wrap="square" rtlCol="0">
            <a:spAutoFit/>
          </a:bodyPr>
          <a:lstStyle/>
          <a:p>
            <a:r>
              <a:rPr lang="en-US" sz="1400" dirty="0">
                <a:latin typeface="Times New Roman"/>
                <a:cs typeface="Times New Roman"/>
              </a:rPr>
              <a:t>cross section of wire</a:t>
            </a:r>
          </a:p>
        </p:txBody>
      </p:sp>
      <p:sp>
        <p:nvSpPr>
          <p:cNvPr id="109" name="TextBox 108"/>
          <p:cNvSpPr txBox="1"/>
          <p:nvPr/>
        </p:nvSpPr>
        <p:spPr>
          <a:xfrm>
            <a:off x="524371" y="2736253"/>
            <a:ext cx="3323729" cy="1754327"/>
          </a:xfrm>
          <a:prstGeom prst="rect">
            <a:avLst/>
          </a:prstGeom>
          <a:noFill/>
        </p:spPr>
        <p:txBody>
          <a:bodyPr wrap="square" rtlCol="0">
            <a:spAutoFit/>
          </a:bodyPr>
          <a:lstStyle/>
          <a:p>
            <a:r>
              <a:rPr lang="en-US" dirty="0">
                <a:latin typeface="Times New Roman"/>
                <a:cs typeface="Times New Roman"/>
              </a:rPr>
              <a:t>The magnet is producing an external B-fld.  There is a current in the wire (it’s induced, but it’s nevertheless there).  A current in a section of wire will feel a force equal to                          .</a:t>
            </a:r>
          </a:p>
        </p:txBody>
      </p:sp>
      <p:graphicFrame>
        <p:nvGraphicFramePr>
          <p:cNvPr id="112" name="Object 111"/>
          <p:cNvGraphicFramePr>
            <a:graphicFrameLocks noChangeAspect="1"/>
          </p:cNvGraphicFramePr>
          <p:nvPr>
            <p:extLst>
              <p:ext uri="{D42A27DB-BD31-4B8C-83A1-F6EECF244321}">
                <p14:modId xmlns:p14="http://schemas.microsoft.com/office/powerpoint/2010/main" val="2104525719"/>
              </p:ext>
            </p:extLst>
          </p:nvPr>
        </p:nvGraphicFramePr>
        <p:xfrm>
          <a:off x="1370765" y="4119105"/>
          <a:ext cx="1493838" cy="396875"/>
        </p:xfrm>
        <a:graphic>
          <a:graphicData uri="http://schemas.openxmlformats.org/presentationml/2006/ole">
            <mc:AlternateContent xmlns:mc="http://schemas.openxmlformats.org/markup-compatibility/2006">
              <mc:Choice xmlns:v="urn:schemas-microsoft-com:vml" Requires="v">
                <p:oleObj spid="_x0000_s3031611" name="Equation" r:id="rId15" imgW="952500" imgH="292100" progId="Equation.DSMT4">
                  <p:embed/>
                </p:oleObj>
              </mc:Choice>
              <mc:Fallback>
                <p:oleObj name="Equation" r:id="rId15" imgW="952500" imgH="292100" progId="Equation.DSMT4">
                  <p:embed/>
                  <p:pic>
                    <p:nvPicPr>
                      <p:cNvPr id="0" name=""/>
                      <p:cNvPicPr/>
                      <p:nvPr/>
                    </p:nvPicPr>
                    <p:blipFill>
                      <a:blip r:embed="rId13"/>
                      <a:stretch>
                        <a:fillRect/>
                      </a:stretch>
                    </p:blipFill>
                    <p:spPr>
                      <a:xfrm>
                        <a:off x="1370765" y="4119105"/>
                        <a:ext cx="1493838" cy="396875"/>
                      </a:xfrm>
                      <a:prstGeom prst="rect">
                        <a:avLst/>
                      </a:prstGeom>
                    </p:spPr>
                  </p:pic>
                </p:oleObj>
              </mc:Fallback>
            </mc:AlternateContent>
          </a:graphicData>
        </a:graphic>
      </p:graphicFrame>
      <p:grpSp>
        <p:nvGrpSpPr>
          <p:cNvPr id="15" name="Group 14"/>
          <p:cNvGrpSpPr/>
          <p:nvPr/>
        </p:nvGrpSpPr>
        <p:grpSpPr>
          <a:xfrm>
            <a:off x="524371" y="4625060"/>
            <a:ext cx="8405188" cy="1754327"/>
            <a:chOff x="524371" y="4840960"/>
            <a:chExt cx="8405188" cy="1754327"/>
          </a:xfrm>
        </p:grpSpPr>
        <p:sp>
          <p:nvSpPr>
            <p:cNvPr id="113" name="TextBox 112"/>
            <p:cNvSpPr txBox="1"/>
            <p:nvPr/>
          </p:nvSpPr>
          <p:spPr>
            <a:xfrm>
              <a:off x="524371" y="4840960"/>
              <a:ext cx="8405188" cy="1754327"/>
            </a:xfrm>
            <a:prstGeom prst="rect">
              <a:avLst/>
            </a:prstGeom>
            <a:noFill/>
          </p:spPr>
          <p:txBody>
            <a:bodyPr wrap="square" rtlCol="0">
              <a:spAutoFit/>
            </a:bodyPr>
            <a:lstStyle/>
            <a:p>
              <a:r>
                <a:rPr lang="en-US" dirty="0">
                  <a:latin typeface="Times New Roman"/>
                  <a:cs typeface="Times New Roman"/>
                </a:rPr>
                <a:t>Consider the section of wire at the far right side of the coil in the plane of the page (i.e., where the       is.  At that point, the “</a:t>
              </a:r>
              <a:r>
                <a:rPr lang="en-US" dirty="0" err="1">
                  <a:latin typeface="Times New Roman"/>
                  <a:cs typeface="Times New Roman"/>
                </a:rPr>
                <a:t>i</a:t>
              </a:r>
              <a:r>
                <a:rPr lang="en-US" dirty="0">
                  <a:latin typeface="Times New Roman"/>
                  <a:cs typeface="Times New Roman"/>
                </a:rPr>
                <a:t>” is into the page and B is as shown.  The cross product yields a force as shown.  A similar force is shown on the other side of the coil.  Notice that the horizontal components will cancel leaving only downward vertical components.  Translation: the coil will feel a force of repulsion that is DOWNWARD, while the magnet will feel an equal and opposite force UPWARD (Newton’s third law).</a:t>
              </a:r>
            </a:p>
          </p:txBody>
        </p:sp>
        <p:sp>
          <p:nvSpPr>
            <p:cNvPr id="118" name="Oval 117"/>
            <p:cNvSpPr/>
            <p:nvPr/>
          </p:nvSpPr>
          <p:spPr>
            <a:xfrm>
              <a:off x="1600043" y="5201134"/>
              <a:ext cx="220094" cy="220094"/>
            </a:xfrm>
            <a:prstGeom prst="ellipse">
              <a:avLst/>
            </a:prstGeom>
            <a:solidFill>
              <a:srgbClr val="FFFFFF"/>
            </a:solid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p:cNvGrpSpPr/>
            <p:nvPr/>
          </p:nvGrpSpPr>
          <p:grpSpPr>
            <a:xfrm>
              <a:off x="1636823" y="5229096"/>
              <a:ext cx="149446" cy="162404"/>
              <a:chOff x="2221294" y="5363006"/>
              <a:chExt cx="149446" cy="162404"/>
            </a:xfrm>
          </p:grpSpPr>
          <p:cxnSp>
            <p:nvCxnSpPr>
              <p:cNvPr id="114" name="Straight Connector 113"/>
              <p:cNvCxnSpPr/>
              <p:nvPr/>
            </p:nvCxnSpPr>
            <p:spPr>
              <a:xfrm>
                <a:off x="2221294" y="5363006"/>
                <a:ext cx="149446" cy="16240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H="1">
                <a:off x="2221294" y="5363006"/>
                <a:ext cx="149446" cy="16240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cxnSp>
        <p:nvCxnSpPr>
          <p:cNvPr id="121" name="Straight Arrow Connector 120"/>
          <p:cNvCxnSpPr/>
          <p:nvPr/>
        </p:nvCxnSpPr>
        <p:spPr>
          <a:xfrm>
            <a:off x="7835772" y="3315493"/>
            <a:ext cx="814879" cy="267547"/>
          </a:xfrm>
          <a:prstGeom prst="straightConnector1">
            <a:avLst/>
          </a:prstGeom>
          <a:ln w="2857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23" name="Object 122"/>
          <p:cNvGraphicFramePr>
            <a:graphicFrameLocks noChangeAspect="1"/>
          </p:cNvGraphicFramePr>
          <p:nvPr>
            <p:extLst>
              <p:ext uri="{D42A27DB-BD31-4B8C-83A1-F6EECF244321}">
                <p14:modId xmlns:p14="http://schemas.microsoft.com/office/powerpoint/2010/main" val="6484002"/>
              </p:ext>
            </p:extLst>
          </p:nvPr>
        </p:nvGraphicFramePr>
        <p:xfrm>
          <a:off x="8593138" y="3609975"/>
          <a:ext cx="198437" cy="207963"/>
        </p:xfrm>
        <a:graphic>
          <a:graphicData uri="http://schemas.openxmlformats.org/presentationml/2006/ole">
            <mc:AlternateContent xmlns:mc="http://schemas.openxmlformats.org/markup-compatibility/2006">
              <mc:Choice xmlns:v="urn:schemas-microsoft-com:vml" Requires="v">
                <p:oleObj spid="_x0000_s3031612" name="Equation" r:id="rId16" imgW="127000" imgH="152400" progId="Equation.DSMT4">
                  <p:embed/>
                </p:oleObj>
              </mc:Choice>
              <mc:Fallback>
                <p:oleObj name="Equation" r:id="rId16" imgW="127000" imgH="152400" progId="Equation.DSMT4">
                  <p:embed/>
                  <p:pic>
                    <p:nvPicPr>
                      <p:cNvPr id="0" name=""/>
                      <p:cNvPicPr/>
                      <p:nvPr/>
                    </p:nvPicPr>
                    <p:blipFill>
                      <a:blip r:embed="rId17"/>
                      <a:stretch>
                        <a:fillRect/>
                      </a:stretch>
                    </p:blipFill>
                    <p:spPr>
                      <a:xfrm>
                        <a:off x="8593138" y="3609975"/>
                        <a:ext cx="198437" cy="207963"/>
                      </a:xfrm>
                      <a:prstGeom prst="rect">
                        <a:avLst/>
                      </a:prstGeom>
                    </p:spPr>
                  </p:pic>
                </p:oleObj>
              </mc:Fallback>
            </mc:AlternateContent>
          </a:graphicData>
        </a:graphic>
      </p:graphicFrame>
      <p:cxnSp>
        <p:nvCxnSpPr>
          <p:cNvPr id="124" name="Straight Arrow Connector 123"/>
          <p:cNvCxnSpPr/>
          <p:nvPr/>
        </p:nvCxnSpPr>
        <p:spPr>
          <a:xfrm>
            <a:off x="4979063" y="3421507"/>
            <a:ext cx="250678" cy="650318"/>
          </a:xfrm>
          <a:prstGeom prst="straightConnector1">
            <a:avLst/>
          </a:prstGeom>
          <a:ln w="2857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4" name="TextBox 133"/>
          <p:cNvSpPr txBox="1"/>
          <p:nvPr/>
        </p:nvSpPr>
        <p:spPr>
          <a:xfrm>
            <a:off x="339684" y="2463078"/>
            <a:ext cx="3162300" cy="369332"/>
          </a:xfrm>
          <a:prstGeom prst="rect">
            <a:avLst/>
          </a:prstGeom>
          <a:noFill/>
        </p:spPr>
        <p:txBody>
          <a:bodyPr wrap="square" rtlCol="0">
            <a:spAutoFit/>
          </a:bodyPr>
          <a:lstStyle/>
          <a:p>
            <a:r>
              <a:rPr lang="en-US" dirty="0">
                <a:latin typeface="Times New Roman"/>
                <a:cs typeface="Times New Roman"/>
              </a:rPr>
              <a:t>The hard way:</a:t>
            </a:r>
          </a:p>
        </p:txBody>
      </p:sp>
      <p:graphicFrame>
        <p:nvGraphicFramePr>
          <p:cNvPr id="139" name="Object 138"/>
          <p:cNvGraphicFramePr>
            <a:graphicFrameLocks noChangeAspect="1"/>
          </p:cNvGraphicFramePr>
          <p:nvPr>
            <p:extLst>
              <p:ext uri="{D42A27DB-BD31-4B8C-83A1-F6EECF244321}">
                <p14:modId xmlns:p14="http://schemas.microsoft.com/office/powerpoint/2010/main" val="752199390"/>
              </p:ext>
            </p:extLst>
          </p:nvPr>
        </p:nvGraphicFramePr>
        <p:xfrm>
          <a:off x="4679018" y="3198148"/>
          <a:ext cx="139700" cy="207962"/>
        </p:xfrm>
        <a:graphic>
          <a:graphicData uri="http://schemas.openxmlformats.org/presentationml/2006/ole">
            <mc:AlternateContent xmlns:mc="http://schemas.openxmlformats.org/markup-compatibility/2006">
              <mc:Choice xmlns:v="urn:schemas-microsoft-com:vml" Requires="v">
                <p:oleObj spid="_x0000_s3031613" name="Equation" r:id="rId18" imgW="88900" imgH="152400" progId="Equation.DSMT4">
                  <p:embed/>
                </p:oleObj>
              </mc:Choice>
              <mc:Fallback>
                <p:oleObj name="Equation" r:id="rId18" imgW="88900" imgH="152400" progId="Equation.DSMT4">
                  <p:embed/>
                  <p:pic>
                    <p:nvPicPr>
                      <p:cNvPr id="0" name=""/>
                      <p:cNvPicPr/>
                      <p:nvPr/>
                    </p:nvPicPr>
                    <p:blipFill>
                      <a:blip r:embed="rId9"/>
                      <a:stretch>
                        <a:fillRect/>
                      </a:stretch>
                    </p:blipFill>
                    <p:spPr>
                      <a:xfrm>
                        <a:off x="4679018" y="3198148"/>
                        <a:ext cx="139700" cy="207962"/>
                      </a:xfrm>
                      <a:prstGeom prst="rect">
                        <a:avLst/>
                      </a:prstGeom>
                    </p:spPr>
                  </p:pic>
                </p:oleObj>
              </mc:Fallback>
            </mc:AlternateContent>
          </a:graphicData>
        </a:graphic>
      </p:graphicFrame>
      <p:graphicFrame>
        <p:nvGraphicFramePr>
          <p:cNvPr id="140" name="Object 139"/>
          <p:cNvGraphicFramePr>
            <a:graphicFrameLocks noChangeAspect="1"/>
          </p:cNvGraphicFramePr>
          <p:nvPr>
            <p:extLst>
              <p:ext uri="{D42A27DB-BD31-4B8C-83A1-F6EECF244321}">
                <p14:modId xmlns:p14="http://schemas.microsoft.com/office/powerpoint/2010/main" val="566438680"/>
              </p:ext>
            </p:extLst>
          </p:nvPr>
        </p:nvGraphicFramePr>
        <p:xfrm>
          <a:off x="4170258" y="3642684"/>
          <a:ext cx="198437" cy="207963"/>
        </p:xfrm>
        <a:graphic>
          <a:graphicData uri="http://schemas.openxmlformats.org/presentationml/2006/ole">
            <mc:AlternateContent xmlns:mc="http://schemas.openxmlformats.org/markup-compatibility/2006">
              <mc:Choice xmlns:v="urn:schemas-microsoft-com:vml" Requires="v">
                <p:oleObj spid="_x0000_s3031614" name="Equation" r:id="rId19" imgW="127000" imgH="152400" progId="Equation.DSMT4">
                  <p:embed/>
                </p:oleObj>
              </mc:Choice>
              <mc:Fallback>
                <p:oleObj name="Equation" r:id="rId19" imgW="127000" imgH="152400" progId="Equation.DSMT4">
                  <p:embed/>
                  <p:pic>
                    <p:nvPicPr>
                      <p:cNvPr id="0" name=""/>
                      <p:cNvPicPr/>
                      <p:nvPr/>
                    </p:nvPicPr>
                    <p:blipFill>
                      <a:blip r:embed="rId17"/>
                      <a:stretch>
                        <a:fillRect/>
                      </a:stretch>
                    </p:blipFill>
                    <p:spPr>
                      <a:xfrm>
                        <a:off x="4170258" y="3642684"/>
                        <a:ext cx="198437" cy="207963"/>
                      </a:xfrm>
                      <a:prstGeom prst="rect">
                        <a:avLst/>
                      </a:prstGeom>
                    </p:spPr>
                  </p:pic>
                </p:oleObj>
              </mc:Fallback>
            </mc:AlternateContent>
          </a:graphicData>
        </a:graphic>
      </p:graphicFrame>
    </p:spTree>
    <p:extLst>
      <p:ext uri="{BB962C8B-B14F-4D97-AF65-F5344CB8AC3E}">
        <p14:creationId xmlns:p14="http://schemas.microsoft.com/office/powerpoint/2010/main" val="320746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dissolve">
                                      <p:cBhvr>
                                        <p:cTn id="12" dur="500"/>
                                        <p:tgtEl>
                                          <p:spTgt spid="13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dissolve">
                                      <p:cBhvr>
                                        <p:cTn id="17" dur="500"/>
                                        <p:tgtEl>
                                          <p:spTgt spid="112"/>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09"/>
                                        </p:tgtEl>
                                        <p:attrNameLst>
                                          <p:attrName>style.visibility</p:attrName>
                                        </p:attrNameLst>
                                      </p:cBhvr>
                                      <p:to>
                                        <p:strVal val="visible"/>
                                      </p:to>
                                    </p:set>
                                    <p:animEffect transition="in" filter="dissolve">
                                      <p:cBhvr>
                                        <p:cTn id="20" dur="500"/>
                                        <p:tgtEl>
                                          <p:spTgt spid="10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24"/>
                                        </p:tgtEl>
                                        <p:attrNameLst>
                                          <p:attrName>style.visibility</p:attrName>
                                        </p:attrNameLst>
                                      </p:cBhvr>
                                      <p:to>
                                        <p:strVal val="visible"/>
                                      </p:to>
                                    </p:set>
                                    <p:animEffect transition="in" filter="dissolve">
                                      <p:cBhvr>
                                        <p:cTn id="25" dur="500"/>
                                        <p:tgtEl>
                                          <p:spTgt spid="124"/>
                                        </p:tgtEl>
                                      </p:cBhvr>
                                    </p:animEffect>
                                  </p:childTnLst>
                                </p:cTn>
                              </p:par>
                              <p:par>
                                <p:cTn id="26" presetID="9" presetClass="entr" presetSubtype="0" fill="hold" nodeType="withEffect">
                                  <p:stCondLst>
                                    <p:cond delay="0"/>
                                  </p:stCondLst>
                                  <p:childTnLst>
                                    <p:set>
                                      <p:cBhvr>
                                        <p:cTn id="27" dur="1" fill="hold">
                                          <p:stCondLst>
                                            <p:cond delay="0"/>
                                          </p:stCondLst>
                                        </p:cTn>
                                        <p:tgtEl>
                                          <p:spTgt spid="136"/>
                                        </p:tgtEl>
                                        <p:attrNameLst>
                                          <p:attrName>style.visibility</p:attrName>
                                        </p:attrNameLst>
                                      </p:cBhvr>
                                      <p:to>
                                        <p:strVal val="visible"/>
                                      </p:to>
                                    </p:set>
                                    <p:animEffect transition="in" filter="dissolve">
                                      <p:cBhvr>
                                        <p:cTn id="28" dur="500"/>
                                        <p:tgtEl>
                                          <p:spTgt spid="136"/>
                                        </p:tgtEl>
                                      </p:cBhvr>
                                    </p:animEffect>
                                  </p:childTnLst>
                                </p:cTn>
                              </p:par>
                              <p:par>
                                <p:cTn id="29" presetID="9" presetClass="entr" presetSubtype="0" fill="hold" nodeType="withEffect">
                                  <p:stCondLst>
                                    <p:cond delay="0"/>
                                  </p:stCondLst>
                                  <p:childTnLst>
                                    <p:set>
                                      <p:cBhvr>
                                        <p:cTn id="30" dur="1" fill="hold">
                                          <p:stCondLst>
                                            <p:cond delay="0"/>
                                          </p:stCondLst>
                                        </p:cTn>
                                        <p:tgtEl>
                                          <p:spTgt spid="137"/>
                                        </p:tgtEl>
                                        <p:attrNameLst>
                                          <p:attrName>style.visibility</p:attrName>
                                        </p:attrNameLst>
                                      </p:cBhvr>
                                      <p:to>
                                        <p:strVal val="visible"/>
                                      </p:to>
                                    </p:set>
                                    <p:animEffect transition="in" filter="dissolve">
                                      <p:cBhvr>
                                        <p:cTn id="31" dur="500"/>
                                        <p:tgtEl>
                                          <p:spTgt spid="137"/>
                                        </p:tgtEl>
                                      </p:cBhvr>
                                    </p:animEffect>
                                  </p:childTnLst>
                                </p:cTn>
                              </p:par>
                              <p:par>
                                <p:cTn id="32" presetID="9" presetClass="entr" presetSubtype="0" fill="hold" nodeType="withEffect">
                                  <p:stCondLst>
                                    <p:cond delay="0"/>
                                  </p:stCondLst>
                                  <p:childTnLst>
                                    <p:set>
                                      <p:cBhvr>
                                        <p:cTn id="33" dur="1" fill="hold">
                                          <p:stCondLst>
                                            <p:cond delay="0"/>
                                          </p:stCondLst>
                                        </p:cTn>
                                        <p:tgtEl>
                                          <p:spTgt spid="121"/>
                                        </p:tgtEl>
                                        <p:attrNameLst>
                                          <p:attrName>style.visibility</p:attrName>
                                        </p:attrNameLst>
                                      </p:cBhvr>
                                      <p:to>
                                        <p:strVal val="visible"/>
                                      </p:to>
                                    </p:set>
                                    <p:animEffect transition="in" filter="dissolve">
                                      <p:cBhvr>
                                        <p:cTn id="34" dur="500"/>
                                        <p:tgtEl>
                                          <p:spTgt spid="121"/>
                                        </p:tgtEl>
                                      </p:cBhvr>
                                    </p:animEffect>
                                  </p:childTnLst>
                                </p:cTn>
                              </p:par>
                              <p:par>
                                <p:cTn id="35" presetID="9" presetClass="entr" presetSubtype="0" fill="hold" nodeType="with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dissolve">
                                      <p:cBhvr>
                                        <p:cTn id="37" dur="500"/>
                                        <p:tgtEl>
                                          <p:spTgt spid="138"/>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ssolv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9" grpId="0"/>
      <p:bldP spid="1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8636001" y="6427113"/>
            <a:ext cx="444499" cy="276999"/>
          </a:xfrm>
          <a:prstGeom prst="rect">
            <a:avLst/>
          </a:prstGeom>
          <a:noFill/>
        </p:spPr>
        <p:txBody>
          <a:bodyPr wrap="square" rtlCol="0">
            <a:spAutoFit/>
          </a:bodyPr>
          <a:lstStyle/>
          <a:p>
            <a:r>
              <a:rPr lang="en-US" sz="1200" dirty="0">
                <a:latin typeface="Times New Roman"/>
                <a:cs typeface="Times New Roman"/>
              </a:rPr>
              <a:t>3.)</a:t>
            </a:r>
          </a:p>
        </p:txBody>
      </p:sp>
      <p:sp>
        <p:nvSpPr>
          <p:cNvPr id="8" name="TextBox 7"/>
          <p:cNvSpPr txBox="1"/>
          <p:nvPr/>
        </p:nvSpPr>
        <p:spPr>
          <a:xfrm>
            <a:off x="0" y="-24659"/>
            <a:ext cx="9144000" cy="707886"/>
          </a:xfrm>
          <a:prstGeom prst="rect">
            <a:avLst/>
          </a:prstGeom>
          <a:noFill/>
        </p:spPr>
        <p:txBody>
          <a:bodyPr wrap="square" rtlCol="0">
            <a:spAutoFit/>
          </a:bodyPr>
          <a:lstStyle/>
          <a:p>
            <a:pPr algn="ctr"/>
            <a:r>
              <a:rPr lang="en-US" sz="4000" dirty="0">
                <a:solidFill>
                  <a:srgbClr val="FF0000"/>
                </a:solidFill>
                <a:latin typeface="Apple Chancery"/>
                <a:cs typeface="Apple Chancery"/>
              </a:rPr>
              <a:t>CHAPTER  31-32:</a:t>
            </a:r>
          </a:p>
        </p:txBody>
      </p:sp>
      <p:sp>
        <p:nvSpPr>
          <p:cNvPr id="25"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7" name="TextBox 6"/>
          <p:cNvSpPr txBox="1"/>
          <p:nvPr/>
        </p:nvSpPr>
        <p:spPr>
          <a:xfrm>
            <a:off x="0" y="400460"/>
            <a:ext cx="9144000" cy="707886"/>
          </a:xfrm>
          <a:prstGeom prst="rect">
            <a:avLst/>
          </a:prstGeom>
          <a:noFill/>
        </p:spPr>
        <p:txBody>
          <a:bodyPr wrap="square" rtlCol="0">
            <a:spAutoFit/>
          </a:bodyPr>
          <a:lstStyle/>
          <a:p>
            <a:pPr algn="ctr"/>
            <a:r>
              <a:rPr lang="en-US" sz="4000" dirty="0">
                <a:solidFill>
                  <a:srgbClr val="0000FF"/>
                </a:solidFill>
                <a:latin typeface="Apple Chancery"/>
                <a:cs typeface="Apple Chancery"/>
              </a:rPr>
              <a:t>Faraday’s Law and Inductance</a:t>
            </a:r>
            <a:endParaRPr lang="en-US" sz="2800" dirty="0">
              <a:solidFill>
                <a:srgbClr val="0000FF"/>
              </a:solidFill>
              <a:latin typeface="Apple Chancery"/>
              <a:cs typeface="Apple Chancery"/>
            </a:endParaRPr>
          </a:p>
        </p:txBody>
      </p:sp>
      <p:sp>
        <p:nvSpPr>
          <p:cNvPr id="2" name="TextBox 1"/>
          <p:cNvSpPr txBox="1"/>
          <p:nvPr/>
        </p:nvSpPr>
        <p:spPr>
          <a:xfrm>
            <a:off x="7289800" y="4859347"/>
            <a:ext cx="1797528" cy="646331"/>
          </a:xfrm>
          <a:prstGeom prst="rect">
            <a:avLst/>
          </a:prstGeom>
          <a:noFill/>
        </p:spPr>
        <p:txBody>
          <a:bodyPr wrap="square" rtlCol="0">
            <a:spAutoFit/>
          </a:bodyPr>
          <a:lstStyle/>
          <a:p>
            <a:pPr algn="ctr"/>
            <a:r>
              <a:rPr lang="en-US" dirty="0">
                <a:solidFill>
                  <a:srgbClr val="FF0000"/>
                </a:solidFill>
                <a:latin typeface="Apple Chancery"/>
                <a:cs typeface="Apple Chancery"/>
              </a:rPr>
              <a:t>photo courtesy of Mr. White</a:t>
            </a:r>
          </a:p>
        </p:txBody>
      </p:sp>
      <p:pic>
        <p:nvPicPr>
          <p:cNvPr id="10" name="Picture 9" descr="fender_telecas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27527" y="1246198"/>
            <a:ext cx="6771203" cy="5078402"/>
          </a:xfrm>
          <a:prstGeom prst="rect">
            <a:avLst/>
          </a:prstGeom>
        </p:spPr>
      </p:pic>
    </p:spTree>
    <p:extLst>
      <p:ext uri="{BB962C8B-B14F-4D97-AF65-F5344CB8AC3E}">
        <p14:creationId xmlns:p14="http://schemas.microsoft.com/office/powerpoint/2010/main" val="3418244957"/>
      </p:ext>
    </p:extLst>
  </p:cSld>
  <p:clrMapOvr>
    <a:masterClrMapping/>
  </p:clrMapOvr>
  <p:timing>
    <p:tnLst>
      <p:par>
        <p:cTn id="1" dur="indefinite" restart="never" nodeType="tmRoot">
          <p:childTnLst>
            <p:par>
              <p:cTn id="2"/>
            </p:par>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p:cNvSpPr txBox="1"/>
          <p:nvPr/>
        </p:nvSpPr>
        <p:spPr>
          <a:xfrm>
            <a:off x="435471" y="2173173"/>
            <a:ext cx="3323729" cy="1754327"/>
          </a:xfrm>
          <a:prstGeom prst="rect">
            <a:avLst/>
          </a:prstGeom>
          <a:noFill/>
        </p:spPr>
        <p:txBody>
          <a:bodyPr wrap="square" rtlCol="0">
            <a:spAutoFit/>
          </a:bodyPr>
          <a:lstStyle/>
          <a:p>
            <a:r>
              <a:rPr lang="en-US" dirty="0">
                <a:latin typeface="Times New Roman"/>
                <a:cs typeface="Times New Roman"/>
              </a:rPr>
              <a:t>                    the structures will be </a:t>
            </a:r>
            <a:r>
              <a:rPr lang="en-US" dirty="0">
                <a:solidFill>
                  <a:srgbClr val="FF0000"/>
                </a:solidFill>
                <a:latin typeface="Times New Roman"/>
                <a:cs typeface="Times New Roman"/>
              </a:rPr>
              <a:t>acting like </a:t>
            </a:r>
            <a:r>
              <a:rPr lang="en-US" i="1" dirty="0">
                <a:solidFill>
                  <a:srgbClr val="FF0000"/>
                </a:solidFill>
                <a:latin typeface="Times New Roman"/>
                <a:cs typeface="Times New Roman"/>
              </a:rPr>
              <a:t>like-poles </a:t>
            </a:r>
            <a:r>
              <a:rPr lang="en-US" dirty="0">
                <a:latin typeface="Times New Roman"/>
                <a:cs typeface="Times New Roman"/>
              </a:rPr>
              <a:t>and you will </a:t>
            </a:r>
            <a:r>
              <a:rPr lang="en-US" dirty="0">
                <a:solidFill>
                  <a:srgbClr val="FF0000"/>
                </a:solidFill>
                <a:latin typeface="Times New Roman"/>
                <a:cs typeface="Times New Roman"/>
              </a:rPr>
              <a:t>get repulsion</a:t>
            </a:r>
            <a:r>
              <a:rPr lang="en-US" dirty="0">
                <a:latin typeface="Times New Roman"/>
                <a:cs typeface="Times New Roman"/>
              </a:rPr>
              <a:t>.  That’s the case in this situation, so the </a:t>
            </a:r>
            <a:r>
              <a:rPr lang="en-US" dirty="0">
                <a:solidFill>
                  <a:srgbClr val="0000FF"/>
                </a:solidFill>
                <a:latin typeface="Times New Roman"/>
                <a:cs typeface="Times New Roman"/>
              </a:rPr>
              <a:t>coil</a:t>
            </a:r>
            <a:r>
              <a:rPr lang="en-US" dirty="0">
                <a:latin typeface="Times New Roman"/>
                <a:cs typeface="Times New Roman"/>
              </a:rPr>
              <a:t> will be </a:t>
            </a:r>
            <a:r>
              <a:rPr lang="en-US" dirty="0">
                <a:solidFill>
                  <a:srgbClr val="0000FF"/>
                </a:solidFill>
                <a:latin typeface="Times New Roman"/>
                <a:cs typeface="Times New Roman"/>
              </a:rPr>
              <a:t>repulsed by the magnet </a:t>
            </a:r>
            <a:r>
              <a:rPr lang="en-US" dirty="0">
                <a:latin typeface="Times New Roman"/>
                <a:cs typeface="Times New Roman"/>
              </a:rPr>
              <a:t>and </a:t>
            </a:r>
            <a:r>
              <a:rPr lang="en-US" dirty="0">
                <a:solidFill>
                  <a:srgbClr val="0000FF"/>
                </a:solidFill>
                <a:latin typeface="Times New Roman"/>
                <a:cs typeface="Times New Roman"/>
              </a:rPr>
              <a:t>feel a force</a:t>
            </a:r>
            <a:r>
              <a:rPr lang="en-US" dirty="0">
                <a:latin typeface="Times New Roman"/>
                <a:cs typeface="Times New Roman"/>
              </a:rPr>
              <a:t> </a:t>
            </a:r>
            <a:r>
              <a:rPr lang="en-US" dirty="0">
                <a:solidFill>
                  <a:srgbClr val="FF0000"/>
                </a:solidFill>
                <a:latin typeface="Times New Roman"/>
                <a:cs typeface="Times New Roman"/>
              </a:rPr>
              <a:t>DOWNWARD</a:t>
            </a:r>
            <a:r>
              <a:rPr lang="en-US" dirty="0">
                <a:latin typeface="Times New Roman"/>
                <a:cs typeface="Times New Roman"/>
              </a:rPr>
              <a:t>.                     </a:t>
            </a:r>
          </a:p>
        </p:txBody>
      </p:sp>
      <p:sp>
        <p:nvSpPr>
          <p:cNvPr id="110" name="Rectangle 109"/>
          <p:cNvSpPr/>
          <p:nvPr/>
        </p:nvSpPr>
        <p:spPr>
          <a:xfrm>
            <a:off x="4979063" y="3171632"/>
            <a:ext cx="3218336" cy="220094"/>
          </a:xfrm>
          <a:prstGeom prst="rect">
            <a:avLst/>
          </a:prstGeom>
          <a:solidFill>
            <a:schemeClr val="accent3"/>
          </a:solid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9"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30.)</a:t>
            </a:r>
          </a:p>
        </p:txBody>
      </p:sp>
      <p:grpSp>
        <p:nvGrpSpPr>
          <p:cNvPr id="79" name="Group 78"/>
          <p:cNvGrpSpPr/>
          <p:nvPr/>
        </p:nvGrpSpPr>
        <p:grpSpPr>
          <a:xfrm>
            <a:off x="6359936" y="322677"/>
            <a:ext cx="425408" cy="1426877"/>
            <a:chOff x="2895600" y="1639888"/>
            <a:chExt cx="469901" cy="1816100"/>
          </a:xfrm>
        </p:grpSpPr>
        <p:sp>
          <p:nvSpPr>
            <p:cNvPr id="99" name="Rectangle 98"/>
            <p:cNvSpPr/>
            <p:nvPr/>
          </p:nvSpPr>
          <p:spPr>
            <a:xfrm rot="5400000">
              <a:off x="2222500" y="2312988"/>
              <a:ext cx="1816100" cy="469900"/>
            </a:xfrm>
            <a:prstGeom prst="rect">
              <a:avLst/>
            </a:prstGeom>
            <a:solidFill>
              <a:schemeClr val="bg1">
                <a:lumMod val="75000"/>
              </a:schemeClr>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0" name="Group 99"/>
            <p:cNvGrpSpPr/>
            <p:nvPr/>
          </p:nvGrpSpPr>
          <p:grpSpPr>
            <a:xfrm>
              <a:off x="2895601" y="1646239"/>
              <a:ext cx="469900" cy="368300"/>
              <a:chOff x="2895600" y="3087688"/>
              <a:chExt cx="469900" cy="368300"/>
            </a:xfrm>
          </p:grpSpPr>
          <p:sp>
            <p:nvSpPr>
              <p:cNvPr id="104" name="Rectangle 103"/>
              <p:cNvSpPr/>
              <p:nvPr/>
            </p:nvSpPr>
            <p:spPr>
              <a:xfrm rot="5400000">
                <a:off x="2946400" y="3036888"/>
                <a:ext cx="368300" cy="469900"/>
              </a:xfrm>
              <a:prstGeom prst="rect">
                <a:avLst/>
              </a:prstGeom>
              <a:solidFill>
                <a:srgbClr val="FF0000">
                  <a:alpha val="72000"/>
                </a:srgbClr>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05" name="Object 104"/>
              <p:cNvGraphicFramePr>
                <a:graphicFrameLocks noChangeAspect="1"/>
              </p:cNvGraphicFramePr>
              <p:nvPr>
                <p:extLst>
                  <p:ext uri="{D42A27DB-BD31-4B8C-83A1-F6EECF244321}">
                    <p14:modId xmlns:p14="http://schemas.microsoft.com/office/powerpoint/2010/main" val="2429454266"/>
                  </p:ext>
                </p:extLst>
              </p:nvPr>
            </p:nvGraphicFramePr>
            <p:xfrm>
              <a:off x="3030538" y="3128963"/>
              <a:ext cx="200025" cy="265113"/>
            </p:xfrm>
            <a:graphic>
              <a:graphicData uri="http://schemas.openxmlformats.org/presentationml/2006/ole">
                <mc:AlternateContent xmlns:mc="http://schemas.openxmlformats.org/markup-compatibility/2006">
                  <mc:Choice xmlns:v="urn:schemas-microsoft-com:vml" Requires="v">
                    <p:oleObj spid="_x0000_s3032550" name="Equation" r:id="rId4" imgW="114300" imgH="152400" progId="Equation.DSMT4">
                      <p:embed/>
                    </p:oleObj>
                  </mc:Choice>
                  <mc:Fallback>
                    <p:oleObj name="Equation" r:id="rId4" imgW="114300" imgH="152400" progId="Equation.DSMT4">
                      <p:embed/>
                      <p:pic>
                        <p:nvPicPr>
                          <p:cNvPr id="0" name=""/>
                          <p:cNvPicPr/>
                          <p:nvPr/>
                        </p:nvPicPr>
                        <p:blipFill>
                          <a:blip r:embed="rId5"/>
                          <a:stretch>
                            <a:fillRect/>
                          </a:stretch>
                        </p:blipFill>
                        <p:spPr>
                          <a:xfrm>
                            <a:off x="3030538" y="3128963"/>
                            <a:ext cx="200025" cy="265113"/>
                          </a:xfrm>
                          <a:prstGeom prst="rect">
                            <a:avLst/>
                          </a:prstGeom>
                        </p:spPr>
                      </p:pic>
                    </p:oleObj>
                  </mc:Fallback>
                </mc:AlternateContent>
              </a:graphicData>
            </a:graphic>
          </p:graphicFrame>
        </p:grpSp>
        <p:grpSp>
          <p:nvGrpSpPr>
            <p:cNvPr id="101" name="Group 100"/>
            <p:cNvGrpSpPr/>
            <p:nvPr/>
          </p:nvGrpSpPr>
          <p:grpSpPr>
            <a:xfrm>
              <a:off x="2895601" y="3087688"/>
              <a:ext cx="469900" cy="368300"/>
              <a:chOff x="2895600" y="1639888"/>
              <a:chExt cx="469900" cy="368300"/>
            </a:xfrm>
          </p:grpSpPr>
          <p:sp>
            <p:nvSpPr>
              <p:cNvPr id="102" name="Rectangle 101"/>
              <p:cNvSpPr/>
              <p:nvPr/>
            </p:nvSpPr>
            <p:spPr>
              <a:xfrm rot="5400000">
                <a:off x="2946400" y="1589088"/>
                <a:ext cx="368300" cy="469900"/>
              </a:xfrm>
              <a:prstGeom prst="rect">
                <a:avLst/>
              </a:prstGeom>
              <a:solidFill>
                <a:srgbClr val="3366FF"/>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03" name="Object 102"/>
              <p:cNvGraphicFramePr>
                <a:graphicFrameLocks noChangeAspect="1"/>
              </p:cNvGraphicFramePr>
              <p:nvPr>
                <p:extLst>
                  <p:ext uri="{D42A27DB-BD31-4B8C-83A1-F6EECF244321}">
                    <p14:modId xmlns:p14="http://schemas.microsoft.com/office/powerpoint/2010/main" val="2932513267"/>
                  </p:ext>
                </p:extLst>
              </p:nvPr>
            </p:nvGraphicFramePr>
            <p:xfrm>
              <a:off x="3005138" y="1679576"/>
              <a:ext cx="244475" cy="265112"/>
            </p:xfrm>
            <a:graphic>
              <a:graphicData uri="http://schemas.openxmlformats.org/presentationml/2006/ole">
                <mc:AlternateContent xmlns:mc="http://schemas.openxmlformats.org/markup-compatibility/2006">
                  <mc:Choice xmlns:v="urn:schemas-microsoft-com:vml" Requires="v">
                    <p:oleObj spid="_x0000_s3032551" name="Equation" r:id="rId6" imgW="139700" imgH="152400" progId="Equation.DSMT4">
                      <p:embed/>
                    </p:oleObj>
                  </mc:Choice>
                  <mc:Fallback>
                    <p:oleObj name="Equation" r:id="rId6" imgW="139700" imgH="152400" progId="Equation.DSMT4">
                      <p:embed/>
                      <p:pic>
                        <p:nvPicPr>
                          <p:cNvPr id="0" name=""/>
                          <p:cNvPicPr/>
                          <p:nvPr/>
                        </p:nvPicPr>
                        <p:blipFill>
                          <a:blip r:embed="rId7"/>
                          <a:stretch>
                            <a:fillRect/>
                          </a:stretch>
                        </p:blipFill>
                        <p:spPr>
                          <a:xfrm>
                            <a:off x="3005138" y="1679576"/>
                            <a:ext cx="244475" cy="265112"/>
                          </a:xfrm>
                          <a:prstGeom prst="rect">
                            <a:avLst/>
                          </a:prstGeom>
                        </p:spPr>
                      </p:pic>
                    </p:oleObj>
                  </mc:Fallback>
                </mc:AlternateContent>
              </a:graphicData>
            </a:graphic>
          </p:graphicFrame>
        </p:grpSp>
      </p:grpSp>
      <p:graphicFrame>
        <p:nvGraphicFramePr>
          <p:cNvPr id="92" name="Object 91"/>
          <p:cNvGraphicFramePr>
            <a:graphicFrameLocks noChangeAspect="1"/>
          </p:cNvGraphicFramePr>
          <p:nvPr>
            <p:extLst>
              <p:ext uri="{D42A27DB-BD31-4B8C-83A1-F6EECF244321}">
                <p14:modId xmlns:p14="http://schemas.microsoft.com/office/powerpoint/2010/main" val="270635207"/>
              </p:ext>
            </p:extLst>
          </p:nvPr>
        </p:nvGraphicFramePr>
        <p:xfrm>
          <a:off x="8366751" y="2996569"/>
          <a:ext cx="139700" cy="207962"/>
        </p:xfrm>
        <a:graphic>
          <a:graphicData uri="http://schemas.openxmlformats.org/presentationml/2006/ole">
            <mc:AlternateContent xmlns:mc="http://schemas.openxmlformats.org/markup-compatibility/2006">
              <mc:Choice xmlns:v="urn:schemas-microsoft-com:vml" Requires="v">
                <p:oleObj spid="_x0000_s3032552" name="Equation" r:id="rId8" imgW="88900" imgH="152400" progId="Equation.DSMT4">
                  <p:embed/>
                </p:oleObj>
              </mc:Choice>
              <mc:Fallback>
                <p:oleObj name="Equation" r:id="rId8" imgW="88900" imgH="152400" progId="Equation.DSMT4">
                  <p:embed/>
                  <p:pic>
                    <p:nvPicPr>
                      <p:cNvPr id="0" name=""/>
                      <p:cNvPicPr/>
                      <p:nvPr/>
                    </p:nvPicPr>
                    <p:blipFill>
                      <a:blip r:embed="rId9"/>
                      <a:stretch>
                        <a:fillRect/>
                      </a:stretch>
                    </p:blipFill>
                    <p:spPr>
                      <a:xfrm>
                        <a:off x="8366751" y="2996569"/>
                        <a:ext cx="139700" cy="207962"/>
                      </a:xfrm>
                      <a:prstGeom prst="rect">
                        <a:avLst/>
                      </a:prstGeom>
                    </p:spPr>
                  </p:pic>
                </p:oleObj>
              </mc:Fallback>
            </mc:AlternateContent>
          </a:graphicData>
        </a:graphic>
      </p:graphicFrame>
      <p:sp>
        <p:nvSpPr>
          <p:cNvPr id="111" name="Oval 110"/>
          <p:cNvSpPr/>
          <p:nvPr/>
        </p:nvSpPr>
        <p:spPr>
          <a:xfrm>
            <a:off x="8146657" y="3171632"/>
            <a:ext cx="220094" cy="220094"/>
          </a:xfrm>
          <a:prstGeom prst="ellipse">
            <a:avLst/>
          </a:prstGeom>
          <a:solidFill>
            <a:srgbClr val="FFFFFF"/>
          </a:solid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0" name="Straight Connector 89"/>
          <p:cNvCxnSpPr/>
          <p:nvPr/>
        </p:nvCxnSpPr>
        <p:spPr>
          <a:xfrm flipH="1">
            <a:off x="8184570" y="3198640"/>
            <a:ext cx="149446" cy="16240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8181828" y="3201815"/>
            <a:ext cx="149446" cy="16240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16" name="Oval 115"/>
          <p:cNvSpPr/>
          <p:nvPr/>
        </p:nvSpPr>
        <p:spPr>
          <a:xfrm>
            <a:off x="4818718" y="3173316"/>
            <a:ext cx="220094" cy="220094"/>
          </a:xfrm>
          <a:prstGeom prst="ellipse">
            <a:avLst/>
          </a:prstGeom>
          <a:solidFill>
            <a:srgbClr val="FFFFFF"/>
          </a:solidFill>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1" name="Object 90"/>
          <p:cNvGraphicFramePr>
            <a:graphicFrameLocks noChangeAspect="1"/>
          </p:cNvGraphicFramePr>
          <p:nvPr>
            <p:extLst>
              <p:ext uri="{D42A27DB-BD31-4B8C-83A1-F6EECF244321}">
                <p14:modId xmlns:p14="http://schemas.microsoft.com/office/powerpoint/2010/main" val="12857236"/>
              </p:ext>
            </p:extLst>
          </p:nvPr>
        </p:nvGraphicFramePr>
        <p:xfrm>
          <a:off x="4863461" y="3204531"/>
          <a:ext cx="139407" cy="182529"/>
        </p:xfrm>
        <a:graphic>
          <a:graphicData uri="http://schemas.openxmlformats.org/presentationml/2006/ole">
            <mc:AlternateContent xmlns:mc="http://schemas.openxmlformats.org/markup-compatibility/2006">
              <mc:Choice xmlns:v="urn:schemas-microsoft-com:vml" Requires="v">
                <p:oleObj spid="_x0000_s3032553" name="Equation" r:id="rId10" imgW="88900" imgH="114300" progId="Equation.DSMT4">
                  <p:embed/>
                </p:oleObj>
              </mc:Choice>
              <mc:Fallback>
                <p:oleObj name="Equation" r:id="rId10" imgW="88900" imgH="114300" progId="Equation.DSMT4">
                  <p:embed/>
                  <p:pic>
                    <p:nvPicPr>
                      <p:cNvPr id="0" name=""/>
                      <p:cNvPicPr/>
                      <p:nvPr/>
                    </p:nvPicPr>
                    <p:blipFill>
                      <a:blip r:embed="rId11"/>
                      <a:stretch>
                        <a:fillRect/>
                      </a:stretch>
                    </p:blipFill>
                    <p:spPr>
                      <a:xfrm>
                        <a:off x="4863461" y="3204531"/>
                        <a:ext cx="139407" cy="182529"/>
                      </a:xfrm>
                      <a:prstGeom prst="rect">
                        <a:avLst/>
                      </a:prstGeom>
                    </p:spPr>
                  </p:pic>
                </p:oleObj>
              </mc:Fallback>
            </mc:AlternateContent>
          </a:graphicData>
        </a:graphic>
      </p:graphicFrame>
      <p:grpSp>
        <p:nvGrpSpPr>
          <p:cNvPr id="125" name="Group 124"/>
          <p:cNvGrpSpPr/>
          <p:nvPr/>
        </p:nvGrpSpPr>
        <p:grpSpPr>
          <a:xfrm>
            <a:off x="6780442" y="1804944"/>
            <a:ext cx="1524407" cy="939800"/>
            <a:chOff x="4038193" y="4305300"/>
            <a:chExt cx="1524407" cy="939800"/>
          </a:xfrm>
        </p:grpSpPr>
        <p:sp>
          <p:nvSpPr>
            <p:cNvPr id="117" name="Freeform 116"/>
            <p:cNvSpPr/>
            <p:nvPr/>
          </p:nvSpPr>
          <p:spPr>
            <a:xfrm>
              <a:off x="4038193" y="4305300"/>
              <a:ext cx="1524407" cy="868303"/>
            </a:xfrm>
            <a:custGeom>
              <a:avLst/>
              <a:gdLst>
                <a:gd name="connsiteX0" fmla="*/ 407 w 1524407"/>
                <a:gd name="connsiteY0" fmla="*/ 0 h 868303"/>
                <a:gd name="connsiteX1" fmla="*/ 25807 w 1524407"/>
                <a:gd name="connsiteY1" fmla="*/ 215900 h 868303"/>
                <a:gd name="connsiteX2" fmla="*/ 165507 w 1524407"/>
                <a:gd name="connsiteY2" fmla="*/ 457200 h 868303"/>
                <a:gd name="connsiteX3" fmla="*/ 368707 w 1524407"/>
                <a:gd name="connsiteY3" fmla="*/ 635000 h 868303"/>
                <a:gd name="connsiteX4" fmla="*/ 724307 w 1524407"/>
                <a:gd name="connsiteY4" fmla="*/ 800100 h 868303"/>
                <a:gd name="connsiteX5" fmla="*/ 1118007 w 1524407"/>
                <a:gd name="connsiteY5" fmla="*/ 863600 h 868303"/>
                <a:gd name="connsiteX6" fmla="*/ 1524407 w 1524407"/>
                <a:gd name="connsiteY6" fmla="*/ 863600 h 86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407" h="868303">
                  <a:moveTo>
                    <a:pt x="407" y="0"/>
                  </a:moveTo>
                  <a:cubicBezTo>
                    <a:pt x="-652" y="69850"/>
                    <a:pt x="-1710" y="139700"/>
                    <a:pt x="25807" y="215900"/>
                  </a:cubicBezTo>
                  <a:cubicBezTo>
                    <a:pt x="53324" y="292100"/>
                    <a:pt x="108357" y="387350"/>
                    <a:pt x="165507" y="457200"/>
                  </a:cubicBezTo>
                  <a:cubicBezTo>
                    <a:pt x="222657" y="527050"/>
                    <a:pt x="275574" y="577850"/>
                    <a:pt x="368707" y="635000"/>
                  </a:cubicBezTo>
                  <a:cubicBezTo>
                    <a:pt x="461840" y="692150"/>
                    <a:pt x="599424" y="762000"/>
                    <a:pt x="724307" y="800100"/>
                  </a:cubicBezTo>
                  <a:cubicBezTo>
                    <a:pt x="849190" y="838200"/>
                    <a:pt x="984657" y="853017"/>
                    <a:pt x="1118007" y="863600"/>
                  </a:cubicBezTo>
                  <a:cubicBezTo>
                    <a:pt x="1251357" y="874183"/>
                    <a:pt x="1524407" y="863600"/>
                    <a:pt x="1524407" y="863600"/>
                  </a:cubicBezTo>
                </a:path>
              </a:pathLst>
            </a:cu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9" name="Straight Connector 118"/>
            <p:cNvCxnSpPr/>
            <p:nvPr/>
          </p:nvCxnSpPr>
          <p:spPr>
            <a:xfrm flipH="1" flipV="1">
              <a:off x="5284297" y="5092700"/>
              <a:ext cx="276222" cy="74554"/>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flipH="1">
              <a:off x="5284297" y="5169981"/>
              <a:ext cx="276222" cy="75119"/>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26" name="Group 125"/>
          <p:cNvGrpSpPr/>
          <p:nvPr/>
        </p:nvGrpSpPr>
        <p:grpSpPr>
          <a:xfrm flipH="1">
            <a:off x="4835530" y="1804944"/>
            <a:ext cx="1524407" cy="939800"/>
            <a:chOff x="4038193" y="4305300"/>
            <a:chExt cx="1524407" cy="939800"/>
          </a:xfrm>
        </p:grpSpPr>
        <p:sp>
          <p:nvSpPr>
            <p:cNvPr id="127" name="Freeform 126"/>
            <p:cNvSpPr/>
            <p:nvPr/>
          </p:nvSpPr>
          <p:spPr>
            <a:xfrm>
              <a:off x="4038193" y="4305300"/>
              <a:ext cx="1524407" cy="868303"/>
            </a:xfrm>
            <a:custGeom>
              <a:avLst/>
              <a:gdLst>
                <a:gd name="connsiteX0" fmla="*/ 407 w 1524407"/>
                <a:gd name="connsiteY0" fmla="*/ 0 h 868303"/>
                <a:gd name="connsiteX1" fmla="*/ 25807 w 1524407"/>
                <a:gd name="connsiteY1" fmla="*/ 215900 h 868303"/>
                <a:gd name="connsiteX2" fmla="*/ 165507 w 1524407"/>
                <a:gd name="connsiteY2" fmla="*/ 457200 h 868303"/>
                <a:gd name="connsiteX3" fmla="*/ 368707 w 1524407"/>
                <a:gd name="connsiteY3" fmla="*/ 635000 h 868303"/>
                <a:gd name="connsiteX4" fmla="*/ 724307 w 1524407"/>
                <a:gd name="connsiteY4" fmla="*/ 800100 h 868303"/>
                <a:gd name="connsiteX5" fmla="*/ 1118007 w 1524407"/>
                <a:gd name="connsiteY5" fmla="*/ 863600 h 868303"/>
                <a:gd name="connsiteX6" fmla="*/ 1524407 w 1524407"/>
                <a:gd name="connsiteY6" fmla="*/ 863600 h 868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4407" h="868303">
                  <a:moveTo>
                    <a:pt x="407" y="0"/>
                  </a:moveTo>
                  <a:cubicBezTo>
                    <a:pt x="-652" y="69850"/>
                    <a:pt x="-1710" y="139700"/>
                    <a:pt x="25807" y="215900"/>
                  </a:cubicBezTo>
                  <a:cubicBezTo>
                    <a:pt x="53324" y="292100"/>
                    <a:pt x="108357" y="387350"/>
                    <a:pt x="165507" y="457200"/>
                  </a:cubicBezTo>
                  <a:cubicBezTo>
                    <a:pt x="222657" y="527050"/>
                    <a:pt x="275574" y="577850"/>
                    <a:pt x="368707" y="635000"/>
                  </a:cubicBezTo>
                  <a:cubicBezTo>
                    <a:pt x="461840" y="692150"/>
                    <a:pt x="599424" y="762000"/>
                    <a:pt x="724307" y="800100"/>
                  </a:cubicBezTo>
                  <a:cubicBezTo>
                    <a:pt x="849190" y="838200"/>
                    <a:pt x="984657" y="853017"/>
                    <a:pt x="1118007" y="863600"/>
                  </a:cubicBezTo>
                  <a:cubicBezTo>
                    <a:pt x="1251357" y="874183"/>
                    <a:pt x="1524407" y="863600"/>
                    <a:pt x="1524407" y="863600"/>
                  </a:cubicBezTo>
                </a:path>
              </a:pathLst>
            </a:cu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8" name="Straight Connector 127"/>
            <p:cNvCxnSpPr/>
            <p:nvPr/>
          </p:nvCxnSpPr>
          <p:spPr>
            <a:xfrm flipH="1" flipV="1">
              <a:off x="5284297" y="5092700"/>
              <a:ext cx="276222" cy="74554"/>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flipH="1">
              <a:off x="5284297" y="5169981"/>
              <a:ext cx="276222" cy="75119"/>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cxnSp>
        <p:nvCxnSpPr>
          <p:cNvPr id="106" name="Straight Arrow Connector 105"/>
          <p:cNvCxnSpPr/>
          <p:nvPr/>
        </p:nvCxnSpPr>
        <p:spPr>
          <a:xfrm>
            <a:off x="7110501" y="934036"/>
            <a:ext cx="0" cy="765627"/>
          </a:xfrm>
          <a:prstGeom prst="straightConnector1">
            <a:avLst/>
          </a:prstGeom>
          <a:ln w="38100" cmpd="sng">
            <a:solidFill>
              <a:srgbClr val="000000"/>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109" name="TextBox 108"/>
          <p:cNvSpPr txBox="1"/>
          <p:nvPr/>
        </p:nvSpPr>
        <p:spPr>
          <a:xfrm>
            <a:off x="435471" y="1075106"/>
            <a:ext cx="3323729" cy="1477328"/>
          </a:xfrm>
          <a:prstGeom prst="rect">
            <a:avLst/>
          </a:prstGeom>
          <a:noFill/>
        </p:spPr>
        <p:txBody>
          <a:bodyPr wrap="square" rtlCol="0">
            <a:spAutoFit/>
          </a:bodyPr>
          <a:lstStyle/>
          <a:p>
            <a:r>
              <a:rPr lang="en-US" dirty="0">
                <a:latin typeface="Times New Roman"/>
                <a:cs typeface="Times New Roman"/>
              </a:rPr>
              <a:t>When the </a:t>
            </a:r>
            <a:r>
              <a:rPr lang="en-US" dirty="0">
                <a:solidFill>
                  <a:srgbClr val="0000FF"/>
                </a:solidFill>
                <a:latin typeface="Times New Roman"/>
                <a:cs typeface="Times New Roman"/>
              </a:rPr>
              <a:t>region between</a:t>
            </a:r>
            <a:r>
              <a:rPr lang="en-US" dirty="0">
                <a:latin typeface="Times New Roman"/>
                <a:cs typeface="Times New Roman"/>
              </a:rPr>
              <a:t> </a:t>
            </a:r>
            <a:r>
              <a:rPr lang="en-US" dirty="0">
                <a:solidFill>
                  <a:srgbClr val="008000"/>
                </a:solidFill>
                <a:latin typeface="Times New Roman"/>
                <a:cs typeface="Times New Roman"/>
              </a:rPr>
              <a:t>two</a:t>
            </a:r>
            <a:r>
              <a:rPr lang="en-US" dirty="0">
                <a:latin typeface="Times New Roman"/>
                <a:cs typeface="Times New Roman"/>
              </a:rPr>
              <a:t> </a:t>
            </a:r>
            <a:r>
              <a:rPr lang="en-US" dirty="0">
                <a:solidFill>
                  <a:srgbClr val="0000FF"/>
                </a:solidFill>
                <a:latin typeface="Times New Roman"/>
                <a:cs typeface="Times New Roman"/>
              </a:rPr>
              <a:t>B-</a:t>
            </a:r>
            <a:r>
              <a:rPr lang="en-US" dirty="0" err="1">
                <a:solidFill>
                  <a:srgbClr val="0000FF"/>
                </a:solidFill>
                <a:latin typeface="Times New Roman"/>
                <a:cs typeface="Times New Roman"/>
              </a:rPr>
              <a:t>fld</a:t>
            </a:r>
            <a:r>
              <a:rPr lang="en-US" dirty="0">
                <a:solidFill>
                  <a:srgbClr val="0000FF"/>
                </a:solidFill>
                <a:latin typeface="Times New Roman"/>
                <a:cs typeface="Times New Roman"/>
              </a:rPr>
              <a:t> producing structures </a:t>
            </a:r>
            <a:r>
              <a:rPr lang="en-US" dirty="0">
                <a:latin typeface="Times New Roman"/>
                <a:cs typeface="Times New Roman"/>
              </a:rPr>
              <a:t>has </a:t>
            </a:r>
            <a:r>
              <a:rPr lang="en-US" dirty="0">
                <a:solidFill>
                  <a:srgbClr val="0000FF"/>
                </a:solidFill>
                <a:latin typeface="Times New Roman"/>
                <a:cs typeface="Times New Roman"/>
              </a:rPr>
              <a:t>magnetic field lines </a:t>
            </a:r>
            <a:r>
              <a:rPr lang="en-US" dirty="0">
                <a:latin typeface="Times New Roman"/>
                <a:cs typeface="Times New Roman"/>
              </a:rPr>
              <a:t>that are </a:t>
            </a:r>
            <a:r>
              <a:rPr lang="en-US" dirty="0">
                <a:solidFill>
                  <a:srgbClr val="FF0000"/>
                </a:solidFill>
                <a:latin typeface="Times New Roman"/>
                <a:cs typeface="Times New Roman"/>
              </a:rPr>
              <a:t>parallel</a:t>
            </a:r>
            <a:r>
              <a:rPr lang="en-US" dirty="0">
                <a:latin typeface="Times New Roman"/>
                <a:cs typeface="Times New Roman"/>
              </a:rPr>
              <a:t> to one another (or </a:t>
            </a:r>
            <a:r>
              <a:rPr lang="en-US" dirty="0" err="1">
                <a:latin typeface="Times New Roman"/>
                <a:cs typeface="Times New Roman"/>
              </a:rPr>
              <a:t>parallelish</a:t>
            </a:r>
            <a:r>
              <a:rPr lang="en-US" dirty="0">
                <a:latin typeface="Times New Roman"/>
                <a:cs typeface="Times New Roman"/>
              </a:rPr>
              <a:t>),</a:t>
            </a:r>
          </a:p>
        </p:txBody>
      </p:sp>
      <p:sp>
        <p:nvSpPr>
          <p:cNvPr id="134" name="TextBox 133"/>
          <p:cNvSpPr txBox="1"/>
          <p:nvPr/>
        </p:nvSpPr>
        <p:spPr>
          <a:xfrm>
            <a:off x="238987" y="618469"/>
            <a:ext cx="3162300" cy="369332"/>
          </a:xfrm>
          <a:prstGeom prst="rect">
            <a:avLst/>
          </a:prstGeom>
          <a:noFill/>
        </p:spPr>
        <p:txBody>
          <a:bodyPr wrap="square" rtlCol="0">
            <a:spAutoFit/>
          </a:bodyPr>
          <a:lstStyle/>
          <a:p>
            <a:r>
              <a:rPr lang="en-US" dirty="0">
                <a:latin typeface="Times New Roman"/>
                <a:cs typeface="Times New Roman"/>
              </a:rPr>
              <a:t>Easy way #1:</a:t>
            </a:r>
          </a:p>
        </p:txBody>
      </p:sp>
      <p:graphicFrame>
        <p:nvGraphicFramePr>
          <p:cNvPr id="139" name="Object 138"/>
          <p:cNvGraphicFramePr>
            <a:graphicFrameLocks noChangeAspect="1"/>
          </p:cNvGraphicFramePr>
          <p:nvPr>
            <p:extLst>
              <p:ext uri="{D42A27DB-BD31-4B8C-83A1-F6EECF244321}">
                <p14:modId xmlns:p14="http://schemas.microsoft.com/office/powerpoint/2010/main" val="2688850980"/>
              </p:ext>
            </p:extLst>
          </p:nvPr>
        </p:nvGraphicFramePr>
        <p:xfrm>
          <a:off x="4679018" y="3198148"/>
          <a:ext cx="139700" cy="207962"/>
        </p:xfrm>
        <a:graphic>
          <a:graphicData uri="http://schemas.openxmlformats.org/presentationml/2006/ole">
            <mc:AlternateContent xmlns:mc="http://schemas.openxmlformats.org/markup-compatibility/2006">
              <mc:Choice xmlns:v="urn:schemas-microsoft-com:vml" Requires="v">
                <p:oleObj spid="_x0000_s3032554" name="Equation" r:id="rId12" imgW="88900" imgH="152400" progId="Equation.DSMT4">
                  <p:embed/>
                </p:oleObj>
              </mc:Choice>
              <mc:Fallback>
                <p:oleObj name="Equation" r:id="rId12" imgW="88900" imgH="152400" progId="Equation.DSMT4">
                  <p:embed/>
                  <p:pic>
                    <p:nvPicPr>
                      <p:cNvPr id="0" name=""/>
                      <p:cNvPicPr/>
                      <p:nvPr/>
                    </p:nvPicPr>
                    <p:blipFill>
                      <a:blip r:embed="rId9"/>
                      <a:stretch>
                        <a:fillRect/>
                      </a:stretch>
                    </p:blipFill>
                    <p:spPr>
                      <a:xfrm>
                        <a:off x="4679018" y="3198148"/>
                        <a:ext cx="139700" cy="207962"/>
                      </a:xfrm>
                      <a:prstGeom prst="rect">
                        <a:avLst/>
                      </a:prstGeom>
                    </p:spPr>
                  </p:pic>
                </p:oleObj>
              </mc:Fallback>
            </mc:AlternateContent>
          </a:graphicData>
        </a:graphic>
      </p:graphicFrame>
      <p:graphicFrame>
        <p:nvGraphicFramePr>
          <p:cNvPr id="140" name="Object 139"/>
          <p:cNvGraphicFramePr>
            <a:graphicFrameLocks noChangeAspect="1"/>
          </p:cNvGraphicFramePr>
          <p:nvPr>
            <p:extLst>
              <p:ext uri="{D42A27DB-BD31-4B8C-83A1-F6EECF244321}">
                <p14:modId xmlns:p14="http://schemas.microsoft.com/office/powerpoint/2010/main" val="2842561752"/>
              </p:ext>
            </p:extLst>
          </p:nvPr>
        </p:nvGraphicFramePr>
        <p:xfrm>
          <a:off x="4702743" y="2211344"/>
          <a:ext cx="655638" cy="381000"/>
        </p:xfrm>
        <a:graphic>
          <a:graphicData uri="http://schemas.openxmlformats.org/presentationml/2006/ole">
            <mc:AlternateContent xmlns:mc="http://schemas.openxmlformats.org/markup-compatibility/2006">
              <mc:Choice xmlns:v="urn:schemas-microsoft-com:vml" Requires="v">
                <p:oleObj spid="_x0000_s3032555" name="Equation" r:id="rId13" imgW="419100" imgH="279400" progId="Equation.DSMT4">
                  <p:embed/>
                </p:oleObj>
              </mc:Choice>
              <mc:Fallback>
                <p:oleObj name="Equation" r:id="rId13" imgW="419100" imgH="279400" progId="Equation.DSMT4">
                  <p:embed/>
                  <p:pic>
                    <p:nvPicPr>
                      <p:cNvPr id="0" name=""/>
                      <p:cNvPicPr/>
                      <p:nvPr/>
                    </p:nvPicPr>
                    <p:blipFill>
                      <a:blip r:embed="rId14"/>
                      <a:stretch>
                        <a:fillRect/>
                      </a:stretch>
                    </p:blipFill>
                    <p:spPr>
                      <a:xfrm>
                        <a:off x="4702743" y="2211344"/>
                        <a:ext cx="655638" cy="381000"/>
                      </a:xfrm>
                      <a:prstGeom prst="rect">
                        <a:avLst/>
                      </a:prstGeom>
                    </p:spPr>
                  </p:pic>
                </p:oleObj>
              </mc:Fallback>
            </mc:AlternateContent>
          </a:graphicData>
        </a:graphic>
      </p:graphicFrame>
      <p:grpSp>
        <p:nvGrpSpPr>
          <p:cNvPr id="70" name="Group 69"/>
          <p:cNvGrpSpPr/>
          <p:nvPr/>
        </p:nvGrpSpPr>
        <p:grpSpPr>
          <a:xfrm>
            <a:off x="7688316" y="2725660"/>
            <a:ext cx="1158346" cy="1120440"/>
            <a:chOff x="5872536" y="4826000"/>
            <a:chExt cx="996279" cy="884805"/>
          </a:xfrm>
        </p:grpSpPr>
        <p:sp>
          <p:nvSpPr>
            <p:cNvPr id="146" name="Oval 145"/>
            <p:cNvSpPr/>
            <p:nvPr/>
          </p:nvSpPr>
          <p:spPr>
            <a:xfrm>
              <a:off x="5921209" y="4871499"/>
              <a:ext cx="895757" cy="787457"/>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7" name="Group 146"/>
            <p:cNvGrpSpPr/>
            <p:nvPr/>
          </p:nvGrpSpPr>
          <p:grpSpPr>
            <a:xfrm>
              <a:off x="6286500" y="4826000"/>
              <a:ext cx="161963" cy="103698"/>
              <a:chOff x="6242050" y="4819650"/>
              <a:chExt cx="161963" cy="103698"/>
            </a:xfrm>
          </p:grpSpPr>
          <p:cxnSp>
            <p:nvCxnSpPr>
              <p:cNvPr id="157" name="Straight Connector 156"/>
              <p:cNvCxnSpPr/>
              <p:nvPr/>
            </p:nvCxnSpPr>
            <p:spPr>
              <a:xfrm>
                <a:off x="6242050" y="4819650"/>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flipV="1">
                <a:off x="6242050" y="4871499"/>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48" name="Group 147"/>
            <p:cNvGrpSpPr/>
            <p:nvPr/>
          </p:nvGrpSpPr>
          <p:grpSpPr>
            <a:xfrm flipH="1">
              <a:off x="6323031" y="5607107"/>
              <a:ext cx="161963" cy="103698"/>
              <a:chOff x="6242050" y="4819650"/>
              <a:chExt cx="161963" cy="103698"/>
            </a:xfrm>
          </p:grpSpPr>
          <p:cxnSp>
            <p:nvCxnSpPr>
              <p:cNvPr id="155" name="Straight Connector 154"/>
              <p:cNvCxnSpPr/>
              <p:nvPr/>
            </p:nvCxnSpPr>
            <p:spPr>
              <a:xfrm>
                <a:off x="6242050" y="4819650"/>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flipV="1">
                <a:off x="6242050" y="4871499"/>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49" name="Group 148"/>
            <p:cNvGrpSpPr/>
            <p:nvPr/>
          </p:nvGrpSpPr>
          <p:grpSpPr>
            <a:xfrm rot="5400000">
              <a:off x="6735984" y="5161646"/>
              <a:ext cx="161963" cy="103698"/>
              <a:chOff x="6242050" y="4819650"/>
              <a:chExt cx="161963" cy="103698"/>
            </a:xfrm>
          </p:grpSpPr>
          <p:cxnSp>
            <p:nvCxnSpPr>
              <p:cNvPr id="153" name="Straight Connector 152"/>
              <p:cNvCxnSpPr/>
              <p:nvPr/>
            </p:nvCxnSpPr>
            <p:spPr>
              <a:xfrm>
                <a:off x="6242050" y="4819650"/>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V="1">
                <a:off x="6242050" y="4871499"/>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50" name="Group 149"/>
            <p:cNvGrpSpPr/>
            <p:nvPr/>
          </p:nvGrpSpPr>
          <p:grpSpPr>
            <a:xfrm rot="5400000" flipH="1" flipV="1">
              <a:off x="5843403" y="5242627"/>
              <a:ext cx="161963" cy="103698"/>
              <a:chOff x="6242050" y="4819650"/>
              <a:chExt cx="161963" cy="103698"/>
            </a:xfrm>
          </p:grpSpPr>
          <p:cxnSp>
            <p:nvCxnSpPr>
              <p:cNvPr id="151" name="Straight Connector 150"/>
              <p:cNvCxnSpPr/>
              <p:nvPr/>
            </p:nvCxnSpPr>
            <p:spPr>
              <a:xfrm>
                <a:off x="6242050" y="4819650"/>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flipV="1">
                <a:off x="6242050" y="4871499"/>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71" name="Group 70"/>
          <p:cNvGrpSpPr/>
          <p:nvPr/>
        </p:nvGrpSpPr>
        <p:grpSpPr>
          <a:xfrm flipH="1">
            <a:off x="4353520" y="2712994"/>
            <a:ext cx="1158346" cy="1120440"/>
            <a:chOff x="5872536" y="4826000"/>
            <a:chExt cx="996279" cy="884805"/>
          </a:xfrm>
        </p:grpSpPr>
        <p:sp>
          <p:nvSpPr>
            <p:cNvPr id="74" name="Oval 73"/>
            <p:cNvSpPr/>
            <p:nvPr/>
          </p:nvSpPr>
          <p:spPr>
            <a:xfrm>
              <a:off x="5921209" y="4871499"/>
              <a:ext cx="895757" cy="787457"/>
            </a:xfrm>
            <a:prstGeom prst="ellipse">
              <a:avLst/>
            </a:prstGeom>
            <a:no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5" name="Group 74"/>
            <p:cNvGrpSpPr/>
            <p:nvPr/>
          </p:nvGrpSpPr>
          <p:grpSpPr>
            <a:xfrm>
              <a:off x="6286500" y="4826000"/>
              <a:ext cx="161963" cy="103698"/>
              <a:chOff x="6242050" y="4819650"/>
              <a:chExt cx="161963" cy="103698"/>
            </a:xfrm>
          </p:grpSpPr>
          <p:cxnSp>
            <p:nvCxnSpPr>
              <p:cNvPr id="144" name="Straight Connector 143"/>
              <p:cNvCxnSpPr/>
              <p:nvPr/>
            </p:nvCxnSpPr>
            <p:spPr>
              <a:xfrm>
                <a:off x="6242050" y="4819650"/>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flipV="1">
                <a:off x="6242050" y="4871499"/>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6" name="Group 75"/>
            <p:cNvGrpSpPr/>
            <p:nvPr/>
          </p:nvGrpSpPr>
          <p:grpSpPr>
            <a:xfrm flipH="1">
              <a:off x="6323031" y="5607107"/>
              <a:ext cx="161963" cy="103698"/>
              <a:chOff x="6242050" y="4819650"/>
              <a:chExt cx="161963" cy="103698"/>
            </a:xfrm>
          </p:grpSpPr>
          <p:cxnSp>
            <p:nvCxnSpPr>
              <p:cNvPr id="142" name="Straight Connector 141"/>
              <p:cNvCxnSpPr/>
              <p:nvPr/>
            </p:nvCxnSpPr>
            <p:spPr>
              <a:xfrm>
                <a:off x="6242050" y="4819650"/>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flipV="1">
                <a:off x="6242050" y="4871499"/>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7" name="Group 76"/>
            <p:cNvGrpSpPr/>
            <p:nvPr/>
          </p:nvGrpSpPr>
          <p:grpSpPr>
            <a:xfrm rot="5400000">
              <a:off x="6735984" y="5161646"/>
              <a:ext cx="161963" cy="103698"/>
              <a:chOff x="6242050" y="4819650"/>
              <a:chExt cx="161963" cy="103698"/>
            </a:xfrm>
          </p:grpSpPr>
          <p:cxnSp>
            <p:nvCxnSpPr>
              <p:cNvPr id="135" name="Straight Connector 134"/>
              <p:cNvCxnSpPr/>
              <p:nvPr/>
            </p:nvCxnSpPr>
            <p:spPr>
              <a:xfrm>
                <a:off x="6242050" y="4819650"/>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flipV="1">
                <a:off x="6242050" y="4871499"/>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8" name="Group 77"/>
            <p:cNvGrpSpPr/>
            <p:nvPr/>
          </p:nvGrpSpPr>
          <p:grpSpPr>
            <a:xfrm rot="5400000" flipH="1" flipV="1">
              <a:off x="5843403" y="5242627"/>
              <a:ext cx="161963" cy="103698"/>
              <a:chOff x="6242050" y="4819650"/>
              <a:chExt cx="161963" cy="103698"/>
            </a:xfrm>
          </p:grpSpPr>
          <p:cxnSp>
            <p:nvCxnSpPr>
              <p:cNvPr id="89" name="Straight Connector 88"/>
              <p:cNvCxnSpPr/>
              <p:nvPr/>
            </p:nvCxnSpPr>
            <p:spPr>
              <a:xfrm>
                <a:off x="6242050" y="4819650"/>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V="1">
                <a:off x="6242050" y="4871499"/>
                <a:ext cx="161963" cy="5184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aphicFrame>
        <p:nvGraphicFramePr>
          <p:cNvPr id="159" name="Object 158"/>
          <p:cNvGraphicFramePr>
            <a:graphicFrameLocks noChangeAspect="1"/>
          </p:cNvGraphicFramePr>
          <p:nvPr>
            <p:extLst>
              <p:ext uri="{D42A27DB-BD31-4B8C-83A1-F6EECF244321}">
                <p14:modId xmlns:p14="http://schemas.microsoft.com/office/powerpoint/2010/main" val="1778445125"/>
              </p:ext>
            </p:extLst>
          </p:nvPr>
        </p:nvGraphicFramePr>
        <p:xfrm>
          <a:off x="5299075" y="2646363"/>
          <a:ext cx="676275" cy="365125"/>
        </p:xfrm>
        <a:graphic>
          <a:graphicData uri="http://schemas.openxmlformats.org/presentationml/2006/ole">
            <mc:AlternateContent xmlns:mc="http://schemas.openxmlformats.org/markup-compatibility/2006">
              <mc:Choice xmlns:v="urn:schemas-microsoft-com:vml" Requires="v">
                <p:oleObj spid="_x0000_s3032556" name="Equation" r:id="rId15" imgW="431800" imgH="266700" progId="Equation.DSMT4">
                  <p:embed/>
                </p:oleObj>
              </mc:Choice>
              <mc:Fallback>
                <p:oleObj name="Equation" r:id="rId15" imgW="431800" imgH="266700" progId="Equation.DSMT4">
                  <p:embed/>
                  <p:pic>
                    <p:nvPicPr>
                      <p:cNvPr id="0" name=""/>
                      <p:cNvPicPr/>
                      <p:nvPr/>
                    </p:nvPicPr>
                    <p:blipFill>
                      <a:blip r:embed="rId16"/>
                      <a:stretch>
                        <a:fillRect/>
                      </a:stretch>
                    </p:blipFill>
                    <p:spPr>
                      <a:xfrm>
                        <a:off x="5299075" y="2646363"/>
                        <a:ext cx="676275" cy="365125"/>
                      </a:xfrm>
                      <a:prstGeom prst="rect">
                        <a:avLst/>
                      </a:prstGeom>
                    </p:spPr>
                  </p:pic>
                </p:oleObj>
              </mc:Fallback>
            </mc:AlternateContent>
          </a:graphicData>
        </a:graphic>
      </p:graphicFrame>
      <p:graphicFrame>
        <p:nvGraphicFramePr>
          <p:cNvPr id="160" name="Object 159"/>
          <p:cNvGraphicFramePr>
            <a:graphicFrameLocks noChangeAspect="1"/>
          </p:cNvGraphicFramePr>
          <p:nvPr>
            <p:extLst>
              <p:ext uri="{D42A27DB-BD31-4B8C-83A1-F6EECF244321}">
                <p14:modId xmlns:p14="http://schemas.microsoft.com/office/powerpoint/2010/main" val="1408634906"/>
              </p:ext>
            </p:extLst>
          </p:nvPr>
        </p:nvGraphicFramePr>
        <p:xfrm>
          <a:off x="7072324" y="2751694"/>
          <a:ext cx="676275" cy="365125"/>
        </p:xfrm>
        <a:graphic>
          <a:graphicData uri="http://schemas.openxmlformats.org/presentationml/2006/ole">
            <mc:AlternateContent xmlns:mc="http://schemas.openxmlformats.org/markup-compatibility/2006">
              <mc:Choice xmlns:v="urn:schemas-microsoft-com:vml" Requires="v">
                <p:oleObj spid="_x0000_s3032557" name="Equation" r:id="rId17" imgW="431800" imgH="266700" progId="Equation.DSMT4">
                  <p:embed/>
                </p:oleObj>
              </mc:Choice>
              <mc:Fallback>
                <p:oleObj name="Equation" r:id="rId17" imgW="431800" imgH="266700" progId="Equation.DSMT4">
                  <p:embed/>
                  <p:pic>
                    <p:nvPicPr>
                      <p:cNvPr id="0" name=""/>
                      <p:cNvPicPr/>
                      <p:nvPr/>
                    </p:nvPicPr>
                    <p:blipFill>
                      <a:blip r:embed="rId16"/>
                      <a:stretch>
                        <a:fillRect/>
                      </a:stretch>
                    </p:blipFill>
                    <p:spPr>
                      <a:xfrm>
                        <a:off x="7072324" y="2751694"/>
                        <a:ext cx="676275" cy="365125"/>
                      </a:xfrm>
                      <a:prstGeom prst="rect">
                        <a:avLst/>
                      </a:prstGeom>
                    </p:spPr>
                  </p:pic>
                </p:oleObj>
              </mc:Fallback>
            </mc:AlternateContent>
          </a:graphicData>
        </a:graphic>
      </p:graphicFrame>
      <p:graphicFrame>
        <p:nvGraphicFramePr>
          <p:cNvPr id="161" name="Object 160"/>
          <p:cNvGraphicFramePr>
            <a:graphicFrameLocks noChangeAspect="1"/>
          </p:cNvGraphicFramePr>
          <p:nvPr>
            <p:extLst>
              <p:ext uri="{D42A27DB-BD31-4B8C-83A1-F6EECF244321}">
                <p14:modId xmlns:p14="http://schemas.microsoft.com/office/powerpoint/2010/main" val="1208591508"/>
              </p:ext>
            </p:extLst>
          </p:nvPr>
        </p:nvGraphicFramePr>
        <p:xfrm>
          <a:off x="8197399" y="2265363"/>
          <a:ext cx="655638" cy="381000"/>
        </p:xfrm>
        <a:graphic>
          <a:graphicData uri="http://schemas.openxmlformats.org/presentationml/2006/ole">
            <mc:AlternateContent xmlns:mc="http://schemas.openxmlformats.org/markup-compatibility/2006">
              <mc:Choice xmlns:v="urn:schemas-microsoft-com:vml" Requires="v">
                <p:oleObj spid="_x0000_s3032558" name="Equation" r:id="rId18" imgW="419100" imgH="279400" progId="Equation.DSMT4">
                  <p:embed/>
                </p:oleObj>
              </mc:Choice>
              <mc:Fallback>
                <p:oleObj name="Equation" r:id="rId18" imgW="419100" imgH="279400" progId="Equation.DSMT4">
                  <p:embed/>
                  <p:pic>
                    <p:nvPicPr>
                      <p:cNvPr id="0" name=""/>
                      <p:cNvPicPr/>
                      <p:nvPr/>
                    </p:nvPicPr>
                    <p:blipFill>
                      <a:blip r:embed="rId14"/>
                      <a:stretch>
                        <a:fillRect/>
                      </a:stretch>
                    </p:blipFill>
                    <p:spPr>
                      <a:xfrm>
                        <a:off x="8197399" y="2265363"/>
                        <a:ext cx="655638" cy="381000"/>
                      </a:xfrm>
                      <a:prstGeom prst="rect">
                        <a:avLst/>
                      </a:prstGeom>
                    </p:spPr>
                  </p:pic>
                </p:oleObj>
              </mc:Fallback>
            </mc:AlternateContent>
          </a:graphicData>
        </a:graphic>
      </p:graphicFrame>
      <p:sp>
        <p:nvSpPr>
          <p:cNvPr id="162" name="TextBox 161"/>
          <p:cNvSpPr txBox="1"/>
          <p:nvPr/>
        </p:nvSpPr>
        <p:spPr>
          <a:xfrm>
            <a:off x="435471" y="4527506"/>
            <a:ext cx="8350907" cy="1477328"/>
          </a:xfrm>
          <a:prstGeom prst="rect">
            <a:avLst/>
          </a:prstGeom>
          <a:noFill/>
        </p:spPr>
        <p:txBody>
          <a:bodyPr wrap="square" rtlCol="0">
            <a:spAutoFit/>
          </a:bodyPr>
          <a:lstStyle/>
          <a:p>
            <a:r>
              <a:rPr lang="en-US" dirty="0">
                <a:latin typeface="Times New Roman"/>
                <a:cs typeface="Times New Roman"/>
              </a:rPr>
              <a:t>IN ALL CASES, the induced magnetic field and current will set itself up in such a way as to </a:t>
            </a:r>
            <a:r>
              <a:rPr lang="en-US" dirty="0">
                <a:solidFill>
                  <a:srgbClr val="FF0000"/>
                </a:solidFill>
                <a:latin typeface="Times New Roman"/>
                <a:cs typeface="Times New Roman"/>
              </a:rPr>
              <a:t>OPPOSE WHATEVER CHANGE </a:t>
            </a:r>
            <a:r>
              <a:rPr lang="en-US" dirty="0">
                <a:latin typeface="Times New Roman"/>
                <a:cs typeface="Times New Roman"/>
              </a:rPr>
              <a:t>is occurring.  In this case, you are trying to </a:t>
            </a:r>
            <a:r>
              <a:rPr lang="en-US" dirty="0">
                <a:solidFill>
                  <a:srgbClr val="0000FF"/>
                </a:solidFill>
                <a:latin typeface="Times New Roman"/>
                <a:cs typeface="Times New Roman"/>
              </a:rPr>
              <a:t>shove the magnet toward the coil </a:t>
            </a:r>
            <a:r>
              <a:rPr lang="en-US" dirty="0">
                <a:latin typeface="Times New Roman"/>
                <a:cs typeface="Times New Roman"/>
              </a:rPr>
              <a:t>(or the coil toward the magnet), so the </a:t>
            </a:r>
            <a:r>
              <a:rPr lang="en-US" dirty="0">
                <a:solidFill>
                  <a:srgbClr val="0000FF"/>
                </a:solidFill>
                <a:latin typeface="Times New Roman"/>
                <a:cs typeface="Times New Roman"/>
              </a:rPr>
              <a:t>induced force will fight you </a:t>
            </a:r>
            <a:r>
              <a:rPr lang="en-US" dirty="0">
                <a:latin typeface="Times New Roman"/>
                <a:cs typeface="Times New Roman"/>
              </a:rPr>
              <a:t>by generating a repulsive force between the entities . . . and the </a:t>
            </a:r>
            <a:r>
              <a:rPr lang="en-US" dirty="0">
                <a:solidFill>
                  <a:srgbClr val="0000FF"/>
                </a:solidFill>
                <a:latin typeface="Times New Roman"/>
                <a:cs typeface="Times New Roman"/>
              </a:rPr>
              <a:t>force on the coil</a:t>
            </a:r>
            <a:r>
              <a:rPr lang="en-US" dirty="0">
                <a:latin typeface="Times New Roman"/>
                <a:cs typeface="Times New Roman"/>
              </a:rPr>
              <a:t> will be </a:t>
            </a:r>
            <a:r>
              <a:rPr lang="en-US" dirty="0">
                <a:solidFill>
                  <a:srgbClr val="FF0000"/>
                </a:solidFill>
                <a:latin typeface="Times New Roman"/>
                <a:cs typeface="Times New Roman"/>
              </a:rPr>
              <a:t>DOWNWARD</a:t>
            </a:r>
            <a:r>
              <a:rPr lang="en-US" dirty="0">
                <a:latin typeface="Times New Roman"/>
                <a:cs typeface="Times New Roman"/>
              </a:rPr>
              <a:t>.</a:t>
            </a:r>
          </a:p>
        </p:txBody>
      </p:sp>
      <p:sp>
        <p:nvSpPr>
          <p:cNvPr id="163" name="TextBox 162"/>
          <p:cNvSpPr txBox="1"/>
          <p:nvPr/>
        </p:nvSpPr>
        <p:spPr>
          <a:xfrm>
            <a:off x="238987" y="4070869"/>
            <a:ext cx="3162300" cy="369332"/>
          </a:xfrm>
          <a:prstGeom prst="rect">
            <a:avLst/>
          </a:prstGeom>
          <a:noFill/>
        </p:spPr>
        <p:txBody>
          <a:bodyPr wrap="square" rtlCol="0">
            <a:spAutoFit/>
          </a:bodyPr>
          <a:lstStyle/>
          <a:p>
            <a:r>
              <a:rPr lang="en-US" dirty="0">
                <a:latin typeface="Times New Roman"/>
                <a:cs typeface="Times New Roman"/>
              </a:rPr>
              <a:t>Easy way #2:</a:t>
            </a:r>
          </a:p>
        </p:txBody>
      </p:sp>
    </p:spTree>
    <p:extLst>
      <p:ext uri="{BB962C8B-B14F-4D97-AF65-F5344CB8AC3E}">
        <p14:creationId xmlns:p14="http://schemas.microsoft.com/office/powerpoint/2010/main" val="301979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dissolve">
                                      <p:cBhvr>
                                        <p:cTn id="7" dur="500"/>
                                        <p:tgtEl>
                                          <p:spTgt spid="10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9"/>
                                        </p:tgtEl>
                                        <p:attrNameLst>
                                          <p:attrName>style.visibility</p:attrName>
                                        </p:attrNameLst>
                                      </p:cBhvr>
                                      <p:to>
                                        <p:strVal val="visible"/>
                                      </p:to>
                                    </p:set>
                                    <p:animEffect transition="in" filter="dissolve">
                                      <p:cBhvr>
                                        <p:cTn id="12" dur="500"/>
                                        <p:tgtEl>
                                          <p:spTgt spid="159"/>
                                        </p:tgtEl>
                                      </p:cBhvr>
                                    </p:animEffect>
                                  </p:childTnLst>
                                </p:cTn>
                              </p:par>
                              <p:par>
                                <p:cTn id="13" presetID="9" presetClass="entr" presetSubtype="0" fill="hold" nodeType="with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dissolve">
                                      <p:cBhvr>
                                        <p:cTn id="15" dur="500"/>
                                        <p:tgtEl>
                                          <p:spTgt spid="71"/>
                                        </p:tgtEl>
                                      </p:cBhvr>
                                    </p:animEffect>
                                  </p:childTnLst>
                                </p:cTn>
                              </p:par>
                              <p:par>
                                <p:cTn id="16" presetID="9" presetClass="entr" presetSubtype="0" fill="hold" nodeType="withEffect">
                                  <p:stCondLst>
                                    <p:cond delay="0"/>
                                  </p:stCondLst>
                                  <p:childTnLst>
                                    <p:set>
                                      <p:cBhvr>
                                        <p:cTn id="17" dur="1" fill="hold">
                                          <p:stCondLst>
                                            <p:cond delay="0"/>
                                          </p:stCondLst>
                                        </p:cTn>
                                        <p:tgtEl>
                                          <p:spTgt spid="139"/>
                                        </p:tgtEl>
                                        <p:attrNameLst>
                                          <p:attrName>style.visibility</p:attrName>
                                        </p:attrNameLst>
                                      </p:cBhvr>
                                      <p:to>
                                        <p:strVal val="visible"/>
                                      </p:to>
                                    </p:set>
                                    <p:animEffect transition="in" filter="dissolve">
                                      <p:cBhvr>
                                        <p:cTn id="18" dur="500"/>
                                        <p:tgtEl>
                                          <p:spTgt spid="139"/>
                                        </p:tgtEl>
                                      </p:cBhvr>
                                    </p:animEffect>
                                  </p:childTnLst>
                                </p:cTn>
                              </p:par>
                              <p:par>
                                <p:cTn id="19" presetID="9" presetClass="entr" presetSubtype="0"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Effect transition="in" filter="dissolve">
                                      <p:cBhvr>
                                        <p:cTn id="21" dur="500"/>
                                        <p:tgtEl>
                                          <p:spTgt spid="92"/>
                                        </p:tgtEl>
                                      </p:cBhvr>
                                    </p:animEffect>
                                  </p:childTnLst>
                                </p:cTn>
                              </p:par>
                              <p:par>
                                <p:cTn id="22" presetID="9" presetClass="entr" presetSubtype="0" fill="hold" nodeType="with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dissolve">
                                      <p:cBhvr>
                                        <p:cTn id="24" dur="500"/>
                                        <p:tgtEl>
                                          <p:spTgt spid="70"/>
                                        </p:tgtEl>
                                      </p:cBhvr>
                                    </p:animEffect>
                                  </p:childTnLst>
                                </p:cTn>
                              </p:par>
                              <p:par>
                                <p:cTn id="25" presetID="9" presetClass="entr" presetSubtype="0" fill="hold" nodeType="withEffect">
                                  <p:stCondLst>
                                    <p:cond delay="0"/>
                                  </p:stCondLst>
                                  <p:childTnLst>
                                    <p:set>
                                      <p:cBhvr>
                                        <p:cTn id="26" dur="1" fill="hold">
                                          <p:stCondLst>
                                            <p:cond delay="0"/>
                                          </p:stCondLst>
                                        </p:cTn>
                                        <p:tgtEl>
                                          <p:spTgt spid="160"/>
                                        </p:tgtEl>
                                        <p:attrNameLst>
                                          <p:attrName>style.visibility</p:attrName>
                                        </p:attrNameLst>
                                      </p:cBhvr>
                                      <p:to>
                                        <p:strVal val="visible"/>
                                      </p:to>
                                    </p:set>
                                    <p:animEffect transition="in" filter="dissolve">
                                      <p:cBhvr>
                                        <p:cTn id="27" dur="500"/>
                                        <p:tgtEl>
                                          <p:spTgt spid="16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dissolve">
                                      <p:cBhvr>
                                        <p:cTn id="32" dur="500"/>
                                        <p:tgtEl>
                                          <p:spTgt spid="6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63"/>
                                        </p:tgtEl>
                                        <p:attrNameLst>
                                          <p:attrName>style.visibility</p:attrName>
                                        </p:attrNameLst>
                                      </p:cBhvr>
                                      <p:to>
                                        <p:strVal val="visible"/>
                                      </p:to>
                                    </p:set>
                                    <p:animEffect transition="in" filter="dissolve">
                                      <p:cBhvr>
                                        <p:cTn id="37" dur="500"/>
                                        <p:tgtEl>
                                          <p:spTgt spid="16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62"/>
                                        </p:tgtEl>
                                        <p:attrNameLst>
                                          <p:attrName>style.visibility</p:attrName>
                                        </p:attrNameLst>
                                      </p:cBhvr>
                                      <p:to>
                                        <p:strVal val="visible"/>
                                      </p:to>
                                    </p:set>
                                    <p:animEffect transition="in" filter="dissolve">
                                      <p:cBhvr>
                                        <p:cTn id="42"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109" grpId="0"/>
      <p:bldP spid="162" grpId="0"/>
      <p:bldP spid="16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txBox="1">
            <a:spLocks noGrp="1" noChangeArrowheads="1"/>
          </p:cNvSpPr>
          <p:nvPr>
            <p:ph type="title"/>
          </p:nvPr>
        </p:nvSpPr>
        <p:spPr>
          <a:xfrm>
            <a:off x="279400" y="274638"/>
            <a:ext cx="8610600" cy="550862"/>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0000"/>
                </a:solidFill>
                <a:latin typeface="Apple Chancery"/>
                <a:ea typeface="ＭＳ Ｐゴシック" charset="0"/>
                <a:cs typeface="Apple Chancery"/>
              </a:rPr>
              <a:t>Example 8</a:t>
            </a:r>
            <a:r>
              <a:rPr lang="en-US" sz="2800" dirty="0">
                <a:solidFill>
                  <a:srgbClr val="FF0000"/>
                </a:solidFill>
                <a:latin typeface="Apple Chancery"/>
                <a:ea typeface="ＭＳ Ｐゴシック" charset="0"/>
                <a:cs typeface="Apple Chancery"/>
                <a:sym typeface="Wingdings"/>
              </a:rPr>
              <a:t>:</a:t>
            </a:r>
            <a:r>
              <a:rPr lang="en-US" sz="2800" dirty="0">
                <a:solidFill>
                  <a:srgbClr val="FF0000"/>
                </a:solidFill>
                <a:latin typeface="Apple Chancery"/>
                <a:ea typeface="ＭＳ Ｐゴシック" charset="0"/>
                <a:cs typeface="Apple Chancery"/>
              </a:rPr>
              <a:t> </a:t>
            </a:r>
            <a:r>
              <a:rPr lang="en-US" sz="1800" dirty="0">
                <a:latin typeface="Times New Roman"/>
                <a:cs typeface="Times New Roman"/>
              </a:rPr>
              <a:t>(modified from Mr. White)</a:t>
            </a:r>
            <a:endParaRPr lang="en-US" sz="1800" dirty="0">
              <a:solidFill>
                <a:srgbClr val="008000"/>
              </a:solidFill>
              <a:latin typeface="Apple Chancery"/>
              <a:ea typeface="ＭＳ Ｐゴシック" charset="0"/>
              <a:cs typeface="Apple Chancery"/>
            </a:endParaRPr>
          </a:p>
        </p:txBody>
      </p:sp>
      <p:sp>
        <p:nvSpPr>
          <p:cNvPr id="7"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9"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31.)</a:t>
            </a:r>
          </a:p>
        </p:txBody>
      </p:sp>
      <p:sp>
        <p:nvSpPr>
          <p:cNvPr id="43" name="Rectangle 9"/>
          <p:cNvSpPr txBox="1">
            <a:spLocks noChangeArrowheads="1"/>
          </p:cNvSpPr>
          <p:nvPr/>
        </p:nvSpPr>
        <p:spPr>
          <a:xfrm>
            <a:off x="279400" y="876300"/>
            <a:ext cx="8610600" cy="673099"/>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latin typeface="Times New Roman"/>
                <a:cs typeface="Times New Roman"/>
              </a:rPr>
              <a:t>a.) </a:t>
            </a:r>
            <a:r>
              <a:rPr lang="en-US" sz="2000" dirty="0">
                <a:solidFill>
                  <a:srgbClr val="0000FF"/>
                </a:solidFill>
                <a:latin typeface="Times New Roman"/>
                <a:cs typeface="Times New Roman"/>
              </a:rPr>
              <a:t>In what direction </a:t>
            </a:r>
            <a:r>
              <a:rPr lang="en-US" sz="2000" dirty="0">
                <a:latin typeface="Times New Roman"/>
                <a:cs typeface="Times New Roman"/>
              </a:rPr>
              <a:t>will the induced current flow in the loop of wire?</a:t>
            </a:r>
            <a:endParaRPr lang="en-US" sz="1800" dirty="0">
              <a:solidFill>
                <a:srgbClr val="008000"/>
              </a:solidFill>
              <a:latin typeface="Apple Chancery"/>
              <a:ea typeface="ＭＳ Ｐゴシック" charset="0"/>
              <a:cs typeface="Apple Chancery"/>
            </a:endParaRPr>
          </a:p>
        </p:txBody>
      </p:sp>
      <p:cxnSp>
        <p:nvCxnSpPr>
          <p:cNvPr id="31" name="Straight Arrow Connector 30"/>
          <p:cNvCxnSpPr/>
          <p:nvPr/>
        </p:nvCxnSpPr>
        <p:spPr>
          <a:xfrm>
            <a:off x="8551890" y="2869721"/>
            <a:ext cx="0" cy="765627"/>
          </a:xfrm>
          <a:prstGeom prst="straightConnector1">
            <a:avLst/>
          </a:prstGeom>
          <a:ln w="38100" cmpd="sng">
            <a:solidFill>
              <a:srgbClr val="000000"/>
            </a:solidFill>
            <a:prstDash val="solid"/>
            <a:tailEnd type="arrow"/>
          </a:ln>
          <a:effectLst/>
        </p:spPr>
        <p:style>
          <a:lnRef idx="2">
            <a:schemeClr val="accent1"/>
          </a:lnRef>
          <a:fillRef idx="0">
            <a:schemeClr val="accent1"/>
          </a:fillRef>
          <a:effectRef idx="1">
            <a:schemeClr val="accent1"/>
          </a:effectRef>
          <a:fontRef idx="minor">
            <a:schemeClr val="tx1"/>
          </a:fontRef>
        </p:style>
      </p:cxnSp>
      <p:grpSp>
        <p:nvGrpSpPr>
          <p:cNvPr id="42" name="Group 41"/>
          <p:cNvGrpSpPr/>
          <p:nvPr/>
        </p:nvGrpSpPr>
        <p:grpSpPr>
          <a:xfrm>
            <a:off x="6355551" y="4374404"/>
            <a:ext cx="425408" cy="1426877"/>
            <a:chOff x="2895600" y="1639888"/>
            <a:chExt cx="469901" cy="1816100"/>
          </a:xfrm>
        </p:grpSpPr>
        <p:sp>
          <p:nvSpPr>
            <p:cNvPr id="37" name="Rectangle 36"/>
            <p:cNvSpPr/>
            <p:nvPr/>
          </p:nvSpPr>
          <p:spPr>
            <a:xfrm rot="5400000">
              <a:off x="2222500" y="2312988"/>
              <a:ext cx="1816100" cy="469900"/>
            </a:xfrm>
            <a:prstGeom prst="rect">
              <a:avLst/>
            </a:prstGeom>
            <a:solidFill>
              <a:schemeClr val="bg1">
                <a:lumMod val="75000"/>
              </a:schemeClr>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1" name="Group 40"/>
            <p:cNvGrpSpPr/>
            <p:nvPr/>
          </p:nvGrpSpPr>
          <p:grpSpPr>
            <a:xfrm>
              <a:off x="2895601" y="1646239"/>
              <a:ext cx="469900" cy="368300"/>
              <a:chOff x="2895600" y="3087688"/>
              <a:chExt cx="469900" cy="368300"/>
            </a:xfrm>
          </p:grpSpPr>
          <p:sp>
            <p:nvSpPr>
              <p:cNvPr id="39" name="Rectangle 38"/>
              <p:cNvSpPr/>
              <p:nvPr/>
            </p:nvSpPr>
            <p:spPr>
              <a:xfrm rot="5400000">
                <a:off x="2946400" y="3036888"/>
                <a:ext cx="368300" cy="469900"/>
              </a:xfrm>
              <a:prstGeom prst="rect">
                <a:avLst/>
              </a:prstGeom>
              <a:solidFill>
                <a:srgbClr val="FF0000">
                  <a:alpha val="72000"/>
                </a:srgbClr>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5" name="Object 34"/>
              <p:cNvGraphicFramePr>
                <a:graphicFrameLocks noChangeAspect="1"/>
              </p:cNvGraphicFramePr>
              <p:nvPr>
                <p:extLst>
                  <p:ext uri="{D42A27DB-BD31-4B8C-83A1-F6EECF244321}">
                    <p14:modId xmlns:p14="http://schemas.microsoft.com/office/powerpoint/2010/main" val="186825167"/>
                  </p:ext>
                </p:extLst>
              </p:nvPr>
            </p:nvGraphicFramePr>
            <p:xfrm>
              <a:off x="3030538" y="3128964"/>
              <a:ext cx="200024" cy="265114"/>
            </p:xfrm>
            <a:graphic>
              <a:graphicData uri="http://schemas.openxmlformats.org/presentationml/2006/ole">
                <mc:AlternateContent xmlns:mc="http://schemas.openxmlformats.org/markup-compatibility/2006">
                  <mc:Choice xmlns:v="urn:schemas-microsoft-com:vml" Requires="v">
                    <p:oleObj spid="_x0000_s3034220" name="Equation" r:id="rId4" imgW="114300" imgH="152400" progId="Equation.DSMT4">
                      <p:embed/>
                    </p:oleObj>
                  </mc:Choice>
                  <mc:Fallback>
                    <p:oleObj name="Equation" r:id="rId4" imgW="114300" imgH="152400" progId="Equation.DSMT4">
                      <p:embed/>
                      <p:pic>
                        <p:nvPicPr>
                          <p:cNvPr id="0" name=""/>
                          <p:cNvPicPr/>
                          <p:nvPr/>
                        </p:nvPicPr>
                        <p:blipFill>
                          <a:blip r:embed="rId5"/>
                          <a:stretch>
                            <a:fillRect/>
                          </a:stretch>
                        </p:blipFill>
                        <p:spPr>
                          <a:xfrm>
                            <a:off x="3030538" y="3128964"/>
                            <a:ext cx="200024" cy="265114"/>
                          </a:xfrm>
                          <a:prstGeom prst="rect">
                            <a:avLst/>
                          </a:prstGeom>
                        </p:spPr>
                      </p:pic>
                    </p:oleObj>
                  </mc:Fallback>
                </mc:AlternateContent>
              </a:graphicData>
            </a:graphic>
          </p:graphicFrame>
        </p:grpSp>
        <p:grpSp>
          <p:nvGrpSpPr>
            <p:cNvPr id="40" name="Group 39"/>
            <p:cNvGrpSpPr/>
            <p:nvPr/>
          </p:nvGrpSpPr>
          <p:grpSpPr>
            <a:xfrm>
              <a:off x="2895601" y="3087688"/>
              <a:ext cx="469900" cy="368300"/>
              <a:chOff x="2895600" y="1639888"/>
              <a:chExt cx="469900" cy="368300"/>
            </a:xfrm>
          </p:grpSpPr>
          <p:sp>
            <p:nvSpPr>
              <p:cNvPr id="38" name="Rectangle 37"/>
              <p:cNvSpPr/>
              <p:nvPr/>
            </p:nvSpPr>
            <p:spPr>
              <a:xfrm rot="5400000">
                <a:off x="2946400" y="1589088"/>
                <a:ext cx="368300" cy="469900"/>
              </a:xfrm>
              <a:prstGeom prst="rect">
                <a:avLst/>
              </a:prstGeom>
              <a:solidFill>
                <a:srgbClr val="3366FF"/>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6" name="Object 35"/>
              <p:cNvGraphicFramePr>
                <a:graphicFrameLocks noChangeAspect="1"/>
              </p:cNvGraphicFramePr>
              <p:nvPr>
                <p:extLst>
                  <p:ext uri="{D42A27DB-BD31-4B8C-83A1-F6EECF244321}">
                    <p14:modId xmlns:p14="http://schemas.microsoft.com/office/powerpoint/2010/main" val="1899273218"/>
                  </p:ext>
                </p:extLst>
              </p:nvPr>
            </p:nvGraphicFramePr>
            <p:xfrm>
              <a:off x="3005138" y="1679576"/>
              <a:ext cx="244475" cy="265112"/>
            </p:xfrm>
            <a:graphic>
              <a:graphicData uri="http://schemas.openxmlformats.org/presentationml/2006/ole">
                <mc:AlternateContent xmlns:mc="http://schemas.openxmlformats.org/markup-compatibility/2006">
                  <mc:Choice xmlns:v="urn:schemas-microsoft-com:vml" Requires="v">
                    <p:oleObj spid="_x0000_s3034221" name="Equation" r:id="rId6" imgW="139700" imgH="152400" progId="Equation.DSMT4">
                      <p:embed/>
                    </p:oleObj>
                  </mc:Choice>
                  <mc:Fallback>
                    <p:oleObj name="Equation" r:id="rId6" imgW="139700" imgH="152400" progId="Equation.DSMT4">
                      <p:embed/>
                      <p:pic>
                        <p:nvPicPr>
                          <p:cNvPr id="0" name=""/>
                          <p:cNvPicPr/>
                          <p:nvPr/>
                        </p:nvPicPr>
                        <p:blipFill>
                          <a:blip r:embed="rId7"/>
                          <a:stretch>
                            <a:fillRect/>
                          </a:stretch>
                        </p:blipFill>
                        <p:spPr>
                          <a:xfrm>
                            <a:off x="3005138" y="1679576"/>
                            <a:ext cx="244475" cy="265112"/>
                          </a:xfrm>
                          <a:prstGeom prst="rect">
                            <a:avLst/>
                          </a:prstGeom>
                        </p:spPr>
                      </p:pic>
                    </p:oleObj>
                  </mc:Fallback>
                </mc:AlternateContent>
              </a:graphicData>
            </a:graphic>
          </p:graphicFrame>
        </p:grpSp>
      </p:grpSp>
      <p:grpSp>
        <p:nvGrpSpPr>
          <p:cNvPr id="3" name="Group 2"/>
          <p:cNvGrpSpPr/>
          <p:nvPr/>
        </p:nvGrpSpPr>
        <p:grpSpPr>
          <a:xfrm>
            <a:off x="4764276" y="2440493"/>
            <a:ext cx="3514723" cy="1077641"/>
            <a:chOff x="4599176" y="4793254"/>
            <a:chExt cx="3514723" cy="1077641"/>
          </a:xfrm>
        </p:grpSpPr>
        <p:sp>
          <p:nvSpPr>
            <p:cNvPr id="2" name="Donut 1"/>
            <p:cNvSpPr/>
            <p:nvPr/>
          </p:nvSpPr>
          <p:spPr>
            <a:xfrm>
              <a:off x="4599176" y="4793254"/>
              <a:ext cx="3514723" cy="1077641"/>
            </a:xfrm>
            <a:prstGeom prst="donut">
              <a:avLst>
                <a:gd name="adj" fmla="val 26268"/>
              </a:avLst>
            </a:prstGeom>
            <a:solidFill>
              <a:schemeClr val="accent3"/>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8" name="Group 17"/>
            <p:cNvGrpSpPr/>
            <p:nvPr/>
          </p:nvGrpSpPr>
          <p:grpSpPr>
            <a:xfrm>
              <a:off x="7791097" y="5222482"/>
              <a:ext cx="317542" cy="224093"/>
              <a:chOff x="8820150" y="4570413"/>
              <a:chExt cx="197962" cy="168274"/>
            </a:xfrm>
            <a:solidFill>
              <a:srgbClr val="FFFFFF"/>
            </a:solidFill>
          </p:grpSpPr>
          <p:sp>
            <p:nvSpPr>
              <p:cNvPr id="16" name="Arc 15"/>
              <p:cNvSpPr/>
              <p:nvPr/>
            </p:nvSpPr>
            <p:spPr>
              <a:xfrm rot="10800000">
                <a:off x="8820150" y="4576763"/>
                <a:ext cx="197962" cy="161924"/>
              </a:xfrm>
              <a:prstGeom prst="arc">
                <a:avLst>
                  <a:gd name="adj1" fmla="val 268030"/>
                  <a:gd name="adj2" fmla="val 10799981"/>
                </a:avLst>
              </a:prstGeom>
              <a:grpFill/>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Arc 16"/>
              <p:cNvSpPr/>
              <p:nvPr/>
            </p:nvSpPr>
            <p:spPr>
              <a:xfrm>
                <a:off x="8820150" y="4570413"/>
                <a:ext cx="197962" cy="161924"/>
              </a:xfrm>
              <a:prstGeom prst="arc">
                <a:avLst>
                  <a:gd name="adj1" fmla="val 860655"/>
                  <a:gd name="adj2" fmla="val 10799981"/>
                </a:avLst>
              </a:prstGeom>
              <a:grpFill/>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9" name="Group 18"/>
            <p:cNvGrpSpPr/>
            <p:nvPr/>
          </p:nvGrpSpPr>
          <p:grpSpPr>
            <a:xfrm>
              <a:off x="4604438" y="5210894"/>
              <a:ext cx="317542" cy="224093"/>
              <a:chOff x="8820150" y="4570413"/>
              <a:chExt cx="197962" cy="168274"/>
            </a:xfrm>
            <a:solidFill>
              <a:srgbClr val="FFFFFF"/>
            </a:solidFill>
          </p:grpSpPr>
          <p:sp>
            <p:nvSpPr>
              <p:cNvPr id="20" name="Arc 19"/>
              <p:cNvSpPr/>
              <p:nvPr/>
            </p:nvSpPr>
            <p:spPr>
              <a:xfrm rot="10800000">
                <a:off x="8820150" y="4576763"/>
                <a:ext cx="197962" cy="161924"/>
              </a:xfrm>
              <a:prstGeom prst="arc">
                <a:avLst>
                  <a:gd name="adj1" fmla="val 268030"/>
                  <a:gd name="adj2" fmla="val 10799981"/>
                </a:avLst>
              </a:prstGeom>
              <a:grpFill/>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Arc 20"/>
              <p:cNvSpPr/>
              <p:nvPr/>
            </p:nvSpPr>
            <p:spPr>
              <a:xfrm>
                <a:off x="8820150" y="4570413"/>
                <a:ext cx="197962" cy="161924"/>
              </a:xfrm>
              <a:prstGeom prst="arc">
                <a:avLst>
                  <a:gd name="adj1" fmla="val 860655"/>
                  <a:gd name="adj2" fmla="val 10799981"/>
                </a:avLst>
              </a:prstGeom>
              <a:grpFill/>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2" name="Oval 31"/>
            <p:cNvSpPr/>
            <p:nvPr/>
          </p:nvSpPr>
          <p:spPr>
            <a:xfrm>
              <a:off x="4921979" y="4921957"/>
              <a:ext cx="2869118" cy="748363"/>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2" name="Rectangle 9"/>
          <p:cNvSpPr txBox="1">
            <a:spLocks noChangeArrowheads="1"/>
          </p:cNvSpPr>
          <p:nvPr/>
        </p:nvSpPr>
        <p:spPr>
          <a:xfrm>
            <a:off x="279400" y="1775740"/>
            <a:ext cx="3499387" cy="1203574"/>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latin typeface="Times New Roman"/>
                <a:cs typeface="Times New Roman"/>
              </a:rPr>
              <a:t>b.) </a:t>
            </a:r>
            <a:r>
              <a:rPr lang="en-US" sz="2000" dirty="0">
                <a:solidFill>
                  <a:srgbClr val="0000FF"/>
                </a:solidFill>
                <a:latin typeface="Times New Roman"/>
                <a:cs typeface="Times New Roman"/>
              </a:rPr>
              <a:t>Will there be </a:t>
            </a:r>
            <a:r>
              <a:rPr lang="en-US" sz="2000" dirty="0">
                <a:latin typeface="Times New Roman"/>
                <a:cs typeface="Times New Roman"/>
              </a:rPr>
              <a:t>a force on the coil, and in what direction will it be if there is one?   How about the magnet?</a:t>
            </a:r>
            <a:endParaRPr lang="en-US" sz="1800" dirty="0">
              <a:solidFill>
                <a:srgbClr val="008000"/>
              </a:solidFill>
              <a:latin typeface="Apple Chancery"/>
              <a:ea typeface="ＭＳ Ｐゴシック" charset="0"/>
              <a:cs typeface="Apple Chancery"/>
            </a:endParaRPr>
          </a:p>
        </p:txBody>
      </p:sp>
    </p:spTree>
    <p:extLst>
      <p:ext uri="{BB962C8B-B14F-4D97-AF65-F5344CB8AC3E}">
        <p14:creationId xmlns:p14="http://schemas.microsoft.com/office/powerpoint/2010/main" val="931903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txBox="1">
            <a:spLocks noGrp="1" noChangeArrowheads="1"/>
          </p:cNvSpPr>
          <p:nvPr>
            <p:ph type="title"/>
          </p:nvPr>
        </p:nvSpPr>
        <p:spPr>
          <a:xfrm>
            <a:off x="279400" y="274638"/>
            <a:ext cx="8610600" cy="550862"/>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0000"/>
                </a:solidFill>
                <a:latin typeface="Apple Chancery"/>
                <a:ea typeface="ＭＳ Ｐゴシック" charset="0"/>
                <a:cs typeface="Apple Chancery"/>
              </a:rPr>
              <a:t>Example 9</a:t>
            </a:r>
            <a:r>
              <a:rPr lang="en-US" sz="2800" dirty="0">
                <a:solidFill>
                  <a:srgbClr val="FF0000"/>
                </a:solidFill>
                <a:latin typeface="Apple Chancery"/>
                <a:ea typeface="ＭＳ Ｐゴシック" charset="0"/>
                <a:cs typeface="Apple Chancery"/>
                <a:sym typeface="Wingdings"/>
              </a:rPr>
              <a:t>:</a:t>
            </a:r>
            <a:r>
              <a:rPr lang="en-US" sz="2800" dirty="0">
                <a:solidFill>
                  <a:srgbClr val="FF0000"/>
                </a:solidFill>
                <a:latin typeface="Apple Chancery"/>
                <a:ea typeface="ＭＳ Ｐゴシック" charset="0"/>
                <a:cs typeface="Apple Chancery"/>
              </a:rPr>
              <a:t> </a:t>
            </a:r>
            <a:r>
              <a:rPr lang="en-US" sz="1800" dirty="0">
                <a:latin typeface="Times New Roman"/>
                <a:cs typeface="Times New Roman"/>
              </a:rPr>
              <a:t>(modified from Mr. White)</a:t>
            </a:r>
            <a:endParaRPr lang="en-US" sz="1800" dirty="0">
              <a:solidFill>
                <a:srgbClr val="008000"/>
              </a:solidFill>
              <a:latin typeface="Apple Chancery"/>
              <a:ea typeface="ＭＳ Ｐゴシック" charset="0"/>
              <a:cs typeface="Apple Chancery"/>
            </a:endParaRPr>
          </a:p>
        </p:txBody>
      </p:sp>
      <p:sp>
        <p:nvSpPr>
          <p:cNvPr id="7"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9"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32.)</a:t>
            </a:r>
          </a:p>
        </p:txBody>
      </p:sp>
      <p:sp>
        <p:nvSpPr>
          <p:cNvPr id="2" name="Donut 1"/>
          <p:cNvSpPr/>
          <p:nvPr/>
        </p:nvSpPr>
        <p:spPr>
          <a:xfrm>
            <a:off x="4766693" y="4700290"/>
            <a:ext cx="3882325" cy="1371600"/>
          </a:xfrm>
          <a:prstGeom prst="donut">
            <a:avLst>
              <a:gd name="adj" fmla="val 26268"/>
            </a:avLst>
          </a:prstGeom>
          <a:solidFill>
            <a:srgbClr val="008000">
              <a:alpha val="35000"/>
            </a:srgb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8" name="Group 17"/>
          <p:cNvGrpSpPr/>
          <p:nvPr/>
        </p:nvGrpSpPr>
        <p:grpSpPr>
          <a:xfrm>
            <a:off x="8292455" y="5246603"/>
            <a:ext cx="350753" cy="285221"/>
            <a:chOff x="8820150" y="4570413"/>
            <a:chExt cx="197962" cy="168274"/>
          </a:xfrm>
          <a:solidFill>
            <a:srgbClr val="FFFFFF"/>
          </a:solidFill>
        </p:grpSpPr>
        <p:sp>
          <p:nvSpPr>
            <p:cNvPr id="16" name="Arc 15"/>
            <p:cNvSpPr/>
            <p:nvPr/>
          </p:nvSpPr>
          <p:spPr>
            <a:xfrm rot="10800000">
              <a:off x="8820150" y="4576763"/>
              <a:ext cx="197962" cy="161924"/>
            </a:xfrm>
            <a:prstGeom prst="arc">
              <a:avLst>
                <a:gd name="adj1" fmla="val 268030"/>
                <a:gd name="adj2" fmla="val 10799981"/>
              </a:avLst>
            </a:prstGeom>
            <a:grpFill/>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Arc 16"/>
            <p:cNvSpPr/>
            <p:nvPr/>
          </p:nvSpPr>
          <p:spPr>
            <a:xfrm>
              <a:off x="8820150" y="4570413"/>
              <a:ext cx="197962" cy="161924"/>
            </a:xfrm>
            <a:prstGeom prst="arc">
              <a:avLst>
                <a:gd name="adj1" fmla="val 860655"/>
                <a:gd name="adj2" fmla="val 10799981"/>
              </a:avLst>
            </a:prstGeom>
            <a:grpFill/>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9" name="Group 18"/>
          <p:cNvGrpSpPr/>
          <p:nvPr/>
        </p:nvGrpSpPr>
        <p:grpSpPr>
          <a:xfrm>
            <a:off x="4772505" y="5231853"/>
            <a:ext cx="350753" cy="285221"/>
            <a:chOff x="8820150" y="4570413"/>
            <a:chExt cx="197962" cy="168274"/>
          </a:xfrm>
          <a:solidFill>
            <a:srgbClr val="FFFFFF"/>
          </a:solidFill>
        </p:grpSpPr>
        <p:sp>
          <p:nvSpPr>
            <p:cNvPr id="20" name="Arc 19"/>
            <p:cNvSpPr/>
            <p:nvPr/>
          </p:nvSpPr>
          <p:spPr>
            <a:xfrm rot="10800000">
              <a:off x="8820150" y="4576763"/>
              <a:ext cx="197962" cy="161924"/>
            </a:xfrm>
            <a:prstGeom prst="arc">
              <a:avLst>
                <a:gd name="adj1" fmla="val 268030"/>
                <a:gd name="adj2" fmla="val 10799981"/>
              </a:avLst>
            </a:prstGeom>
            <a:grpFill/>
            <a:ln w="12700"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Arc 20"/>
            <p:cNvSpPr/>
            <p:nvPr/>
          </p:nvSpPr>
          <p:spPr>
            <a:xfrm>
              <a:off x="8820150" y="4570413"/>
              <a:ext cx="197962" cy="161924"/>
            </a:xfrm>
            <a:prstGeom prst="arc">
              <a:avLst>
                <a:gd name="adj1" fmla="val 860655"/>
                <a:gd name="adj2" fmla="val 10799981"/>
              </a:avLst>
            </a:prstGeom>
            <a:grpFill/>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9" name="Group 28"/>
          <p:cNvGrpSpPr/>
          <p:nvPr/>
        </p:nvGrpSpPr>
        <p:grpSpPr>
          <a:xfrm>
            <a:off x="6413896" y="2206627"/>
            <a:ext cx="469900" cy="1816100"/>
            <a:chOff x="1168400" y="1917700"/>
            <a:chExt cx="469900" cy="1816100"/>
          </a:xfrm>
        </p:grpSpPr>
        <p:grpSp>
          <p:nvGrpSpPr>
            <p:cNvPr id="26" name="Group 25"/>
            <p:cNvGrpSpPr/>
            <p:nvPr/>
          </p:nvGrpSpPr>
          <p:grpSpPr>
            <a:xfrm rot="5400000">
              <a:off x="495300" y="2590800"/>
              <a:ext cx="1816100" cy="469900"/>
              <a:chOff x="495300" y="2590800"/>
              <a:chExt cx="1816100" cy="469900"/>
            </a:xfrm>
          </p:grpSpPr>
          <p:sp>
            <p:nvSpPr>
              <p:cNvPr id="23" name="Rectangle 22"/>
              <p:cNvSpPr/>
              <p:nvPr/>
            </p:nvSpPr>
            <p:spPr>
              <a:xfrm>
                <a:off x="495300" y="2590800"/>
                <a:ext cx="1816100" cy="469900"/>
              </a:xfrm>
              <a:prstGeom prst="rect">
                <a:avLst/>
              </a:prstGeom>
              <a:solidFill>
                <a:schemeClr val="bg1">
                  <a:lumMod val="75000"/>
                </a:schemeClr>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495300" y="2590800"/>
                <a:ext cx="368300" cy="469900"/>
              </a:xfrm>
              <a:prstGeom prst="rect">
                <a:avLst/>
              </a:prstGeom>
              <a:solidFill>
                <a:srgbClr val="3366FF"/>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1943100" y="2590800"/>
                <a:ext cx="368300" cy="469900"/>
              </a:xfrm>
              <a:prstGeom prst="rect">
                <a:avLst/>
              </a:prstGeom>
              <a:solidFill>
                <a:srgbClr val="FF0000">
                  <a:alpha val="72000"/>
                </a:srgbClr>
              </a:solidFill>
              <a:ln w="127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aphicFrame>
          <p:nvGraphicFramePr>
            <p:cNvPr id="27" name="Object 26"/>
            <p:cNvGraphicFramePr>
              <a:graphicFrameLocks noChangeAspect="1"/>
            </p:cNvGraphicFramePr>
            <p:nvPr>
              <p:extLst>
                <p:ext uri="{D42A27DB-BD31-4B8C-83A1-F6EECF244321}">
                  <p14:modId xmlns:p14="http://schemas.microsoft.com/office/powerpoint/2010/main" val="2384191379"/>
                </p:ext>
              </p:extLst>
            </p:nvPr>
          </p:nvGraphicFramePr>
          <p:xfrm>
            <a:off x="1303338" y="3406775"/>
            <a:ext cx="200025" cy="265113"/>
          </p:xfrm>
          <a:graphic>
            <a:graphicData uri="http://schemas.openxmlformats.org/presentationml/2006/ole">
              <mc:AlternateContent xmlns:mc="http://schemas.openxmlformats.org/markup-compatibility/2006">
                <mc:Choice xmlns:v="urn:schemas-microsoft-com:vml" Requires="v">
                  <p:oleObj spid="_x0000_s3029112" name="Equation" r:id="rId4" imgW="114300" imgH="152400" progId="Equation.DSMT4">
                    <p:embed/>
                  </p:oleObj>
                </mc:Choice>
                <mc:Fallback>
                  <p:oleObj name="Equation" r:id="rId4" imgW="114300" imgH="152400" progId="Equation.DSMT4">
                    <p:embed/>
                    <p:pic>
                      <p:nvPicPr>
                        <p:cNvPr id="0" name=""/>
                        <p:cNvPicPr/>
                        <p:nvPr/>
                      </p:nvPicPr>
                      <p:blipFill>
                        <a:blip r:embed="rId5"/>
                        <a:stretch>
                          <a:fillRect/>
                        </a:stretch>
                      </p:blipFill>
                      <p:spPr>
                        <a:xfrm>
                          <a:off x="1303338" y="3406775"/>
                          <a:ext cx="200025" cy="265113"/>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984685497"/>
                </p:ext>
              </p:extLst>
            </p:nvPr>
          </p:nvGraphicFramePr>
          <p:xfrm>
            <a:off x="1277938" y="1957388"/>
            <a:ext cx="244475" cy="265112"/>
          </p:xfrm>
          <a:graphic>
            <a:graphicData uri="http://schemas.openxmlformats.org/presentationml/2006/ole">
              <mc:AlternateContent xmlns:mc="http://schemas.openxmlformats.org/markup-compatibility/2006">
                <mc:Choice xmlns:v="urn:schemas-microsoft-com:vml" Requires="v">
                  <p:oleObj spid="_x0000_s3029113" name="Equation" r:id="rId6" imgW="139700" imgH="152400" progId="Equation.DSMT4">
                    <p:embed/>
                  </p:oleObj>
                </mc:Choice>
                <mc:Fallback>
                  <p:oleObj name="Equation" r:id="rId6" imgW="139700" imgH="152400" progId="Equation.DSMT4">
                    <p:embed/>
                    <p:pic>
                      <p:nvPicPr>
                        <p:cNvPr id="0" name=""/>
                        <p:cNvPicPr/>
                        <p:nvPr/>
                      </p:nvPicPr>
                      <p:blipFill>
                        <a:blip r:embed="rId7"/>
                        <a:stretch>
                          <a:fillRect/>
                        </a:stretch>
                      </p:blipFill>
                      <p:spPr>
                        <a:xfrm>
                          <a:off x="1277938" y="1957388"/>
                          <a:ext cx="244475" cy="265112"/>
                        </a:xfrm>
                        <a:prstGeom prst="rect">
                          <a:avLst/>
                        </a:prstGeom>
                      </p:spPr>
                    </p:pic>
                  </p:oleObj>
                </mc:Fallback>
              </mc:AlternateContent>
            </a:graphicData>
          </a:graphic>
        </p:graphicFrame>
      </p:grpSp>
      <p:sp>
        <p:nvSpPr>
          <p:cNvPr id="32" name="Oval 31"/>
          <p:cNvSpPr/>
          <p:nvPr/>
        </p:nvSpPr>
        <p:spPr>
          <a:xfrm>
            <a:off x="5123258" y="4864100"/>
            <a:ext cx="3169197" cy="95250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9"/>
          <p:cNvSpPr txBox="1">
            <a:spLocks noChangeArrowheads="1"/>
          </p:cNvSpPr>
          <p:nvPr/>
        </p:nvSpPr>
        <p:spPr>
          <a:xfrm>
            <a:off x="279400" y="876300"/>
            <a:ext cx="8610600" cy="673099"/>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latin typeface="Times New Roman"/>
                <a:cs typeface="Times New Roman"/>
              </a:rPr>
              <a:t>a.) </a:t>
            </a:r>
            <a:r>
              <a:rPr lang="en-US" sz="2000" dirty="0">
                <a:solidFill>
                  <a:srgbClr val="0000FF"/>
                </a:solidFill>
                <a:latin typeface="Times New Roman"/>
                <a:cs typeface="Times New Roman"/>
              </a:rPr>
              <a:t>In what direction </a:t>
            </a:r>
            <a:r>
              <a:rPr lang="en-US" sz="2000" dirty="0">
                <a:latin typeface="Times New Roman"/>
                <a:cs typeface="Times New Roman"/>
              </a:rPr>
              <a:t>will the induced current flow in the loop of wire?</a:t>
            </a:r>
            <a:endParaRPr lang="en-US" sz="1800" dirty="0">
              <a:solidFill>
                <a:srgbClr val="008000"/>
              </a:solidFill>
              <a:latin typeface="Apple Chancery"/>
              <a:ea typeface="ＭＳ Ｐゴシック" charset="0"/>
              <a:cs typeface="Apple Chancery"/>
            </a:endParaRPr>
          </a:p>
        </p:txBody>
      </p:sp>
      <p:sp>
        <p:nvSpPr>
          <p:cNvPr id="34" name="Rectangle 9"/>
          <p:cNvSpPr txBox="1">
            <a:spLocks noChangeArrowheads="1"/>
          </p:cNvSpPr>
          <p:nvPr/>
        </p:nvSpPr>
        <p:spPr>
          <a:xfrm>
            <a:off x="279400" y="1775740"/>
            <a:ext cx="3499387" cy="1203574"/>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latin typeface="Times New Roman"/>
                <a:cs typeface="Times New Roman"/>
              </a:rPr>
              <a:t>b.) </a:t>
            </a:r>
            <a:r>
              <a:rPr lang="en-US" sz="2000" dirty="0">
                <a:solidFill>
                  <a:srgbClr val="0000FF"/>
                </a:solidFill>
                <a:latin typeface="Times New Roman"/>
                <a:cs typeface="Times New Roman"/>
              </a:rPr>
              <a:t>Will there be </a:t>
            </a:r>
            <a:r>
              <a:rPr lang="en-US" sz="2000" dirty="0">
                <a:latin typeface="Times New Roman"/>
                <a:cs typeface="Times New Roman"/>
              </a:rPr>
              <a:t>a force on the coil, and in what direction will it be if there is one?   How about the magnet?</a:t>
            </a:r>
            <a:endParaRPr lang="en-US" sz="1800" dirty="0">
              <a:solidFill>
                <a:srgbClr val="008000"/>
              </a:solidFill>
              <a:latin typeface="Apple Chancery"/>
              <a:ea typeface="ＭＳ Ｐゴシック" charset="0"/>
              <a:cs typeface="Apple Chancery"/>
            </a:endParaRPr>
          </a:p>
        </p:txBody>
      </p:sp>
      <p:cxnSp>
        <p:nvCxnSpPr>
          <p:cNvPr id="45" name="Straight Arrow Connector 44"/>
          <p:cNvCxnSpPr/>
          <p:nvPr/>
        </p:nvCxnSpPr>
        <p:spPr>
          <a:xfrm flipV="1">
            <a:off x="7294590" y="2930075"/>
            <a:ext cx="0" cy="765627"/>
          </a:xfrm>
          <a:prstGeom prst="straightConnector1">
            <a:avLst/>
          </a:prstGeom>
          <a:ln w="38100" cmpd="sng">
            <a:solidFill>
              <a:srgbClr val="000000"/>
            </a:solidFill>
            <a:prstDash val="solid"/>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444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800" y="1447800"/>
            <a:ext cx="3403600" cy="298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9"/>
          <p:cNvSpPr txBox="1">
            <a:spLocks noChangeArrowheads="1"/>
          </p:cNvSpPr>
          <p:nvPr/>
        </p:nvSpPr>
        <p:spPr>
          <a:xfrm>
            <a:off x="279400" y="274638"/>
            <a:ext cx="8610600" cy="703262"/>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0000"/>
                </a:solidFill>
                <a:latin typeface="Apple Chancery"/>
                <a:ea typeface="ＭＳ Ｐゴシック" charset="0"/>
                <a:cs typeface="Apple Chancery"/>
              </a:rPr>
              <a:t>Example 10</a:t>
            </a:r>
            <a:r>
              <a:rPr lang="en-US" sz="2800" dirty="0">
                <a:solidFill>
                  <a:srgbClr val="FF0000"/>
                </a:solidFill>
                <a:latin typeface="Apple Chancery"/>
                <a:ea typeface="ＭＳ Ｐゴシック" charset="0"/>
                <a:cs typeface="Apple Chancery"/>
                <a:sym typeface="Wingdings"/>
              </a:rPr>
              <a:t>:</a:t>
            </a:r>
            <a:r>
              <a:rPr lang="en-US" sz="2800" dirty="0">
                <a:solidFill>
                  <a:srgbClr val="FF0000"/>
                </a:solidFill>
                <a:latin typeface="Apple Chancery"/>
                <a:ea typeface="ＭＳ Ｐゴシック" charset="0"/>
                <a:cs typeface="Apple Chancery"/>
              </a:rPr>
              <a:t> </a:t>
            </a:r>
            <a:r>
              <a:rPr lang="en-US" sz="1800" dirty="0">
                <a:latin typeface="Times New Roman"/>
                <a:cs typeface="Times New Roman"/>
              </a:rPr>
              <a:t>(courtesy of Mr. White) </a:t>
            </a:r>
            <a:r>
              <a:rPr lang="en-US" sz="2000" dirty="0">
                <a:solidFill>
                  <a:srgbClr val="0000FF"/>
                </a:solidFill>
                <a:latin typeface="Times New Roman"/>
                <a:cs typeface="Times New Roman"/>
              </a:rPr>
              <a:t> In what direction </a:t>
            </a:r>
            <a:r>
              <a:rPr lang="en-US" sz="2000" dirty="0">
                <a:latin typeface="Times New Roman"/>
                <a:cs typeface="Times New Roman"/>
              </a:rPr>
              <a:t>will the induced current flow in a loop of wire shown?</a:t>
            </a:r>
            <a:endParaRPr lang="en-US" sz="1800" dirty="0">
              <a:solidFill>
                <a:srgbClr val="008000"/>
              </a:solidFill>
              <a:latin typeface="Apple Chancery"/>
              <a:ea typeface="ＭＳ Ｐゴシック" charset="0"/>
              <a:cs typeface="Apple Chancery"/>
            </a:endParaRPr>
          </a:p>
        </p:txBody>
      </p:sp>
      <p:sp>
        <p:nvSpPr>
          <p:cNvPr id="8"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9"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33.)</a:t>
            </a:r>
          </a:p>
        </p:txBody>
      </p:sp>
    </p:spTree>
    <p:extLst>
      <p:ext uri="{BB962C8B-B14F-4D97-AF65-F5344CB8AC3E}">
        <p14:creationId xmlns:p14="http://schemas.microsoft.com/office/powerpoint/2010/main" val="1979672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800" y="1447800"/>
            <a:ext cx="3784600" cy="298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9"/>
          <p:cNvSpPr txBox="1">
            <a:spLocks noGrp="1" noChangeArrowheads="1"/>
          </p:cNvSpPr>
          <p:nvPr>
            <p:ph type="title"/>
          </p:nvPr>
        </p:nvSpPr>
        <p:spPr>
          <a:xfrm>
            <a:off x="279400" y="274638"/>
            <a:ext cx="8610600" cy="703262"/>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0000"/>
                </a:solidFill>
                <a:latin typeface="Apple Chancery"/>
                <a:ea typeface="ＭＳ Ｐゴシック" charset="0"/>
                <a:cs typeface="Apple Chancery"/>
              </a:rPr>
              <a:t>Example 11</a:t>
            </a:r>
            <a:r>
              <a:rPr lang="en-US" sz="2800" dirty="0">
                <a:solidFill>
                  <a:srgbClr val="FF0000"/>
                </a:solidFill>
                <a:latin typeface="Apple Chancery"/>
                <a:ea typeface="ＭＳ Ｐゴシック" charset="0"/>
                <a:cs typeface="Apple Chancery"/>
                <a:sym typeface="Wingdings"/>
              </a:rPr>
              <a:t>:</a:t>
            </a:r>
            <a:r>
              <a:rPr lang="en-US" sz="2800" dirty="0">
                <a:solidFill>
                  <a:srgbClr val="FF0000"/>
                </a:solidFill>
                <a:latin typeface="Apple Chancery"/>
                <a:ea typeface="ＭＳ Ｐゴシック" charset="0"/>
                <a:cs typeface="Apple Chancery"/>
              </a:rPr>
              <a:t> </a:t>
            </a:r>
            <a:r>
              <a:rPr lang="en-US" sz="1800" dirty="0">
                <a:latin typeface="Times New Roman"/>
                <a:cs typeface="Times New Roman"/>
              </a:rPr>
              <a:t>(courtesy of Mr. White) </a:t>
            </a:r>
            <a:r>
              <a:rPr lang="en-US" sz="2000" dirty="0">
                <a:solidFill>
                  <a:srgbClr val="0000FF"/>
                </a:solidFill>
                <a:latin typeface="Times New Roman"/>
                <a:cs typeface="Times New Roman"/>
              </a:rPr>
              <a:t> In what direction </a:t>
            </a:r>
            <a:r>
              <a:rPr lang="en-US" sz="2000" dirty="0">
                <a:latin typeface="Times New Roman"/>
                <a:cs typeface="Times New Roman"/>
              </a:rPr>
              <a:t>will the induced current flow in a loop of wire shown?</a:t>
            </a:r>
            <a:endParaRPr lang="en-US" sz="1800" dirty="0">
              <a:solidFill>
                <a:srgbClr val="008000"/>
              </a:solidFill>
              <a:latin typeface="Apple Chancery"/>
              <a:ea typeface="ＭＳ Ｐゴシック" charset="0"/>
              <a:cs typeface="Apple Chancery"/>
            </a:endParaRPr>
          </a:p>
        </p:txBody>
      </p:sp>
      <p:sp>
        <p:nvSpPr>
          <p:cNvPr id="8"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9"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34.)</a:t>
            </a:r>
          </a:p>
        </p:txBody>
      </p:sp>
    </p:spTree>
    <p:extLst>
      <p:ext uri="{BB962C8B-B14F-4D97-AF65-F5344CB8AC3E}">
        <p14:creationId xmlns:p14="http://schemas.microsoft.com/office/powerpoint/2010/main" val="435444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00px-Railgun-1.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821" y="1185069"/>
            <a:ext cx="6720179" cy="4495800"/>
          </a:xfrm>
          <a:prstGeom prst="rect">
            <a:avLst/>
          </a:prstGeom>
        </p:spPr>
      </p:pic>
      <p:sp>
        <p:nvSpPr>
          <p:cNvPr id="9" name="Rectangle 3"/>
          <p:cNvSpPr>
            <a:spLocks noChangeArrowheads="1"/>
          </p:cNvSpPr>
          <p:nvPr/>
        </p:nvSpPr>
        <p:spPr bwMode="auto">
          <a:xfrm>
            <a:off x="0" y="3352800"/>
            <a:ext cx="35052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z="2800" dirty="0">
              <a:hlinkClick r:id="rId4"/>
            </a:endParaRPr>
          </a:p>
        </p:txBody>
      </p:sp>
      <p:sp>
        <p:nvSpPr>
          <p:cNvPr id="3" name="Rectangle 2"/>
          <p:cNvSpPr/>
          <p:nvPr/>
        </p:nvSpPr>
        <p:spPr>
          <a:xfrm>
            <a:off x="3726873" y="5685135"/>
            <a:ext cx="5181600" cy="461665"/>
          </a:xfrm>
          <a:prstGeom prst="rect">
            <a:avLst/>
          </a:prstGeom>
        </p:spPr>
        <p:txBody>
          <a:bodyPr wrap="square">
            <a:spAutoFit/>
          </a:bodyPr>
          <a:lstStyle/>
          <a:p>
            <a:r>
              <a:rPr lang="en-US" sz="1200" b="0" dirty="0"/>
              <a:t>Traced by </a:t>
            </a:r>
            <a:r>
              <a:rPr lang="en-US" sz="1200" b="0" dirty="0" err="1"/>
              <a:t>User:Stannered</a:t>
            </a:r>
            <a:r>
              <a:rPr lang="en-US" sz="1200" b="0" dirty="0"/>
              <a:t> from a PNG by </a:t>
            </a:r>
            <a:r>
              <a:rPr lang="en-US" sz="1200" b="0" dirty="0" err="1"/>
              <a:t>en:User:DrBob</a:t>
            </a:r>
            <a:r>
              <a:rPr lang="en-US" sz="1200" b="0" dirty="0"/>
              <a:t>, via Wikipedia	</a:t>
            </a:r>
          </a:p>
        </p:txBody>
      </p:sp>
      <p:sp>
        <p:nvSpPr>
          <p:cNvPr id="4" name="TextBox 3"/>
          <p:cNvSpPr txBox="1"/>
          <p:nvPr/>
        </p:nvSpPr>
        <p:spPr>
          <a:xfrm>
            <a:off x="613242" y="6147820"/>
            <a:ext cx="7596951" cy="461665"/>
          </a:xfrm>
          <a:prstGeom prst="rect">
            <a:avLst/>
          </a:prstGeom>
          <a:noFill/>
        </p:spPr>
        <p:txBody>
          <a:bodyPr wrap="none" rtlCol="0">
            <a:spAutoFit/>
          </a:bodyPr>
          <a:lstStyle/>
          <a:p>
            <a:r>
              <a:rPr lang="en-US" dirty="0">
                <a:hlinkClick r:id="rId5"/>
              </a:rPr>
              <a:t>https://</a:t>
            </a:r>
            <a:r>
              <a:rPr lang="en-US" dirty="0" err="1">
                <a:hlinkClick r:id="rId5"/>
              </a:rPr>
              <a:t>www.youtube.com</a:t>
            </a:r>
            <a:r>
              <a:rPr lang="en-US" dirty="0">
                <a:hlinkClick r:id="rId5"/>
              </a:rPr>
              <a:t>/</a:t>
            </a:r>
            <a:r>
              <a:rPr lang="en-US" dirty="0" err="1">
                <a:hlinkClick r:id="rId5"/>
              </a:rPr>
              <a:t>watch?v</a:t>
            </a:r>
            <a:r>
              <a:rPr lang="en-US" dirty="0">
                <a:hlinkClick r:id="rId5"/>
              </a:rPr>
              <a:t>=</a:t>
            </a:r>
            <a:r>
              <a:rPr lang="en-US" dirty="0" err="1">
                <a:hlinkClick r:id="rId5"/>
              </a:rPr>
              <a:t>eObepuHvYAw</a:t>
            </a:r>
            <a:endParaRPr lang="en-US" dirty="0"/>
          </a:p>
        </p:txBody>
      </p:sp>
      <p:sp>
        <p:nvSpPr>
          <p:cNvPr id="10" name="Rectangle 9"/>
          <p:cNvSpPr txBox="1">
            <a:spLocks noChangeArrowheads="1"/>
          </p:cNvSpPr>
          <p:nvPr/>
        </p:nvSpPr>
        <p:spPr>
          <a:xfrm>
            <a:off x="311149" y="16668"/>
            <a:ext cx="8686224" cy="1168401"/>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0000"/>
                </a:solidFill>
                <a:latin typeface="Apple Chancery"/>
                <a:ea typeface="ＭＳ Ｐゴシック" charset="0"/>
                <a:cs typeface="Apple Chancery"/>
              </a:rPr>
              <a:t>Example 13</a:t>
            </a:r>
            <a:r>
              <a:rPr lang="en-US" sz="2800" dirty="0">
                <a:solidFill>
                  <a:srgbClr val="FF0000"/>
                </a:solidFill>
                <a:latin typeface="Apple Chancery"/>
                <a:ea typeface="ＭＳ Ｐゴシック" charset="0"/>
                <a:cs typeface="Apple Chancery"/>
                <a:sym typeface="Wingdings"/>
              </a:rPr>
              <a:t>:</a:t>
            </a:r>
            <a:r>
              <a:rPr lang="en-US" sz="2800" dirty="0">
                <a:solidFill>
                  <a:srgbClr val="FF0000"/>
                </a:solidFill>
                <a:latin typeface="Apple Chancery"/>
                <a:ea typeface="ＭＳ Ｐゴシック" charset="0"/>
                <a:cs typeface="Apple Chancery"/>
              </a:rPr>
              <a:t> </a:t>
            </a:r>
            <a:r>
              <a:rPr lang="en-US" sz="1600" dirty="0">
                <a:latin typeface="Times New Roman"/>
                <a:ea typeface="ＭＳ Ｐゴシック" charset="0"/>
                <a:cs typeface="Times New Roman"/>
              </a:rPr>
              <a:t>(courtesy of Mr. White)  </a:t>
            </a:r>
            <a:r>
              <a:rPr lang="en-US" sz="2000" dirty="0">
                <a:solidFill>
                  <a:srgbClr val="0000FF"/>
                </a:solidFill>
                <a:latin typeface="Times New Roman"/>
                <a:cs typeface="Times New Roman"/>
              </a:rPr>
              <a:t>Given </a:t>
            </a:r>
            <a:r>
              <a:rPr lang="en-US" sz="2000" dirty="0">
                <a:latin typeface="Times New Roman"/>
                <a:cs typeface="Times New Roman"/>
              </a:rPr>
              <a:t>the schematic</a:t>
            </a:r>
            <a:r>
              <a:rPr lang="en-US" sz="2000" dirty="0">
                <a:solidFill>
                  <a:srgbClr val="0000FF"/>
                </a:solidFill>
                <a:latin typeface="Times New Roman"/>
                <a:cs typeface="Times New Roman"/>
              </a:rPr>
              <a:t> diagram</a:t>
            </a:r>
            <a:r>
              <a:rPr lang="en-US" sz="2000" dirty="0">
                <a:solidFill>
                  <a:srgbClr val="000000"/>
                </a:solidFill>
                <a:latin typeface="Times New Roman"/>
                <a:cs typeface="Times New Roman"/>
              </a:rPr>
              <a:t>, </a:t>
            </a:r>
            <a:r>
              <a:rPr lang="en-US" sz="2000" dirty="0">
                <a:solidFill>
                  <a:srgbClr val="0000FF"/>
                </a:solidFill>
                <a:latin typeface="Times New Roman"/>
                <a:cs typeface="Times New Roman"/>
              </a:rPr>
              <a:t>explain how </a:t>
            </a:r>
            <a:r>
              <a:rPr lang="en-US" sz="2000" dirty="0">
                <a:solidFill>
                  <a:srgbClr val="000000"/>
                </a:solidFill>
                <a:latin typeface="Times New Roman"/>
                <a:cs typeface="Times New Roman"/>
              </a:rPr>
              <a:t>the “</a:t>
            </a:r>
            <a:r>
              <a:rPr lang="en-US" sz="2000" dirty="0">
                <a:solidFill>
                  <a:srgbClr val="FF0000"/>
                </a:solidFill>
                <a:latin typeface="Times New Roman"/>
                <a:cs typeface="Times New Roman"/>
              </a:rPr>
              <a:t>rail gun</a:t>
            </a:r>
            <a:r>
              <a:rPr lang="en-US" sz="2000" dirty="0">
                <a:solidFill>
                  <a:srgbClr val="000000"/>
                </a:solidFill>
                <a:latin typeface="Times New Roman"/>
                <a:cs typeface="Times New Roman"/>
              </a:rPr>
              <a:t>” </a:t>
            </a:r>
            <a:r>
              <a:rPr lang="en-US" sz="2000" dirty="0">
                <a:solidFill>
                  <a:srgbClr val="0000FF"/>
                </a:solidFill>
                <a:latin typeface="Times New Roman"/>
                <a:cs typeface="Times New Roman"/>
              </a:rPr>
              <a:t>works</a:t>
            </a:r>
            <a:r>
              <a:rPr lang="en-US" sz="2000" dirty="0">
                <a:solidFill>
                  <a:srgbClr val="000000"/>
                </a:solidFill>
                <a:latin typeface="Times New Roman"/>
                <a:cs typeface="Times New Roman"/>
              </a:rPr>
              <a:t> to accelerate a projectile</a:t>
            </a:r>
            <a:r>
              <a:rPr lang="en-US" sz="2000" dirty="0">
                <a:solidFill>
                  <a:srgbClr val="0000FF"/>
                </a:solidFill>
                <a:latin typeface="Times New Roman"/>
                <a:cs typeface="Times New Roman"/>
              </a:rPr>
              <a:t>.  (Note that this is how they propel the Superman ride at Magic Mountain.)</a:t>
            </a:r>
            <a:endParaRPr lang="en-US" sz="1800" dirty="0">
              <a:solidFill>
                <a:srgbClr val="008000"/>
              </a:solidFill>
              <a:latin typeface="Apple Chancery"/>
              <a:ea typeface="ＭＳ Ｐゴシック" charset="0"/>
              <a:cs typeface="Apple Chancery"/>
            </a:endParaRPr>
          </a:p>
        </p:txBody>
      </p:sp>
      <p:sp>
        <p:nvSpPr>
          <p:cNvPr id="11"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2"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35.)</a:t>
            </a:r>
          </a:p>
        </p:txBody>
      </p:sp>
    </p:spTree>
    <p:extLst>
      <p:ext uri="{BB962C8B-B14F-4D97-AF65-F5344CB8AC3E}">
        <p14:creationId xmlns:p14="http://schemas.microsoft.com/office/powerpoint/2010/main" val="25640058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6700" y="838199"/>
            <a:ext cx="5270500" cy="2062103"/>
          </a:xfrm>
          <a:prstGeom prst="rect">
            <a:avLst/>
          </a:prstGeom>
          <a:noFill/>
        </p:spPr>
        <p:txBody>
          <a:bodyPr wrap="square" rtlCol="0">
            <a:spAutoFit/>
          </a:bodyPr>
          <a:lstStyle/>
          <a:p>
            <a:r>
              <a:rPr lang="en-US" sz="2800" dirty="0">
                <a:solidFill>
                  <a:srgbClr val="FF0000"/>
                </a:solidFill>
                <a:latin typeface="Apple Chancery"/>
                <a:cs typeface="Apple Chancery"/>
              </a:rPr>
              <a:t>Aluminum is </a:t>
            </a:r>
            <a:r>
              <a:rPr lang="en-US" sz="2800" dirty="0" err="1">
                <a:solidFill>
                  <a:srgbClr val="FF0000"/>
                </a:solidFill>
                <a:latin typeface="Apple Chancery"/>
                <a:cs typeface="Apple Chancery"/>
              </a:rPr>
              <a:t>NOT</a:t>
            </a:r>
            <a:r>
              <a:rPr lang="en-US" sz="2000" dirty="0" err="1">
                <a:solidFill>
                  <a:srgbClr val="0000FF"/>
                </a:solidFill>
                <a:latin typeface="Times New Roman"/>
                <a:cs typeface="Times New Roman"/>
              </a:rPr>
              <a:t>magnetizable</a:t>
            </a:r>
            <a:r>
              <a:rPr lang="en-US" sz="2000" dirty="0">
                <a:solidFill>
                  <a:srgbClr val="0000FF"/>
                </a:solidFill>
                <a:latin typeface="Times New Roman"/>
                <a:cs typeface="Times New Roman"/>
              </a:rPr>
              <a:t> </a:t>
            </a:r>
            <a:r>
              <a:rPr lang="en-US" sz="2000" dirty="0">
                <a:solidFill>
                  <a:srgbClr val="008000"/>
                </a:solidFill>
                <a:latin typeface="Times New Roman"/>
                <a:cs typeface="Times New Roman"/>
              </a:rPr>
              <a:t>(it’s a metal, so you can get a current in it, but it doesn’t have magnetic domain like iron).  </a:t>
            </a:r>
            <a:r>
              <a:rPr lang="en-US" sz="2000" dirty="0">
                <a:latin typeface="Times New Roman"/>
                <a:cs typeface="Times New Roman"/>
              </a:rPr>
              <a:t>So </a:t>
            </a:r>
            <a:r>
              <a:rPr lang="en-US" sz="2000" dirty="0">
                <a:solidFill>
                  <a:srgbClr val="0000FF"/>
                </a:solidFill>
                <a:latin typeface="Times New Roman"/>
                <a:cs typeface="Times New Roman"/>
              </a:rPr>
              <a:t>consider</a:t>
            </a:r>
            <a:r>
              <a:rPr lang="en-US" sz="2000" dirty="0">
                <a:latin typeface="Times New Roman"/>
                <a:cs typeface="Times New Roman"/>
              </a:rPr>
              <a:t> an </a:t>
            </a:r>
            <a:r>
              <a:rPr lang="en-US" sz="2000" dirty="0">
                <a:solidFill>
                  <a:srgbClr val="0000FF"/>
                </a:solidFill>
                <a:latin typeface="Times New Roman"/>
                <a:cs typeface="Times New Roman"/>
              </a:rPr>
              <a:t>aluminum disk </a:t>
            </a:r>
            <a:r>
              <a:rPr lang="en-US" sz="2000" dirty="0">
                <a:latin typeface="Times New Roman"/>
                <a:cs typeface="Times New Roman"/>
              </a:rPr>
              <a:t>rotating about its central axis that has a </a:t>
            </a:r>
            <a:r>
              <a:rPr lang="en-US" sz="2000" dirty="0">
                <a:solidFill>
                  <a:srgbClr val="000000"/>
                </a:solidFill>
                <a:latin typeface="Times New Roman"/>
                <a:cs typeface="Times New Roman"/>
              </a:rPr>
              <a:t>portion of its surface </a:t>
            </a:r>
            <a:r>
              <a:rPr lang="en-US" sz="2000" dirty="0">
                <a:solidFill>
                  <a:srgbClr val="0000FF"/>
                </a:solidFill>
                <a:latin typeface="Times New Roman"/>
                <a:cs typeface="Times New Roman"/>
              </a:rPr>
              <a:t>continuously passing through a</a:t>
            </a:r>
            <a:r>
              <a:rPr lang="en-US" sz="2000" dirty="0">
                <a:latin typeface="Times New Roman"/>
                <a:cs typeface="Times New Roman"/>
              </a:rPr>
              <a:t>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latin typeface="Times New Roman"/>
                <a:cs typeface="Times New Roman"/>
              </a:rPr>
              <a:t>directed</a:t>
            </a:r>
            <a:r>
              <a:rPr lang="en-US" sz="2000" dirty="0">
                <a:solidFill>
                  <a:srgbClr val="0000FF"/>
                </a:solidFill>
                <a:latin typeface="Times New Roman"/>
                <a:cs typeface="Times New Roman"/>
              </a:rPr>
              <a:t> </a:t>
            </a:r>
            <a:r>
              <a:rPr lang="en-US" sz="2000" i="1" dirty="0">
                <a:solidFill>
                  <a:srgbClr val="FF0000"/>
                </a:solidFill>
                <a:latin typeface="Times New Roman"/>
                <a:cs typeface="Times New Roman"/>
              </a:rPr>
              <a:t>into the page</a:t>
            </a:r>
            <a:r>
              <a:rPr lang="en-US" sz="2000" dirty="0">
                <a:latin typeface="Times New Roman"/>
                <a:cs typeface="Times New Roman"/>
              </a:rPr>
              <a:t>.</a:t>
            </a:r>
          </a:p>
        </p:txBody>
      </p:sp>
      <p:sp>
        <p:nvSpPr>
          <p:cNvPr id="14033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474" name="TextBox 473"/>
          <p:cNvSpPr txBox="1"/>
          <p:nvPr/>
        </p:nvSpPr>
        <p:spPr>
          <a:xfrm>
            <a:off x="34290" y="0"/>
            <a:ext cx="9144000" cy="707886"/>
          </a:xfrm>
          <a:prstGeom prst="rect">
            <a:avLst/>
          </a:prstGeom>
          <a:noFill/>
        </p:spPr>
        <p:txBody>
          <a:bodyPr wrap="square" rtlCol="0">
            <a:spAutoFit/>
          </a:bodyPr>
          <a:lstStyle/>
          <a:p>
            <a:pPr algn="ctr"/>
            <a:r>
              <a:rPr lang="en-US" sz="4000" dirty="0">
                <a:solidFill>
                  <a:srgbClr val="FF0000"/>
                </a:solidFill>
                <a:latin typeface="Apple Chancery"/>
                <a:cs typeface="Apple Chancery"/>
              </a:rPr>
              <a:t>Eddy Currents</a:t>
            </a:r>
          </a:p>
        </p:txBody>
      </p:sp>
      <p:sp>
        <p:nvSpPr>
          <p:cNvPr id="480" name="TextBox 479"/>
          <p:cNvSpPr txBox="1"/>
          <p:nvPr/>
        </p:nvSpPr>
        <p:spPr>
          <a:xfrm>
            <a:off x="266701" y="2998320"/>
            <a:ext cx="5270500" cy="400110"/>
          </a:xfrm>
          <a:prstGeom prst="rect">
            <a:avLst/>
          </a:prstGeom>
          <a:noFill/>
        </p:spPr>
        <p:txBody>
          <a:bodyPr wrap="square" rtlCol="0">
            <a:spAutoFit/>
          </a:bodyPr>
          <a:lstStyle/>
          <a:p>
            <a:r>
              <a:rPr lang="en-US" sz="2000" dirty="0">
                <a:solidFill>
                  <a:srgbClr val="FF0000"/>
                </a:solidFill>
                <a:latin typeface="Apple Chancery"/>
                <a:cs typeface="Apple Chancery"/>
              </a:rPr>
              <a:t>What is </a:t>
            </a:r>
            <a:r>
              <a:rPr lang="en-US" sz="2000" dirty="0">
                <a:solidFill>
                  <a:srgbClr val="0000FF"/>
                </a:solidFill>
                <a:latin typeface="Times New Roman"/>
                <a:cs typeface="Times New Roman"/>
              </a:rPr>
              <a:t>going to happen </a:t>
            </a:r>
            <a:r>
              <a:rPr lang="en-US" sz="2000" dirty="0">
                <a:latin typeface="Times New Roman"/>
                <a:cs typeface="Times New Roman"/>
              </a:rPr>
              <a:t>in this situation?</a:t>
            </a:r>
          </a:p>
        </p:txBody>
      </p:sp>
      <p:sp>
        <p:nvSpPr>
          <p:cNvPr id="493"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36.)</a:t>
            </a:r>
          </a:p>
        </p:txBody>
      </p:sp>
      <p:sp>
        <p:nvSpPr>
          <p:cNvPr id="159" name="TextBox 158"/>
          <p:cNvSpPr txBox="1"/>
          <p:nvPr/>
        </p:nvSpPr>
        <p:spPr>
          <a:xfrm>
            <a:off x="660401" y="4622950"/>
            <a:ext cx="4775199" cy="1015663"/>
          </a:xfrm>
          <a:prstGeom prst="rect">
            <a:avLst/>
          </a:prstGeom>
          <a:noFill/>
        </p:spPr>
        <p:txBody>
          <a:bodyPr wrap="square" rtlCol="0">
            <a:spAutoFit/>
          </a:bodyPr>
          <a:lstStyle/>
          <a:p>
            <a:r>
              <a:rPr lang="en-US" sz="2000" dirty="0">
                <a:solidFill>
                  <a:srgbClr val="FF0000"/>
                </a:solidFill>
                <a:latin typeface="Apple Chancery"/>
                <a:cs typeface="Apple Chancery"/>
              </a:rPr>
              <a:t>--While away from </a:t>
            </a:r>
            <a:r>
              <a:rPr lang="en-US" sz="2000" dirty="0">
                <a:latin typeface="Times New Roman"/>
                <a:cs typeface="Times New Roman"/>
              </a:rPr>
              <a:t>the magnetic field, there will be </a:t>
            </a:r>
            <a:r>
              <a:rPr lang="en-US" sz="2000" dirty="0">
                <a:solidFill>
                  <a:srgbClr val="0000FF"/>
                </a:solidFill>
                <a:latin typeface="Times New Roman"/>
                <a:cs typeface="Times New Roman"/>
              </a:rPr>
              <a:t>no magnetic flux </a:t>
            </a:r>
            <a:r>
              <a:rPr lang="en-US" sz="2000" dirty="0">
                <a:latin typeface="Times New Roman"/>
                <a:cs typeface="Times New Roman"/>
              </a:rPr>
              <a:t>through the coil, so there will be </a:t>
            </a:r>
            <a:r>
              <a:rPr lang="en-US" sz="2000" dirty="0">
                <a:solidFill>
                  <a:srgbClr val="0000FF"/>
                </a:solidFill>
                <a:latin typeface="Times New Roman"/>
                <a:cs typeface="Times New Roman"/>
              </a:rPr>
              <a:t>no induced current </a:t>
            </a:r>
            <a:r>
              <a:rPr lang="en-US" sz="2000" dirty="0">
                <a:latin typeface="Times New Roman"/>
                <a:cs typeface="Times New Roman"/>
              </a:rPr>
              <a:t>in the coil.</a:t>
            </a:r>
            <a:endParaRPr lang="en-US" sz="2000" dirty="0">
              <a:solidFill>
                <a:srgbClr val="000000"/>
              </a:solidFill>
              <a:latin typeface="Times New Roman"/>
              <a:cs typeface="Times New Roman"/>
            </a:endParaRPr>
          </a:p>
        </p:txBody>
      </p:sp>
      <p:grpSp>
        <p:nvGrpSpPr>
          <p:cNvPr id="23" name="Group 22"/>
          <p:cNvGrpSpPr/>
          <p:nvPr/>
        </p:nvGrpSpPr>
        <p:grpSpPr>
          <a:xfrm>
            <a:off x="5773420" y="871401"/>
            <a:ext cx="3916680" cy="3263900"/>
            <a:chOff x="4546600" y="2146300"/>
            <a:chExt cx="5334000" cy="4445000"/>
          </a:xfrm>
        </p:grpSpPr>
        <p:sp>
          <p:nvSpPr>
            <p:cNvPr id="24" name="Oval 3"/>
            <p:cNvSpPr>
              <a:spLocks noChangeArrowheads="1"/>
            </p:cNvSpPr>
            <p:nvPr/>
          </p:nvSpPr>
          <p:spPr bwMode="auto">
            <a:xfrm>
              <a:off x="5435600" y="2146300"/>
              <a:ext cx="4445000" cy="4445000"/>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25" name="Group 4"/>
            <p:cNvGrpSpPr>
              <a:grpSpLocks/>
            </p:cNvGrpSpPr>
            <p:nvPr/>
          </p:nvGrpSpPr>
          <p:grpSpPr bwMode="auto">
            <a:xfrm>
              <a:off x="4546600" y="3568700"/>
              <a:ext cx="2286000" cy="1587500"/>
              <a:chOff x="2480" y="2248"/>
              <a:chExt cx="1440" cy="1000"/>
            </a:xfrm>
          </p:grpSpPr>
          <p:sp>
            <p:nvSpPr>
              <p:cNvPr id="27" name="Rectangle 5"/>
              <p:cNvSpPr>
                <a:spLocks noChangeArrowheads="1"/>
              </p:cNvSpPr>
              <p:nvPr/>
            </p:nvSpPr>
            <p:spPr bwMode="auto">
              <a:xfrm>
                <a:off x="2480" y="2248"/>
                <a:ext cx="1440" cy="1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28" name="Group 6"/>
              <p:cNvGrpSpPr>
                <a:grpSpLocks/>
              </p:cNvGrpSpPr>
              <p:nvPr/>
            </p:nvGrpSpPr>
            <p:grpSpPr bwMode="auto">
              <a:xfrm>
                <a:off x="2584" y="2336"/>
                <a:ext cx="118" cy="120"/>
                <a:chOff x="2584" y="2336"/>
                <a:chExt cx="118" cy="120"/>
              </a:xfrm>
            </p:grpSpPr>
            <p:sp>
              <p:nvSpPr>
                <p:cNvPr id="86" name="Line 7"/>
                <p:cNvSpPr>
                  <a:spLocks noChangeShapeType="1"/>
                </p:cNvSpPr>
                <p:nvPr/>
              </p:nvSpPr>
              <p:spPr bwMode="auto">
                <a:xfrm>
                  <a:off x="258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7" name="Line 8"/>
                <p:cNvSpPr>
                  <a:spLocks noChangeShapeType="1"/>
                </p:cNvSpPr>
                <p:nvPr/>
              </p:nvSpPr>
              <p:spPr bwMode="auto">
                <a:xfrm flipH="1">
                  <a:off x="258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9" name="Group 9"/>
              <p:cNvGrpSpPr>
                <a:grpSpLocks/>
              </p:cNvGrpSpPr>
              <p:nvPr/>
            </p:nvGrpSpPr>
            <p:grpSpPr bwMode="auto">
              <a:xfrm>
                <a:off x="2864" y="2336"/>
                <a:ext cx="118" cy="120"/>
                <a:chOff x="2864" y="2336"/>
                <a:chExt cx="118" cy="120"/>
              </a:xfrm>
            </p:grpSpPr>
            <p:sp>
              <p:nvSpPr>
                <p:cNvPr id="84" name="Line 10"/>
                <p:cNvSpPr>
                  <a:spLocks noChangeShapeType="1"/>
                </p:cNvSpPr>
                <p:nvPr/>
              </p:nvSpPr>
              <p:spPr bwMode="auto">
                <a:xfrm>
                  <a:off x="286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 name="Line 11"/>
                <p:cNvSpPr>
                  <a:spLocks noChangeShapeType="1"/>
                </p:cNvSpPr>
                <p:nvPr/>
              </p:nvSpPr>
              <p:spPr bwMode="auto">
                <a:xfrm flipH="1">
                  <a:off x="286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0" name="Group 12"/>
              <p:cNvGrpSpPr>
                <a:grpSpLocks/>
              </p:cNvGrpSpPr>
              <p:nvPr/>
            </p:nvGrpSpPr>
            <p:grpSpPr bwMode="auto">
              <a:xfrm>
                <a:off x="3144" y="2336"/>
                <a:ext cx="118" cy="120"/>
                <a:chOff x="3144" y="2336"/>
                <a:chExt cx="118" cy="120"/>
              </a:xfrm>
            </p:grpSpPr>
            <p:sp>
              <p:nvSpPr>
                <p:cNvPr id="82" name="Line 13"/>
                <p:cNvSpPr>
                  <a:spLocks noChangeShapeType="1"/>
                </p:cNvSpPr>
                <p:nvPr/>
              </p:nvSpPr>
              <p:spPr bwMode="auto">
                <a:xfrm>
                  <a:off x="314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3" name="Line 14"/>
                <p:cNvSpPr>
                  <a:spLocks noChangeShapeType="1"/>
                </p:cNvSpPr>
                <p:nvPr/>
              </p:nvSpPr>
              <p:spPr bwMode="auto">
                <a:xfrm flipH="1">
                  <a:off x="314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1" name="Group 15"/>
              <p:cNvGrpSpPr>
                <a:grpSpLocks/>
              </p:cNvGrpSpPr>
              <p:nvPr/>
            </p:nvGrpSpPr>
            <p:grpSpPr bwMode="auto">
              <a:xfrm>
                <a:off x="3424" y="2336"/>
                <a:ext cx="118" cy="120"/>
                <a:chOff x="3424" y="2336"/>
                <a:chExt cx="118" cy="120"/>
              </a:xfrm>
            </p:grpSpPr>
            <p:sp>
              <p:nvSpPr>
                <p:cNvPr id="80" name="Line 16"/>
                <p:cNvSpPr>
                  <a:spLocks noChangeShapeType="1"/>
                </p:cNvSpPr>
                <p:nvPr/>
              </p:nvSpPr>
              <p:spPr bwMode="auto">
                <a:xfrm>
                  <a:off x="342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 name="Line 17"/>
                <p:cNvSpPr>
                  <a:spLocks noChangeShapeType="1"/>
                </p:cNvSpPr>
                <p:nvPr/>
              </p:nvSpPr>
              <p:spPr bwMode="auto">
                <a:xfrm flipH="1">
                  <a:off x="342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2" name="Group 18"/>
              <p:cNvGrpSpPr>
                <a:grpSpLocks/>
              </p:cNvGrpSpPr>
              <p:nvPr/>
            </p:nvGrpSpPr>
            <p:grpSpPr bwMode="auto">
              <a:xfrm>
                <a:off x="3704" y="2336"/>
                <a:ext cx="118" cy="120"/>
                <a:chOff x="3704" y="2336"/>
                <a:chExt cx="118" cy="120"/>
              </a:xfrm>
            </p:grpSpPr>
            <p:sp>
              <p:nvSpPr>
                <p:cNvPr id="78" name="Line 19"/>
                <p:cNvSpPr>
                  <a:spLocks noChangeShapeType="1"/>
                </p:cNvSpPr>
                <p:nvPr/>
              </p:nvSpPr>
              <p:spPr bwMode="auto">
                <a:xfrm>
                  <a:off x="370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9" name="Line 20"/>
                <p:cNvSpPr>
                  <a:spLocks noChangeShapeType="1"/>
                </p:cNvSpPr>
                <p:nvPr/>
              </p:nvSpPr>
              <p:spPr bwMode="auto">
                <a:xfrm flipH="1">
                  <a:off x="370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3" name="Group 21"/>
              <p:cNvGrpSpPr>
                <a:grpSpLocks/>
              </p:cNvGrpSpPr>
              <p:nvPr/>
            </p:nvGrpSpPr>
            <p:grpSpPr bwMode="auto">
              <a:xfrm>
                <a:off x="2584" y="2576"/>
                <a:ext cx="118" cy="120"/>
                <a:chOff x="2584" y="2576"/>
                <a:chExt cx="118" cy="120"/>
              </a:xfrm>
            </p:grpSpPr>
            <p:sp>
              <p:nvSpPr>
                <p:cNvPr id="76" name="Line 22"/>
                <p:cNvSpPr>
                  <a:spLocks noChangeShapeType="1"/>
                </p:cNvSpPr>
                <p:nvPr/>
              </p:nvSpPr>
              <p:spPr bwMode="auto">
                <a:xfrm>
                  <a:off x="258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7" name="Line 23"/>
                <p:cNvSpPr>
                  <a:spLocks noChangeShapeType="1"/>
                </p:cNvSpPr>
                <p:nvPr/>
              </p:nvSpPr>
              <p:spPr bwMode="auto">
                <a:xfrm flipH="1">
                  <a:off x="258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4" name="Group 24"/>
              <p:cNvGrpSpPr>
                <a:grpSpLocks/>
              </p:cNvGrpSpPr>
              <p:nvPr/>
            </p:nvGrpSpPr>
            <p:grpSpPr bwMode="auto">
              <a:xfrm>
                <a:off x="2864" y="2576"/>
                <a:ext cx="118" cy="120"/>
                <a:chOff x="2864" y="2576"/>
                <a:chExt cx="118" cy="120"/>
              </a:xfrm>
            </p:grpSpPr>
            <p:sp>
              <p:nvSpPr>
                <p:cNvPr id="74" name="Line 25"/>
                <p:cNvSpPr>
                  <a:spLocks noChangeShapeType="1"/>
                </p:cNvSpPr>
                <p:nvPr/>
              </p:nvSpPr>
              <p:spPr bwMode="auto">
                <a:xfrm>
                  <a:off x="286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5" name="Line 26"/>
                <p:cNvSpPr>
                  <a:spLocks noChangeShapeType="1"/>
                </p:cNvSpPr>
                <p:nvPr/>
              </p:nvSpPr>
              <p:spPr bwMode="auto">
                <a:xfrm flipH="1">
                  <a:off x="286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5" name="Group 27"/>
              <p:cNvGrpSpPr>
                <a:grpSpLocks/>
              </p:cNvGrpSpPr>
              <p:nvPr/>
            </p:nvGrpSpPr>
            <p:grpSpPr bwMode="auto">
              <a:xfrm>
                <a:off x="3144" y="2576"/>
                <a:ext cx="118" cy="120"/>
                <a:chOff x="3144" y="2576"/>
                <a:chExt cx="118" cy="120"/>
              </a:xfrm>
            </p:grpSpPr>
            <p:sp>
              <p:nvSpPr>
                <p:cNvPr id="72" name="Line 28"/>
                <p:cNvSpPr>
                  <a:spLocks noChangeShapeType="1"/>
                </p:cNvSpPr>
                <p:nvPr/>
              </p:nvSpPr>
              <p:spPr bwMode="auto">
                <a:xfrm>
                  <a:off x="314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3" name="Line 29"/>
                <p:cNvSpPr>
                  <a:spLocks noChangeShapeType="1"/>
                </p:cNvSpPr>
                <p:nvPr/>
              </p:nvSpPr>
              <p:spPr bwMode="auto">
                <a:xfrm flipH="1">
                  <a:off x="314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6" name="Group 30"/>
              <p:cNvGrpSpPr>
                <a:grpSpLocks/>
              </p:cNvGrpSpPr>
              <p:nvPr/>
            </p:nvGrpSpPr>
            <p:grpSpPr bwMode="auto">
              <a:xfrm>
                <a:off x="3424" y="2576"/>
                <a:ext cx="118" cy="120"/>
                <a:chOff x="3424" y="2576"/>
                <a:chExt cx="118" cy="120"/>
              </a:xfrm>
            </p:grpSpPr>
            <p:sp>
              <p:nvSpPr>
                <p:cNvPr id="70" name="Line 31"/>
                <p:cNvSpPr>
                  <a:spLocks noChangeShapeType="1"/>
                </p:cNvSpPr>
                <p:nvPr/>
              </p:nvSpPr>
              <p:spPr bwMode="auto">
                <a:xfrm>
                  <a:off x="342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 name="Line 32"/>
                <p:cNvSpPr>
                  <a:spLocks noChangeShapeType="1"/>
                </p:cNvSpPr>
                <p:nvPr/>
              </p:nvSpPr>
              <p:spPr bwMode="auto">
                <a:xfrm flipH="1">
                  <a:off x="342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7" name="Group 33"/>
              <p:cNvGrpSpPr>
                <a:grpSpLocks/>
              </p:cNvGrpSpPr>
              <p:nvPr/>
            </p:nvGrpSpPr>
            <p:grpSpPr bwMode="auto">
              <a:xfrm>
                <a:off x="3704" y="2576"/>
                <a:ext cx="118" cy="120"/>
                <a:chOff x="3704" y="2576"/>
                <a:chExt cx="118" cy="120"/>
              </a:xfrm>
            </p:grpSpPr>
            <p:sp>
              <p:nvSpPr>
                <p:cNvPr id="68" name="Line 34"/>
                <p:cNvSpPr>
                  <a:spLocks noChangeShapeType="1"/>
                </p:cNvSpPr>
                <p:nvPr/>
              </p:nvSpPr>
              <p:spPr bwMode="auto">
                <a:xfrm>
                  <a:off x="370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 name="Line 35"/>
                <p:cNvSpPr>
                  <a:spLocks noChangeShapeType="1"/>
                </p:cNvSpPr>
                <p:nvPr/>
              </p:nvSpPr>
              <p:spPr bwMode="auto">
                <a:xfrm flipH="1">
                  <a:off x="370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8" name="Group 36"/>
              <p:cNvGrpSpPr>
                <a:grpSpLocks/>
              </p:cNvGrpSpPr>
              <p:nvPr/>
            </p:nvGrpSpPr>
            <p:grpSpPr bwMode="auto">
              <a:xfrm>
                <a:off x="2584" y="2816"/>
                <a:ext cx="118" cy="120"/>
                <a:chOff x="2584" y="2816"/>
                <a:chExt cx="118" cy="120"/>
              </a:xfrm>
            </p:grpSpPr>
            <p:sp>
              <p:nvSpPr>
                <p:cNvPr id="66" name="Line 37"/>
                <p:cNvSpPr>
                  <a:spLocks noChangeShapeType="1"/>
                </p:cNvSpPr>
                <p:nvPr/>
              </p:nvSpPr>
              <p:spPr bwMode="auto">
                <a:xfrm>
                  <a:off x="258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 name="Line 38"/>
                <p:cNvSpPr>
                  <a:spLocks noChangeShapeType="1"/>
                </p:cNvSpPr>
                <p:nvPr/>
              </p:nvSpPr>
              <p:spPr bwMode="auto">
                <a:xfrm flipH="1">
                  <a:off x="258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9" name="Group 39"/>
              <p:cNvGrpSpPr>
                <a:grpSpLocks/>
              </p:cNvGrpSpPr>
              <p:nvPr/>
            </p:nvGrpSpPr>
            <p:grpSpPr bwMode="auto">
              <a:xfrm>
                <a:off x="2864" y="2816"/>
                <a:ext cx="118" cy="120"/>
                <a:chOff x="2864" y="2816"/>
                <a:chExt cx="118" cy="120"/>
              </a:xfrm>
            </p:grpSpPr>
            <p:sp>
              <p:nvSpPr>
                <p:cNvPr id="64" name="Line 40"/>
                <p:cNvSpPr>
                  <a:spLocks noChangeShapeType="1"/>
                </p:cNvSpPr>
                <p:nvPr/>
              </p:nvSpPr>
              <p:spPr bwMode="auto">
                <a:xfrm>
                  <a:off x="286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 name="Line 41"/>
                <p:cNvSpPr>
                  <a:spLocks noChangeShapeType="1"/>
                </p:cNvSpPr>
                <p:nvPr/>
              </p:nvSpPr>
              <p:spPr bwMode="auto">
                <a:xfrm flipH="1">
                  <a:off x="286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0" name="Group 42"/>
              <p:cNvGrpSpPr>
                <a:grpSpLocks/>
              </p:cNvGrpSpPr>
              <p:nvPr/>
            </p:nvGrpSpPr>
            <p:grpSpPr bwMode="auto">
              <a:xfrm>
                <a:off x="3144" y="2816"/>
                <a:ext cx="118" cy="120"/>
                <a:chOff x="3144" y="2816"/>
                <a:chExt cx="118" cy="120"/>
              </a:xfrm>
            </p:grpSpPr>
            <p:sp>
              <p:nvSpPr>
                <p:cNvPr id="62" name="Line 43"/>
                <p:cNvSpPr>
                  <a:spLocks noChangeShapeType="1"/>
                </p:cNvSpPr>
                <p:nvPr/>
              </p:nvSpPr>
              <p:spPr bwMode="auto">
                <a:xfrm>
                  <a:off x="314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 name="Line 44"/>
                <p:cNvSpPr>
                  <a:spLocks noChangeShapeType="1"/>
                </p:cNvSpPr>
                <p:nvPr/>
              </p:nvSpPr>
              <p:spPr bwMode="auto">
                <a:xfrm flipH="1">
                  <a:off x="314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1" name="Group 45"/>
              <p:cNvGrpSpPr>
                <a:grpSpLocks/>
              </p:cNvGrpSpPr>
              <p:nvPr/>
            </p:nvGrpSpPr>
            <p:grpSpPr bwMode="auto">
              <a:xfrm>
                <a:off x="3424" y="2816"/>
                <a:ext cx="118" cy="120"/>
                <a:chOff x="3424" y="2816"/>
                <a:chExt cx="118" cy="120"/>
              </a:xfrm>
            </p:grpSpPr>
            <p:sp>
              <p:nvSpPr>
                <p:cNvPr id="60" name="Line 46"/>
                <p:cNvSpPr>
                  <a:spLocks noChangeShapeType="1"/>
                </p:cNvSpPr>
                <p:nvPr/>
              </p:nvSpPr>
              <p:spPr bwMode="auto">
                <a:xfrm>
                  <a:off x="342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 name="Line 47"/>
                <p:cNvSpPr>
                  <a:spLocks noChangeShapeType="1"/>
                </p:cNvSpPr>
                <p:nvPr/>
              </p:nvSpPr>
              <p:spPr bwMode="auto">
                <a:xfrm flipH="1">
                  <a:off x="342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2" name="Group 48"/>
              <p:cNvGrpSpPr>
                <a:grpSpLocks/>
              </p:cNvGrpSpPr>
              <p:nvPr/>
            </p:nvGrpSpPr>
            <p:grpSpPr bwMode="auto">
              <a:xfrm>
                <a:off x="3704" y="2816"/>
                <a:ext cx="118" cy="120"/>
                <a:chOff x="3704" y="2816"/>
                <a:chExt cx="118" cy="120"/>
              </a:xfrm>
            </p:grpSpPr>
            <p:sp>
              <p:nvSpPr>
                <p:cNvPr id="58" name="Line 49"/>
                <p:cNvSpPr>
                  <a:spLocks noChangeShapeType="1"/>
                </p:cNvSpPr>
                <p:nvPr/>
              </p:nvSpPr>
              <p:spPr bwMode="auto">
                <a:xfrm>
                  <a:off x="370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 name="Line 50"/>
                <p:cNvSpPr>
                  <a:spLocks noChangeShapeType="1"/>
                </p:cNvSpPr>
                <p:nvPr/>
              </p:nvSpPr>
              <p:spPr bwMode="auto">
                <a:xfrm flipH="1">
                  <a:off x="370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3" name="Group 51"/>
              <p:cNvGrpSpPr>
                <a:grpSpLocks/>
              </p:cNvGrpSpPr>
              <p:nvPr/>
            </p:nvGrpSpPr>
            <p:grpSpPr bwMode="auto">
              <a:xfrm>
                <a:off x="2584" y="3056"/>
                <a:ext cx="118" cy="120"/>
                <a:chOff x="2584" y="3056"/>
                <a:chExt cx="118" cy="120"/>
              </a:xfrm>
            </p:grpSpPr>
            <p:sp>
              <p:nvSpPr>
                <p:cNvPr id="56" name="Line 52"/>
                <p:cNvSpPr>
                  <a:spLocks noChangeShapeType="1"/>
                </p:cNvSpPr>
                <p:nvPr/>
              </p:nvSpPr>
              <p:spPr bwMode="auto">
                <a:xfrm>
                  <a:off x="258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 name="Line 53"/>
                <p:cNvSpPr>
                  <a:spLocks noChangeShapeType="1"/>
                </p:cNvSpPr>
                <p:nvPr/>
              </p:nvSpPr>
              <p:spPr bwMode="auto">
                <a:xfrm flipH="1">
                  <a:off x="258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4" name="Group 54"/>
              <p:cNvGrpSpPr>
                <a:grpSpLocks/>
              </p:cNvGrpSpPr>
              <p:nvPr/>
            </p:nvGrpSpPr>
            <p:grpSpPr bwMode="auto">
              <a:xfrm>
                <a:off x="2864" y="3056"/>
                <a:ext cx="118" cy="120"/>
                <a:chOff x="2864" y="3056"/>
                <a:chExt cx="118" cy="120"/>
              </a:xfrm>
            </p:grpSpPr>
            <p:sp>
              <p:nvSpPr>
                <p:cNvPr id="54" name="Line 55"/>
                <p:cNvSpPr>
                  <a:spLocks noChangeShapeType="1"/>
                </p:cNvSpPr>
                <p:nvPr/>
              </p:nvSpPr>
              <p:spPr bwMode="auto">
                <a:xfrm>
                  <a:off x="286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 name="Line 56"/>
                <p:cNvSpPr>
                  <a:spLocks noChangeShapeType="1"/>
                </p:cNvSpPr>
                <p:nvPr/>
              </p:nvSpPr>
              <p:spPr bwMode="auto">
                <a:xfrm flipH="1">
                  <a:off x="286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5" name="Group 57"/>
              <p:cNvGrpSpPr>
                <a:grpSpLocks/>
              </p:cNvGrpSpPr>
              <p:nvPr/>
            </p:nvGrpSpPr>
            <p:grpSpPr bwMode="auto">
              <a:xfrm>
                <a:off x="3144" y="3056"/>
                <a:ext cx="118" cy="120"/>
                <a:chOff x="3144" y="3056"/>
                <a:chExt cx="118" cy="120"/>
              </a:xfrm>
            </p:grpSpPr>
            <p:sp>
              <p:nvSpPr>
                <p:cNvPr id="52" name="Line 58"/>
                <p:cNvSpPr>
                  <a:spLocks noChangeShapeType="1"/>
                </p:cNvSpPr>
                <p:nvPr/>
              </p:nvSpPr>
              <p:spPr bwMode="auto">
                <a:xfrm>
                  <a:off x="314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 name="Line 59"/>
                <p:cNvSpPr>
                  <a:spLocks noChangeShapeType="1"/>
                </p:cNvSpPr>
                <p:nvPr/>
              </p:nvSpPr>
              <p:spPr bwMode="auto">
                <a:xfrm flipH="1">
                  <a:off x="314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6" name="Group 60"/>
              <p:cNvGrpSpPr>
                <a:grpSpLocks/>
              </p:cNvGrpSpPr>
              <p:nvPr/>
            </p:nvGrpSpPr>
            <p:grpSpPr bwMode="auto">
              <a:xfrm>
                <a:off x="3424" y="3056"/>
                <a:ext cx="118" cy="120"/>
                <a:chOff x="3424" y="3056"/>
                <a:chExt cx="118" cy="120"/>
              </a:xfrm>
            </p:grpSpPr>
            <p:sp>
              <p:nvSpPr>
                <p:cNvPr id="50" name="Line 61"/>
                <p:cNvSpPr>
                  <a:spLocks noChangeShapeType="1"/>
                </p:cNvSpPr>
                <p:nvPr/>
              </p:nvSpPr>
              <p:spPr bwMode="auto">
                <a:xfrm>
                  <a:off x="342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 name="Line 62"/>
                <p:cNvSpPr>
                  <a:spLocks noChangeShapeType="1"/>
                </p:cNvSpPr>
                <p:nvPr/>
              </p:nvSpPr>
              <p:spPr bwMode="auto">
                <a:xfrm flipH="1">
                  <a:off x="342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7" name="Group 63"/>
              <p:cNvGrpSpPr>
                <a:grpSpLocks/>
              </p:cNvGrpSpPr>
              <p:nvPr/>
            </p:nvGrpSpPr>
            <p:grpSpPr bwMode="auto">
              <a:xfrm>
                <a:off x="3704" y="3056"/>
                <a:ext cx="118" cy="120"/>
                <a:chOff x="3704" y="3056"/>
                <a:chExt cx="118" cy="120"/>
              </a:xfrm>
            </p:grpSpPr>
            <p:sp>
              <p:nvSpPr>
                <p:cNvPr id="48" name="Line 64"/>
                <p:cNvSpPr>
                  <a:spLocks noChangeShapeType="1"/>
                </p:cNvSpPr>
                <p:nvPr/>
              </p:nvSpPr>
              <p:spPr bwMode="auto">
                <a:xfrm>
                  <a:off x="370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 name="Line 65"/>
                <p:cNvSpPr>
                  <a:spLocks noChangeShapeType="1"/>
                </p:cNvSpPr>
                <p:nvPr/>
              </p:nvSpPr>
              <p:spPr bwMode="auto">
                <a:xfrm flipH="1">
                  <a:off x="370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26" name="Oval 66"/>
            <p:cNvSpPr>
              <a:spLocks noChangeArrowheads="1"/>
            </p:cNvSpPr>
            <p:nvPr/>
          </p:nvSpPr>
          <p:spPr bwMode="auto">
            <a:xfrm>
              <a:off x="7620000" y="4330700"/>
              <a:ext cx="63500" cy="63500"/>
            </a:xfrm>
            <a:prstGeom prst="ellipse">
              <a:avLst/>
            </a:prstGeom>
            <a:blipFill dpi="0" rotWithShape="0">
              <a:blip r:embed="rId2"/>
              <a:srcRect/>
              <a:tile tx="0" ty="0" sx="100000" sy="100000" flip="none" algn="tl"/>
            </a:blipFill>
            <a:ln w="25400">
              <a:solidFill>
                <a:schemeClr val="tx1"/>
              </a:solidFill>
              <a:round/>
              <a:headEnd/>
              <a:tailEnd/>
            </a:ln>
          </p:spPr>
          <p:txBody>
            <a:bodyPr/>
            <a:lstStyle/>
            <a:p>
              <a:endParaRPr lang="en-US"/>
            </a:p>
          </p:txBody>
        </p:sp>
      </p:grpSp>
      <p:sp>
        <p:nvSpPr>
          <p:cNvPr id="88" name="TextBox 87"/>
          <p:cNvSpPr txBox="1"/>
          <p:nvPr/>
        </p:nvSpPr>
        <p:spPr>
          <a:xfrm>
            <a:off x="266700" y="3514121"/>
            <a:ext cx="6607119" cy="1015663"/>
          </a:xfrm>
          <a:prstGeom prst="rect">
            <a:avLst/>
          </a:prstGeom>
          <a:noFill/>
        </p:spPr>
        <p:txBody>
          <a:bodyPr wrap="square" rtlCol="0">
            <a:spAutoFit/>
          </a:bodyPr>
          <a:lstStyle/>
          <a:p>
            <a:r>
              <a:rPr lang="en-US" sz="2000" dirty="0">
                <a:solidFill>
                  <a:srgbClr val="FF0000"/>
                </a:solidFill>
                <a:latin typeface="Apple Chancery"/>
                <a:cs typeface="Apple Chancery"/>
              </a:rPr>
              <a:t>This is </a:t>
            </a:r>
            <a:r>
              <a:rPr lang="en-US" sz="2000" dirty="0">
                <a:solidFill>
                  <a:srgbClr val="0000FF"/>
                </a:solidFill>
                <a:latin typeface="Times New Roman"/>
                <a:cs typeface="Times New Roman"/>
              </a:rPr>
              <a:t>easiest to see </a:t>
            </a:r>
            <a:r>
              <a:rPr lang="en-US" sz="2000" dirty="0">
                <a:latin typeface="Times New Roman"/>
                <a:cs typeface="Times New Roman"/>
              </a:rPr>
              <a:t>by considering what will happen </a:t>
            </a:r>
            <a:r>
              <a:rPr lang="en-US" sz="2000" dirty="0">
                <a:solidFill>
                  <a:srgbClr val="0000FF"/>
                </a:solidFill>
                <a:latin typeface="Times New Roman"/>
                <a:cs typeface="Times New Roman"/>
              </a:rPr>
              <a:t>underneath a circle </a:t>
            </a:r>
            <a:r>
              <a:rPr lang="en-US" sz="2000" dirty="0">
                <a:latin typeface="Times New Roman"/>
                <a:cs typeface="Times New Roman"/>
              </a:rPr>
              <a:t>drawn on the disk if we </a:t>
            </a:r>
            <a:r>
              <a:rPr lang="en-US" sz="2000" dirty="0">
                <a:solidFill>
                  <a:srgbClr val="0000FF"/>
                </a:solidFill>
                <a:latin typeface="Times New Roman"/>
                <a:cs typeface="Times New Roman"/>
              </a:rPr>
              <a:t>think of the circle as</a:t>
            </a:r>
            <a:r>
              <a:rPr lang="en-US" sz="2000" dirty="0">
                <a:latin typeface="Times New Roman"/>
                <a:cs typeface="Times New Roman"/>
              </a:rPr>
              <a:t> being a </a:t>
            </a:r>
            <a:r>
              <a:rPr lang="en-US" sz="2000" dirty="0">
                <a:solidFill>
                  <a:srgbClr val="0000FF"/>
                </a:solidFill>
                <a:latin typeface="Times New Roman"/>
                <a:cs typeface="Times New Roman"/>
              </a:rPr>
              <a:t>coil of wire, </a:t>
            </a:r>
            <a:r>
              <a:rPr lang="en-US" sz="2000" dirty="0">
                <a:latin typeface="Times New Roman"/>
                <a:cs typeface="Times New Roman"/>
              </a:rPr>
              <a:t>and </a:t>
            </a:r>
            <a:r>
              <a:rPr lang="en-US" sz="2000" dirty="0">
                <a:solidFill>
                  <a:srgbClr val="0000FF"/>
                </a:solidFill>
                <a:latin typeface="Times New Roman"/>
                <a:cs typeface="Times New Roman"/>
              </a:rPr>
              <a:t>watch it over time</a:t>
            </a:r>
            <a:r>
              <a:rPr lang="en-US" sz="2000" dirty="0">
                <a:latin typeface="Times New Roman"/>
                <a:cs typeface="Times New Roman"/>
              </a:rPr>
              <a:t>.</a:t>
            </a:r>
          </a:p>
        </p:txBody>
      </p:sp>
      <p:sp>
        <p:nvSpPr>
          <p:cNvPr id="2" name="Oval 1"/>
          <p:cNvSpPr/>
          <p:nvPr/>
        </p:nvSpPr>
        <p:spPr>
          <a:xfrm>
            <a:off x="7200210" y="1193800"/>
            <a:ext cx="440627" cy="440627"/>
          </a:xfrm>
          <a:prstGeom prst="ellipse">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Arc 2"/>
          <p:cNvSpPr/>
          <p:nvPr/>
        </p:nvSpPr>
        <p:spPr>
          <a:xfrm>
            <a:off x="6775517" y="1209798"/>
            <a:ext cx="2571683" cy="2571683"/>
          </a:xfrm>
          <a:prstGeom prst="arc">
            <a:avLst>
              <a:gd name="adj1" fmla="val 12729278"/>
              <a:gd name="adj2" fmla="val 13523657"/>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91" name="Group 344"/>
          <p:cNvGrpSpPr>
            <a:grpSpLocks/>
          </p:cNvGrpSpPr>
          <p:nvPr/>
        </p:nvGrpSpPr>
        <p:grpSpPr bwMode="auto">
          <a:xfrm rot="2324043">
            <a:off x="6925645" y="1669682"/>
            <a:ext cx="171450" cy="167164"/>
            <a:chOff x="2376" y="3568"/>
            <a:chExt cx="120" cy="117"/>
          </a:xfrm>
        </p:grpSpPr>
        <p:sp>
          <p:nvSpPr>
            <p:cNvPr id="92" name="Line 345"/>
            <p:cNvSpPr>
              <a:spLocks noChangeShapeType="1"/>
            </p:cNvSpPr>
            <p:nvPr/>
          </p:nvSpPr>
          <p:spPr bwMode="auto">
            <a:xfrm rot="10800000" flipH="1">
              <a:off x="2440" y="3568"/>
              <a:ext cx="56" cy="11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3" name="Line 346"/>
            <p:cNvSpPr>
              <a:spLocks noChangeShapeType="1"/>
            </p:cNvSpPr>
            <p:nvPr/>
          </p:nvSpPr>
          <p:spPr bwMode="auto">
            <a:xfrm rot="10800000">
              <a:off x="2376" y="3568"/>
              <a:ext cx="64" cy="117"/>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94" name="TextBox 93"/>
          <p:cNvSpPr txBox="1"/>
          <p:nvPr/>
        </p:nvSpPr>
        <p:spPr>
          <a:xfrm>
            <a:off x="660401" y="5638613"/>
            <a:ext cx="4775199" cy="1015663"/>
          </a:xfrm>
          <a:prstGeom prst="rect">
            <a:avLst/>
          </a:prstGeom>
          <a:noFill/>
        </p:spPr>
        <p:txBody>
          <a:bodyPr wrap="square" rtlCol="0">
            <a:spAutoFit/>
          </a:bodyPr>
          <a:lstStyle/>
          <a:p>
            <a:r>
              <a:rPr lang="en-US" sz="2000" dirty="0">
                <a:solidFill>
                  <a:srgbClr val="FF0000"/>
                </a:solidFill>
                <a:latin typeface="Apple Chancery"/>
                <a:cs typeface="Apple Chancery"/>
              </a:rPr>
              <a:t>--As it enters </a:t>
            </a:r>
            <a:r>
              <a:rPr lang="en-US" sz="2000" dirty="0">
                <a:latin typeface="Times New Roman"/>
                <a:cs typeface="Times New Roman"/>
              </a:rPr>
              <a:t>the magnetic field, there will be a </a:t>
            </a:r>
            <a:r>
              <a:rPr lang="en-US" sz="2000" dirty="0">
                <a:solidFill>
                  <a:srgbClr val="0000FF"/>
                </a:solidFill>
                <a:latin typeface="Times New Roman"/>
                <a:cs typeface="Times New Roman"/>
              </a:rPr>
              <a:t>change of magnetic flux </a:t>
            </a:r>
            <a:r>
              <a:rPr lang="en-US" sz="2000" dirty="0">
                <a:latin typeface="Times New Roman"/>
                <a:cs typeface="Times New Roman"/>
              </a:rPr>
              <a:t>and an </a:t>
            </a:r>
            <a:r>
              <a:rPr lang="en-US" sz="2000" dirty="0">
                <a:solidFill>
                  <a:srgbClr val="0000FF"/>
                </a:solidFill>
                <a:latin typeface="Times New Roman"/>
                <a:cs typeface="Times New Roman"/>
              </a:rPr>
              <a:t>induced current</a:t>
            </a:r>
            <a:r>
              <a:rPr lang="en-US" sz="2000" dirty="0">
                <a:latin typeface="Times New Roman"/>
                <a:cs typeface="Times New Roman"/>
              </a:rPr>
              <a:t>.</a:t>
            </a:r>
            <a:endParaRPr lang="en-US" sz="2000" dirty="0">
              <a:solidFill>
                <a:srgbClr val="000000"/>
              </a:solidFill>
              <a:latin typeface="Times New Roman"/>
              <a:cs typeface="Times New Roman"/>
            </a:endParaRPr>
          </a:p>
        </p:txBody>
      </p:sp>
      <p:sp>
        <p:nvSpPr>
          <p:cNvPr id="178" name="Arc 177"/>
          <p:cNvSpPr/>
          <p:nvPr/>
        </p:nvSpPr>
        <p:spPr>
          <a:xfrm>
            <a:off x="6907231" y="4616870"/>
            <a:ext cx="2571683" cy="2571683"/>
          </a:xfrm>
          <a:prstGeom prst="arc">
            <a:avLst>
              <a:gd name="adj1" fmla="val 11262385"/>
              <a:gd name="adj2" fmla="val 11939419"/>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1" name="Group 10">
            <a:extLst>
              <a:ext uri="{FF2B5EF4-FFF2-40B4-BE49-F238E27FC236}">
                <a16:creationId xmlns:a16="http://schemas.microsoft.com/office/drawing/2014/main" id="{C5AF00ED-1651-B94D-8AB3-9416365047DF}"/>
              </a:ext>
            </a:extLst>
          </p:cNvPr>
          <p:cNvGrpSpPr/>
          <p:nvPr/>
        </p:nvGrpSpPr>
        <p:grpSpPr>
          <a:xfrm>
            <a:off x="7750411" y="2170847"/>
            <a:ext cx="559526" cy="621755"/>
            <a:chOff x="7773724" y="2153647"/>
            <a:chExt cx="559526" cy="621755"/>
          </a:xfrm>
        </p:grpSpPr>
        <p:sp>
          <p:nvSpPr>
            <p:cNvPr id="5" name="Arc 4">
              <a:extLst>
                <a:ext uri="{FF2B5EF4-FFF2-40B4-BE49-F238E27FC236}">
                  <a16:creationId xmlns:a16="http://schemas.microsoft.com/office/drawing/2014/main" id="{4A7CD45A-5764-5544-B186-80A892754939}"/>
                </a:ext>
              </a:extLst>
            </p:cNvPr>
            <p:cNvSpPr/>
            <p:nvPr/>
          </p:nvSpPr>
          <p:spPr>
            <a:xfrm>
              <a:off x="7773724" y="2215876"/>
              <a:ext cx="559526" cy="559526"/>
            </a:xfrm>
            <a:prstGeom prst="arc">
              <a:avLst>
                <a:gd name="adj1" fmla="val 14425238"/>
                <a:gd name="adj2" fmla="val 2733163"/>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E380A2C-8A53-D649-B914-AB4B2FCF91A1}"/>
                </a:ext>
              </a:extLst>
            </p:cNvPr>
            <p:cNvCxnSpPr>
              <a:cxnSpLocks/>
              <a:stCxn id="5" idx="0"/>
            </p:cNvCxnSpPr>
            <p:nvPr/>
          </p:nvCxnSpPr>
          <p:spPr>
            <a:xfrm flipV="1">
              <a:off x="7915388" y="2153647"/>
              <a:ext cx="114786" cy="9869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a16="http://schemas.microsoft.com/office/drawing/2014/main" id="{AB251B9C-25CF-E546-A4D0-637E2ED12968}"/>
                </a:ext>
              </a:extLst>
            </p:cNvPr>
            <p:cNvCxnSpPr>
              <a:cxnSpLocks/>
            </p:cNvCxnSpPr>
            <p:nvPr/>
          </p:nvCxnSpPr>
          <p:spPr>
            <a:xfrm>
              <a:off x="7915388" y="2256832"/>
              <a:ext cx="161413" cy="1093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2" name="Group 11">
            <a:extLst>
              <a:ext uri="{FF2B5EF4-FFF2-40B4-BE49-F238E27FC236}">
                <a16:creationId xmlns:a16="http://schemas.microsoft.com/office/drawing/2014/main" id="{B66B3D3A-CFDE-C040-9BB4-0A157FE1B376}"/>
              </a:ext>
            </a:extLst>
          </p:cNvPr>
          <p:cNvGrpSpPr/>
          <p:nvPr/>
        </p:nvGrpSpPr>
        <p:grpSpPr>
          <a:xfrm>
            <a:off x="5894651" y="4264842"/>
            <a:ext cx="3916680" cy="3263900"/>
            <a:chOff x="5894651" y="4264842"/>
            <a:chExt cx="3916680" cy="3263900"/>
          </a:xfrm>
        </p:grpSpPr>
        <p:grpSp>
          <p:nvGrpSpPr>
            <p:cNvPr id="95" name="Group 94"/>
            <p:cNvGrpSpPr/>
            <p:nvPr/>
          </p:nvGrpSpPr>
          <p:grpSpPr>
            <a:xfrm>
              <a:off x="5894651" y="4264842"/>
              <a:ext cx="3916680" cy="3263900"/>
              <a:chOff x="4546600" y="2146300"/>
              <a:chExt cx="5334000" cy="4445000"/>
            </a:xfrm>
          </p:grpSpPr>
          <p:sp>
            <p:nvSpPr>
              <p:cNvPr id="96" name="Oval 3"/>
              <p:cNvSpPr>
                <a:spLocks noChangeArrowheads="1"/>
              </p:cNvSpPr>
              <p:nvPr/>
            </p:nvSpPr>
            <p:spPr bwMode="auto">
              <a:xfrm>
                <a:off x="5435600" y="2146300"/>
                <a:ext cx="4445000" cy="4445000"/>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97" name="Group 4"/>
              <p:cNvGrpSpPr>
                <a:grpSpLocks/>
              </p:cNvGrpSpPr>
              <p:nvPr/>
            </p:nvGrpSpPr>
            <p:grpSpPr bwMode="auto">
              <a:xfrm>
                <a:off x="4546600" y="3568700"/>
                <a:ext cx="2286000" cy="1587500"/>
                <a:chOff x="2480" y="2248"/>
                <a:chExt cx="1440" cy="1000"/>
              </a:xfrm>
            </p:grpSpPr>
            <p:sp>
              <p:nvSpPr>
                <p:cNvPr id="99" name="Rectangle 5"/>
                <p:cNvSpPr>
                  <a:spLocks noChangeArrowheads="1"/>
                </p:cNvSpPr>
                <p:nvPr/>
              </p:nvSpPr>
              <p:spPr bwMode="auto">
                <a:xfrm>
                  <a:off x="2480" y="2248"/>
                  <a:ext cx="1440" cy="1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100" name="Group 6"/>
                <p:cNvGrpSpPr>
                  <a:grpSpLocks/>
                </p:cNvGrpSpPr>
                <p:nvPr/>
              </p:nvGrpSpPr>
              <p:grpSpPr bwMode="auto">
                <a:xfrm>
                  <a:off x="2584" y="2336"/>
                  <a:ext cx="118" cy="120"/>
                  <a:chOff x="2584" y="2336"/>
                  <a:chExt cx="118" cy="120"/>
                </a:xfrm>
              </p:grpSpPr>
              <p:sp>
                <p:nvSpPr>
                  <p:cNvPr id="174" name="Line 7"/>
                  <p:cNvSpPr>
                    <a:spLocks noChangeShapeType="1"/>
                  </p:cNvSpPr>
                  <p:nvPr/>
                </p:nvSpPr>
                <p:spPr bwMode="auto">
                  <a:xfrm>
                    <a:off x="258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5" name="Line 8"/>
                  <p:cNvSpPr>
                    <a:spLocks noChangeShapeType="1"/>
                  </p:cNvSpPr>
                  <p:nvPr/>
                </p:nvSpPr>
                <p:spPr bwMode="auto">
                  <a:xfrm flipH="1">
                    <a:off x="258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1" name="Group 9"/>
                <p:cNvGrpSpPr>
                  <a:grpSpLocks/>
                </p:cNvGrpSpPr>
                <p:nvPr/>
              </p:nvGrpSpPr>
              <p:grpSpPr bwMode="auto">
                <a:xfrm>
                  <a:off x="2864" y="2336"/>
                  <a:ext cx="118" cy="120"/>
                  <a:chOff x="2864" y="2336"/>
                  <a:chExt cx="118" cy="120"/>
                </a:xfrm>
              </p:grpSpPr>
              <p:sp>
                <p:nvSpPr>
                  <p:cNvPr id="172" name="Line 10"/>
                  <p:cNvSpPr>
                    <a:spLocks noChangeShapeType="1"/>
                  </p:cNvSpPr>
                  <p:nvPr/>
                </p:nvSpPr>
                <p:spPr bwMode="auto">
                  <a:xfrm>
                    <a:off x="286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3" name="Line 11"/>
                  <p:cNvSpPr>
                    <a:spLocks noChangeShapeType="1"/>
                  </p:cNvSpPr>
                  <p:nvPr/>
                </p:nvSpPr>
                <p:spPr bwMode="auto">
                  <a:xfrm flipH="1">
                    <a:off x="286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2" name="Group 12"/>
                <p:cNvGrpSpPr>
                  <a:grpSpLocks/>
                </p:cNvGrpSpPr>
                <p:nvPr/>
              </p:nvGrpSpPr>
              <p:grpSpPr bwMode="auto">
                <a:xfrm>
                  <a:off x="3144" y="2336"/>
                  <a:ext cx="118" cy="120"/>
                  <a:chOff x="3144" y="2336"/>
                  <a:chExt cx="118" cy="120"/>
                </a:xfrm>
              </p:grpSpPr>
              <p:sp>
                <p:nvSpPr>
                  <p:cNvPr id="170" name="Line 13"/>
                  <p:cNvSpPr>
                    <a:spLocks noChangeShapeType="1"/>
                  </p:cNvSpPr>
                  <p:nvPr/>
                </p:nvSpPr>
                <p:spPr bwMode="auto">
                  <a:xfrm>
                    <a:off x="314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1" name="Line 14"/>
                  <p:cNvSpPr>
                    <a:spLocks noChangeShapeType="1"/>
                  </p:cNvSpPr>
                  <p:nvPr/>
                </p:nvSpPr>
                <p:spPr bwMode="auto">
                  <a:xfrm flipH="1">
                    <a:off x="314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3" name="Group 15"/>
                <p:cNvGrpSpPr>
                  <a:grpSpLocks/>
                </p:cNvGrpSpPr>
                <p:nvPr/>
              </p:nvGrpSpPr>
              <p:grpSpPr bwMode="auto">
                <a:xfrm>
                  <a:off x="3424" y="2336"/>
                  <a:ext cx="118" cy="120"/>
                  <a:chOff x="3424" y="2336"/>
                  <a:chExt cx="118" cy="120"/>
                </a:xfrm>
              </p:grpSpPr>
              <p:sp>
                <p:nvSpPr>
                  <p:cNvPr id="168" name="Line 16"/>
                  <p:cNvSpPr>
                    <a:spLocks noChangeShapeType="1"/>
                  </p:cNvSpPr>
                  <p:nvPr/>
                </p:nvSpPr>
                <p:spPr bwMode="auto">
                  <a:xfrm>
                    <a:off x="342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9" name="Line 17"/>
                  <p:cNvSpPr>
                    <a:spLocks noChangeShapeType="1"/>
                  </p:cNvSpPr>
                  <p:nvPr/>
                </p:nvSpPr>
                <p:spPr bwMode="auto">
                  <a:xfrm flipH="1">
                    <a:off x="342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4" name="Group 18"/>
                <p:cNvGrpSpPr>
                  <a:grpSpLocks/>
                </p:cNvGrpSpPr>
                <p:nvPr/>
              </p:nvGrpSpPr>
              <p:grpSpPr bwMode="auto">
                <a:xfrm>
                  <a:off x="3704" y="2336"/>
                  <a:ext cx="118" cy="120"/>
                  <a:chOff x="3704" y="2336"/>
                  <a:chExt cx="118" cy="120"/>
                </a:xfrm>
              </p:grpSpPr>
              <p:sp>
                <p:nvSpPr>
                  <p:cNvPr id="166" name="Line 19"/>
                  <p:cNvSpPr>
                    <a:spLocks noChangeShapeType="1"/>
                  </p:cNvSpPr>
                  <p:nvPr/>
                </p:nvSpPr>
                <p:spPr bwMode="auto">
                  <a:xfrm>
                    <a:off x="370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7" name="Line 20"/>
                  <p:cNvSpPr>
                    <a:spLocks noChangeShapeType="1"/>
                  </p:cNvSpPr>
                  <p:nvPr/>
                </p:nvSpPr>
                <p:spPr bwMode="auto">
                  <a:xfrm flipH="1">
                    <a:off x="370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5" name="Group 21"/>
                <p:cNvGrpSpPr>
                  <a:grpSpLocks/>
                </p:cNvGrpSpPr>
                <p:nvPr/>
              </p:nvGrpSpPr>
              <p:grpSpPr bwMode="auto">
                <a:xfrm>
                  <a:off x="2584" y="2576"/>
                  <a:ext cx="118" cy="120"/>
                  <a:chOff x="2584" y="2576"/>
                  <a:chExt cx="118" cy="120"/>
                </a:xfrm>
              </p:grpSpPr>
              <p:sp>
                <p:nvSpPr>
                  <p:cNvPr id="164" name="Line 22"/>
                  <p:cNvSpPr>
                    <a:spLocks noChangeShapeType="1"/>
                  </p:cNvSpPr>
                  <p:nvPr/>
                </p:nvSpPr>
                <p:spPr bwMode="auto">
                  <a:xfrm>
                    <a:off x="258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5" name="Line 23"/>
                  <p:cNvSpPr>
                    <a:spLocks noChangeShapeType="1"/>
                  </p:cNvSpPr>
                  <p:nvPr/>
                </p:nvSpPr>
                <p:spPr bwMode="auto">
                  <a:xfrm flipH="1">
                    <a:off x="258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6" name="Group 24"/>
                <p:cNvGrpSpPr>
                  <a:grpSpLocks/>
                </p:cNvGrpSpPr>
                <p:nvPr/>
              </p:nvGrpSpPr>
              <p:grpSpPr bwMode="auto">
                <a:xfrm>
                  <a:off x="2864" y="2576"/>
                  <a:ext cx="118" cy="120"/>
                  <a:chOff x="2864" y="2576"/>
                  <a:chExt cx="118" cy="120"/>
                </a:xfrm>
              </p:grpSpPr>
              <p:sp>
                <p:nvSpPr>
                  <p:cNvPr id="162" name="Line 25"/>
                  <p:cNvSpPr>
                    <a:spLocks noChangeShapeType="1"/>
                  </p:cNvSpPr>
                  <p:nvPr/>
                </p:nvSpPr>
                <p:spPr bwMode="auto">
                  <a:xfrm>
                    <a:off x="286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3" name="Line 26"/>
                  <p:cNvSpPr>
                    <a:spLocks noChangeShapeType="1"/>
                  </p:cNvSpPr>
                  <p:nvPr/>
                </p:nvSpPr>
                <p:spPr bwMode="auto">
                  <a:xfrm flipH="1">
                    <a:off x="286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7" name="Group 27"/>
                <p:cNvGrpSpPr>
                  <a:grpSpLocks/>
                </p:cNvGrpSpPr>
                <p:nvPr/>
              </p:nvGrpSpPr>
              <p:grpSpPr bwMode="auto">
                <a:xfrm>
                  <a:off x="3144" y="2576"/>
                  <a:ext cx="118" cy="120"/>
                  <a:chOff x="3144" y="2576"/>
                  <a:chExt cx="118" cy="120"/>
                </a:xfrm>
              </p:grpSpPr>
              <p:sp>
                <p:nvSpPr>
                  <p:cNvPr id="156" name="Line 28"/>
                  <p:cNvSpPr>
                    <a:spLocks noChangeShapeType="1"/>
                  </p:cNvSpPr>
                  <p:nvPr/>
                </p:nvSpPr>
                <p:spPr bwMode="auto">
                  <a:xfrm>
                    <a:off x="314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60" name="Line 29"/>
                  <p:cNvSpPr>
                    <a:spLocks noChangeShapeType="1"/>
                  </p:cNvSpPr>
                  <p:nvPr/>
                </p:nvSpPr>
                <p:spPr bwMode="auto">
                  <a:xfrm flipH="1">
                    <a:off x="314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8" name="Group 30"/>
                <p:cNvGrpSpPr>
                  <a:grpSpLocks/>
                </p:cNvGrpSpPr>
                <p:nvPr/>
              </p:nvGrpSpPr>
              <p:grpSpPr bwMode="auto">
                <a:xfrm>
                  <a:off x="3424" y="2576"/>
                  <a:ext cx="118" cy="120"/>
                  <a:chOff x="3424" y="2576"/>
                  <a:chExt cx="118" cy="120"/>
                </a:xfrm>
              </p:grpSpPr>
              <p:sp>
                <p:nvSpPr>
                  <p:cNvPr id="152" name="Line 31"/>
                  <p:cNvSpPr>
                    <a:spLocks noChangeShapeType="1"/>
                  </p:cNvSpPr>
                  <p:nvPr/>
                </p:nvSpPr>
                <p:spPr bwMode="auto">
                  <a:xfrm>
                    <a:off x="342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3" name="Line 32"/>
                  <p:cNvSpPr>
                    <a:spLocks noChangeShapeType="1"/>
                  </p:cNvSpPr>
                  <p:nvPr/>
                </p:nvSpPr>
                <p:spPr bwMode="auto">
                  <a:xfrm flipH="1">
                    <a:off x="342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09" name="Group 33"/>
                <p:cNvGrpSpPr>
                  <a:grpSpLocks/>
                </p:cNvGrpSpPr>
                <p:nvPr/>
              </p:nvGrpSpPr>
              <p:grpSpPr bwMode="auto">
                <a:xfrm>
                  <a:off x="3704" y="2576"/>
                  <a:ext cx="118" cy="120"/>
                  <a:chOff x="3704" y="2576"/>
                  <a:chExt cx="118" cy="120"/>
                </a:xfrm>
              </p:grpSpPr>
              <p:sp>
                <p:nvSpPr>
                  <p:cNvPr id="148" name="Line 34"/>
                  <p:cNvSpPr>
                    <a:spLocks noChangeShapeType="1"/>
                  </p:cNvSpPr>
                  <p:nvPr/>
                </p:nvSpPr>
                <p:spPr bwMode="auto">
                  <a:xfrm>
                    <a:off x="370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9" name="Line 35"/>
                  <p:cNvSpPr>
                    <a:spLocks noChangeShapeType="1"/>
                  </p:cNvSpPr>
                  <p:nvPr/>
                </p:nvSpPr>
                <p:spPr bwMode="auto">
                  <a:xfrm flipH="1">
                    <a:off x="370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0" name="Group 36"/>
                <p:cNvGrpSpPr>
                  <a:grpSpLocks/>
                </p:cNvGrpSpPr>
                <p:nvPr/>
              </p:nvGrpSpPr>
              <p:grpSpPr bwMode="auto">
                <a:xfrm>
                  <a:off x="2584" y="2816"/>
                  <a:ext cx="118" cy="120"/>
                  <a:chOff x="2584" y="2816"/>
                  <a:chExt cx="118" cy="120"/>
                </a:xfrm>
              </p:grpSpPr>
              <p:sp>
                <p:nvSpPr>
                  <p:cNvPr id="144" name="Line 37"/>
                  <p:cNvSpPr>
                    <a:spLocks noChangeShapeType="1"/>
                  </p:cNvSpPr>
                  <p:nvPr/>
                </p:nvSpPr>
                <p:spPr bwMode="auto">
                  <a:xfrm>
                    <a:off x="258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 name="Line 38"/>
                  <p:cNvSpPr>
                    <a:spLocks noChangeShapeType="1"/>
                  </p:cNvSpPr>
                  <p:nvPr/>
                </p:nvSpPr>
                <p:spPr bwMode="auto">
                  <a:xfrm flipH="1">
                    <a:off x="258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1" name="Group 39"/>
                <p:cNvGrpSpPr>
                  <a:grpSpLocks/>
                </p:cNvGrpSpPr>
                <p:nvPr/>
              </p:nvGrpSpPr>
              <p:grpSpPr bwMode="auto">
                <a:xfrm>
                  <a:off x="2864" y="2816"/>
                  <a:ext cx="118" cy="120"/>
                  <a:chOff x="2864" y="2816"/>
                  <a:chExt cx="118" cy="120"/>
                </a:xfrm>
              </p:grpSpPr>
              <p:sp>
                <p:nvSpPr>
                  <p:cNvPr id="136" name="Line 40"/>
                  <p:cNvSpPr>
                    <a:spLocks noChangeShapeType="1"/>
                  </p:cNvSpPr>
                  <p:nvPr/>
                </p:nvSpPr>
                <p:spPr bwMode="auto">
                  <a:xfrm>
                    <a:off x="286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 name="Line 41"/>
                  <p:cNvSpPr>
                    <a:spLocks noChangeShapeType="1"/>
                  </p:cNvSpPr>
                  <p:nvPr/>
                </p:nvSpPr>
                <p:spPr bwMode="auto">
                  <a:xfrm flipH="1">
                    <a:off x="286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2" name="Group 42"/>
                <p:cNvGrpSpPr>
                  <a:grpSpLocks/>
                </p:cNvGrpSpPr>
                <p:nvPr/>
              </p:nvGrpSpPr>
              <p:grpSpPr bwMode="auto">
                <a:xfrm>
                  <a:off x="3144" y="2816"/>
                  <a:ext cx="118" cy="120"/>
                  <a:chOff x="3144" y="2816"/>
                  <a:chExt cx="118" cy="120"/>
                </a:xfrm>
              </p:grpSpPr>
              <p:sp>
                <p:nvSpPr>
                  <p:cNvPr id="134" name="Line 43"/>
                  <p:cNvSpPr>
                    <a:spLocks noChangeShapeType="1"/>
                  </p:cNvSpPr>
                  <p:nvPr/>
                </p:nvSpPr>
                <p:spPr bwMode="auto">
                  <a:xfrm>
                    <a:off x="314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 name="Line 44"/>
                  <p:cNvSpPr>
                    <a:spLocks noChangeShapeType="1"/>
                  </p:cNvSpPr>
                  <p:nvPr/>
                </p:nvSpPr>
                <p:spPr bwMode="auto">
                  <a:xfrm flipH="1">
                    <a:off x="314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3" name="Group 45"/>
                <p:cNvGrpSpPr>
                  <a:grpSpLocks/>
                </p:cNvGrpSpPr>
                <p:nvPr/>
              </p:nvGrpSpPr>
              <p:grpSpPr bwMode="auto">
                <a:xfrm>
                  <a:off x="3424" y="2816"/>
                  <a:ext cx="118" cy="120"/>
                  <a:chOff x="3424" y="2816"/>
                  <a:chExt cx="118" cy="120"/>
                </a:xfrm>
              </p:grpSpPr>
              <p:sp>
                <p:nvSpPr>
                  <p:cNvPr id="132" name="Line 46"/>
                  <p:cNvSpPr>
                    <a:spLocks noChangeShapeType="1"/>
                  </p:cNvSpPr>
                  <p:nvPr/>
                </p:nvSpPr>
                <p:spPr bwMode="auto">
                  <a:xfrm>
                    <a:off x="342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 name="Line 47"/>
                  <p:cNvSpPr>
                    <a:spLocks noChangeShapeType="1"/>
                  </p:cNvSpPr>
                  <p:nvPr/>
                </p:nvSpPr>
                <p:spPr bwMode="auto">
                  <a:xfrm flipH="1">
                    <a:off x="342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4" name="Group 48"/>
                <p:cNvGrpSpPr>
                  <a:grpSpLocks/>
                </p:cNvGrpSpPr>
                <p:nvPr/>
              </p:nvGrpSpPr>
              <p:grpSpPr bwMode="auto">
                <a:xfrm>
                  <a:off x="3704" y="2816"/>
                  <a:ext cx="118" cy="120"/>
                  <a:chOff x="3704" y="2816"/>
                  <a:chExt cx="118" cy="120"/>
                </a:xfrm>
              </p:grpSpPr>
              <p:sp>
                <p:nvSpPr>
                  <p:cNvPr id="130" name="Line 49"/>
                  <p:cNvSpPr>
                    <a:spLocks noChangeShapeType="1"/>
                  </p:cNvSpPr>
                  <p:nvPr/>
                </p:nvSpPr>
                <p:spPr bwMode="auto">
                  <a:xfrm>
                    <a:off x="370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 name="Line 50"/>
                  <p:cNvSpPr>
                    <a:spLocks noChangeShapeType="1"/>
                  </p:cNvSpPr>
                  <p:nvPr/>
                </p:nvSpPr>
                <p:spPr bwMode="auto">
                  <a:xfrm flipH="1">
                    <a:off x="370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5" name="Group 51"/>
                <p:cNvGrpSpPr>
                  <a:grpSpLocks/>
                </p:cNvGrpSpPr>
                <p:nvPr/>
              </p:nvGrpSpPr>
              <p:grpSpPr bwMode="auto">
                <a:xfrm>
                  <a:off x="2584" y="3056"/>
                  <a:ext cx="118" cy="120"/>
                  <a:chOff x="2584" y="3056"/>
                  <a:chExt cx="118" cy="120"/>
                </a:xfrm>
              </p:grpSpPr>
              <p:sp>
                <p:nvSpPr>
                  <p:cNvPr id="128" name="Line 52"/>
                  <p:cNvSpPr>
                    <a:spLocks noChangeShapeType="1"/>
                  </p:cNvSpPr>
                  <p:nvPr/>
                </p:nvSpPr>
                <p:spPr bwMode="auto">
                  <a:xfrm>
                    <a:off x="258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 name="Line 53"/>
                  <p:cNvSpPr>
                    <a:spLocks noChangeShapeType="1"/>
                  </p:cNvSpPr>
                  <p:nvPr/>
                </p:nvSpPr>
                <p:spPr bwMode="auto">
                  <a:xfrm flipH="1">
                    <a:off x="258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6" name="Group 54"/>
                <p:cNvGrpSpPr>
                  <a:grpSpLocks/>
                </p:cNvGrpSpPr>
                <p:nvPr/>
              </p:nvGrpSpPr>
              <p:grpSpPr bwMode="auto">
                <a:xfrm>
                  <a:off x="2864" y="3056"/>
                  <a:ext cx="118" cy="120"/>
                  <a:chOff x="2864" y="3056"/>
                  <a:chExt cx="118" cy="120"/>
                </a:xfrm>
              </p:grpSpPr>
              <p:sp>
                <p:nvSpPr>
                  <p:cNvPr id="126" name="Line 55"/>
                  <p:cNvSpPr>
                    <a:spLocks noChangeShapeType="1"/>
                  </p:cNvSpPr>
                  <p:nvPr/>
                </p:nvSpPr>
                <p:spPr bwMode="auto">
                  <a:xfrm>
                    <a:off x="286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7" name="Line 56"/>
                  <p:cNvSpPr>
                    <a:spLocks noChangeShapeType="1"/>
                  </p:cNvSpPr>
                  <p:nvPr/>
                </p:nvSpPr>
                <p:spPr bwMode="auto">
                  <a:xfrm flipH="1">
                    <a:off x="286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7" name="Group 57"/>
                <p:cNvGrpSpPr>
                  <a:grpSpLocks/>
                </p:cNvGrpSpPr>
                <p:nvPr/>
              </p:nvGrpSpPr>
              <p:grpSpPr bwMode="auto">
                <a:xfrm>
                  <a:off x="3144" y="3056"/>
                  <a:ext cx="118" cy="120"/>
                  <a:chOff x="3144" y="3056"/>
                  <a:chExt cx="118" cy="120"/>
                </a:xfrm>
              </p:grpSpPr>
              <p:sp>
                <p:nvSpPr>
                  <p:cNvPr id="124" name="Line 58"/>
                  <p:cNvSpPr>
                    <a:spLocks noChangeShapeType="1"/>
                  </p:cNvSpPr>
                  <p:nvPr/>
                </p:nvSpPr>
                <p:spPr bwMode="auto">
                  <a:xfrm>
                    <a:off x="314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5" name="Line 59"/>
                  <p:cNvSpPr>
                    <a:spLocks noChangeShapeType="1"/>
                  </p:cNvSpPr>
                  <p:nvPr/>
                </p:nvSpPr>
                <p:spPr bwMode="auto">
                  <a:xfrm flipH="1">
                    <a:off x="314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8" name="Group 60"/>
                <p:cNvGrpSpPr>
                  <a:grpSpLocks/>
                </p:cNvGrpSpPr>
                <p:nvPr/>
              </p:nvGrpSpPr>
              <p:grpSpPr bwMode="auto">
                <a:xfrm>
                  <a:off x="3424" y="3056"/>
                  <a:ext cx="118" cy="120"/>
                  <a:chOff x="3424" y="3056"/>
                  <a:chExt cx="118" cy="120"/>
                </a:xfrm>
              </p:grpSpPr>
              <p:sp>
                <p:nvSpPr>
                  <p:cNvPr id="122" name="Line 61"/>
                  <p:cNvSpPr>
                    <a:spLocks noChangeShapeType="1"/>
                  </p:cNvSpPr>
                  <p:nvPr/>
                </p:nvSpPr>
                <p:spPr bwMode="auto">
                  <a:xfrm>
                    <a:off x="342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3" name="Line 62"/>
                  <p:cNvSpPr>
                    <a:spLocks noChangeShapeType="1"/>
                  </p:cNvSpPr>
                  <p:nvPr/>
                </p:nvSpPr>
                <p:spPr bwMode="auto">
                  <a:xfrm flipH="1">
                    <a:off x="342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19" name="Group 63"/>
                <p:cNvGrpSpPr>
                  <a:grpSpLocks/>
                </p:cNvGrpSpPr>
                <p:nvPr/>
              </p:nvGrpSpPr>
              <p:grpSpPr bwMode="auto">
                <a:xfrm>
                  <a:off x="3704" y="3056"/>
                  <a:ext cx="118" cy="120"/>
                  <a:chOff x="3704" y="3056"/>
                  <a:chExt cx="118" cy="120"/>
                </a:xfrm>
              </p:grpSpPr>
              <p:sp>
                <p:nvSpPr>
                  <p:cNvPr id="120" name="Line 64"/>
                  <p:cNvSpPr>
                    <a:spLocks noChangeShapeType="1"/>
                  </p:cNvSpPr>
                  <p:nvPr/>
                </p:nvSpPr>
                <p:spPr bwMode="auto">
                  <a:xfrm>
                    <a:off x="370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1" name="Line 65"/>
                  <p:cNvSpPr>
                    <a:spLocks noChangeShapeType="1"/>
                  </p:cNvSpPr>
                  <p:nvPr/>
                </p:nvSpPr>
                <p:spPr bwMode="auto">
                  <a:xfrm flipH="1">
                    <a:off x="370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98" name="Oval 66"/>
              <p:cNvSpPr>
                <a:spLocks noChangeArrowheads="1"/>
              </p:cNvSpPr>
              <p:nvPr/>
            </p:nvSpPr>
            <p:spPr bwMode="auto">
              <a:xfrm>
                <a:off x="7620000" y="4330700"/>
                <a:ext cx="63500" cy="63500"/>
              </a:xfrm>
              <a:prstGeom prst="ellipse">
                <a:avLst/>
              </a:prstGeom>
              <a:blipFill dpi="0" rotWithShape="0">
                <a:blip r:embed="rId2"/>
                <a:srcRect/>
                <a:tile tx="0" ty="0" sx="100000" sy="100000" flip="none" algn="tl"/>
              </a:blipFill>
              <a:ln w="25400">
                <a:solidFill>
                  <a:schemeClr val="tx1"/>
                </a:solidFill>
                <a:round/>
                <a:headEnd/>
                <a:tailEnd/>
              </a:ln>
            </p:spPr>
            <p:txBody>
              <a:bodyPr/>
              <a:lstStyle/>
              <a:p>
                <a:endParaRPr lang="en-US"/>
              </a:p>
            </p:txBody>
          </p:sp>
        </p:grpSp>
        <p:sp>
          <p:nvSpPr>
            <p:cNvPr id="179" name="Oval 178"/>
            <p:cNvSpPr/>
            <p:nvPr/>
          </p:nvSpPr>
          <p:spPr>
            <a:xfrm>
              <a:off x="6940962" y="4973585"/>
              <a:ext cx="440627" cy="440627"/>
            </a:xfrm>
            <a:prstGeom prst="ellipse">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0" name="Group 344"/>
            <p:cNvGrpSpPr>
              <a:grpSpLocks/>
            </p:cNvGrpSpPr>
            <p:nvPr/>
          </p:nvGrpSpPr>
          <p:grpSpPr bwMode="auto">
            <a:xfrm rot="616377">
              <a:off x="6843835" y="5586294"/>
              <a:ext cx="171450" cy="167164"/>
              <a:chOff x="2376" y="3568"/>
              <a:chExt cx="120" cy="117"/>
            </a:xfrm>
          </p:grpSpPr>
          <p:sp>
            <p:nvSpPr>
              <p:cNvPr id="181" name="Line 345"/>
              <p:cNvSpPr>
                <a:spLocks noChangeShapeType="1"/>
              </p:cNvSpPr>
              <p:nvPr/>
            </p:nvSpPr>
            <p:spPr bwMode="auto">
              <a:xfrm rot="10800000" flipH="1">
                <a:off x="2440" y="3568"/>
                <a:ext cx="56" cy="11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82" name="Line 346"/>
              <p:cNvSpPr>
                <a:spLocks noChangeShapeType="1"/>
              </p:cNvSpPr>
              <p:nvPr/>
            </p:nvSpPr>
            <p:spPr bwMode="auto">
              <a:xfrm rot="10800000">
                <a:off x="2376" y="3568"/>
                <a:ext cx="64" cy="117"/>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58" name="Group 157">
              <a:extLst>
                <a:ext uri="{FF2B5EF4-FFF2-40B4-BE49-F238E27FC236}">
                  <a16:creationId xmlns:a16="http://schemas.microsoft.com/office/drawing/2014/main" id="{098C2D38-DF0F-9846-B1C3-830AC9E3CDDE}"/>
                </a:ext>
              </a:extLst>
            </p:cNvPr>
            <p:cNvGrpSpPr/>
            <p:nvPr/>
          </p:nvGrpSpPr>
          <p:grpSpPr>
            <a:xfrm>
              <a:off x="7871642" y="5544957"/>
              <a:ext cx="559526" cy="621755"/>
              <a:chOff x="7773724" y="2153647"/>
              <a:chExt cx="559526" cy="621755"/>
            </a:xfrm>
          </p:grpSpPr>
          <p:sp>
            <p:nvSpPr>
              <p:cNvPr id="161" name="Arc 160">
                <a:extLst>
                  <a:ext uri="{FF2B5EF4-FFF2-40B4-BE49-F238E27FC236}">
                    <a16:creationId xmlns:a16="http://schemas.microsoft.com/office/drawing/2014/main" id="{71A2509B-7543-FB46-8E4A-8D85E4067595}"/>
                  </a:ext>
                </a:extLst>
              </p:cNvPr>
              <p:cNvSpPr/>
              <p:nvPr/>
            </p:nvSpPr>
            <p:spPr>
              <a:xfrm>
                <a:off x="7773724" y="2215876"/>
                <a:ext cx="559526" cy="559526"/>
              </a:xfrm>
              <a:prstGeom prst="arc">
                <a:avLst>
                  <a:gd name="adj1" fmla="val 14425238"/>
                  <a:gd name="adj2" fmla="val 2733163"/>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76" name="Straight Connector 175">
                <a:extLst>
                  <a:ext uri="{FF2B5EF4-FFF2-40B4-BE49-F238E27FC236}">
                    <a16:creationId xmlns:a16="http://schemas.microsoft.com/office/drawing/2014/main" id="{79543DE1-2A37-4E4B-A4CD-4789980860A6}"/>
                  </a:ext>
                </a:extLst>
              </p:cNvPr>
              <p:cNvCxnSpPr>
                <a:cxnSpLocks/>
                <a:stCxn id="161" idx="0"/>
              </p:cNvCxnSpPr>
              <p:nvPr/>
            </p:nvCxnSpPr>
            <p:spPr>
              <a:xfrm flipV="1">
                <a:off x="7915388" y="2153647"/>
                <a:ext cx="114786" cy="9869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a:extLst>
                  <a:ext uri="{FF2B5EF4-FFF2-40B4-BE49-F238E27FC236}">
                    <a16:creationId xmlns:a16="http://schemas.microsoft.com/office/drawing/2014/main" id="{7FFB14D0-8BCB-DE4E-8C04-7425DEE9DE48}"/>
                  </a:ext>
                </a:extLst>
              </p:cNvPr>
              <p:cNvCxnSpPr>
                <a:cxnSpLocks/>
              </p:cNvCxnSpPr>
              <p:nvPr/>
            </p:nvCxnSpPr>
            <p:spPr>
              <a:xfrm>
                <a:off x="7915388" y="2256832"/>
                <a:ext cx="161413" cy="10930"/>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145940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0"/>
                                        </p:tgtEl>
                                        <p:attrNameLst>
                                          <p:attrName>style.visibility</p:attrName>
                                        </p:attrNameLst>
                                      </p:cBhvr>
                                      <p:to>
                                        <p:strVal val="visible"/>
                                      </p:to>
                                    </p:set>
                                    <p:animEffect transition="in" filter="dissolve">
                                      <p:cBhvr>
                                        <p:cTn id="7" dur="500"/>
                                        <p:tgtEl>
                                          <p:spTgt spid="48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8"/>
                                        </p:tgtEl>
                                        <p:attrNameLst>
                                          <p:attrName>style.visibility</p:attrName>
                                        </p:attrNameLst>
                                      </p:cBhvr>
                                      <p:to>
                                        <p:strVal val="visible"/>
                                      </p:to>
                                    </p:set>
                                    <p:animEffect transition="in" filter="dissolve">
                                      <p:cBhvr>
                                        <p:cTn id="12" dur="500"/>
                                        <p:tgtEl>
                                          <p:spTgt spid="8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par>
                                <p:cTn id="18" presetID="9" presetClass="entr" presetSubtype="0" fill="hold" nodeType="withEffect">
                                  <p:stCondLst>
                                    <p:cond delay="0"/>
                                  </p:stCondLst>
                                  <p:childTnLst>
                                    <p:set>
                                      <p:cBhvr>
                                        <p:cTn id="19" dur="1" fill="hold">
                                          <p:stCondLst>
                                            <p:cond delay="0"/>
                                          </p:stCondLst>
                                        </p:cTn>
                                        <p:tgtEl>
                                          <p:spTgt spid="91"/>
                                        </p:tgtEl>
                                        <p:attrNameLst>
                                          <p:attrName>style.visibility</p:attrName>
                                        </p:attrNameLst>
                                      </p:cBhvr>
                                      <p:to>
                                        <p:strVal val="visible"/>
                                      </p:to>
                                    </p:set>
                                    <p:animEffect transition="in" filter="dissolve">
                                      <p:cBhvr>
                                        <p:cTn id="20" dur="500"/>
                                        <p:tgtEl>
                                          <p:spTgt spid="91"/>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59"/>
                                        </p:tgtEl>
                                        <p:attrNameLst>
                                          <p:attrName>style.visibility</p:attrName>
                                        </p:attrNameLst>
                                      </p:cBhvr>
                                      <p:to>
                                        <p:strVal val="visible"/>
                                      </p:to>
                                    </p:set>
                                    <p:animEffect transition="in" filter="dissolve">
                                      <p:cBhvr>
                                        <p:cTn id="28" dur="500"/>
                                        <p:tgtEl>
                                          <p:spTgt spid="15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94"/>
                                        </p:tgtEl>
                                        <p:attrNameLst>
                                          <p:attrName>style.visibility</p:attrName>
                                        </p:attrNameLst>
                                      </p:cBhvr>
                                      <p:to>
                                        <p:strVal val="visible"/>
                                      </p:to>
                                    </p:set>
                                    <p:animEffect transition="in" filter="dissolve">
                                      <p:cBhvr>
                                        <p:cTn id="33" dur="500"/>
                                        <p:tgtEl>
                                          <p:spTgt spid="94"/>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493"/>
                                        </p:tgtEl>
                                        <p:attrNameLst>
                                          <p:attrName>style.visibility</p:attrName>
                                        </p:attrNameLst>
                                      </p:cBhvr>
                                      <p:to>
                                        <p:strVal val="visible"/>
                                      </p:to>
                                    </p:set>
                                    <p:animEffect transition="in" filter="dissolve">
                                      <p:cBhvr>
                                        <p:cTn id="38" dur="500"/>
                                        <p:tgtEl>
                                          <p:spTgt spid="493"/>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78"/>
                                        </p:tgtEl>
                                        <p:attrNameLst>
                                          <p:attrName>style.visibility</p:attrName>
                                        </p:attrNameLst>
                                      </p:cBhvr>
                                      <p:to>
                                        <p:strVal val="visible"/>
                                      </p:to>
                                    </p:set>
                                    <p:animEffect transition="in" filter="dissolve">
                                      <p:cBhvr>
                                        <p:cTn id="41" dur="500"/>
                                        <p:tgtEl>
                                          <p:spTgt spid="178"/>
                                        </p:tgtEl>
                                      </p:cBhvr>
                                    </p:animEffect>
                                  </p:childTnLst>
                                </p:cTn>
                              </p:par>
                              <p:par>
                                <p:cTn id="42" presetID="9"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dissolv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 grpId="0"/>
      <p:bldP spid="493" grpId="0"/>
      <p:bldP spid="159" grpId="0"/>
      <p:bldP spid="88" grpId="0"/>
      <p:bldP spid="2" grpId="0" animBg="1"/>
      <p:bldP spid="3" grpId="0" animBg="1"/>
      <p:bldP spid="94" grpId="0"/>
      <p:bldP spid="1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3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480" name="TextBox 479"/>
          <p:cNvSpPr txBox="1"/>
          <p:nvPr/>
        </p:nvSpPr>
        <p:spPr>
          <a:xfrm>
            <a:off x="266699" y="492228"/>
            <a:ext cx="6421663" cy="1015663"/>
          </a:xfrm>
          <a:prstGeom prst="rect">
            <a:avLst/>
          </a:prstGeom>
          <a:noFill/>
        </p:spPr>
        <p:txBody>
          <a:bodyPr wrap="square" rtlCol="0">
            <a:spAutoFit/>
          </a:bodyPr>
          <a:lstStyle/>
          <a:p>
            <a:r>
              <a:rPr lang="en-US" sz="2000" dirty="0">
                <a:solidFill>
                  <a:srgbClr val="FF0000"/>
                </a:solidFill>
                <a:latin typeface="Apple Chancery"/>
                <a:cs typeface="Apple Chancery"/>
              </a:rPr>
              <a:t>--The flux is </a:t>
            </a:r>
            <a:r>
              <a:rPr lang="en-US" sz="2000" dirty="0">
                <a:solidFill>
                  <a:srgbClr val="0000FF"/>
                </a:solidFill>
                <a:latin typeface="Times New Roman"/>
                <a:cs typeface="Times New Roman"/>
              </a:rPr>
              <a:t>increasing, </a:t>
            </a:r>
            <a:r>
              <a:rPr lang="en-US" sz="2000" dirty="0">
                <a:latin typeface="Times New Roman"/>
                <a:cs typeface="Times New Roman"/>
              </a:rPr>
              <a:t>so the </a:t>
            </a:r>
            <a:r>
              <a:rPr lang="en-US" sz="2000" dirty="0">
                <a:solidFill>
                  <a:srgbClr val="0000FF"/>
                </a:solidFill>
                <a:latin typeface="Times New Roman"/>
                <a:cs typeface="Times New Roman"/>
              </a:rPr>
              <a:t>induced current </a:t>
            </a:r>
            <a:r>
              <a:rPr lang="en-US" sz="2000" dirty="0">
                <a:latin typeface="Times New Roman"/>
                <a:cs typeface="Times New Roman"/>
              </a:rPr>
              <a:t>will be </a:t>
            </a:r>
            <a:r>
              <a:rPr lang="en-US" sz="2000" dirty="0">
                <a:solidFill>
                  <a:srgbClr val="FF0000"/>
                </a:solidFill>
                <a:latin typeface="Times New Roman"/>
                <a:cs typeface="Times New Roman"/>
              </a:rPr>
              <a:t>counterclockwise</a:t>
            </a:r>
            <a:r>
              <a:rPr lang="en-US" sz="2000" dirty="0">
                <a:latin typeface="Times New Roman"/>
                <a:cs typeface="Times New Roman"/>
              </a:rPr>
              <a:t> (producing an induced </a:t>
            </a:r>
            <a:r>
              <a:rPr lang="en-US" sz="2000" i="1" dirty="0">
                <a:latin typeface="Times New Roman"/>
                <a:cs typeface="Times New Roman"/>
              </a:rPr>
              <a:t>B-</a:t>
            </a:r>
            <a:r>
              <a:rPr lang="en-US" sz="2000" i="1" dirty="0" err="1">
                <a:latin typeface="Times New Roman"/>
                <a:cs typeface="Times New Roman"/>
              </a:rPr>
              <a:t>fld</a:t>
            </a:r>
            <a:r>
              <a:rPr lang="en-US" sz="2000" i="1" dirty="0">
                <a:latin typeface="Times New Roman"/>
                <a:cs typeface="Times New Roman"/>
              </a:rPr>
              <a:t> </a:t>
            </a:r>
            <a:r>
              <a:rPr lang="en-US" sz="2000" dirty="0">
                <a:latin typeface="Times New Roman"/>
                <a:cs typeface="Times New Roman"/>
              </a:rPr>
              <a:t>opposite the external field and out of the page). </a:t>
            </a:r>
          </a:p>
        </p:txBody>
      </p:sp>
      <p:sp>
        <p:nvSpPr>
          <p:cNvPr id="493"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37.)</a:t>
            </a:r>
          </a:p>
        </p:txBody>
      </p:sp>
      <p:sp>
        <p:nvSpPr>
          <p:cNvPr id="158" name="TextBox 157"/>
          <p:cNvSpPr txBox="1"/>
          <p:nvPr/>
        </p:nvSpPr>
        <p:spPr>
          <a:xfrm>
            <a:off x="633943" y="1543282"/>
            <a:ext cx="5690657" cy="1323439"/>
          </a:xfrm>
          <a:prstGeom prst="rect">
            <a:avLst/>
          </a:prstGeom>
          <a:noFill/>
        </p:spPr>
        <p:txBody>
          <a:bodyPr wrap="square" rtlCol="0">
            <a:spAutoFit/>
          </a:bodyPr>
          <a:lstStyle/>
          <a:p>
            <a:r>
              <a:rPr lang="en-US" sz="2000" dirty="0">
                <a:solidFill>
                  <a:srgbClr val="FF0000"/>
                </a:solidFill>
                <a:latin typeface="Apple Chancery"/>
                <a:cs typeface="Apple Chancery"/>
              </a:rPr>
              <a:t>--The induced current </a:t>
            </a:r>
            <a:r>
              <a:rPr lang="en-US" sz="2000" dirty="0">
                <a:solidFill>
                  <a:srgbClr val="0000FF"/>
                </a:solidFill>
                <a:latin typeface="Times New Roman"/>
                <a:cs typeface="Times New Roman"/>
              </a:rPr>
              <a:t>will interact </a:t>
            </a:r>
            <a:r>
              <a:rPr lang="en-US" sz="2000" dirty="0">
                <a:latin typeface="Times New Roman"/>
                <a:cs typeface="Times New Roman"/>
              </a:rPr>
              <a:t>with the </a:t>
            </a:r>
            <a:r>
              <a:rPr lang="en-US" sz="2000" dirty="0">
                <a:solidFill>
                  <a:srgbClr val="0000FF"/>
                </a:solidFill>
                <a:latin typeface="Times New Roman"/>
                <a:cs typeface="Times New Roman"/>
              </a:rPr>
              <a:t>external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latin typeface="Times New Roman"/>
                <a:cs typeface="Times New Roman"/>
              </a:rPr>
              <a:t>producing a </a:t>
            </a:r>
            <a:r>
              <a:rPr lang="en-US" sz="2000" dirty="0">
                <a:solidFill>
                  <a:srgbClr val="0000FF"/>
                </a:solidFill>
                <a:latin typeface="Times New Roman"/>
                <a:cs typeface="Times New Roman"/>
              </a:rPr>
              <a:t>force</a:t>
            </a:r>
            <a:r>
              <a:rPr lang="en-US" sz="2000" dirty="0">
                <a:latin typeface="Times New Roman"/>
                <a:cs typeface="Times New Roman"/>
              </a:rPr>
              <a:t> via                      that is </a:t>
            </a:r>
            <a:r>
              <a:rPr lang="en-US" sz="2000" i="1" dirty="0">
                <a:solidFill>
                  <a:srgbClr val="0000FF"/>
                </a:solidFill>
                <a:latin typeface="Times New Roman"/>
                <a:cs typeface="Times New Roman"/>
              </a:rPr>
              <a:t>upward</a:t>
            </a:r>
            <a:r>
              <a:rPr lang="en-US" sz="2000" i="1" dirty="0">
                <a:latin typeface="Times New Roman"/>
                <a:cs typeface="Times New Roman"/>
              </a:rPr>
              <a:t>, </a:t>
            </a:r>
            <a:r>
              <a:rPr lang="en-US" sz="2000" dirty="0">
                <a:solidFill>
                  <a:srgbClr val="FF0000"/>
                </a:solidFill>
                <a:latin typeface="Times New Roman"/>
                <a:cs typeface="Times New Roman"/>
              </a:rPr>
              <a:t>fighting the entrance </a:t>
            </a:r>
            <a:r>
              <a:rPr lang="en-US" sz="2000" dirty="0">
                <a:latin typeface="Times New Roman"/>
                <a:cs typeface="Times New Roman"/>
              </a:rPr>
              <a:t>of the “coil” into the external </a:t>
            </a:r>
            <a:r>
              <a:rPr lang="en-US" sz="2000" i="1" dirty="0">
                <a:latin typeface="Times New Roman"/>
                <a:cs typeface="Times New Roman"/>
              </a:rPr>
              <a:t>B-fld.</a:t>
            </a:r>
            <a:endParaRPr lang="en-US" sz="2000" dirty="0">
              <a:latin typeface="Times New Roman"/>
              <a:cs typeface="Times New Roman"/>
            </a:endParaRPr>
          </a:p>
        </p:txBody>
      </p:sp>
      <p:sp>
        <p:nvSpPr>
          <p:cNvPr id="3" name="Arc 2"/>
          <p:cNvSpPr/>
          <p:nvPr/>
        </p:nvSpPr>
        <p:spPr>
          <a:xfrm>
            <a:off x="8092730" y="82644"/>
            <a:ext cx="2309354" cy="2309354"/>
          </a:xfrm>
          <a:prstGeom prst="arc">
            <a:avLst>
              <a:gd name="adj1" fmla="val 13530476"/>
              <a:gd name="adj2" fmla="val 14349914"/>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Rectangle 5"/>
          <p:cNvSpPr>
            <a:spLocks noChangeArrowheads="1"/>
          </p:cNvSpPr>
          <p:nvPr/>
        </p:nvSpPr>
        <p:spPr bwMode="auto">
          <a:xfrm>
            <a:off x="7192854" y="716673"/>
            <a:ext cx="1507351" cy="1046772"/>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28" name="Group 6"/>
          <p:cNvGrpSpPr>
            <a:grpSpLocks/>
          </p:cNvGrpSpPr>
          <p:nvPr/>
        </p:nvGrpSpPr>
        <p:grpSpPr bwMode="auto">
          <a:xfrm>
            <a:off x="7301718" y="808789"/>
            <a:ext cx="123519" cy="125612"/>
            <a:chOff x="2584" y="2336"/>
            <a:chExt cx="118" cy="120"/>
          </a:xfrm>
        </p:grpSpPr>
        <p:sp>
          <p:nvSpPr>
            <p:cNvPr id="86" name="Line 7"/>
            <p:cNvSpPr>
              <a:spLocks noChangeShapeType="1"/>
            </p:cNvSpPr>
            <p:nvPr/>
          </p:nvSpPr>
          <p:spPr bwMode="auto">
            <a:xfrm>
              <a:off x="258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7" name="Line 8"/>
            <p:cNvSpPr>
              <a:spLocks noChangeShapeType="1"/>
            </p:cNvSpPr>
            <p:nvPr/>
          </p:nvSpPr>
          <p:spPr bwMode="auto">
            <a:xfrm flipH="1">
              <a:off x="258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9" name="Group 9"/>
          <p:cNvGrpSpPr>
            <a:grpSpLocks/>
          </p:cNvGrpSpPr>
          <p:nvPr/>
        </p:nvGrpSpPr>
        <p:grpSpPr bwMode="auto">
          <a:xfrm>
            <a:off x="7594814" y="808789"/>
            <a:ext cx="123519" cy="125612"/>
            <a:chOff x="2864" y="2336"/>
            <a:chExt cx="118" cy="120"/>
          </a:xfrm>
        </p:grpSpPr>
        <p:sp>
          <p:nvSpPr>
            <p:cNvPr id="84" name="Line 10"/>
            <p:cNvSpPr>
              <a:spLocks noChangeShapeType="1"/>
            </p:cNvSpPr>
            <p:nvPr/>
          </p:nvSpPr>
          <p:spPr bwMode="auto">
            <a:xfrm>
              <a:off x="286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5" name="Line 11"/>
            <p:cNvSpPr>
              <a:spLocks noChangeShapeType="1"/>
            </p:cNvSpPr>
            <p:nvPr/>
          </p:nvSpPr>
          <p:spPr bwMode="auto">
            <a:xfrm flipH="1">
              <a:off x="286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0" name="Group 12"/>
          <p:cNvGrpSpPr>
            <a:grpSpLocks/>
          </p:cNvGrpSpPr>
          <p:nvPr/>
        </p:nvGrpSpPr>
        <p:grpSpPr bwMode="auto">
          <a:xfrm>
            <a:off x="7887910" y="808789"/>
            <a:ext cx="123519" cy="125612"/>
            <a:chOff x="3144" y="2336"/>
            <a:chExt cx="118" cy="120"/>
          </a:xfrm>
        </p:grpSpPr>
        <p:sp>
          <p:nvSpPr>
            <p:cNvPr id="82" name="Line 13"/>
            <p:cNvSpPr>
              <a:spLocks noChangeShapeType="1"/>
            </p:cNvSpPr>
            <p:nvPr/>
          </p:nvSpPr>
          <p:spPr bwMode="auto">
            <a:xfrm>
              <a:off x="314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3" name="Line 14"/>
            <p:cNvSpPr>
              <a:spLocks noChangeShapeType="1"/>
            </p:cNvSpPr>
            <p:nvPr/>
          </p:nvSpPr>
          <p:spPr bwMode="auto">
            <a:xfrm flipH="1">
              <a:off x="314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1" name="Group 15"/>
          <p:cNvGrpSpPr>
            <a:grpSpLocks/>
          </p:cNvGrpSpPr>
          <p:nvPr/>
        </p:nvGrpSpPr>
        <p:grpSpPr bwMode="auto">
          <a:xfrm>
            <a:off x="8181006" y="808789"/>
            <a:ext cx="123519" cy="125612"/>
            <a:chOff x="3424" y="2336"/>
            <a:chExt cx="118" cy="120"/>
          </a:xfrm>
        </p:grpSpPr>
        <p:sp>
          <p:nvSpPr>
            <p:cNvPr id="80" name="Line 16"/>
            <p:cNvSpPr>
              <a:spLocks noChangeShapeType="1"/>
            </p:cNvSpPr>
            <p:nvPr/>
          </p:nvSpPr>
          <p:spPr bwMode="auto">
            <a:xfrm>
              <a:off x="342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81" name="Line 17"/>
            <p:cNvSpPr>
              <a:spLocks noChangeShapeType="1"/>
            </p:cNvSpPr>
            <p:nvPr/>
          </p:nvSpPr>
          <p:spPr bwMode="auto">
            <a:xfrm flipH="1">
              <a:off x="342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2" name="Group 18"/>
          <p:cNvGrpSpPr>
            <a:grpSpLocks/>
          </p:cNvGrpSpPr>
          <p:nvPr/>
        </p:nvGrpSpPr>
        <p:grpSpPr bwMode="auto">
          <a:xfrm>
            <a:off x="8474102" y="808789"/>
            <a:ext cx="123519" cy="125612"/>
            <a:chOff x="3704" y="2336"/>
            <a:chExt cx="118" cy="120"/>
          </a:xfrm>
        </p:grpSpPr>
        <p:sp>
          <p:nvSpPr>
            <p:cNvPr id="78" name="Line 19"/>
            <p:cNvSpPr>
              <a:spLocks noChangeShapeType="1"/>
            </p:cNvSpPr>
            <p:nvPr/>
          </p:nvSpPr>
          <p:spPr bwMode="auto">
            <a:xfrm>
              <a:off x="370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9" name="Line 20"/>
            <p:cNvSpPr>
              <a:spLocks noChangeShapeType="1"/>
            </p:cNvSpPr>
            <p:nvPr/>
          </p:nvSpPr>
          <p:spPr bwMode="auto">
            <a:xfrm flipH="1">
              <a:off x="370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3" name="Group 21"/>
          <p:cNvGrpSpPr>
            <a:grpSpLocks/>
          </p:cNvGrpSpPr>
          <p:nvPr/>
        </p:nvGrpSpPr>
        <p:grpSpPr bwMode="auto">
          <a:xfrm>
            <a:off x="7301718" y="1060015"/>
            <a:ext cx="123519" cy="125612"/>
            <a:chOff x="2584" y="2576"/>
            <a:chExt cx="118" cy="120"/>
          </a:xfrm>
        </p:grpSpPr>
        <p:sp>
          <p:nvSpPr>
            <p:cNvPr id="76" name="Line 22"/>
            <p:cNvSpPr>
              <a:spLocks noChangeShapeType="1"/>
            </p:cNvSpPr>
            <p:nvPr/>
          </p:nvSpPr>
          <p:spPr bwMode="auto">
            <a:xfrm>
              <a:off x="258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7" name="Line 23"/>
            <p:cNvSpPr>
              <a:spLocks noChangeShapeType="1"/>
            </p:cNvSpPr>
            <p:nvPr/>
          </p:nvSpPr>
          <p:spPr bwMode="auto">
            <a:xfrm flipH="1">
              <a:off x="258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4" name="Group 24"/>
          <p:cNvGrpSpPr>
            <a:grpSpLocks/>
          </p:cNvGrpSpPr>
          <p:nvPr/>
        </p:nvGrpSpPr>
        <p:grpSpPr bwMode="auto">
          <a:xfrm>
            <a:off x="7594814" y="1060015"/>
            <a:ext cx="123519" cy="125612"/>
            <a:chOff x="2864" y="2576"/>
            <a:chExt cx="118" cy="120"/>
          </a:xfrm>
        </p:grpSpPr>
        <p:sp>
          <p:nvSpPr>
            <p:cNvPr id="74" name="Line 25"/>
            <p:cNvSpPr>
              <a:spLocks noChangeShapeType="1"/>
            </p:cNvSpPr>
            <p:nvPr/>
          </p:nvSpPr>
          <p:spPr bwMode="auto">
            <a:xfrm>
              <a:off x="286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5" name="Line 26"/>
            <p:cNvSpPr>
              <a:spLocks noChangeShapeType="1"/>
            </p:cNvSpPr>
            <p:nvPr/>
          </p:nvSpPr>
          <p:spPr bwMode="auto">
            <a:xfrm flipH="1">
              <a:off x="286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5" name="Group 27"/>
          <p:cNvGrpSpPr>
            <a:grpSpLocks/>
          </p:cNvGrpSpPr>
          <p:nvPr/>
        </p:nvGrpSpPr>
        <p:grpSpPr bwMode="auto">
          <a:xfrm>
            <a:off x="7887910" y="1060015"/>
            <a:ext cx="123519" cy="125612"/>
            <a:chOff x="3144" y="2576"/>
            <a:chExt cx="118" cy="120"/>
          </a:xfrm>
        </p:grpSpPr>
        <p:sp>
          <p:nvSpPr>
            <p:cNvPr id="72" name="Line 28"/>
            <p:cNvSpPr>
              <a:spLocks noChangeShapeType="1"/>
            </p:cNvSpPr>
            <p:nvPr/>
          </p:nvSpPr>
          <p:spPr bwMode="auto">
            <a:xfrm>
              <a:off x="314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3" name="Line 29"/>
            <p:cNvSpPr>
              <a:spLocks noChangeShapeType="1"/>
            </p:cNvSpPr>
            <p:nvPr/>
          </p:nvSpPr>
          <p:spPr bwMode="auto">
            <a:xfrm flipH="1">
              <a:off x="314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6" name="Group 30"/>
          <p:cNvGrpSpPr>
            <a:grpSpLocks/>
          </p:cNvGrpSpPr>
          <p:nvPr/>
        </p:nvGrpSpPr>
        <p:grpSpPr bwMode="auto">
          <a:xfrm>
            <a:off x="8181006" y="1060015"/>
            <a:ext cx="123519" cy="125612"/>
            <a:chOff x="3424" y="2576"/>
            <a:chExt cx="118" cy="120"/>
          </a:xfrm>
        </p:grpSpPr>
        <p:sp>
          <p:nvSpPr>
            <p:cNvPr id="70" name="Line 31"/>
            <p:cNvSpPr>
              <a:spLocks noChangeShapeType="1"/>
            </p:cNvSpPr>
            <p:nvPr/>
          </p:nvSpPr>
          <p:spPr bwMode="auto">
            <a:xfrm>
              <a:off x="342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1" name="Line 32"/>
            <p:cNvSpPr>
              <a:spLocks noChangeShapeType="1"/>
            </p:cNvSpPr>
            <p:nvPr/>
          </p:nvSpPr>
          <p:spPr bwMode="auto">
            <a:xfrm flipH="1">
              <a:off x="342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7" name="Group 33"/>
          <p:cNvGrpSpPr>
            <a:grpSpLocks/>
          </p:cNvGrpSpPr>
          <p:nvPr/>
        </p:nvGrpSpPr>
        <p:grpSpPr bwMode="auto">
          <a:xfrm>
            <a:off x="8474102" y="1060015"/>
            <a:ext cx="123519" cy="125612"/>
            <a:chOff x="3704" y="2576"/>
            <a:chExt cx="118" cy="120"/>
          </a:xfrm>
        </p:grpSpPr>
        <p:sp>
          <p:nvSpPr>
            <p:cNvPr id="68" name="Line 34"/>
            <p:cNvSpPr>
              <a:spLocks noChangeShapeType="1"/>
            </p:cNvSpPr>
            <p:nvPr/>
          </p:nvSpPr>
          <p:spPr bwMode="auto">
            <a:xfrm>
              <a:off x="370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 name="Line 35"/>
            <p:cNvSpPr>
              <a:spLocks noChangeShapeType="1"/>
            </p:cNvSpPr>
            <p:nvPr/>
          </p:nvSpPr>
          <p:spPr bwMode="auto">
            <a:xfrm flipH="1">
              <a:off x="370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8" name="Group 36"/>
          <p:cNvGrpSpPr>
            <a:grpSpLocks/>
          </p:cNvGrpSpPr>
          <p:nvPr/>
        </p:nvGrpSpPr>
        <p:grpSpPr bwMode="auto">
          <a:xfrm>
            <a:off x="7301718" y="1311240"/>
            <a:ext cx="123519" cy="125612"/>
            <a:chOff x="2584" y="2816"/>
            <a:chExt cx="118" cy="120"/>
          </a:xfrm>
        </p:grpSpPr>
        <p:sp>
          <p:nvSpPr>
            <p:cNvPr id="66" name="Line 37"/>
            <p:cNvSpPr>
              <a:spLocks noChangeShapeType="1"/>
            </p:cNvSpPr>
            <p:nvPr/>
          </p:nvSpPr>
          <p:spPr bwMode="auto">
            <a:xfrm>
              <a:off x="258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7" name="Line 38"/>
            <p:cNvSpPr>
              <a:spLocks noChangeShapeType="1"/>
            </p:cNvSpPr>
            <p:nvPr/>
          </p:nvSpPr>
          <p:spPr bwMode="auto">
            <a:xfrm flipH="1">
              <a:off x="258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9" name="Group 39"/>
          <p:cNvGrpSpPr>
            <a:grpSpLocks/>
          </p:cNvGrpSpPr>
          <p:nvPr/>
        </p:nvGrpSpPr>
        <p:grpSpPr bwMode="auto">
          <a:xfrm>
            <a:off x="7594814" y="1311240"/>
            <a:ext cx="123519" cy="125612"/>
            <a:chOff x="2864" y="2816"/>
            <a:chExt cx="118" cy="120"/>
          </a:xfrm>
        </p:grpSpPr>
        <p:sp>
          <p:nvSpPr>
            <p:cNvPr id="64" name="Line 40"/>
            <p:cNvSpPr>
              <a:spLocks noChangeShapeType="1"/>
            </p:cNvSpPr>
            <p:nvPr/>
          </p:nvSpPr>
          <p:spPr bwMode="auto">
            <a:xfrm>
              <a:off x="286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5" name="Line 41"/>
            <p:cNvSpPr>
              <a:spLocks noChangeShapeType="1"/>
            </p:cNvSpPr>
            <p:nvPr/>
          </p:nvSpPr>
          <p:spPr bwMode="auto">
            <a:xfrm flipH="1">
              <a:off x="286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0" name="Group 42"/>
          <p:cNvGrpSpPr>
            <a:grpSpLocks/>
          </p:cNvGrpSpPr>
          <p:nvPr/>
        </p:nvGrpSpPr>
        <p:grpSpPr bwMode="auto">
          <a:xfrm>
            <a:off x="7887910" y="1311240"/>
            <a:ext cx="123519" cy="125612"/>
            <a:chOff x="3144" y="2816"/>
            <a:chExt cx="118" cy="120"/>
          </a:xfrm>
        </p:grpSpPr>
        <p:sp>
          <p:nvSpPr>
            <p:cNvPr id="62" name="Line 43"/>
            <p:cNvSpPr>
              <a:spLocks noChangeShapeType="1"/>
            </p:cNvSpPr>
            <p:nvPr/>
          </p:nvSpPr>
          <p:spPr bwMode="auto">
            <a:xfrm>
              <a:off x="314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 name="Line 44"/>
            <p:cNvSpPr>
              <a:spLocks noChangeShapeType="1"/>
            </p:cNvSpPr>
            <p:nvPr/>
          </p:nvSpPr>
          <p:spPr bwMode="auto">
            <a:xfrm flipH="1">
              <a:off x="314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1" name="Group 45"/>
          <p:cNvGrpSpPr>
            <a:grpSpLocks/>
          </p:cNvGrpSpPr>
          <p:nvPr/>
        </p:nvGrpSpPr>
        <p:grpSpPr bwMode="auto">
          <a:xfrm>
            <a:off x="8181006" y="1311240"/>
            <a:ext cx="123519" cy="125612"/>
            <a:chOff x="3424" y="2816"/>
            <a:chExt cx="118" cy="120"/>
          </a:xfrm>
        </p:grpSpPr>
        <p:sp>
          <p:nvSpPr>
            <p:cNvPr id="60" name="Line 46"/>
            <p:cNvSpPr>
              <a:spLocks noChangeShapeType="1"/>
            </p:cNvSpPr>
            <p:nvPr/>
          </p:nvSpPr>
          <p:spPr bwMode="auto">
            <a:xfrm>
              <a:off x="342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 name="Line 47"/>
            <p:cNvSpPr>
              <a:spLocks noChangeShapeType="1"/>
            </p:cNvSpPr>
            <p:nvPr/>
          </p:nvSpPr>
          <p:spPr bwMode="auto">
            <a:xfrm flipH="1">
              <a:off x="342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2" name="Group 48"/>
          <p:cNvGrpSpPr>
            <a:grpSpLocks/>
          </p:cNvGrpSpPr>
          <p:nvPr/>
        </p:nvGrpSpPr>
        <p:grpSpPr bwMode="auto">
          <a:xfrm>
            <a:off x="8474102" y="1311240"/>
            <a:ext cx="123519" cy="125612"/>
            <a:chOff x="3704" y="2816"/>
            <a:chExt cx="118" cy="120"/>
          </a:xfrm>
        </p:grpSpPr>
        <p:sp>
          <p:nvSpPr>
            <p:cNvPr id="58" name="Line 49"/>
            <p:cNvSpPr>
              <a:spLocks noChangeShapeType="1"/>
            </p:cNvSpPr>
            <p:nvPr/>
          </p:nvSpPr>
          <p:spPr bwMode="auto">
            <a:xfrm>
              <a:off x="370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9" name="Line 50"/>
            <p:cNvSpPr>
              <a:spLocks noChangeShapeType="1"/>
            </p:cNvSpPr>
            <p:nvPr/>
          </p:nvSpPr>
          <p:spPr bwMode="auto">
            <a:xfrm flipH="1">
              <a:off x="370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3" name="Group 51"/>
          <p:cNvGrpSpPr>
            <a:grpSpLocks/>
          </p:cNvGrpSpPr>
          <p:nvPr/>
        </p:nvGrpSpPr>
        <p:grpSpPr bwMode="auto">
          <a:xfrm>
            <a:off x="7301718" y="1562465"/>
            <a:ext cx="123519" cy="125612"/>
            <a:chOff x="2584" y="3056"/>
            <a:chExt cx="118" cy="120"/>
          </a:xfrm>
        </p:grpSpPr>
        <p:sp>
          <p:nvSpPr>
            <p:cNvPr id="56" name="Line 52"/>
            <p:cNvSpPr>
              <a:spLocks noChangeShapeType="1"/>
            </p:cNvSpPr>
            <p:nvPr/>
          </p:nvSpPr>
          <p:spPr bwMode="auto">
            <a:xfrm>
              <a:off x="258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7" name="Line 53"/>
            <p:cNvSpPr>
              <a:spLocks noChangeShapeType="1"/>
            </p:cNvSpPr>
            <p:nvPr/>
          </p:nvSpPr>
          <p:spPr bwMode="auto">
            <a:xfrm flipH="1">
              <a:off x="258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4" name="Group 54"/>
          <p:cNvGrpSpPr>
            <a:grpSpLocks/>
          </p:cNvGrpSpPr>
          <p:nvPr/>
        </p:nvGrpSpPr>
        <p:grpSpPr bwMode="auto">
          <a:xfrm>
            <a:off x="7594814" y="1562465"/>
            <a:ext cx="123519" cy="125612"/>
            <a:chOff x="2864" y="3056"/>
            <a:chExt cx="118" cy="120"/>
          </a:xfrm>
        </p:grpSpPr>
        <p:sp>
          <p:nvSpPr>
            <p:cNvPr id="54" name="Line 55"/>
            <p:cNvSpPr>
              <a:spLocks noChangeShapeType="1"/>
            </p:cNvSpPr>
            <p:nvPr/>
          </p:nvSpPr>
          <p:spPr bwMode="auto">
            <a:xfrm>
              <a:off x="286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5" name="Line 56"/>
            <p:cNvSpPr>
              <a:spLocks noChangeShapeType="1"/>
            </p:cNvSpPr>
            <p:nvPr/>
          </p:nvSpPr>
          <p:spPr bwMode="auto">
            <a:xfrm flipH="1">
              <a:off x="286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5" name="Group 57"/>
          <p:cNvGrpSpPr>
            <a:grpSpLocks/>
          </p:cNvGrpSpPr>
          <p:nvPr/>
        </p:nvGrpSpPr>
        <p:grpSpPr bwMode="auto">
          <a:xfrm>
            <a:off x="7887910" y="1562465"/>
            <a:ext cx="123519" cy="125612"/>
            <a:chOff x="3144" y="3056"/>
            <a:chExt cx="118" cy="120"/>
          </a:xfrm>
        </p:grpSpPr>
        <p:sp>
          <p:nvSpPr>
            <p:cNvPr id="52" name="Line 58"/>
            <p:cNvSpPr>
              <a:spLocks noChangeShapeType="1"/>
            </p:cNvSpPr>
            <p:nvPr/>
          </p:nvSpPr>
          <p:spPr bwMode="auto">
            <a:xfrm>
              <a:off x="314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3" name="Line 59"/>
            <p:cNvSpPr>
              <a:spLocks noChangeShapeType="1"/>
            </p:cNvSpPr>
            <p:nvPr/>
          </p:nvSpPr>
          <p:spPr bwMode="auto">
            <a:xfrm flipH="1">
              <a:off x="314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6" name="Group 60"/>
          <p:cNvGrpSpPr>
            <a:grpSpLocks/>
          </p:cNvGrpSpPr>
          <p:nvPr/>
        </p:nvGrpSpPr>
        <p:grpSpPr bwMode="auto">
          <a:xfrm>
            <a:off x="8181006" y="1562465"/>
            <a:ext cx="123519" cy="125612"/>
            <a:chOff x="3424" y="3056"/>
            <a:chExt cx="118" cy="120"/>
          </a:xfrm>
        </p:grpSpPr>
        <p:sp>
          <p:nvSpPr>
            <p:cNvPr id="50" name="Line 61"/>
            <p:cNvSpPr>
              <a:spLocks noChangeShapeType="1"/>
            </p:cNvSpPr>
            <p:nvPr/>
          </p:nvSpPr>
          <p:spPr bwMode="auto">
            <a:xfrm>
              <a:off x="342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1" name="Line 62"/>
            <p:cNvSpPr>
              <a:spLocks noChangeShapeType="1"/>
            </p:cNvSpPr>
            <p:nvPr/>
          </p:nvSpPr>
          <p:spPr bwMode="auto">
            <a:xfrm flipH="1">
              <a:off x="342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7" name="Group 63"/>
          <p:cNvGrpSpPr>
            <a:grpSpLocks/>
          </p:cNvGrpSpPr>
          <p:nvPr/>
        </p:nvGrpSpPr>
        <p:grpSpPr bwMode="auto">
          <a:xfrm>
            <a:off x="8474102" y="1562465"/>
            <a:ext cx="123519" cy="125612"/>
            <a:chOff x="3704" y="3056"/>
            <a:chExt cx="118" cy="120"/>
          </a:xfrm>
        </p:grpSpPr>
        <p:sp>
          <p:nvSpPr>
            <p:cNvPr id="48" name="Line 64"/>
            <p:cNvSpPr>
              <a:spLocks noChangeShapeType="1"/>
            </p:cNvSpPr>
            <p:nvPr/>
          </p:nvSpPr>
          <p:spPr bwMode="auto">
            <a:xfrm>
              <a:off x="370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 name="Line 65"/>
            <p:cNvSpPr>
              <a:spLocks noChangeShapeType="1"/>
            </p:cNvSpPr>
            <p:nvPr/>
          </p:nvSpPr>
          <p:spPr bwMode="auto">
            <a:xfrm flipH="1">
              <a:off x="370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2" name="Oval 1"/>
          <p:cNvSpPr/>
          <p:nvPr/>
        </p:nvSpPr>
        <p:spPr>
          <a:xfrm>
            <a:off x="8112635" y="436965"/>
            <a:ext cx="395680" cy="395680"/>
          </a:xfrm>
          <a:prstGeom prst="ellipse">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p:nvGrpSpPr>
        <p:grpSpPr>
          <a:xfrm rot="2219031">
            <a:off x="8412032" y="282832"/>
            <a:ext cx="152943" cy="160815"/>
            <a:chOff x="7459627" y="1746321"/>
            <a:chExt cx="237355" cy="249572"/>
          </a:xfrm>
        </p:grpSpPr>
        <p:sp>
          <p:nvSpPr>
            <p:cNvPr id="92" name="Line 345"/>
            <p:cNvSpPr>
              <a:spLocks noChangeShapeType="1"/>
            </p:cNvSpPr>
            <p:nvPr/>
          </p:nvSpPr>
          <p:spPr bwMode="auto">
            <a:xfrm rot="11452193" flipH="1">
              <a:off x="7585479" y="1768904"/>
              <a:ext cx="111503" cy="226989"/>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3" name="Line 346"/>
            <p:cNvSpPr>
              <a:spLocks noChangeShapeType="1"/>
            </p:cNvSpPr>
            <p:nvPr/>
          </p:nvSpPr>
          <p:spPr bwMode="auto">
            <a:xfrm rot="11452193">
              <a:off x="7459627" y="1746321"/>
              <a:ext cx="127432" cy="2329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78" name="Arc 177"/>
          <p:cNvSpPr/>
          <p:nvPr/>
        </p:nvSpPr>
        <p:spPr>
          <a:xfrm>
            <a:off x="7785142" y="-221235"/>
            <a:ext cx="2930961" cy="2930961"/>
          </a:xfrm>
          <a:prstGeom prst="arc">
            <a:avLst>
              <a:gd name="adj1" fmla="val 7748998"/>
              <a:gd name="adj2" fmla="val 13906464"/>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Arc 4"/>
          <p:cNvSpPr/>
          <p:nvPr/>
        </p:nvSpPr>
        <p:spPr>
          <a:xfrm>
            <a:off x="8112635" y="435999"/>
            <a:ext cx="395680" cy="395680"/>
          </a:xfrm>
          <a:prstGeom prst="arc">
            <a:avLst>
              <a:gd name="adj1" fmla="val 3928273"/>
              <a:gd name="adj2" fmla="val 7247829"/>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54" name="Group 153"/>
          <p:cNvGrpSpPr/>
          <p:nvPr/>
        </p:nvGrpSpPr>
        <p:grpSpPr>
          <a:xfrm rot="15042525">
            <a:off x="8283861" y="769160"/>
            <a:ext cx="114121" cy="119995"/>
            <a:chOff x="7459627" y="1746321"/>
            <a:chExt cx="237355" cy="249572"/>
          </a:xfrm>
        </p:grpSpPr>
        <p:sp>
          <p:nvSpPr>
            <p:cNvPr id="155" name="Line 345"/>
            <p:cNvSpPr>
              <a:spLocks noChangeShapeType="1"/>
            </p:cNvSpPr>
            <p:nvPr/>
          </p:nvSpPr>
          <p:spPr bwMode="auto">
            <a:xfrm rot="11452193" flipH="1">
              <a:off x="7585479" y="1768904"/>
              <a:ext cx="111503" cy="226989"/>
            </a:xfrm>
            <a:prstGeom prst="line">
              <a:avLst/>
            </a:prstGeom>
            <a:noFill/>
            <a:ln w="28575"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57" name="Line 346"/>
            <p:cNvSpPr>
              <a:spLocks noChangeShapeType="1"/>
            </p:cNvSpPr>
            <p:nvPr/>
          </p:nvSpPr>
          <p:spPr bwMode="auto">
            <a:xfrm rot="11452193">
              <a:off x="7459627" y="1746321"/>
              <a:ext cx="127432" cy="232962"/>
            </a:xfrm>
            <a:prstGeom prst="line">
              <a:avLst/>
            </a:prstGeom>
            <a:noFill/>
            <a:ln w="28575"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cxnSp>
        <p:nvCxnSpPr>
          <p:cNvPr id="161" name="Straight Arrow Connector 160"/>
          <p:cNvCxnSpPr/>
          <p:nvPr/>
        </p:nvCxnSpPr>
        <p:spPr>
          <a:xfrm flipV="1">
            <a:off x="8304525" y="924229"/>
            <a:ext cx="0" cy="443058"/>
          </a:xfrm>
          <a:prstGeom prst="straightConnector1">
            <a:avLst/>
          </a:prstGeom>
          <a:ln w="38100" cmpd="sng">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graphicFrame>
        <p:nvGraphicFramePr>
          <p:cNvPr id="176" name="Object 175"/>
          <p:cNvGraphicFramePr>
            <a:graphicFrameLocks noChangeAspect="1"/>
          </p:cNvGraphicFramePr>
          <p:nvPr>
            <p:extLst>
              <p:ext uri="{D42A27DB-BD31-4B8C-83A1-F6EECF244321}">
                <p14:modId xmlns:p14="http://schemas.microsoft.com/office/powerpoint/2010/main" val="920276223"/>
              </p:ext>
            </p:extLst>
          </p:nvPr>
        </p:nvGraphicFramePr>
        <p:xfrm>
          <a:off x="8075535" y="720841"/>
          <a:ext cx="95132" cy="177990"/>
        </p:xfrm>
        <a:graphic>
          <a:graphicData uri="http://schemas.openxmlformats.org/presentationml/2006/ole">
            <mc:AlternateContent xmlns:mc="http://schemas.openxmlformats.org/markup-compatibility/2006">
              <mc:Choice xmlns:v="urn:schemas-microsoft-com:vml" Requires="v">
                <p:oleObj spid="_x0000_s2601981" name="Equation" r:id="rId3" imgW="88900" imgH="165100" progId="Equation.DSMT4">
                  <p:embed/>
                </p:oleObj>
              </mc:Choice>
              <mc:Fallback>
                <p:oleObj name="Equation" r:id="rId3" imgW="88900" imgH="165100" progId="Equation.DSMT4">
                  <p:embed/>
                  <p:pic>
                    <p:nvPicPr>
                      <p:cNvPr id="0" name=""/>
                      <p:cNvPicPr/>
                      <p:nvPr/>
                    </p:nvPicPr>
                    <p:blipFill>
                      <a:blip r:embed="rId4"/>
                      <a:stretch>
                        <a:fillRect/>
                      </a:stretch>
                    </p:blipFill>
                    <p:spPr>
                      <a:xfrm>
                        <a:off x="8075535" y="720841"/>
                        <a:ext cx="95132" cy="177990"/>
                      </a:xfrm>
                      <a:prstGeom prst="rect">
                        <a:avLst/>
                      </a:prstGeom>
                    </p:spPr>
                  </p:pic>
                </p:oleObj>
              </mc:Fallback>
            </mc:AlternateContent>
          </a:graphicData>
        </a:graphic>
      </p:graphicFrame>
      <p:graphicFrame>
        <p:nvGraphicFramePr>
          <p:cNvPr id="177" name="Object 176"/>
          <p:cNvGraphicFramePr>
            <a:graphicFrameLocks noChangeAspect="1"/>
          </p:cNvGraphicFramePr>
          <p:nvPr>
            <p:extLst>
              <p:ext uri="{D42A27DB-BD31-4B8C-83A1-F6EECF244321}">
                <p14:modId xmlns:p14="http://schemas.microsoft.com/office/powerpoint/2010/main" val="1804376610"/>
              </p:ext>
            </p:extLst>
          </p:nvPr>
        </p:nvGraphicFramePr>
        <p:xfrm>
          <a:off x="8329146" y="1140334"/>
          <a:ext cx="149348" cy="163669"/>
        </p:xfrm>
        <a:graphic>
          <a:graphicData uri="http://schemas.openxmlformats.org/presentationml/2006/ole">
            <mc:AlternateContent xmlns:mc="http://schemas.openxmlformats.org/markup-compatibility/2006">
              <mc:Choice xmlns:v="urn:schemas-microsoft-com:vml" Requires="v">
                <p:oleObj spid="_x0000_s2601982" name="Equation" r:id="rId5" imgW="139700" imgH="152400" progId="Equation.DSMT4">
                  <p:embed/>
                </p:oleObj>
              </mc:Choice>
              <mc:Fallback>
                <p:oleObj name="Equation" r:id="rId5" imgW="139700" imgH="152400" progId="Equation.DSMT4">
                  <p:embed/>
                  <p:pic>
                    <p:nvPicPr>
                      <p:cNvPr id="0" name=""/>
                      <p:cNvPicPr/>
                      <p:nvPr/>
                    </p:nvPicPr>
                    <p:blipFill>
                      <a:blip r:embed="rId6"/>
                      <a:stretch>
                        <a:fillRect/>
                      </a:stretch>
                    </p:blipFill>
                    <p:spPr>
                      <a:xfrm>
                        <a:off x="8329146" y="1140334"/>
                        <a:ext cx="149348" cy="163669"/>
                      </a:xfrm>
                      <a:prstGeom prst="rect">
                        <a:avLst/>
                      </a:prstGeom>
                    </p:spPr>
                  </p:pic>
                </p:oleObj>
              </mc:Fallback>
            </mc:AlternateContent>
          </a:graphicData>
        </a:graphic>
      </p:graphicFrame>
      <p:graphicFrame>
        <p:nvGraphicFramePr>
          <p:cNvPr id="183" name="Object 182"/>
          <p:cNvGraphicFramePr>
            <a:graphicFrameLocks noChangeAspect="1"/>
          </p:cNvGraphicFramePr>
          <p:nvPr>
            <p:extLst>
              <p:ext uri="{D42A27DB-BD31-4B8C-83A1-F6EECF244321}">
                <p14:modId xmlns:p14="http://schemas.microsoft.com/office/powerpoint/2010/main" val="1249269800"/>
              </p:ext>
            </p:extLst>
          </p:nvPr>
        </p:nvGraphicFramePr>
        <p:xfrm>
          <a:off x="3516751" y="1865477"/>
          <a:ext cx="1296988" cy="395288"/>
        </p:xfrm>
        <a:graphic>
          <a:graphicData uri="http://schemas.openxmlformats.org/presentationml/2006/ole">
            <mc:AlternateContent xmlns:mc="http://schemas.openxmlformats.org/markup-compatibility/2006">
              <mc:Choice xmlns:v="urn:schemas-microsoft-com:vml" Requires="v">
                <p:oleObj spid="_x0000_s2601983" name="Equation" r:id="rId7" imgW="749300" imgH="228600" progId="Equation.DSMT4">
                  <p:embed/>
                </p:oleObj>
              </mc:Choice>
              <mc:Fallback>
                <p:oleObj name="Equation" r:id="rId7" imgW="749300" imgH="228600" progId="Equation.DSMT4">
                  <p:embed/>
                  <p:pic>
                    <p:nvPicPr>
                      <p:cNvPr id="0" name=""/>
                      <p:cNvPicPr/>
                      <p:nvPr/>
                    </p:nvPicPr>
                    <p:blipFill>
                      <a:blip r:embed="rId8"/>
                      <a:stretch>
                        <a:fillRect/>
                      </a:stretch>
                    </p:blipFill>
                    <p:spPr>
                      <a:xfrm>
                        <a:off x="3516751" y="1865477"/>
                        <a:ext cx="1296988" cy="395288"/>
                      </a:xfrm>
                      <a:prstGeom prst="rect">
                        <a:avLst/>
                      </a:prstGeom>
                    </p:spPr>
                  </p:pic>
                </p:oleObj>
              </mc:Fallback>
            </mc:AlternateContent>
          </a:graphicData>
        </a:graphic>
      </p:graphicFrame>
      <p:sp>
        <p:nvSpPr>
          <p:cNvPr id="184" name="TextBox 183"/>
          <p:cNvSpPr txBox="1"/>
          <p:nvPr/>
        </p:nvSpPr>
        <p:spPr>
          <a:xfrm>
            <a:off x="266700" y="2889515"/>
            <a:ext cx="5867400" cy="1015663"/>
          </a:xfrm>
          <a:prstGeom prst="rect">
            <a:avLst/>
          </a:prstGeom>
          <a:noFill/>
        </p:spPr>
        <p:txBody>
          <a:bodyPr wrap="square" rtlCol="0">
            <a:spAutoFit/>
          </a:bodyPr>
          <a:lstStyle/>
          <a:p>
            <a:r>
              <a:rPr lang="en-US" sz="2000" dirty="0">
                <a:solidFill>
                  <a:srgbClr val="FF0000"/>
                </a:solidFill>
                <a:latin typeface="Apple Chancery"/>
                <a:cs typeface="Apple Chancery"/>
              </a:rPr>
              <a:t>--Once completely into </a:t>
            </a:r>
            <a:r>
              <a:rPr lang="en-US" sz="2000" dirty="0">
                <a:solidFill>
                  <a:srgbClr val="0000FF"/>
                </a:solidFill>
                <a:latin typeface="Times New Roman"/>
                <a:cs typeface="Times New Roman"/>
              </a:rPr>
              <a:t>the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dirty="0">
                <a:solidFill>
                  <a:srgbClr val="0000FF"/>
                </a:solidFill>
                <a:latin typeface="Times New Roman"/>
                <a:cs typeface="Times New Roman"/>
              </a:rPr>
              <a:t>, </a:t>
            </a:r>
            <a:r>
              <a:rPr lang="en-US" sz="2000" dirty="0">
                <a:latin typeface="Times New Roman"/>
                <a:cs typeface="Times New Roman"/>
              </a:rPr>
              <a:t>there will </a:t>
            </a:r>
            <a:r>
              <a:rPr lang="en-US" sz="2000" dirty="0">
                <a:solidFill>
                  <a:srgbClr val="0000FF"/>
                </a:solidFill>
                <a:latin typeface="Times New Roman"/>
                <a:cs typeface="Times New Roman"/>
              </a:rPr>
              <a:t>no </a:t>
            </a:r>
            <a:r>
              <a:rPr lang="en-US" sz="2000" dirty="0">
                <a:latin typeface="Times New Roman"/>
                <a:cs typeface="Times New Roman"/>
              </a:rPr>
              <a:t>longer be a </a:t>
            </a:r>
            <a:r>
              <a:rPr lang="en-US" sz="2000" dirty="0">
                <a:solidFill>
                  <a:srgbClr val="0000FF"/>
                </a:solidFill>
                <a:latin typeface="Times New Roman"/>
                <a:cs typeface="Times New Roman"/>
              </a:rPr>
              <a:t>changing magnetic flux</a:t>
            </a:r>
            <a:r>
              <a:rPr lang="en-US" sz="2000" dirty="0">
                <a:latin typeface="Times New Roman"/>
                <a:cs typeface="Times New Roman"/>
              </a:rPr>
              <a:t>, and the </a:t>
            </a:r>
            <a:r>
              <a:rPr lang="en-US" sz="2000" dirty="0">
                <a:solidFill>
                  <a:srgbClr val="0000FF"/>
                </a:solidFill>
                <a:latin typeface="Times New Roman"/>
                <a:cs typeface="Times New Roman"/>
              </a:rPr>
              <a:t>induced current </a:t>
            </a:r>
            <a:r>
              <a:rPr lang="en-US" sz="2000" dirty="0">
                <a:latin typeface="Times New Roman"/>
                <a:cs typeface="Times New Roman"/>
              </a:rPr>
              <a:t>and </a:t>
            </a:r>
            <a:r>
              <a:rPr lang="en-US" sz="2000" dirty="0">
                <a:solidFill>
                  <a:srgbClr val="0000FF"/>
                </a:solidFill>
                <a:latin typeface="Times New Roman"/>
                <a:cs typeface="Times New Roman"/>
              </a:rPr>
              <a:t>induced force will go away</a:t>
            </a:r>
            <a:r>
              <a:rPr lang="en-US" sz="2000" dirty="0">
                <a:latin typeface="Times New Roman"/>
                <a:cs typeface="Times New Roman"/>
              </a:rPr>
              <a:t>.</a:t>
            </a:r>
          </a:p>
        </p:txBody>
      </p:sp>
      <p:sp>
        <p:nvSpPr>
          <p:cNvPr id="258" name="Arc 257"/>
          <p:cNvSpPr/>
          <p:nvPr/>
        </p:nvSpPr>
        <p:spPr>
          <a:xfrm>
            <a:off x="7355856" y="2321592"/>
            <a:ext cx="2309354" cy="2309354"/>
          </a:xfrm>
          <a:prstGeom prst="arc">
            <a:avLst>
              <a:gd name="adj1" fmla="val 11231347"/>
              <a:gd name="adj2" fmla="val 11897306"/>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0" name="Rectangle 5"/>
          <p:cNvSpPr>
            <a:spLocks noChangeArrowheads="1"/>
          </p:cNvSpPr>
          <p:nvPr/>
        </p:nvSpPr>
        <p:spPr bwMode="auto">
          <a:xfrm>
            <a:off x="6455980" y="2955621"/>
            <a:ext cx="1507351" cy="1046772"/>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261" name="Group 6"/>
          <p:cNvGrpSpPr>
            <a:grpSpLocks/>
          </p:cNvGrpSpPr>
          <p:nvPr/>
        </p:nvGrpSpPr>
        <p:grpSpPr bwMode="auto">
          <a:xfrm>
            <a:off x="6564844" y="3047737"/>
            <a:ext cx="123519" cy="125612"/>
            <a:chOff x="2584" y="2336"/>
            <a:chExt cx="118" cy="120"/>
          </a:xfrm>
        </p:grpSpPr>
        <p:sp>
          <p:nvSpPr>
            <p:cNvPr id="331" name="Line 7"/>
            <p:cNvSpPr>
              <a:spLocks noChangeShapeType="1"/>
            </p:cNvSpPr>
            <p:nvPr/>
          </p:nvSpPr>
          <p:spPr bwMode="auto">
            <a:xfrm>
              <a:off x="258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32" name="Line 8"/>
            <p:cNvSpPr>
              <a:spLocks noChangeShapeType="1"/>
            </p:cNvSpPr>
            <p:nvPr/>
          </p:nvSpPr>
          <p:spPr bwMode="auto">
            <a:xfrm flipH="1">
              <a:off x="258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62" name="Group 9"/>
          <p:cNvGrpSpPr>
            <a:grpSpLocks/>
          </p:cNvGrpSpPr>
          <p:nvPr/>
        </p:nvGrpSpPr>
        <p:grpSpPr bwMode="auto">
          <a:xfrm>
            <a:off x="6857940" y="3047737"/>
            <a:ext cx="123519" cy="125612"/>
            <a:chOff x="2864" y="2336"/>
            <a:chExt cx="118" cy="120"/>
          </a:xfrm>
        </p:grpSpPr>
        <p:sp>
          <p:nvSpPr>
            <p:cNvPr id="329" name="Line 10"/>
            <p:cNvSpPr>
              <a:spLocks noChangeShapeType="1"/>
            </p:cNvSpPr>
            <p:nvPr/>
          </p:nvSpPr>
          <p:spPr bwMode="auto">
            <a:xfrm>
              <a:off x="286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30" name="Line 11"/>
            <p:cNvSpPr>
              <a:spLocks noChangeShapeType="1"/>
            </p:cNvSpPr>
            <p:nvPr/>
          </p:nvSpPr>
          <p:spPr bwMode="auto">
            <a:xfrm flipH="1">
              <a:off x="286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63" name="Group 12"/>
          <p:cNvGrpSpPr>
            <a:grpSpLocks/>
          </p:cNvGrpSpPr>
          <p:nvPr/>
        </p:nvGrpSpPr>
        <p:grpSpPr bwMode="auto">
          <a:xfrm>
            <a:off x="7151036" y="3047737"/>
            <a:ext cx="123519" cy="125612"/>
            <a:chOff x="3144" y="2336"/>
            <a:chExt cx="118" cy="120"/>
          </a:xfrm>
        </p:grpSpPr>
        <p:sp>
          <p:nvSpPr>
            <p:cNvPr id="327" name="Line 13"/>
            <p:cNvSpPr>
              <a:spLocks noChangeShapeType="1"/>
            </p:cNvSpPr>
            <p:nvPr/>
          </p:nvSpPr>
          <p:spPr bwMode="auto">
            <a:xfrm>
              <a:off x="314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8" name="Line 14"/>
            <p:cNvSpPr>
              <a:spLocks noChangeShapeType="1"/>
            </p:cNvSpPr>
            <p:nvPr/>
          </p:nvSpPr>
          <p:spPr bwMode="auto">
            <a:xfrm flipH="1">
              <a:off x="314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64" name="Group 15"/>
          <p:cNvGrpSpPr>
            <a:grpSpLocks/>
          </p:cNvGrpSpPr>
          <p:nvPr/>
        </p:nvGrpSpPr>
        <p:grpSpPr bwMode="auto">
          <a:xfrm>
            <a:off x="7444132" y="3047737"/>
            <a:ext cx="123519" cy="125612"/>
            <a:chOff x="3424" y="2336"/>
            <a:chExt cx="118" cy="120"/>
          </a:xfrm>
        </p:grpSpPr>
        <p:sp>
          <p:nvSpPr>
            <p:cNvPr id="325" name="Line 16"/>
            <p:cNvSpPr>
              <a:spLocks noChangeShapeType="1"/>
            </p:cNvSpPr>
            <p:nvPr/>
          </p:nvSpPr>
          <p:spPr bwMode="auto">
            <a:xfrm>
              <a:off x="342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6" name="Line 17"/>
            <p:cNvSpPr>
              <a:spLocks noChangeShapeType="1"/>
            </p:cNvSpPr>
            <p:nvPr/>
          </p:nvSpPr>
          <p:spPr bwMode="auto">
            <a:xfrm flipH="1">
              <a:off x="342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65" name="Group 18"/>
          <p:cNvGrpSpPr>
            <a:grpSpLocks/>
          </p:cNvGrpSpPr>
          <p:nvPr/>
        </p:nvGrpSpPr>
        <p:grpSpPr bwMode="auto">
          <a:xfrm>
            <a:off x="7737228" y="3047737"/>
            <a:ext cx="123519" cy="125612"/>
            <a:chOff x="3704" y="2336"/>
            <a:chExt cx="118" cy="120"/>
          </a:xfrm>
        </p:grpSpPr>
        <p:sp>
          <p:nvSpPr>
            <p:cNvPr id="323" name="Line 19"/>
            <p:cNvSpPr>
              <a:spLocks noChangeShapeType="1"/>
            </p:cNvSpPr>
            <p:nvPr/>
          </p:nvSpPr>
          <p:spPr bwMode="auto">
            <a:xfrm>
              <a:off x="370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4" name="Line 20"/>
            <p:cNvSpPr>
              <a:spLocks noChangeShapeType="1"/>
            </p:cNvSpPr>
            <p:nvPr/>
          </p:nvSpPr>
          <p:spPr bwMode="auto">
            <a:xfrm flipH="1">
              <a:off x="370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66" name="Group 21"/>
          <p:cNvGrpSpPr>
            <a:grpSpLocks/>
          </p:cNvGrpSpPr>
          <p:nvPr/>
        </p:nvGrpSpPr>
        <p:grpSpPr bwMode="auto">
          <a:xfrm>
            <a:off x="6564844" y="3298963"/>
            <a:ext cx="123519" cy="125612"/>
            <a:chOff x="2584" y="2576"/>
            <a:chExt cx="118" cy="120"/>
          </a:xfrm>
        </p:grpSpPr>
        <p:sp>
          <p:nvSpPr>
            <p:cNvPr id="321" name="Line 22"/>
            <p:cNvSpPr>
              <a:spLocks noChangeShapeType="1"/>
            </p:cNvSpPr>
            <p:nvPr/>
          </p:nvSpPr>
          <p:spPr bwMode="auto">
            <a:xfrm>
              <a:off x="258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2" name="Line 23"/>
            <p:cNvSpPr>
              <a:spLocks noChangeShapeType="1"/>
            </p:cNvSpPr>
            <p:nvPr/>
          </p:nvSpPr>
          <p:spPr bwMode="auto">
            <a:xfrm flipH="1">
              <a:off x="258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67" name="Group 24"/>
          <p:cNvGrpSpPr>
            <a:grpSpLocks/>
          </p:cNvGrpSpPr>
          <p:nvPr/>
        </p:nvGrpSpPr>
        <p:grpSpPr bwMode="auto">
          <a:xfrm>
            <a:off x="6857940" y="3298963"/>
            <a:ext cx="123519" cy="125612"/>
            <a:chOff x="2864" y="2576"/>
            <a:chExt cx="118" cy="120"/>
          </a:xfrm>
        </p:grpSpPr>
        <p:sp>
          <p:nvSpPr>
            <p:cNvPr id="319" name="Line 25"/>
            <p:cNvSpPr>
              <a:spLocks noChangeShapeType="1"/>
            </p:cNvSpPr>
            <p:nvPr/>
          </p:nvSpPr>
          <p:spPr bwMode="auto">
            <a:xfrm>
              <a:off x="286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0" name="Line 26"/>
            <p:cNvSpPr>
              <a:spLocks noChangeShapeType="1"/>
            </p:cNvSpPr>
            <p:nvPr/>
          </p:nvSpPr>
          <p:spPr bwMode="auto">
            <a:xfrm flipH="1">
              <a:off x="286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68" name="Group 27"/>
          <p:cNvGrpSpPr>
            <a:grpSpLocks/>
          </p:cNvGrpSpPr>
          <p:nvPr/>
        </p:nvGrpSpPr>
        <p:grpSpPr bwMode="auto">
          <a:xfrm>
            <a:off x="7151036" y="3298963"/>
            <a:ext cx="123519" cy="125612"/>
            <a:chOff x="3144" y="2576"/>
            <a:chExt cx="118" cy="120"/>
          </a:xfrm>
        </p:grpSpPr>
        <p:sp>
          <p:nvSpPr>
            <p:cNvPr id="317" name="Line 28"/>
            <p:cNvSpPr>
              <a:spLocks noChangeShapeType="1"/>
            </p:cNvSpPr>
            <p:nvPr/>
          </p:nvSpPr>
          <p:spPr bwMode="auto">
            <a:xfrm>
              <a:off x="314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8" name="Line 29"/>
            <p:cNvSpPr>
              <a:spLocks noChangeShapeType="1"/>
            </p:cNvSpPr>
            <p:nvPr/>
          </p:nvSpPr>
          <p:spPr bwMode="auto">
            <a:xfrm flipH="1">
              <a:off x="314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69" name="Group 30"/>
          <p:cNvGrpSpPr>
            <a:grpSpLocks/>
          </p:cNvGrpSpPr>
          <p:nvPr/>
        </p:nvGrpSpPr>
        <p:grpSpPr bwMode="auto">
          <a:xfrm>
            <a:off x="7444132" y="3298963"/>
            <a:ext cx="123519" cy="125612"/>
            <a:chOff x="3424" y="2576"/>
            <a:chExt cx="118" cy="120"/>
          </a:xfrm>
        </p:grpSpPr>
        <p:sp>
          <p:nvSpPr>
            <p:cNvPr id="315" name="Line 31"/>
            <p:cNvSpPr>
              <a:spLocks noChangeShapeType="1"/>
            </p:cNvSpPr>
            <p:nvPr/>
          </p:nvSpPr>
          <p:spPr bwMode="auto">
            <a:xfrm>
              <a:off x="342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6" name="Line 32"/>
            <p:cNvSpPr>
              <a:spLocks noChangeShapeType="1"/>
            </p:cNvSpPr>
            <p:nvPr/>
          </p:nvSpPr>
          <p:spPr bwMode="auto">
            <a:xfrm flipH="1">
              <a:off x="342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0" name="Group 33"/>
          <p:cNvGrpSpPr>
            <a:grpSpLocks/>
          </p:cNvGrpSpPr>
          <p:nvPr/>
        </p:nvGrpSpPr>
        <p:grpSpPr bwMode="auto">
          <a:xfrm>
            <a:off x="7737228" y="3298963"/>
            <a:ext cx="123519" cy="125612"/>
            <a:chOff x="3704" y="2576"/>
            <a:chExt cx="118" cy="120"/>
          </a:xfrm>
        </p:grpSpPr>
        <p:sp>
          <p:nvSpPr>
            <p:cNvPr id="313" name="Line 34"/>
            <p:cNvSpPr>
              <a:spLocks noChangeShapeType="1"/>
            </p:cNvSpPr>
            <p:nvPr/>
          </p:nvSpPr>
          <p:spPr bwMode="auto">
            <a:xfrm>
              <a:off x="370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4" name="Line 35"/>
            <p:cNvSpPr>
              <a:spLocks noChangeShapeType="1"/>
            </p:cNvSpPr>
            <p:nvPr/>
          </p:nvSpPr>
          <p:spPr bwMode="auto">
            <a:xfrm flipH="1">
              <a:off x="370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1" name="Group 36"/>
          <p:cNvGrpSpPr>
            <a:grpSpLocks/>
          </p:cNvGrpSpPr>
          <p:nvPr/>
        </p:nvGrpSpPr>
        <p:grpSpPr bwMode="auto">
          <a:xfrm>
            <a:off x="6564844" y="3550188"/>
            <a:ext cx="123519" cy="125612"/>
            <a:chOff x="2584" y="2816"/>
            <a:chExt cx="118" cy="120"/>
          </a:xfrm>
        </p:grpSpPr>
        <p:sp>
          <p:nvSpPr>
            <p:cNvPr id="311" name="Line 37"/>
            <p:cNvSpPr>
              <a:spLocks noChangeShapeType="1"/>
            </p:cNvSpPr>
            <p:nvPr/>
          </p:nvSpPr>
          <p:spPr bwMode="auto">
            <a:xfrm>
              <a:off x="258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2" name="Line 38"/>
            <p:cNvSpPr>
              <a:spLocks noChangeShapeType="1"/>
            </p:cNvSpPr>
            <p:nvPr/>
          </p:nvSpPr>
          <p:spPr bwMode="auto">
            <a:xfrm flipH="1">
              <a:off x="258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2" name="Group 39"/>
          <p:cNvGrpSpPr>
            <a:grpSpLocks/>
          </p:cNvGrpSpPr>
          <p:nvPr/>
        </p:nvGrpSpPr>
        <p:grpSpPr bwMode="auto">
          <a:xfrm>
            <a:off x="6857940" y="3550188"/>
            <a:ext cx="123519" cy="125612"/>
            <a:chOff x="2864" y="2816"/>
            <a:chExt cx="118" cy="120"/>
          </a:xfrm>
        </p:grpSpPr>
        <p:sp>
          <p:nvSpPr>
            <p:cNvPr id="309" name="Line 40"/>
            <p:cNvSpPr>
              <a:spLocks noChangeShapeType="1"/>
            </p:cNvSpPr>
            <p:nvPr/>
          </p:nvSpPr>
          <p:spPr bwMode="auto">
            <a:xfrm>
              <a:off x="286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0" name="Line 41"/>
            <p:cNvSpPr>
              <a:spLocks noChangeShapeType="1"/>
            </p:cNvSpPr>
            <p:nvPr/>
          </p:nvSpPr>
          <p:spPr bwMode="auto">
            <a:xfrm flipH="1">
              <a:off x="286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3" name="Group 42"/>
          <p:cNvGrpSpPr>
            <a:grpSpLocks/>
          </p:cNvGrpSpPr>
          <p:nvPr/>
        </p:nvGrpSpPr>
        <p:grpSpPr bwMode="auto">
          <a:xfrm>
            <a:off x="7151036" y="3550188"/>
            <a:ext cx="123519" cy="125612"/>
            <a:chOff x="3144" y="2816"/>
            <a:chExt cx="118" cy="120"/>
          </a:xfrm>
        </p:grpSpPr>
        <p:sp>
          <p:nvSpPr>
            <p:cNvPr id="307" name="Line 43"/>
            <p:cNvSpPr>
              <a:spLocks noChangeShapeType="1"/>
            </p:cNvSpPr>
            <p:nvPr/>
          </p:nvSpPr>
          <p:spPr bwMode="auto">
            <a:xfrm>
              <a:off x="314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8" name="Line 44"/>
            <p:cNvSpPr>
              <a:spLocks noChangeShapeType="1"/>
            </p:cNvSpPr>
            <p:nvPr/>
          </p:nvSpPr>
          <p:spPr bwMode="auto">
            <a:xfrm flipH="1">
              <a:off x="314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4" name="Group 45"/>
          <p:cNvGrpSpPr>
            <a:grpSpLocks/>
          </p:cNvGrpSpPr>
          <p:nvPr/>
        </p:nvGrpSpPr>
        <p:grpSpPr bwMode="auto">
          <a:xfrm>
            <a:off x="7444132" y="3550188"/>
            <a:ext cx="123519" cy="125612"/>
            <a:chOff x="3424" y="2816"/>
            <a:chExt cx="118" cy="120"/>
          </a:xfrm>
        </p:grpSpPr>
        <p:sp>
          <p:nvSpPr>
            <p:cNvPr id="305" name="Line 46"/>
            <p:cNvSpPr>
              <a:spLocks noChangeShapeType="1"/>
            </p:cNvSpPr>
            <p:nvPr/>
          </p:nvSpPr>
          <p:spPr bwMode="auto">
            <a:xfrm>
              <a:off x="342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6" name="Line 47"/>
            <p:cNvSpPr>
              <a:spLocks noChangeShapeType="1"/>
            </p:cNvSpPr>
            <p:nvPr/>
          </p:nvSpPr>
          <p:spPr bwMode="auto">
            <a:xfrm flipH="1">
              <a:off x="342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5" name="Group 48"/>
          <p:cNvGrpSpPr>
            <a:grpSpLocks/>
          </p:cNvGrpSpPr>
          <p:nvPr/>
        </p:nvGrpSpPr>
        <p:grpSpPr bwMode="auto">
          <a:xfrm>
            <a:off x="7737228" y="3550188"/>
            <a:ext cx="123519" cy="125612"/>
            <a:chOff x="3704" y="2816"/>
            <a:chExt cx="118" cy="120"/>
          </a:xfrm>
        </p:grpSpPr>
        <p:sp>
          <p:nvSpPr>
            <p:cNvPr id="303" name="Line 49"/>
            <p:cNvSpPr>
              <a:spLocks noChangeShapeType="1"/>
            </p:cNvSpPr>
            <p:nvPr/>
          </p:nvSpPr>
          <p:spPr bwMode="auto">
            <a:xfrm>
              <a:off x="370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4" name="Line 50"/>
            <p:cNvSpPr>
              <a:spLocks noChangeShapeType="1"/>
            </p:cNvSpPr>
            <p:nvPr/>
          </p:nvSpPr>
          <p:spPr bwMode="auto">
            <a:xfrm flipH="1">
              <a:off x="370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6" name="Group 51"/>
          <p:cNvGrpSpPr>
            <a:grpSpLocks/>
          </p:cNvGrpSpPr>
          <p:nvPr/>
        </p:nvGrpSpPr>
        <p:grpSpPr bwMode="auto">
          <a:xfrm>
            <a:off x="6564844" y="3801413"/>
            <a:ext cx="123519" cy="125612"/>
            <a:chOff x="2584" y="3056"/>
            <a:chExt cx="118" cy="120"/>
          </a:xfrm>
        </p:grpSpPr>
        <p:sp>
          <p:nvSpPr>
            <p:cNvPr id="301" name="Line 52"/>
            <p:cNvSpPr>
              <a:spLocks noChangeShapeType="1"/>
            </p:cNvSpPr>
            <p:nvPr/>
          </p:nvSpPr>
          <p:spPr bwMode="auto">
            <a:xfrm>
              <a:off x="258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2" name="Line 53"/>
            <p:cNvSpPr>
              <a:spLocks noChangeShapeType="1"/>
            </p:cNvSpPr>
            <p:nvPr/>
          </p:nvSpPr>
          <p:spPr bwMode="auto">
            <a:xfrm flipH="1">
              <a:off x="258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7" name="Group 54"/>
          <p:cNvGrpSpPr>
            <a:grpSpLocks/>
          </p:cNvGrpSpPr>
          <p:nvPr/>
        </p:nvGrpSpPr>
        <p:grpSpPr bwMode="auto">
          <a:xfrm>
            <a:off x="6857940" y="3801413"/>
            <a:ext cx="123519" cy="125612"/>
            <a:chOff x="2864" y="3056"/>
            <a:chExt cx="118" cy="120"/>
          </a:xfrm>
        </p:grpSpPr>
        <p:sp>
          <p:nvSpPr>
            <p:cNvPr id="299" name="Line 55"/>
            <p:cNvSpPr>
              <a:spLocks noChangeShapeType="1"/>
            </p:cNvSpPr>
            <p:nvPr/>
          </p:nvSpPr>
          <p:spPr bwMode="auto">
            <a:xfrm>
              <a:off x="286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0" name="Line 56"/>
            <p:cNvSpPr>
              <a:spLocks noChangeShapeType="1"/>
            </p:cNvSpPr>
            <p:nvPr/>
          </p:nvSpPr>
          <p:spPr bwMode="auto">
            <a:xfrm flipH="1">
              <a:off x="286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8" name="Group 57"/>
          <p:cNvGrpSpPr>
            <a:grpSpLocks/>
          </p:cNvGrpSpPr>
          <p:nvPr/>
        </p:nvGrpSpPr>
        <p:grpSpPr bwMode="auto">
          <a:xfrm>
            <a:off x="7151036" y="3801413"/>
            <a:ext cx="123519" cy="125612"/>
            <a:chOff x="3144" y="3056"/>
            <a:chExt cx="118" cy="120"/>
          </a:xfrm>
        </p:grpSpPr>
        <p:sp>
          <p:nvSpPr>
            <p:cNvPr id="297" name="Line 58"/>
            <p:cNvSpPr>
              <a:spLocks noChangeShapeType="1"/>
            </p:cNvSpPr>
            <p:nvPr/>
          </p:nvSpPr>
          <p:spPr bwMode="auto">
            <a:xfrm>
              <a:off x="314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8" name="Line 59"/>
            <p:cNvSpPr>
              <a:spLocks noChangeShapeType="1"/>
            </p:cNvSpPr>
            <p:nvPr/>
          </p:nvSpPr>
          <p:spPr bwMode="auto">
            <a:xfrm flipH="1">
              <a:off x="314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9" name="Group 60"/>
          <p:cNvGrpSpPr>
            <a:grpSpLocks/>
          </p:cNvGrpSpPr>
          <p:nvPr/>
        </p:nvGrpSpPr>
        <p:grpSpPr bwMode="auto">
          <a:xfrm>
            <a:off x="7444132" y="3801413"/>
            <a:ext cx="123519" cy="125612"/>
            <a:chOff x="3424" y="3056"/>
            <a:chExt cx="118" cy="120"/>
          </a:xfrm>
        </p:grpSpPr>
        <p:sp>
          <p:nvSpPr>
            <p:cNvPr id="295" name="Line 61"/>
            <p:cNvSpPr>
              <a:spLocks noChangeShapeType="1"/>
            </p:cNvSpPr>
            <p:nvPr/>
          </p:nvSpPr>
          <p:spPr bwMode="auto">
            <a:xfrm>
              <a:off x="342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6" name="Line 62"/>
            <p:cNvSpPr>
              <a:spLocks noChangeShapeType="1"/>
            </p:cNvSpPr>
            <p:nvPr/>
          </p:nvSpPr>
          <p:spPr bwMode="auto">
            <a:xfrm flipH="1">
              <a:off x="342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80" name="Group 63"/>
          <p:cNvGrpSpPr>
            <a:grpSpLocks/>
          </p:cNvGrpSpPr>
          <p:nvPr/>
        </p:nvGrpSpPr>
        <p:grpSpPr bwMode="auto">
          <a:xfrm>
            <a:off x="7737228" y="3801413"/>
            <a:ext cx="123519" cy="125612"/>
            <a:chOff x="3704" y="3056"/>
            <a:chExt cx="118" cy="120"/>
          </a:xfrm>
        </p:grpSpPr>
        <p:sp>
          <p:nvSpPr>
            <p:cNvPr id="293" name="Line 64"/>
            <p:cNvSpPr>
              <a:spLocks noChangeShapeType="1"/>
            </p:cNvSpPr>
            <p:nvPr/>
          </p:nvSpPr>
          <p:spPr bwMode="auto">
            <a:xfrm>
              <a:off x="370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4" name="Line 65"/>
            <p:cNvSpPr>
              <a:spLocks noChangeShapeType="1"/>
            </p:cNvSpPr>
            <p:nvPr/>
          </p:nvSpPr>
          <p:spPr bwMode="auto">
            <a:xfrm flipH="1">
              <a:off x="370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281" name="Oval 280"/>
          <p:cNvSpPr/>
          <p:nvPr/>
        </p:nvSpPr>
        <p:spPr>
          <a:xfrm>
            <a:off x="7214698" y="3405470"/>
            <a:ext cx="395680" cy="395680"/>
          </a:xfrm>
          <a:prstGeom prst="ellipse">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2" name="Group 281"/>
          <p:cNvGrpSpPr/>
          <p:nvPr/>
        </p:nvGrpSpPr>
        <p:grpSpPr>
          <a:xfrm rot="157025">
            <a:off x="7297418" y="3187670"/>
            <a:ext cx="152943" cy="160815"/>
            <a:chOff x="7459627" y="1746321"/>
            <a:chExt cx="237355" cy="249572"/>
          </a:xfrm>
        </p:grpSpPr>
        <p:sp>
          <p:nvSpPr>
            <p:cNvPr id="291" name="Line 345"/>
            <p:cNvSpPr>
              <a:spLocks noChangeShapeType="1"/>
            </p:cNvSpPr>
            <p:nvPr/>
          </p:nvSpPr>
          <p:spPr bwMode="auto">
            <a:xfrm rot="11452193" flipH="1">
              <a:off x="7585479" y="1768904"/>
              <a:ext cx="111503" cy="226989"/>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2" name="Line 346"/>
            <p:cNvSpPr>
              <a:spLocks noChangeShapeType="1"/>
            </p:cNvSpPr>
            <p:nvPr/>
          </p:nvSpPr>
          <p:spPr bwMode="auto">
            <a:xfrm rot="11452193">
              <a:off x="7459627" y="1746321"/>
              <a:ext cx="127432" cy="2329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283" name="Arc 282"/>
          <p:cNvSpPr/>
          <p:nvPr/>
        </p:nvSpPr>
        <p:spPr>
          <a:xfrm>
            <a:off x="7048268" y="2017713"/>
            <a:ext cx="2930961" cy="2930961"/>
          </a:xfrm>
          <a:prstGeom prst="arc">
            <a:avLst>
              <a:gd name="adj1" fmla="val 7748998"/>
              <a:gd name="adj2" fmla="val 13906464"/>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4" name="Arc 333"/>
          <p:cNvSpPr/>
          <p:nvPr/>
        </p:nvSpPr>
        <p:spPr>
          <a:xfrm>
            <a:off x="8054082" y="4471640"/>
            <a:ext cx="2309354" cy="2309354"/>
          </a:xfrm>
          <a:prstGeom prst="arc">
            <a:avLst>
              <a:gd name="adj1" fmla="val 7314466"/>
              <a:gd name="adj2" fmla="val 7938896"/>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6" name="Rectangle 5"/>
          <p:cNvSpPr>
            <a:spLocks noChangeArrowheads="1"/>
          </p:cNvSpPr>
          <p:nvPr/>
        </p:nvSpPr>
        <p:spPr bwMode="auto">
          <a:xfrm>
            <a:off x="7154206" y="5105669"/>
            <a:ext cx="1507351" cy="1046772"/>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337" name="Group 6"/>
          <p:cNvGrpSpPr>
            <a:grpSpLocks/>
          </p:cNvGrpSpPr>
          <p:nvPr/>
        </p:nvGrpSpPr>
        <p:grpSpPr bwMode="auto">
          <a:xfrm>
            <a:off x="7263070" y="5197785"/>
            <a:ext cx="123519" cy="125612"/>
            <a:chOff x="2584" y="2336"/>
            <a:chExt cx="118" cy="120"/>
          </a:xfrm>
        </p:grpSpPr>
        <p:sp>
          <p:nvSpPr>
            <p:cNvPr id="407" name="Line 7"/>
            <p:cNvSpPr>
              <a:spLocks noChangeShapeType="1"/>
            </p:cNvSpPr>
            <p:nvPr/>
          </p:nvSpPr>
          <p:spPr bwMode="auto">
            <a:xfrm>
              <a:off x="258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8" name="Line 8"/>
            <p:cNvSpPr>
              <a:spLocks noChangeShapeType="1"/>
            </p:cNvSpPr>
            <p:nvPr/>
          </p:nvSpPr>
          <p:spPr bwMode="auto">
            <a:xfrm flipH="1">
              <a:off x="258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38" name="Group 9"/>
          <p:cNvGrpSpPr>
            <a:grpSpLocks/>
          </p:cNvGrpSpPr>
          <p:nvPr/>
        </p:nvGrpSpPr>
        <p:grpSpPr bwMode="auto">
          <a:xfrm>
            <a:off x="7556166" y="5197785"/>
            <a:ext cx="123519" cy="125612"/>
            <a:chOff x="2864" y="2336"/>
            <a:chExt cx="118" cy="120"/>
          </a:xfrm>
        </p:grpSpPr>
        <p:sp>
          <p:nvSpPr>
            <p:cNvPr id="405" name="Line 10"/>
            <p:cNvSpPr>
              <a:spLocks noChangeShapeType="1"/>
            </p:cNvSpPr>
            <p:nvPr/>
          </p:nvSpPr>
          <p:spPr bwMode="auto">
            <a:xfrm>
              <a:off x="286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6" name="Line 11"/>
            <p:cNvSpPr>
              <a:spLocks noChangeShapeType="1"/>
            </p:cNvSpPr>
            <p:nvPr/>
          </p:nvSpPr>
          <p:spPr bwMode="auto">
            <a:xfrm flipH="1">
              <a:off x="286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39" name="Group 12"/>
          <p:cNvGrpSpPr>
            <a:grpSpLocks/>
          </p:cNvGrpSpPr>
          <p:nvPr/>
        </p:nvGrpSpPr>
        <p:grpSpPr bwMode="auto">
          <a:xfrm>
            <a:off x="7849262" y="5197785"/>
            <a:ext cx="123519" cy="125612"/>
            <a:chOff x="3144" y="2336"/>
            <a:chExt cx="118" cy="120"/>
          </a:xfrm>
        </p:grpSpPr>
        <p:sp>
          <p:nvSpPr>
            <p:cNvPr id="403" name="Line 13"/>
            <p:cNvSpPr>
              <a:spLocks noChangeShapeType="1"/>
            </p:cNvSpPr>
            <p:nvPr/>
          </p:nvSpPr>
          <p:spPr bwMode="auto">
            <a:xfrm>
              <a:off x="314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4" name="Line 14"/>
            <p:cNvSpPr>
              <a:spLocks noChangeShapeType="1"/>
            </p:cNvSpPr>
            <p:nvPr/>
          </p:nvSpPr>
          <p:spPr bwMode="auto">
            <a:xfrm flipH="1">
              <a:off x="314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40" name="Group 15"/>
          <p:cNvGrpSpPr>
            <a:grpSpLocks/>
          </p:cNvGrpSpPr>
          <p:nvPr/>
        </p:nvGrpSpPr>
        <p:grpSpPr bwMode="auto">
          <a:xfrm>
            <a:off x="8142358" y="5197785"/>
            <a:ext cx="123519" cy="125612"/>
            <a:chOff x="3424" y="2336"/>
            <a:chExt cx="118" cy="120"/>
          </a:xfrm>
        </p:grpSpPr>
        <p:sp>
          <p:nvSpPr>
            <p:cNvPr id="401" name="Line 16"/>
            <p:cNvSpPr>
              <a:spLocks noChangeShapeType="1"/>
            </p:cNvSpPr>
            <p:nvPr/>
          </p:nvSpPr>
          <p:spPr bwMode="auto">
            <a:xfrm>
              <a:off x="342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2" name="Line 17"/>
            <p:cNvSpPr>
              <a:spLocks noChangeShapeType="1"/>
            </p:cNvSpPr>
            <p:nvPr/>
          </p:nvSpPr>
          <p:spPr bwMode="auto">
            <a:xfrm flipH="1">
              <a:off x="342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41" name="Group 18"/>
          <p:cNvGrpSpPr>
            <a:grpSpLocks/>
          </p:cNvGrpSpPr>
          <p:nvPr/>
        </p:nvGrpSpPr>
        <p:grpSpPr bwMode="auto">
          <a:xfrm>
            <a:off x="8435454" y="5197785"/>
            <a:ext cx="123519" cy="125612"/>
            <a:chOff x="3704" y="2336"/>
            <a:chExt cx="118" cy="120"/>
          </a:xfrm>
        </p:grpSpPr>
        <p:sp>
          <p:nvSpPr>
            <p:cNvPr id="399" name="Line 19"/>
            <p:cNvSpPr>
              <a:spLocks noChangeShapeType="1"/>
            </p:cNvSpPr>
            <p:nvPr/>
          </p:nvSpPr>
          <p:spPr bwMode="auto">
            <a:xfrm>
              <a:off x="370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0" name="Line 20"/>
            <p:cNvSpPr>
              <a:spLocks noChangeShapeType="1"/>
            </p:cNvSpPr>
            <p:nvPr/>
          </p:nvSpPr>
          <p:spPr bwMode="auto">
            <a:xfrm flipH="1">
              <a:off x="370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42" name="Group 21"/>
          <p:cNvGrpSpPr>
            <a:grpSpLocks/>
          </p:cNvGrpSpPr>
          <p:nvPr/>
        </p:nvGrpSpPr>
        <p:grpSpPr bwMode="auto">
          <a:xfrm>
            <a:off x="7263070" y="5449011"/>
            <a:ext cx="123519" cy="125612"/>
            <a:chOff x="2584" y="2576"/>
            <a:chExt cx="118" cy="120"/>
          </a:xfrm>
        </p:grpSpPr>
        <p:sp>
          <p:nvSpPr>
            <p:cNvPr id="397" name="Line 22"/>
            <p:cNvSpPr>
              <a:spLocks noChangeShapeType="1"/>
            </p:cNvSpPr>
            <p:nvPr/>
          </p:nvSpPr>
          <p:spPr bwMode="auto">
            <a:xfrm>
              <a:off x="258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8" name="Line 23"/>
            <p:cNvSpPr>
              <a:spLocks noChangeShapeType="1"/>
            </p:cNvSpPr>
            <p:nvPr/>
          </p:nvSpPr>
          <p:spPr bwMode="auto">
            <a:xfrm flipH="1">
              <a:off x="258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43" name="Group 24"/>
          <p:cNvGrpSpPr>
            <a:grpSpLocks/>
          </p:cNvGrpSpPr>
          <p:nvPr/>
        </p:nvGrpSpPr>
        <p:grpSpPr bwMode="auto">
          <a:xfrm>
            <a:off x="7556166" y="5449011"/>
            <a:ext cx="123519" cy="125612"/>
            <a:chOff x="2864" y="2576"/>
            <a:chExt cx="118" cy="120"/>
          </a:xfrm>
        </p:grpSpPr>
        <p:sp>
          <p:nvSpPr>
            <p:cNvPr id="395" name="Line 25"/>
            <p:cNvSpPr>
              <a:spLocks noChangeShapeType="1"/>
            </p:cNvSpPr>
            <p:nvPr/>
          </p:nvSpPr>
          <p:spPr bwMode="auto">
            <a:xfrm>
              <a:off x="286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6" name="Line 26"/>
            <p:cNvSpPr>
              <a:spLocks noChangeShapeType="1"/>
            </p:cNvSpPr>
            <p:nvPr/>
          </p:nvSpPr>
          <p:spPr bwMode="auto">
            <a:xfrm flipH="1">
              <a:off x="286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44" name="Group 27"/>
          <p:cNvGrpSpPr>
            <a:grpSpLocks/>
          </p:cNvGrpSpPr>
          <p:nvPr/>
        </p:nvGrpSpPr>
        <p:grpSpPr bwMode="auto">
          <a:xfrm>
            <a:off x="7849262" y="5449011"/>
            <a:ext cx="123519" cy="125612"/>
            <a:chOff x="3144" y="2576"/>
            <a:chExt cx="118" cy="120"/>
          </a:xfrm>
        </p:grpSpPr>
        <p:sp>
          <p:nvSpPr>
            <p:cNvPr id="393" name="Line 28"/>
            <p:cNvSpPr>
              <a:spLocks noChangeShapeType="1"/>
            </p:cNvSpPr>
            <p:nvPr/>
          </p:nvSpPr>
          <p:spPr bwMode="auto">
            <a:xfrm>
              <a:off x="314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4" name="Line 29"/>
            <p:cNvSpPr>
              <a:spLocks noChangeShapeType="1"/>
            </p:cNvSpPr>
            <p:nvPr/>
          </p:nvSpPr>
          <p:spPr bwMode="auto">
            <a:xfrm flipH="1">
              <a:off x="314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45" name="Group 30"/>
          <p:cNvGrpSpPr>
            <a:grpSpLocks/>
          </p:cNvGrpSpPr>
          <p:nvPr/>
        </p:nvGrpSpPr>
        <p:grpSpPr bwMode="auto">
          <a:xfrm>
            <a:off x="8142358" y="5449011"/>
            <a:ext cx="123519" cy="125612"/>
            <a:chOff x="3424" y="2576"/>
            <a:chExt cx="118" cy="120"/>
          </a:xfrm>
        </p:grpSpPr>
        <p:sp>
          <p:nvSpPr>
            <p:cNvPr id="391" name="Line 31"/>
            <p:cNvSpPr>
              <a:spLocks noChangeShapeType="1"/>
            </p:cNvSpPr>
            <p:nvPr/>
          </p:nvSpPr>
          <p:spPr bwMode="auto">
            <a:xfrm>
              <a:off x="342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2" name="Line 32"/>
            <p:cNvSpPr>
              <a:spLocks noChangeShapeType="1"/>
            </p:cNvSpPr>
            <p:nvPr/>
          </p:nvSpPr>
          <p:spPr bwMode="auto">
            <a:xfrm flipH="1">
              <a:off x="342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46" name="Group 33"/>
          <p:cNvGrpSpPr>
            <a:grpSpLocks/>
          </p:cNvGrpSpPr>
          <p:nvPr/>
        </p:nvGrpSpPr>
        <p:grpSpPr bwMode="auto">
          <a:xfrm>
            <a:off x="8435454" y="5449011"/>
            <a:ext cx="123519" cy="125612"/>
            <a:chOff x="3704" y="2576"/>
            <a:chExt cx="118" cy="120"/>
          </a:xfrm>
        </p:grpSpPr>
        <p:sp>
          <p:nvSpPr>
            <p:cNvPr id="389" name="Line 34"/>
            <p:cNvSpPr>
              <a:spLocks noChangeShapeType="1"/>
            </p:cNvSpPr>
            <p:nvPr/>
          </p:nvSpPr>
          <p:spPr bwMode="auto">
            <a:xfrm>
              <a:off x="370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0" name="Line 35"/>
            <p:cNvSpPr>
              <a:spLocks noChangeShapeType="1"/>
            </p:cNvSpPr>
            <p:nvPr/>
          </p:nvSpPr>
          <p:spPr bwMode="auto">
            <a:xfrm flipH="1">
              <a:off x="370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47" name="Group 36"/>
          <p:cNvGrpSpPr>
            <a:grpSpLocks/>
          </p:cNvGrpSpPr>
          <p:nvPr/>
        </p:nvGrpSpPr>
        <p:grpSpPr bwMode="auto">
          <a:xfrm>
            <a:off x="7263070" y="5700236"/>
            <a:ext cx="123519" cy="125612"/>
            <a:chOff x="2584" y="2816"/>
            <a:chExt cx="118" cy="120"/>
          </a:xfrm>
        </p:grpSpPr>
        <p:sp>
          <p:nvSpPr>
            <p:cNvPr id="387" name="Line 37"/>
            <p:cNvSpPr>
              <a:spLocks noChangeShapeType="1"/>
            </p:cNvSpPr>
            <p:nvPr/>
          </p:nvSpPr>
          <p:spPr bwMode="auto">
            <a:xfrm>
              <a:off x="258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8" name="Line 38"/>
            <p:cNvSpPr>
              <a:spLocks noChangeShapeType="1"/>
            </p:cNvSpPr>
            <p:nvPr/>
          </p:nvSpPr>
          <p:spPr bwMode="auto">
            <a:xfrm flipH="1">
              <a:off x="258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48" name="Group 39"/>
          <p:cNvGrpSpPr>
            <a:grpSpLocks/>
          </p:cNvGrpSpPr>
          <p:nvPr/>
        </p:nvGrpSpPr>
        <p:grpSpPr bwMode="auto">
          <a:xfrm>
            <a:off x="7556166" y="5700236"/>
            <a:ext cx="123519" cy="125612"/>
            <a:chOff x="2864" y="2816"/>
            <a:chExt cx="118" cy="120"/>
          </a:xfrm>
        </p:grpSpPr>
        <p:sp>
          <p:nvSpPr>
            <p:cNvPr id="385" name="Line 40"/>
            <p:cNvSpPr>
              <a:spLocks noChangeShapeType="1"/>
            </p:cNvSpPr>
            <p:nvPr/>
          </p:nvSpPr>
          <p:spPr bwMode="auto">
            <a:xfrm>
              <a:off x="286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6" name="Line 41"/>
            <p:cNvSpPr>
              <a:spLocks noChangeShapeType="1"/>
            </p:cNvSpPr>
            <p:nvPr/>
          </p:nvSpPr>
          <p:spPr bwMode="auto">
            <a:xfrm flipH="1">
              <a:off x="286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49" name="Group 42"/>
          <p:cNvGrpSpPr>
            <a:grpSpLocks/>
          </p:cNvGrpSpPr>
          <p:nvPr/>
        </p:nvGrpSpPr>
        <p:grpSpPr bwMode="auto">
          <a:xfrm>
            <a:off x="7849262" y="5700236"/>
            <a:ext cx="123519" cy="125612"/>
            <a:chOff x="3144" y="2816"/>
            <a:chExt cx="118" cy="120"/>
          </a:xfrm>
        </p:grpSpPr>
        <p:sp>
          <p:nvSpPr>
            <p:cNvPr id="383" name="Line 43"/>
            <p:cNvSpPr>
              <a:spLocks noChangeShapeType="1"/>
            </p:cNvSpPr>
            <p:nvPr/>
          </p:nvSpPr>
          <p:spPr bwMode="auto">
            <a:xfrm>
              <a:off x="314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4" name="Line 44"/>
            <p:cNvSpPr>
              <a:spLocks noChangeShapeType="1"/>
            </p:cNvSpPr>
            <p:nvPr/>
          </p:nvSpPr>
          <p:spPr bwMode="auto">
            <a:xfrm flipH="1">
              <a:off x="314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50" name="Group 45"/>
          <p:cNvGrpSpPr>
            <a:grpSpLocks/>
          </p:cNvGrpSpPr>
          <p:nvPr/>
        </p:nvGrpSpPr>
        <p:grpSpPr bwMode="auto">
          <a:xfrm>
            <a:off x="8142358" y="5700236"/>
            <a:ext cx="123519" cy="125612"/>
            <a:chOff x="3424" y="2816"/>
            <a:chExt cx="118" cy="120"/>
          </a:xfrm>
        </p:grpSpPr>
        <p:sp>
          <p:nvSpPr>
            <p:cNvPr id="381" name="Line 46"/>
            <p:cNvSpPr>
              <a:spLocks noChangeShapeType="1"/>
            </p:cNvSpPr>
            <p:nvPr/>
          </p:nvSpPr>
          <p:spPr bwMode="auto">
            <a:xfrm>
              <a:off x="342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2" name="Line 47"/>
            <p:cNvSpPr>
              <a:spLocks noChangeShapeType="1"/>
            </p:cNvSpPr>
            <p:nvPr/>
          </p:nvSpPr>
          <p:spPr bwMode="auto">
            <a:xfrm flipH="1">
              <a:off x="342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51" name="Group 48"/>
          <p:cNvGrpSpPr>
            <a:grpSpLocks/>
          </p:cNvGrpSpPr>
          <p:nvPr/>
        </p:nvGrpSpPr>
        <p:grpSpPr bwMode="auto">
          <a:xfrm>
            <a:off x="8435454" y="5700236"/>
            <a:ext cx="123519" cy="125612"/>
            <a:chOff x="3704" y="2816"/>
            <a:chExt cx="118" cy="120"/>
          </a:xfrm>
        </p:grpSpPr>
        <p:sp>
          <p:nvSpPr>
            <p:cNvPr id="379" name="Line 49"/>
            <p:cNvSpPr>
              <a:spLocks noChangeShapeType="1"/>
            </p:cNvSpPr>
            <p:nvPr/>
          </p:nvSpPr>
          <p:spPr bwMode="auto">
            <a:xfrm>
              <a:off x="370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80" name="Line 50"/>
            <p:cNvSpPr>
              <a:spLocks noChangeShapeType="1"/>
            </p:cNvSpPr>
            <p:nvPr/>
          </p:nvSpPr>
          <p:spPr bwMode="auto">
            <a:xfrm flipH="1">
              <a:off x="370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52" name="Group 51"/>
          <p:cNvGrpSpPr>
            <a:grpSpLocks/>
          </p:cNvGrpSpPr>
          <p:nvPr/>
        </p:nvGrpSpPr>
        <p:grpSpPr bwMode="auto">
          <a:xfrm>
            <a:off x="7263070" y="5951461"/>
            <a:ext cx="123519" cy="125612"/>
            <a:chOff x="2584" y="3056"/>
            <a:chExt cx="118" cy="120"/>
          </a:xfrm>
        </p:grpSpPr>
        <p:sp>
          <p:nvSpPr>
            <p:cNvPr id="377" name="Line 52"/>
            <p:cNvSpPr>
              <a:spLocks noChangeShapeType="1"/>
            </p:cNvSpPr>
            <p:nvPr/>
          </p:nvSpPr>
          <p:spPr bwMode="auto">
            <a:xfrm>
              <a:off x="258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8" name="Line 53"/>
            <p:cNvSpPr>
              <a:spLocks noChangeShapeType="1"/>
            </p:cNvSpPr>
            <p:nvPr/>
          </p:nvSpPr>
          <p:spPr bwMode="auto">
            <a:xfrm flipH="1">
              <a:off x="258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53" name="Group 54"/>
          <p:cNvGrpSpPr>
            <a:grpSpLocks/>
          </p:cNvGrpSpPr>
          <p:nvPr/>
        </p:nvGrpSpPr>
        <p:grpSpPr bwMode="auto">
          <a:xfrm>
            <a:off x="7556166" y="5951461"/>
            <a:ext cx="123519" cy="125612"/>
            <a:chOff x="2864" y="3056"/>
            <a:chExt cx="118" cy="120"/>
          </a:xfrm>
        </p:grpSpPr>
        <p:sp>
          <p:nvSpPr>
            <p:cNvPr id="375" name="Line 55"/>
            <p:cNvSpPr>
              <a:spLocks noChangeShapeType="1"/>
            </p:cNvSpPr>
            <p:nvPr/>
          </p:nvSpPr>
          <p:spPr bwMode="auto">
            <a:xfrm>
              <a:off x="286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6" name="Line 56"/>
            <p:cNvSpPr>
              <a:spLocks noChangeShapeType="1"/>
            </p:cNvSpPr>
            <p:nvPr/>
          </p:nvSpPr>
          <p:spPr bwMode="auto">
            <a:xfrm flipH="1">
              <a:off x="286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54" name="Group 57"/>
          <p:cNvGrpSpPr>
            <a:grpSpLocks/>
          </p:cNvGrpSpPr>
          <p:nvPr/>
        </p:nvGrpSpPr>
        <p:grpSpPr bwMode="auto">
          <a:xfrm>
            <a:off x="7849262" y="5951461"/>
            <a:ext cx="123519" cy="125612"/>
            <a:chOff x="3144" y="3056"/>
            <a:chExt cx="118" cy="120"/>
          </a:xfrm>
        </p:grpSpPr>
        <p:sp>
          <p:nvSpPr>
            <p:cNvPr id="373" name="Line 58"/>
            <p:cNvSpPr>
              <a:spLocks noChangeShapeType="1"/>
            </p:cNvSpPr>
            <p:nvPr/>
          </p:nvSpPr>
          <p:spPr bwMode="auto">
            <a:xfrm>
              <a:off x="314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4" name="Line 59"/>
            <p:cNvSpPr>
              <a:spLocks noChangeShapeType="1"/>
            </p:cNvSpPr>
            <p:nvPr/>
          </p:nvSpPr>
          <p:spPr bwMode="auto">
            <a:xfrm flipH="1">
              <a:off x="314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55" name="Group 60"/>
          <p:cNvGrpSpPr>
            <a:grpSpLocks/>
          </p:cNvGrpSpPr>
          <p:nvPr/>
        </p:nvGrpSpPr>
        <p:grpSpPr bwMode="auto">
          <a:xfrm>
            <a:off x="8142358" y="5951461"/>
            <a:ext cx="123519" cy="125612"/>
            <a:chOff x="3424" y="3056"/>
            <a:chExt cx="118" cy="120"/>
          </a:xfrm>
        </p:grpSpPr>
        <p:sp>
          <p:nvSpPr>
            <p:cNvPr id="371" name="Line 61"/>
            <p:cNvSpPr>
              <a:spLocks noChangeShapeType="1"/>
            </p:cNvSpPr>
            <p:nvPr/>
          </p:nvSpPr>
          <p:spPr bwMode="auto">
            <a:xfrm>
              <a:off x="342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2" name="Line 62"/>
            <p:cNvSpPr>
              <a:spLocks noChangeShapeType="1"/>
            </p:cNvSpPr>
            <p:nvPr/>
          </p:nvSpPr>
          <p:spPr bwMode="auto">
            <a:xfrm flipH="1">
              <a:off x="342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56" name="Group 63"/>
          <p:cNvGrpSpPr>
            <a:grpSpLocks/>
          </p:cNvGrpSpPr>
          <p:nvPr/>
        </p:nvGrpSpPr>
        <p:grpSpPr bwMode="auto">
          <a:xfrm>
            <a:off x="8435454" y="5951461"/>
            <a:ext cx="123519" cy="125612"/>
            <a:chOff x="3704" y="3056"/>
            <a:chExt cx="118" cy="120"/>
          </a:xfrm>
        </p:grpSpPr>
        <p:sp>
          <p:nvSpPr>
            <p:cNvPr id="369" name="Line 64"/>
            <p:cNvSpPr>
              <a:spLocks noChangeShapeType="1"/>
            </p:cNvSpPr>
            <p:nvPr/>
          </p:nvSpPr>
          <p:spPr bwMode="auto">
            <a:xfrm>
              <a:off x="370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0" name="Line 65"/>
            <p:cNvSpPr>
              <a:spLocks noChangeShapeType="1"/>
            </p:cNvSpPr>
            <p:nvPr/>
          </p:nvSpPr>
          <p:spPr bwMode="auto">
            <a:xfrm flipH="1">
              <a:off x="370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58" name="Group 357"/>
          <p:cNvGrpSpPr/>
          <p:nvPr/>
        </p:nvGrpSpPr>
        <p:grpSpPr>
          <a:xfrm rot="17616798">
            <a:off x="8470162" y="6494106"/>
            <a:ext cx="152943" cy="160815"/>
            <a:chOff x="7459627" y="1746321"/>
            <a:chExt cx="237355" cy="249572"/>
          </a:xfrm>
        </p:grpSpPr>
        <p:sp>
          <p:nvSpPr>
            <p:cNvPr id="367" name="Line 345"/>
            <p:cNvSpPr>
              <a:spLocks noChangeShapeType="1"/>
            </p:cNvSpPr>
            <p:nvPr/>
          </p:nvSpPr>
          <p:spPr bwMode="auto">
            <a:xfrm rot="11452193" flipH="1">
              <a:off x="7585479" y="1768904"/>
              <a:ext cx="111503" cy="226989"/>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68" name="Line 346"/>
            <p:cNvSpPr>
              <a:spLocks noChangeShapeType="1"/>
            </p:cNvSpPr>
            <p:nvPr/>
          </p:nvSpPr>
          <p:spPr bwMode="auto">
            <a:xfrm rot="11452193">
              <a:off x="7459627" y="1746321"/>
              <a:ext cx="127432" cy="2329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359" name="Arc 358"/>
          <p:cNvSpPr/>
          <p:nvPr/>
        </p:nvSpPr>
        <p:spPr>
          <a:xfrm>
            <a:off x="7746494" y="4167761"/>
            <a:ext cx="2930961" cy="2930961"/>
          </a:xfrm>
          <a:prstGeom prst="arc">
            <a:avLst>
              <a:gd name="adj1" fmla="val 7748998"/>
              <a:gd name="adj2" fmla="val 13906464"/>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62" name="Straight Arrow Connector 361"/>
          <p:cNvCxnSpPr/>
          <p:nvPr/>
        </p:nvCxnSpPr>
        <p:spPr>
          <a:xfrm flipV="1">
            <a:off x="8233092" y="5531449"/>
            <a:ext cx="0" cy="443058"/>
          </a:xfrm>
          <a:prstGeom prst="straightConnector1">
            <a:avLst/>
          </a:prstGeom>
          <a:ln w="38100" cmpd="sng">
            <a:solidFill>
              <a:srgbClr val="FF0000"/>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graphicFrame>
        <p:nvGraphicFramePr>
          <p:cNvPr id="363" name="Object 362"/>
          <p:cNvGraphicFramePr>
            <a:graphicFrameLocks noChangeAspect="1"/>
          </p:cNvGraphicFramePr>
          <p:nvPr>
            <p:extLst>
              <p:ext uri="{D42A27DB-BD31-4B8C-83A1-F6EECF244321}">
                <p14:modId xmlns:p14="http://schemas.microsoft.com/office/powerpoint/2010/main" val="1921594950"/>
              </p:ext>
            </p:extLst>
          </p:nvPr>
        </p:nvGraphicFramePr>
        <p:xfrm>
          <a:off x="7997262" y="5974507"/>
          <a:ext cx="95132" cy="177990"/>
        </p:xfrm>
        <a:graphic>
          <a:graphicData uri="http://schemas.openxmlformats.org/presentationml/2006/ole">
            <mc:AlternateContent xmlns:mc="http://schemas.openxmlformats.org/markup-compatibility/2006">
              <mc:Choice xmlns:v="urn:schemas-microsoft-com:vml" Requires="v">
                <p:oleObj spid="_x0000_s3471360" name="Equation" r:id="rId9" imgW="88900" imgH="165100" progId="Equation.DSMT4">
                  <p:embed/>
                </p:oleObj>
              </mc:Choice>
              <mc:Fallback>
                <p:oleObj name="Equation" r:id="rId9" imgW="88900" imgH="165100" progId="Equation.DSMT4">
                  <p:embed/>
                  <p:pic>
                    <p:nvPicPr>
                      <p:cNvPr id="0" name=""/>
                      <p:cNvPicPr/>
                      <p:nvPr/>
                    </p:nvPicPr>
                    <p:blipFill>
                      <a:blip r:embed="rId4"/>
                      <a:stretch>
                        <a:fillRect/>
                      </a:stretch>
                    </p:blipFill>
                    <p:spPr>
                      <a:xfrm>
                        <a:off x="7997262" y="5974507"/>
                        <a:ext cx="95132" cy="177990"/>
                      </a:xfrm>
                      <a:prstGeom prst="rect">
                        <a:avLst/>
                      </a:prstGeom>
                    </p:spPr>
                  </p:pic>
                </p:oleObj>
              </mc:Fallback>
            </mc:AlternateContent>
          </a:graphicData>
        </a:graphic>
      </p:graphicFrame>
      <p:graphicFrame>
        <p:nvGraphicFramePr>
          <p:cNvPr id="364" name="Object 363"/>
          <p:cNvGraphicFramePr>
            <a:graphicFrameLocks noChangeAspect="1"/>
          </p:cNvGraphicFramePr>
          <p:nvPr>
            <p:extLst>
              <p:ext uri="{D42A27DB-BD31-4B8C-83A1-F6EECF244321}">
                <p14:modId xmlns:p14="http://schemas.microsoft.com/office/powerpoint/2010/main" val="118974508"/>
              </p:ext>
            </p:extLst>
          </p:nvPr>
        </p:nvGraphicFramePr>
        <p:xfrm>
          <a:off x="8009335" y="5542558"/>
          <a:ext cx="149348" cy="163669"/>
        </p:xfrm>
        <a:graphic>
          <a:graphicData uri="http://schemas.openxmlformats.org/presentationml/2006/ole">
            <mc:AlternateContent xmlns:mc="http://schemas.openxmlformats.org/markup-compatibility/2006">
              <mc:Choice xmlns:v="urn:schemas-microsoft-com:vml" Requires="v">
                <p:oleObj spid="_x0000_s3471361" name="Equation" r:id="rId10" imgW="139700" imgH="152400" progId="Equation.DSMT4">
                  <p:embed/>
                </p:oleObj>
              </mc:Choice>
              <mc:Fallback>
                <p:oleObj name="Equation" r:id="rId10" imgW="139700" imgH="152400" progId="Equation.DSMT4">
                  <p:embed/>
                  <p:pic>
                    <p:nvPicPr>
                      <p:cNvPr id="0" name=""/>
                      <p:cNvPicPr/>
                      <p:nvPr/>
                    </p:nvPicPr>
                    <p:blipFill>
                      <a:blip r:embed="rId6"/>
                      <a:stretch>
                        <a:fillRect/>
                      </a:stretch>
                    </p:blipFill>
                    <p:spPr>
                      <a:xfrm>
                        <a:off x="8009335" y="5542558"/>
                        <a:ext cx="149348" cy="163669"/>
                      </a:xfrm>
                      <a:prstGeom prst="rect">
                        <a:avLst/>
                      </a:prstGeom>
                    </p:spPr>
                  </p:pic>
                </p:oleObj>
              </mc:Fallback>
            </mc:AlternateContent>
          </a:graphicData>
        </a:graphic>
      </p:graphicFrame>
      <p:sp>
        <p:nvSpPr>
          <p:cNvPr id="409" name="Oval 408"/>
          <p:cNvSpPr/>
          <p:nvPr/>
        </p:nvSpPr>
        <p:spPr>
          <a:xfrm>
            <a:off x="8054082" y="6035900"/>
            <a:ext cx="395680" cy="395680"/>
          </a:xfrm>
          <a:prstGeom prst="ellipse">
            <a:avLst/>
          </a:prstGeom>
          <a:noFill/>
          <a:ln w="28575"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Arc 359"/>
          <p:cNvSpPr/>
          <p:nvPr/>
        </p:nvSpPr>
        <p:spPr>
          <a:xfrm>
            <a:off x="8062548" y="6040133"/>
            <a:ext cx="395680" cy="395680"/>
          </a:xfrm>
          <a:prstGeom prst="arc">
            <a:avLst>
              <a:gd name="adj1" fmla="val 14000357"/>
              <a:gd name="adj2" fmla="val 18309517"/>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61" name="Group 360"/>
          <p:cNvGrpSpPr/>
          <p:nvPr/>
        </p:nvGrpSpPr>
        <p:grpSpPr>
          <a:xfrm rot="16692695">
            <a:off x="8276812" y="6003877"/>
            <a:ext cx="114121" cy="119995"/>
            <a:chOff x="7459627" y="1746321"/>
            <a:chExt cx="237355" cy="249572"/>
          </a:xfrm>
        </p:grpSpPr>
        <p:sp>
          <p:nvSpPr>
            <p:cNvPr id="365" name="Line 345"/>
            <p:cNvSpPr>
              <a:spLocks noChangeShapeType="1"/>
            </p:cNvSpPr>
            <p:nvPr/>
          </p:nvSpPr>
          <p:spPr bwMode="auto">
            <a:xfrm rot="11452193" flipH="1">
              <a:off x="7585479" y="1768904"/>
              <a:ext cx="111503" cy="226989"/>
            </a:xfrm>
            <a:prstGeom prst="line">
              <a:avLst/>
            </a:prstGeom>
            <a:noFill/>
            <a:ln w="28575"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66" name="Line 346"/>
            <p:cNvSpPr>
              <a:spLocks noChangeShapeType="1"/>
            </p:cNvSpPr>
            <p:nvPr/>
          </p:nvSpPr>
          <p:spPr bwMode="auto">
            <a:xfrm rot="11452193">
              <a:off x="7459627" y="1746321"/>
              <a:ext cx="127432" cy="232962"/>
            </a:xfrm>
            <a:prstGeom prst="line">
              <a:avLst/>
            </a:prstGeom>
            <a:noFill/>
            <a:ln w="28575"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410" name="TextBox 409"/>
          <p:cNvSpPr txBox="1"/>
          <p:nvPr/>
        </p:nvSpPr>
        <p:spPr>
          <a:xfrm>
            <a:off x="266699" y="4027793"/>
            <a:ext cx="6057901" cy="1323439"/>
          </a:xfrm>
          <a:prstGeom prst="rect">
            <a:avLst/>
          </a:prstGeom>
          <a:noFill/>
        </p:spPr>
        <p:txBody>
          <a:bodyPr wrap="square" rtlCol="0">
            <a:spAutoFit/>
          </a:bodyPr>
          <a:lstStyle/>
          <a:p>
            <a:r>
              <a:rPr lang="en-US" sz="2000" dirty="0">
                <a:solidFill>
                  <a:srgbClr val="FF0000"/>
                </a:solidFill>
                <a:latin typeface="Apple Chancery"/>
                <a:cs typeface="Apple Chancery"/>
              </a:rPr>
              <a:t>--As it begins to exit </a:t>
            </a:r>
            <a:r>
              <a:rPr lang="en-US" sz="2000" dirty="0">
                <a:solidFill>
                  <a:srgbClr val="0000FF"/>
                </a:solidFill>
                <a:latin typeface="Times New Roman"/>
                <a:cs typeface="Times New Roman"/>
              </a:rPr>
              <a:t>the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dirty="0">
                <a:solidFill>
                  <a:srgbClr val="0000FF"/>
                </a:solidFill>
                <a:latin typeface="Times New Roman"/>
                <a:cs typeface="Times New Roman"/>
              </a:rPr>
              <a:t>, </a:t>
            </a:r>
            <a:r>
              <a:rPr lang="en-US" sz="2000" dirty="0">
                <a:latin typeface="Times New Roman"/>
                <a:cs typeface="Times New Roman"/>
              </a:rPr>
              <a:t>there will again be a </a:t>
            </a:r>
            <a:r>
              <a:rPr lang="en-US" sz="2000" dirty="0">
                <a:solidFill>
                  <a:srgbClr val="0000FF"/>
                </a:solidFill>
                <a:latin typeface="Times New Roman"/>
                <a:cs typeface="Times New Roman"/>
              </a:rPr>
              <a:t>changing magnetic flux </a:t>
            </a:r>
            <a:r>
              <a:rPr lang="en-US" sz="2000" dirty="0">
                <a:latin typeface="Times New Roman"/>
                <a:cs typeface="Times New Roman"/>
              </a:rPr>
              <a:t>and the </a:t>
            </a:r>
            <a:r>
              <a:rPr lang="en-US" sz="2000" dirty="0">
                <a:solidFill>
                  <a:srgbClr val="0000FF"/>
                </a:solidFill>
                <a:latin typeface="Times New Roman"/>
                <a:cs typeface="Times New Roman"/>
              </a:rPr>
              <a:t>induced current </a:t>
            </a:r>
            <a:r>
              <a:rPr lang="en-US" sz="2000" dirty="0">
                <a:latin typeface="Times New Roman"/>
                <a:cs typeface="Times New Roman"/>
              </a:rPr>
              <a:t>and </a:t>
            </a:r>
            <a:r>
              <a:rPr lang="en-US" sz="2000" dirty="0">
                <a:solidFill>
                  <a:srgbClr val="0000FF"/>
                </a:solidFill>
                <a:latin typeface="Times New Roman"/>
                <a:cs typeface="Times New Roman"/>
              </a:rPr>
              <a:t>induced force</a:t>
            </a:r>
            <a:r>
              <a:rPr lang="en-US" sz="2000" dirty="0">
                <a:latin typeface="Times New Roman"/>
                <a:cs typeface="Times New Roman"/>
              </a:rPr>
              <a:t>, with this induced force again being </a:t>
            </a:r>
            <a:r>
              <a:rPr lang="en-US" sz="2000" dirty="0">
                <a:solidFill>
                  <a:srgbClr val="FF0000"/>
                </a:solidFill>
                <a:latin typeface="Times New Roman"/>
                <a:cs typeface="Times New Roman"/>
              </a:rPr>
              <a:t>directed upward </a:t>
            </a:r>
            <a:r>
              <a:rPr lang="en-US" sz="2000" dirty="0">
                <a:latin typeface="Times New Roman"/>
                <a:cs typeface="Times New Roman"/>
              </a:rPr>
              <a:t>(check it).</a:t>
            </a:r>
          </a:p>
        </p:txBody>
      </p:sp>
      <p:sp>
        <p:nvSpPr>
          <p:cNvPr id="411" name="TextBox 410"/>
          <p:cNvSpPr txBox="1"/>
          <p:nvPr/>
        </p:nvSpPr>
        <p:spPr>
          <a:xfrm>
            <a:off x="266700" y="5401176"/>
            <a:ext cx="6057901" cy="707886"/>
          </a:xfrm>
          <a:prstGeom prst="rect">
            <a:avLst/>
          </a:prstGeom>
          <a:noFill/>
        </p:spPr>
        <p:txBody>
          <a:bodyPr wrap="square" rtlCol="0">
            <a:spAutoFit/>
          </a:bodyPr>
          <a:lstStyle/>
          <a:p>
            <a:r>
              <a:rPr lang="en-US" sz="2000" dirty="0">
                <a:solidFill>
                  <a:srgbClr val="FF0000"/>
                </a:solidFill>
                <a:latin typeface="Apple Chancery"/>
                <a:cs typeface="Apple Chancery"/>
              </a:rPr>
              <a:t>--And once out again</a:t>
            </a:r>
            <a:r>
              <a:rPr lang="en-US" sz="2000" dirty="0">
                <a:solidFill>
                  <a:srgbClr val="0000FF"/>
                </a:solidFill>
                <a:latin typeface="Times New Roman"/>
                <a:cs typeface="Times New Roman"/>
              </a:rPr>
              <a:t> </a:t>
            </a:r>
            <a:r>
              <a:rPr lang="en-US" sz="2000" dirty="0">
                <a:latin typeface="Times New Roman"/>
                <a:cs typeface="Times New Roman"/>
              </a:rPr>
              <a:t>and on its way, </a:t>
            </a:r>
            <a:r>
              <a:rPr lang="en-US" sz="2000" dirty="0">
                <a:solidFill>
                  <a:srgbClr val="0000FF"/>
                </a:solidFill>
                <a:latin typeface="Times New Roman"/>
                <a:cs typeface="Times New Roman"/>
              </a:rPr>
              <a:t>no changing flux </a:t>
            </a:r>
            <a:r>
              <a:rPr lang="en-US" sz="2000" dirty="0">
                <a:latin typeface="Times New Roman"/>
                <a:cs typeface="Times New Roman"/>
              </a:rPr>
              <a:t>and </a:t>
            </a:r>
            <a:r>
              <a:rPr lang="en-US" sz="2000" dirty="0">
                <a:solidFill>
                  <a:srgbClr val="FF0000"/>
                </a:solidFill>
                <a:latin typeface="Times New Roman"/>
                <a:cs typeface="Times New Roman"/>
              </a:rPr>
              <a:t>no force</a:t>
            </a:r>
            <a:r>
              <a:rPr lang="en-US" sz="2000" dirty="0">
                <a:latin typeface="Times New Roman"/>
                <a:cs typeface="Times New Roman"/>
              </a:rPr>
              <a:t>.</a:t>
            </a:r>
          </a:p>
        </p:txBody>
      </p:sp>
      <p:sp>
        <p:nvSpPr>
          <p:cNvPr id="227" name="TextBox 226"/>
          <p:cNvSpPr txBox="1"/>
          <p:nvPr/>
        </p:nvSpPr>
        <p:spPr>
          <a:xfrm>
            <a:off x="7993647" y="3255298"/>
            <a:ext cx="1162993" cy="338554"/>
          </a:xfrm>
          <a:prstGeom prst="rect">
            <a:avLst/>
          </a:prstGeom>
          <a:noFill/>
        </p:spPr>
        <p:txBody>
          <a:bodyPr wrap="square" rtlCol="0">
            <a:spAutoFit/>
          </a:bodyPr>
          <a:lstStyle/>
          <a:p>
            <a:r>
              <a:rPr lang="en-US" sz="1600" dirty="0">
                <a:solidFill>
                  <a:srgbClr val="FF0000"/>
                </a:solidFill>
                <a:latin typeface="Apple Chancery"/>
                <a:cs typeface="Apple Chancery"/>
              </a:rPr>
              <a:t>no current</a:t>
            </a:r>
            <a:endParaRPr lang="en-US" sz="1600" dirty="0">
              <a:latin typeface="Times New Roman"/>
              <a:cs typeface="Times New Roman"/>
            </a:endParaRPr>
          </a:p>
        </p:txBody>
      </p:sp>
    </p:spTree>
    <p:extLst>
      <p:ext uri="{BB962C8B-B14F-4D97-AF65-F5344CB8AC3E}">
        <p14:creationId xmlns:p14="http://schemas.microsoft.com/office/powerpoint/2010/main" val="401949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0"/>
                                        </p:tgtEl>
                                        <p:attrNameLst>
                                          <p:attrName>style.visibility</p:attrName>
                                        </p:attrNameLst>
                                      </p:cBhvr>
                                      <p:to>
                                        <p:strVal val="visible"/>
                                      </p:to>
                                    </p:set>
                                    <p:animEffect transition="in" filter="dissolve">
                                      <p:cBhvr>
                                        <p:cTn id="7" dur="500"/>
                                        <p:tgtEl>
                                          <p:spTgt spid="48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nodeType="withEffect">
                                  <p:stCondLst>
                                    <p:cond delay="0"/>
                                  </p:stCondLst>
                                  <p:childTnLst>
                                    <p:set>
                                      <p:cBhvr>
                                        <p:cTn id="14" dur="1" fill="hold">
                                          <p:stCondLst>
                                            <p:cond delay="0"/>
                                          </p:stCondLst>
                                        </p:cTn>
                                        <p:tgtEl>
                                          <p:spTgt spid="154"/>
                                        </p:tgtEl>
                                        <p:attrNameLst>
                                          <p:attrName>style.visibility</p:attrName>
                                        </p:attrNameLst>
                                      </p:cBhvr>
                                      <p:to>
                                        <p:strVal val="visible"/>
                                      </p:to>
                                    </p:set>
                                    <p:animEffect transition="in" filter="dissolve">
                                      <p:cBhvr>
                                        <p:cTn id="15" dur="500"/>
                                        <p:tgtEl>
                                          <p:spTgt spid="154"/>
                                        </p:tgtEl>
                                      </p:cBhvr>
                                    </p:animEffect>
                                  </p:childTnLst>
                                </p:cTn>
                              </p:par>
                              <p:par>
                                <p:cTn id="16" presetID="9" presetClass="entr" presetSubtype="0" fill="hold" nodeType="withEffect">
                                  <p:stCondLst>
                                    <p:cond delay="0"/>
                                  </p:stCondLst>
                                  <p:childTnLst>
                                    <p:set>
                                      <p:cBhvr>
                                        <p:cTn id="17" dur="1" fill="hold">
                                          <p:stCondLst>
                                            <p:cond delay="0"/>
                                          </p:stCondLst>
                                        </p:cTn>
                                        <p:tgtEl>
                                          <p:spTgt spid="176"/>
                                        </p:tgtEl>
                                        <p:attrNameLst>
                                          <p:attrName>style.visibility</p:attrName>
                                        </p:attrNameLst>
                                      </p:cBhvr>
                                      <p:to>
                                        <p:strVal val="visible"/>
                                      </p:to>
                                    </p:set>
                                    <p:animEffect transition="in" filter="dissolve">
                                      <p:cBhvr>
                                        <p:cTn id="18" dur="500"/>
                                        <p:tgtEl>
                                          <p:spTgt spid="17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83"/>
                                        </p:tgtEl>
                                        <p:attrNameLst>
                                          <p:attrName>style.visibility</p:attrName>
                                        </p:attrNameLst>
                                      </p:cBhvr>
                                      <p:to>
                                        <p:strVal val="visible"/>
                                      </p:to>
                                    </p:set>
                                    <p:animEffect transition="in" filter="dissolve">
                                      <p:cBhvr>
                                        <p:cTn id="23" dur="500"/>
                                        <p:tgtEl>
                                          <p:spTgt spid="18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58"/>
                                        </p:tgtEl>
                                        <p:attrNameLst>
                                          <p:attrName>style.visibility</p:attrName>
                                        </p:attrNameLst>
                                      </p:cBhvr>
                                      <p:to>
                                        <p:strVal val="visible"/>
                                      </p:to>
                                    </p:set>
                                    <p:animEffect transition="in" filter="dissolve">
                                      <p:cBhvr>
                                        <p:cTn id="26" dur="500"/>
                                        <p:tgtEl>
                                          <p:spTgt spid="158"/>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61"/>
                                        </p:tgtEl>
                                        <p:attrNameLst>
                                          <p:attrName>style.visibility</p:attrName>
                                        </p:attrNameLst>
                                      </p:cBhvr>
                                      <p:to>
                                        <p:strVal val="visible"/>
                                      </p:to>
                                    </p:set>
                                    <p:animEffect transition="in" filter="dissolve">
                                      <p:cBhvr>
                                        <p:cTn id="31" dur="500"/>
                                        <p:tgtEl>
                                          <p:spTgt spid="161"/>
                                        </p:tgtEl>
                                      </p:cBhvr>
                                    </p:animEffect>
                                  </p:childTnLst>
                                </p:cTn>
                              </p:par>
                              <p:par>
                                <p:cTn id="32" presetID="9" presetClass="entr" presetSubtype="0" fill="hold" nodeType="withEffect">
                                  <p:stCondLst>
                                    <p:cond delay="0"/>
                                  </p:stCondLst>
                                  <p:childTnLst>
                                    <p:set>
                                      <p:cBhvr>
                                        <p:cTn id="33" dur="1" fill="hold">
                                          <p:stCondLst>
                                            <p:cond delay="0"/>
                                          </p:stCondLst>
                                        </p:cTn>
                                        <p:tgtEl>
                                          <p:spTgt spid="177"/>
                                        </p:tgtEl>
                                        <p:attrNameLst>
                                          <p:attrName>style.visibility</p:attrName>
                                        </p:attrNameLst>
                                      </p:cBhvr>
                                      <p:to>
                                        <p:strVal val="visible"/>
                                      </p:to>
                                    </p:set>
                                    <p:animEffect transition="in" filter="dissolve">
                                      <p:cBhvr>
                                        <p:cTn id="34" dur="500"/>
                                        <p:tgtEl>
                                          <p:spTgt spid="177"/>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58"/>
                                        </p:tgtEl>
                                        <p:attrNameLst>
                                          <p:attrName>style.visibility</p:attrName>
                                        </p:attrNameLst>
                                      </p:cBhvr>
                                      <p:to>
                                        <p:strVal val="visible"/>
                                      </p:to>
                                    </p:set>
                                    <p:animEffect transition="in" filter="dissolve">
                                      <p:cBhvr>
                                        <p:cTn id="39" dur="500"/>
                                        <p:tgtEl>
                                          <p:spTgt spid="258"/>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60"/>
                                        </p:tgtEl>
                                        <p:attrNameLst>
                                          <p:attrName>style.visibility</p:attrName>
                                        </p:attrNameLst>
                                      </p:cBhvr>
                                      <p:to>
                                        <p:strVal val="visible"/>
                                      </p:to>
                                    </p:set>
                                    <p:animEffect transition="in" filter="dissolve">
                                      <p:cBhvr>
                                        <p:cTn id="42" dur="500"/>
                                        <p:tgtEl>
                                          <p:spTgt spid="260"/>
                                        </p:tgtEl>
                                      </p:cBhvr>
                                    </p:animEffect>
                                  </p:childTnLst>
                                </p:cTn>
                              </p:par>
                              <p:par>
                                <p:cTn id="43" presetID="9" presetClass="entr" presetSubtype="0" fill="hold" nodeType="withEffect">
                                  <p:stCondLst>
                                    <p:cond delay="0"/>
                                  </p:stCondLst>
                                  <p:childTnLst>
                                    <p:set>
                                      <p:cBhvr>
                                        <p:cTn id="44" dur="1" fill="hold">
                                          <p:stCondLst>
                                            <p:cond delay="0"/>
                                          </p:stCondLst>
                                        </p:cTn>
                                        <p:tgtEl>
                                          <p:spTgt spid="261"/>
                                        </p:tgtEl>
                                        <p:attrNameLst>
                                          <p:attrName>style.visibility</p:attrName>
                                        </p:attrNameLst>
                                      </p:cBhvr>
                                      <p:to>
                                        <p:strVal val="visible"/>
                                      </p:to>
                                    </p:set>
                                    <p:animEffect transition="in" filter="dissolve">
                                      <p:cBhvr>
                                        <p:cTn id="45" dur="500"/>
                                        <p:tgtEl>
                                          <p:spTgt spid="261"/>
                                        </p:tgtEl>
                                      </p:cBhvr>
                                    </p:animEffect>
                                  </p:childTnLst>
                                </p:cTn>
                              </p:par>
                              <p:par>
                                <p:cTn id="46" presetID="9" presetClass="entr" presetSubtype="0" fill="hold" nodeType="withEffect">
                                  <p:stCondLst>
                                    <p:cond delay="0"/>
                                  </p:stCondLst>
                                  <p:childTnLst>
                                    <p:set>
                                      <p:cBhvr>
                                        <p:cTn id="47" dur="1" fill="hold">
                                          <p:stCondLst>
                                            <p:cond delay="0"/>
                                          </p:stCondLst>
                                        </p:cTn>
                                        <p:tgtEl>
                                          <p:spTgt spid="262"/>
                                        </p:tgtEl>
                                        <p:attrNameLst>
                                          <p:attrName>style.visibility</p:attrName>
                                        </p:attrNameLst>
                                      </p:cBhvr>
                                      <p:to>
                                        <p:strVal val="visible"/>
                                      </p:to>
                                    </p:set>
                                    <p:animEffect transition="in" filter="dissolve">
                                      <p:cBhvr>
                                        <p:cTn id="48" dur="500"/>
                                        <p:tgtEl>
                                          <p:spTgt spid="262"/>
                                        </p:tgtEl>
                                      </p:cBhvr>
                                    </p:animEffect>
                                  </p:childTnLst>
                                </p:cTn>
                              </p:par>
                              <p:par>
                                <p:cTn id="49" presetID="9" presetClass="entr" presetSubtype="0" fill="hold" nodeType="withEffect">
                                  <p:stCondLst>
                                    <p:cond delay="0"/>
                                  </p:stCondLst>
                                  <p:childTnLst>
                                    <p:set>
                                      <p:cBhvr>
                                        <p:cTn id="50" dur="1" fill="hold">
                                          <p:stCondLst>
                                            <p:cond delay="0"/>
                                          </p:stCondLst>
                                        </p:cTn>
                                        <p:tgtEl>
                                          <p:spTgt spid="263"/>
                                        </p:tgtEl>
                                        <p:attrNameLst>
                                          <p:attrName>style.visibility</p:attrName>
                                        </p:attrNameLst>
                                      </p:cBhvr>
                                      <p:to>
                                        <p:strVal val="visible"/>
                                      </p:to>
                                    </p:set>
                                    <p:animEffect transition="in" filter="dissolve">
                                      <p:cBhvr>
                                        <p:cTn id="51" dur="500"/>
                                        <p:tgtEl>
                                          <p:spTgt spid="263"/>
                                        </p:tgtEl>
                                      </p:cBhvr>
                                    </p:animEffect>
                                  </p:childTnLst>
                                </p:cTn>
                              </p:par>
                              <p:par>
                                <p:cTn id="52" presetID="9" presetClass="entr" presetSubtype="0" fill="hold" nodeType="withEffect">
                                  <p:stCondLst>
                                    <p:cond delay="0"/>
                                  </p:stCondLst>
                                  <p:childTnLst>
                                    <p:set>
                                      <p:cBhvr>
                                        <p:cTn id="53" dur="1" fill="hold">
                                          <p:stCondLst>
                                            <p:cond delay="0"/>
                                          </p:stCondLst>
                                        </p:cTn>
                                        <p:tgtEl>
                                          <p:spTgt spid="264"/>
                                        </p:tgtEl>
                                        <p:attrNameLst>
                                          <p:attrName>style.visibility</p:attrName>
                                        </p:attrNameLst>
                                      </p:cBhvr>
                                      <p:to>
                                        <p:strVal val="visible"/>
                                      </p:to>
                                    </p:set>
                                    <p:animEffect transition="in" filter="dissolve">
                                      <p:cBhvr>
                                        <p:cTn id="54" dur="500"/>
                                        <p:tgtEl>
                                          <p:spTgt spid="264"/>
                                        </p:tgtEl>
                                      </p:cBhvr>
                                    </p:animEffect>
                                  </p:childTnLst>
                                </p:cTn>
                              </p:par>
                              <p:par>
                                <p:cTn id="55" presetID="9" presetClass="entr" presetSubtype="0" fill="hold" nodeType="withEffect">
                                  <p:stCondLst>
                                    <p:cond delay="0"/>
                                  </p:stCondLst>
                                  <p:childTnLst>
                                    <p:set>
                                      <p:cBhvr>
                                        <p:cTn id="56" dur="1" fill="hold">
                                          <p:stCondLst>
                                            <p:cond delay="0"/>
                                          </p:stCondLst>
                                        </p:cTn>
                                        <p:tgtEl>
                                          <p:spTgt spid="265"/>
                                        </p:tgtEl>
                                        <p:attrNameLst>
                                          <p:attrName>style.visibility</p:attrName>
                                        </p:attrNameLst>
                                      </p:cBhvr>
                                      <p:to>
                                        <p:strVal val="visible"/>
                                      </p:to>
                                    </p:set>
                                    <p:animEffect transition="in" filter="dissolve">
                                      <p:cBhvr>
                                        <p:cTn id="57" dur="500"/>
                                        <p:tgtEl>
                                          <p:spTgt spid="265"/>
                                        </p:tgtEl>
                                      </p:cBhvr>
                                    </p:animEffect>
                                  </p:childTnLst>
                                </p:cTn>
                              </p:par>
                              <p:par>
                                <p:cTn id="58" presetID="9" presetClass="entr" presetSubtype="0" fill="hold" nodeType="withEffect">
                                  <p:stCondLst>
                                    <p:cond delay="0"/>
                                  </p:stCondLst>
                                  <p:childTnLst>
                                    <p:set>
                                      <p:cBhvr>
                                        <p:cTn id="59" dur="1" fill="hold">
                                          <p:stCondLst>
                                            <p:cond delay="0"/>
                                          </p:stCondLst>
                                        </p:cTn>
                                        <p:tgtEl>
                                          <p:spTgt spid="266"/>
                                        </p:tgtEl>
                                        <p:attrNameLst>
                                          <p:attrName>style.visibility</p:attrName>
                                        </p:attrNameLst>
                                      </p:cBhvr>
                                      <p:to>
                                        <p:strVal val="visible"/>
                                      </p:to>
                                    </p:set>
                                    <p:animEffect transition="in" filter="dissolve">
                                      <p:cBhvr>
                                        <p:cTn id="60" dur="500"/>
                                        <p:tgtEl>
                                          <p:spTgt spid="266"/>
                                        </p:tgtEl>
                                      </p:cBhvr>
                                    </p:animEffect>
                                  </p:childTnLst>
                                </p:cTn>
                              </p:par>
                              <p:par>
                                <p:cTn id="61" presetID="9" presetClass="entr" presetSubtype="0" fill="hold" nodeType="withEffect">
                                  <p:stCondLst>
                                    <p:cond delay="0"/>
                                  </p:stCondLst>
                                  <p:childTnLst>
                                    <p:set>
                                      <p:cBhvr>
                                        <p:cTn id="62" dur="1" fill="hold">
                                          <p:stCondLst>
                                            <p:cond delay="0"/>
                                          </p:stCondLst>
                                        </p:cTn>
                                        <p:tgtEl>
                                          <p:spTgt spid="267"/>
                                        </p:tgtEl>
                                        <p:attrNameLst>
                                          <p:attrName>style.visibility</p:attrName>
                                        </p:attrNameLst>
                                      </p:cBhvr>
                                      <p:to>
                                        <p:strVal val="visible"/>
                                      </p:to>
                                    </p:set>
                                    <p:animEffect transition="in" filter="dissolve">
                                      <p:cBhvr>
                                        <p:cTn id="63" dur="500"/>
                                        <p:tgtEl>
                                          <p:spTgt spid="267"/>
                                        </p:tgtEl>
                                      </p:cBhvr>
                                    </p:animEffect>
                                  </p:childTnLst>
                                </p:cTn>
                              </p:par>
                              <p:par>
                                <p:cTn id="64" presetID="9" presetClass="entr" presetSubtype="0" fill="hold" nodeType="withEffect">
                                  <p:stCondLst>
                                    <p:cond delay="0"/>
                                  </p:stCondLst>
                                  <p:childTnLst>
                                    <p:set>
                                      <p:cBhvr>
                                        <p:cTn id="65" dur="1" fill="hold">
                                          <p:stCondLst>
                                            <p:cond delay="0"/>
                                          </p:stCondLst>
                                        </p:cTn>
                                        <p:tgtEl>
                                          <p:spTgt spid="268"/>
                                        </p:tgtEl>
                                        <p:attrNameLst>
                                          <p:attrName>style.visibility</p:attrName>
                                        </p:attrNameLst>
                                      </p:cBhvr>
                                      <p:to>
                                        <p:strVal val="visible"/>
                                      </p:to>
                                    </p:set>
                                    <p:animEffect transition="in" filter="dissolve">
                                      <p:cBhvr>
                                        <p:cTn id="66" dur="500"/>
                                        <p:tgtEl>
                                          <p:spTgt spid="268"/>
                                        </p:tgtEl>
                                      </p:cBhvr>
                                    </p:animEffect>
                                  </p:childTnLst>
                                </p:cTn>
                              </p:par>
                              <p:par>
                                <p:cTn id="67" presetID="9" presetClass="entr" presetSubtype="0" fill="hold" nodeType="withEffect">
                                  <p:stCondLst>
                                    <p:cond delay="0"/>
                                  </p:stCondLst>
                                  <p:childTnLst>
                                    <p:set>
                                      <p:cBhvr>
                                        <p:cTn id="68" dur="1" fill="hold">
                                          <p:stCondLst>
                                            <p:cond delay="0"/>
                                          </p:stCondLst>
                                        </p:cTn>
                                        <p:tgtEl>
                                          <p:spTgt spid="269"/>
                                        </p:tgtEl>
                                        <p:attrNameLst>
                                          <p:attrName>style.visibility</p:attrName>
                                        </p:attrNameLst>
                                      </p:cBhvr>
                                      <p:to>
                                        <p:strVal val="visible"/>
                                      </p:to>
                                    </p:set>
                                    <p:animEffect transition="in" filter="dissolve">
                                      <p:cBhvr>
                                        <p:cTn id="69" dur="500"/>
                                        <p:tgtEl>
                                          <p:spTgt spid="269"/>
                                        </p:tgtEl>
                                      </p:cBhvr>
                                    </p:animEffect>
                                  </p:childTnLst>
                                </p:cTn>
                              </p:par>
                              <p:par>
                                <p:cTn id="70" presetID="9" presetClass="entr" presetSubtype="0" fill="hold" nodeType="withEffect">
                                  <p:stCondLst>
                                    <p:cond delay="0"/>
                                  </p:stCondLst>
                                  <p:childTnLst>
                                    <p:set>
                                      <p:cBhvr>
                                        <p:cTn id="71" dur="1" fill="hold">
                                          <p:stCondLst>
                                            <p:cond delay="0"/>
                                          </p:stCondLst>
                                        </p:cTn>
                                        <p:tgtEl>
                                          <p:spTgt spid="270"/>
                                        </p:tgtEl>
                                        <p:attrNameLst>
                                          <p:attrName>style.visibility</p:attrName>
                                        </p:attrNameLst>
                                      </p:cBhvr>
                                      <p:to>
                                        <p:strVal val="visible"/>
                                      </p:to>
                                    </p:set>
                                    <p:animEffect transition="in" filter="dissolve">
                                      <p:cBhvr>
                                        <p:cTn id="72" dur="500"/>
                                        <p:tgtEl>
                                          <p:spTgt spid="270"/>
                                        </p:tgtEl>
                                      </p:cBhvr>
                                    </p:animEffect>
                                  </p:childTnLst>
                                </p:cTn>
                              </p:par>
                              <p:par>
                                <p:cTn id="73" presetID="9" presetClass="entr" presetSubtype="0" fill="hold" nodeType="withEffect">
                                  <p:stCondLst>
                                    <p:cond delay="0"/>
                                  </p:stCondLst>
                                  <p:childTnLst>
                                    <p:set>
                                      <p:cBhvr>
                                        <p:cTn id="74" dur="1" fill="hold">
                                          <p:stCondLst>
                                            <p:cond delay="0"/>
                                          </p:stCondLst>
                                        </p:cTn>
                                        <p:tgtEl>
                                          <p:spTgt spid="271"/>
                                        </p:tgtEl>
                                        <p:attrNameLst>
                                          <p:attrName>style.visibility</p:attrName>
                                        </p:attrNameLst>
                                      </p:cBhvr>
                                      <p:to>
                                        <p:strVal val="visible"/>
                                      </p:to>
                                    </p:set>
                                    <p:animEffect transition="in" filter="dissolve">
                                      <p:cBhvr>
                                        <p:cTn id="75" dur="500"/>
                                        <p:tgtEl>
                                          <p:spTgt spid="271"/>
                                        </p:tgtEl>
                                      </p:cBhvr>
                                    </p:animEffect>
                                  </p:childTnLst>
                                </p:cTn>
                              </p:par>
                              <p:par>
                                <p:cTn id="76" presetID="9" presetClass="entr" presetSubtype="0" fill="hold" nodeType="withEffect">
                                  <p:stCondLst>
                                    <p:cond delay="0"/>
                                  </p:stCondLst>
                                  <p:childTnLst>
                                    <p:set>
                                      <p:cBhvr>
                                        <p:cTn id="77" dur="1" fill="hold">
                                          <p:stCondLst>
                                            <p:cond delay="0"/>
                                          </p:stCondLst>
                                        </p:cTn>
                                        <p:tgtEl>
                                          <p:spTgt spid="272"/>
                                        </p:tgtEl>
                                        <p:attrNameLst>
                                          <p:attrName>style.visibility</p:attrName>
                                        </p:attrNameLst>
                                      </p:cBhvr>
                                      <p:to>
                                        <p:strVal val="visible"/>
                                      </p:to>
                                    </p:set>
                                    <p:animEffect transition="in" filter="dissolve">
                                      <p:cBhvr>
                                        <p:cTn id="78" dur="500"/>
                                        <p:tgtEl>
                                          <p:spTgt spid="272"/>
                                        </p:tgtEl>
                                      </p:cBhvr>
                                    </p:animEffect>
                                  </p:childTnLst>
                                </p:cTn>
                              </p:par>
                              <p:par>
                                <p:cTn id="79" presetID="9" presetClass="entr" presetSubtype="0" fill="hold" nodeType="withEffect">
                                  <p:stCondLst>
                                    <p:cond delay="0"/>
                                  </p:stCondLst>
                                  <p:childTnLst>
                                    <p:set>
                                      <p:cBhvr>
                                        <p:cTn id="80" dur="1" fill="hold">
                                          <p:stCondLst>
                                            <p:cond delay="0"/>
                                          </p:stCondLst>
                                        </p:cTn>
                                        <p:tgtEl>
                                          <p:spTgt spid="273"/>
                                        </p:tgtEl>
                                        <p:attrNameLst>
                                          <p:attrName>style.visibility</p:attrName>
                                        </p:attrNameLst>
                                      </p:cBhvr>
                                      <p:to>
                                        <p:strVal val="visible"/>
                                      </p:to>
                                    </p:set>
                                    <p:animEffect transition="in" filter="dissolve">
                                      <p:cBhvr>
                                        <p:cTn id="81" dur="500"/>
                                        <p:tgtEl>
                                          <p:spTgt spid="273"/>
                                        </p:tgtEl>
                                      </p:cBhvr>
                                    </p:animEffect>
                                  </p:childTnLst>
                                </p:cTn>
                              </p:par>
                              <p:par>
                                <p:cTn id="82" presetID="9" presetClass="entr" presetSubtype="0" fill="hold" nodeType="withEffect">
                                  <p:stCondLst>
                                    <p:cond delay="0"/>
                                  </p:stCondLst>
                                  <p:childTnLst>
                                    <p:set>
                                      <p:cBhvr>
                                        <p:cTn id="83" dur="1" fill="hold">
                                          <p:stCondLst>
                                            <p:cond delay="0"/>
                                          </p:stCondLst>
                                        </p:cTn>
                                        <p:tgtEl>
                                          <p:spTgt spid="274"/>
                                        </p:tgtEl>
                                        <p:attrNameLst>
                                          <p:attrName>style.visibility</p:attrName>
                                        </p:attrNameLst>
                                      </p:cBhvr>
                                      <p:to>
                                        <p:strVal val="visible"/>
                                      </p:to>
                                    </p:set>
                                    <p:animEffect transition="in" filter="dissolve">
                                      <p:cBhvr>
                                        <p:cTn id="84" dur="500"/>
                                        <p:tgtEl>
                                          <p:spTgt spid="274"/>
                                        </p:tgtEl>
                                      </p:cBhvr>
                                    </p:animEffect>
                                  </p:childTnLst>
                                </p:cTn>
                              </p:par>
                              <p:par>
                                <p:cTn id="85" presetID="9" presetClass="entr" presetSubtype="0" fill="hold" nodeType="withEffect">
                                  <p:stCondLst>
                                    <p:cond delay="0"/>
                                  </p:stCondLst>
                                  <p:childTnLst>
                                    <p:set>
                                      <p:cBhvr>
                                        <p:cTn id="86" dur="1" fill="hold">
                                          <p:stCondLst>
                                            <p:cond delay="0"/>
                                          </p:stCondLst>
                                        </p:cTn>
                                        <p:tgtEl>
                                          <p:spTgt spid="275"/>
                                        </p:tgtEl>
                                        <p:attrNameLst>
                                          <p:attrName>style.visibility</p:attrName>
                                        </p:attrNameLst>
                                      </p:cBhvr>
                                      <p:to>
                                        <p:strVal val="visible"/>
                                      </p:to>
                                    </p:set>
                                    <p:animEffect transition="in" filter="dissolve">
                                      <p:cBhvr>
                                        <p:cTn id="87" dur="500"/>
                                        <p:tgtEl>
                                          <p:spTgt spid="275"/>
                                        </p:tgtEl>
                                      </p:cBhvr>
                                    </p:animEffect>
                                  </p:childTnLst>
                                </p:cTn>
                              </p:par>
                              <p:par>
                                <p:cTn id="88" presetID="9" presetClass="entr" presetSubtype="0" fill="hold" nodeType="withEffect">
                                  <p:stCondLst>
                                    <p:cond delay="0"/>
                                  </p:stCondLst>
                                  <p:childTnLst>
                                    <p:set>
                                      <p:cBhvr>
                                        <p:cTn id="89" dur="1" fill="hold">
                                          <p:stCondLst>
                                            <p:cond delay="0"/>
                                          </p:stCondLst>
                                        </p:cTn>
                                        <p:tgtEl>
                                          <p:spTgt spid="276"/>
                                        </p:tgtEl>
                                        <p:attrNameLst>
                                          <p:attrName>style.visibility</p:attrName>
                                        </p:attrNameLst>
                                      </p:cBhvr>
                                      <p:to>
                                        <p:strVal val="visible"/>
                                      </p:to>
                                    </p:set>
                                    <p:animEffect transition="in" filter="dissolve">
                                      <p:cBhvr>
                                        <p:cTn id="90" dur="500"/>
                                        <p:tgtEl>
                                          <p:spTgt spid="276"/>
                                        </p:tgtEl>
                                      </p:cBhvr>
                                    </p:animEffect>
                                  </p:childTnLst>
                                </p:cTn>
                              </p:par>
                              <p:par>
                                <p:cTn id="91" presetID="9" presetClass="entr" presetSubtype="0" fill="hold" nodeType="withEffect">
                                  <p:stCondLst>
                                    <p:cond delay="0"/>
                                  </p:stCondLst>
                                  <p:childTnLst>
                                    <p:set>
                                      <p:cBhvr>
                                        <p:cTn id="92" dur="1" fill="hold">
                                          <p:stCondLst>
                                            <p:cond delay="0"/>
                                          </p:stCondLst>
                                        </p:cTn>
                                        <p:tgtEl>
                                          <p:spTgt spid="277"/>
                                        </p:tgtEl>
                                        <p:attrNameLst>
                                          <p:attrName>style.visibility</p:attrName>
                                        </p:attrNameLst>
                                      </p:cBhvr>
                                      <p:to>
                                        <p:strVal val="visible"/>
                                      </p:to>
                                    </p:set>
                                    <p:animEffect transition="in" filter="dissolve">
                                      <p:cBhvr>
                                        <p:cTn id="93" dur="500"/>
                                        <p:tgtEl>
                                          <p:spTgt spid="277"/>
                                        </p:tgtEl>
                                      </p:cBhvr>
                                    </p:animEffect>
                                  </p:childTnLst>
                                </p:cTn>
                              </p:par>
                              <p:par>
                                <p:cTn id="94" presetID="9" presetClass="entr" presetSubtype="0" fill="hold" nodeType="withEffect">
                                  <p:stCondLst>
                                    <p:cond delay="0"/>
                                  </p:stCondLst>
                                  <p:childTnLst>
                                    <p:set>
                                      <p:cBhvr>
                                        <p:cTn id="95" dur="1" fill="hold">
                                          <p:stCondLst>
                                            <p:cond delay="0"/>
                                          </p:stCondLst>
                                        </p:cTn>
                                        <p:tgtEl>
                                          <p:spTgt spid="278"/>
                                        </p:tgtEl>
                                        <p:attrNameLst>
                                          <p:attrName>style.visibility</p:attrName>
                                        </p:attrNameLst>
                                      </p:cBhvr>
                                      <p:to>
                                        <p:strVal val="visible"/>
                                      </p:to>
                                    </p:set>
                                    <p:animEffect transition="in" filter="dissolve">
                                      <p:cBhvr>
                                        <p:cTn id="96" dur="500"/>
                                        <p:tgtEl>
                                          <p:spTgt spid="278"/>
                                        </p:tgtEl>
                                      </p:cBhvr>
                                    </p:animEffect>
                                  </p:childTnLst>
                                </p:cTn>
                              </p:par>
                              <p:par>
                                <p:cTn id="97" presetID="9" presetClass="entr" presetSubtype="0" fill="hold" nodeType="withEffect">
                                  <p:stCondLst>
                                    <p:cond delay="0"/>
                                  </p:stCondLst>
                                  <p:childTnLst>
                                    <p:set>
                                      <p:cBhvr>
                                        <p:cTn id="98" dur="1" fill="hold">
                                          <p:stCondLst>
                                            <p:cond delay="0"/>
                                          </p:stCondLst>
                                        </p:cTn>
                                        <p:tgtEl>
                                          <p:spTgt spid="279"/>
                                        </p:tgtEl>
                                        <p:attrNameLst>
                                          <p:attrName>style.visibility</p:attrName>
                                        </p:attrNameLst>
                                      </p:cBhvr>
                                      <p:to>
                                        <p:strVal val="visible"/>
                                      </p:to>
                                    </p:set>
                                    <p:animEffect transition="in" filter="dissolve">
                                      <p:cBhvr>
                                        <p:cTn id="99" dur="500"/>
                                        <p:tgtEl>
                                          <p:spTgt spid="279"/>
                                        </p:tgtEl>
                                      </p:cBhvr>
                                    </p:animEffect>
                                  </p:childTnLst>
                                </p:cTn>
                              </p:par>
                              <p:par>
                                <p:cTn id="100" presetID="9" presetClass="entr" presetSubtype="0" fill="hold" nodeType="withEffect">
                                  <p:stCondLst>
                                    <p:cond delay="0"/>
                                  </p:stCondLst>
                                  <p:childTnLst>
                                    <p:set>
                                      <p:cBhvr>
                                        <p:cTn id="101" dur="1" fill="hold">
                                          <p:stCondLst>
                                            <p:cond delay="0"/>
                                          </p:stCondLst>
                                        </p:cTn>
                                        <p:tgtEl>
                                          <p:spTgt spid="280"/>
                                        </p:tgtEl>
                                        <p:attrNameLst>
                                          <p:attrName>style.visibility</p:attrName>
                                        </p:attrNameLst>
                                      </p:cBhvr>
                                      <p:to>
                                        <p:strVal val="visible"/>
                                      </p:to>
                                    </p:set>
                                    <p:animEffect transition="in" filter="dissolve">
                                      <p:cBhvr>
                                        <p:cTn id="102" dur="500"/>
                                        <p:tgtEl>
                                          <p:spTgt spid="280"/>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281"/>
                                        </p:tgtEl>
                                        <p:attrNameLst>
                                          <p:attrName>style.visibility</p:attrName>
                                        </p:attrNameLst>
                                      </p:cBhvr>
                                      <p:to>
                                        <p:strVal val="visible"/>
                                      </p:to>
                                    </p:set>
                                    <p:animEffect transition="in" filter="dissolve">
                                      <p:cBhvr>
                                        <p:cTn id="105" dur="500"/>
                                        <p:tgtEl>
                                          <p:spTgt spid="281"/>
                                        </p:tgtEl>
                                      </p:cBhvr>
                                    </p:animEffect>
                                  </p:childTnLst>
                                </p:cTn>
                              </p:par>
                              <p:par>
                                <p:cTn id="106" presetID="9" presetClass="entr" presetSubtype="0" fill="hold" nodeType="withEffect">
                                  <p:stCondLst>
                                    <p:cond delay="0"/>
                                  </p:stCondLst>
                                  <p:childTnLst>
                                    <p:set>
                                      <p:cBhvr>
                                        <p:cTn id="107" dur="1" fill="hold">
                                          <p:stCondLst>
                                            <p:cond delay="0"/>
                                          </p:stCondLst>
                                        </p:cTn>
                                        <p:tgtEl>
                                          <p:spTgt spid="282"/>
                                        </p:tgtEl>
                                        <p:attrNameLst>
                                          <p:attrName>style.visibility</p:attrName>
                                        </p:attrNameLst>
                                      </p:cBhvr>
                                      <p:to>
                                        <p:strVal val="visible"/>
                                      </p:to>
                                    </p:set>
                                    <p:animEffect transition="in" filter="dissolve">
                                      <p:cBhvr>
                                        <p:cTn id="108" dur="500"/>
                                        <p:tgtEl>
                                          <p:spTgt spid="282"/>
                                        </p:tgtEl>
                                      </p:cBhvr>
                                    </p:animEffect>
                                  </p:childTnLst>
                                </p:cTn>
                              </p:par>
                              <p:par>
                                <p:cTn id="109" presetID="9" presetClass="entr" presetSubtype="0" fill="hold" grpId="0" nodeType="withEffect">
                                  <p:stCondLst>
                                    <p:cond delay="0"/>
                                  </p:stCondLst>
                                  <p:childTnLst>
                                    <p:set>
                                      <p:cBhvr>
                                        <p:cTn id="110" dur="1" fill="hold">
                                          <p:stCondLst>
                                            <p:cond delay="0"/>
                                          </p:stCondLst>
                                        </p:cTn>
                                        <p:tgtEl>
                                          <p:spTgt spid="283"/>
                                        </p:tgtEl>
                                        <p:attrNameLst>
                                          <p:attrName>style.visibility</p:attrName>
                                        </p:attrNameLst>
                                      </p:cBhvr>
                                      <p:to>
                                        <p:strVal val="visible"/>
                                      </p:to>
                                    </p:set>
                                    <p:animEffect transition="in" filter="dissolve">
                                      <p:cBhvr>
                                        <p:cTn id="111" dur="500"/>
                                        <p:tgtEl>
                                          <p:spTgt spid="283"/>
                                        </p:tgtEl>
                                      </p:cBhvr>
                                    </p:animEffect>
                                  </p:childTnLst>
                                </p:cTn>
                              </p:par>
                              <p:par>
                                <p:cTn id="112" presetID="9" presetClass="entr" presetSubtype="0" fill="hold" grpId="1" nodeType="withEffect">
                                  <p:stCondLst>
                                    <p:cond delay="0"/>
                                  </p:stCondLst>
                                  <p:childTnLst>
                                    <p:set>
                                      <p:cBhvr>
                                        <p:cTn id="113" dur="1" fill="hold">
                                          <p:stCondLst>
                                            <p:cond delay="0"/>
                                          </p:stCondLst>
                                        </p:cTn>
                                        <p:tgtEl>
                                          <p:spTgt spid="227"/>
                                        </p:tgtEl>
                                        <p:attrNameLst>
                                          <p:attrName>style.visibility</p:attrName>
                                        </p:attrNameLst>
                                      </p:cBhvr>
                                      <p:to>
                                        <p:strVal val="visible"/>
                                      </p:to>
                                    </p:set>
                                    <p:animEffect transition="in" filter="dissolve">
                                      <p:cBhvr>
                                        <p:cTn id="114" dur="500"/>
                                        <p:tgtEl>
                                          <p:spTgt spid="227"/>
                                        </p:tgtEl>
                                      </p:cBhvr>
                                    </p:animEffect>
                                  </p:childTnLst>
                                </p:cTn>
                              </p:par>
                              <p:par>
                                <p:cTn id="115" presetID="9" presetClass="entr" presetSubtype="0" fill="hold" grpId="0" nodeType="withEffect">
                                  <p:stCondLst>
                                    <p:cond delay="0"/>
                                  </p:stCondLst>
                                  <p:childTnLst>
                                    <p:set>
                                      <p:cBhvr>
                                        <p:cTn id="116" dur="1" fill="hold">
                                          <p:stCondLst>
                                            <p:cond delay="0"/>
                                          </p:stCondLst>
                                        </p:cTn>
                                        <p:tgtEl>
                                          <p:spTgt spid="184"/>
                                        </p:tgtEl>
                                        <p:attrNameLst>
                                          <p:attrName>style.visibility</p:attrName>
                                        </p:attrNameLst>
                                      </p:cBhvr>
                                      <p:to>
                                        <p:strVal val="visible"/>
                                      </p:to>
                                    </p:set>
                                    <p:animEffect transition="in" filter="dissolve">
                                      <p:cBhvr>
                                        <p:cTn id="117" dur="500"/>
                                        <p:tgtEl>
                                          <p:spTgt spid="184"/>
                                        </p:tgtEl>
                                      </p:cBhvr>
                                    </p:animEffect>
                                  </p:childTnLst>
                                </p:cTn>
                              </p:par>
                            </p:childTnLst>
                          </p:cTn>
                        </p:par>
                      </p:childTnLst>
                    </p:cTn>
                  </p:par>
                  <p:par>
                    <p:cTn id="118" fill="hold">
                      <p:stCondLst>
                        <p:cond delay="indefinite"/>
                      </p:stCondLst>
                      <p:childTnLst>
                        <p:par>
                          <p:cTn id="119" fill="hold">
                            <p:stCondLst>
                              <p:cond delay="0"/>
                            </p:stCondLst>
                            <p:childTnLst>
                              <p:par>
                                <p:cTn id="120" presetID="9" presetClass="entr" presetSubtype="0" fill="hold" grpId="0" nodeType="clickEffect">
                                  <p:stCondLst>
                                    <p:cond delay="0"/>
                                  </p:stCondLst>
                                  <p:childTnLst>
                                    <p:set>
                                      <p:cBhvr>
                                        <p:cTn id="121" dur="1" fill="hold">
                                          <p:stCondLst>
                                            <p:cond delay="0"/>
                                          </p:stCondLst>
                                        </p:cTn>
                                        <p:tgtEl>
                                          <p:spTgt spid="493"/>
                                        </p:tgtEl>
                                        <p:attrNameLst>
                                          <p:attrName>style.visibility</p:attrName>
                                        </p:attrNameLst>
                                      </p:cBhvr>
                                      <p:to>
                                        <p:strVal val="visible"/>
                                      </p:to>
                                    </p:set>
                                    <p:animEffect transition="in" filter="dissolve">
                                      <p:cBhvr>
                                        <p:cTn id="122" dur="500"/>
                                        <p:tgtEl>
                                          <p:spTgt spid="493"/>
                                        </p:tgtEl>
                                      </p:cBhvr>
                                    </p:animEffect>
                                  </p:childTnLst>
                                </p:cTn>
                              </p:par>
                              <p:par>
                                <p:cTn id="123" presetID="9" presetClass="entr" presetSubtype="0" fill="hold" grpId="0" nodeType="withEffect">
                                  <p:stCondLst>
                                    <p:cond delay="0"/>
                                  </p:stCondLst>
                                  <p:childTnLst>
                                    <p:set>
                                      <p:cBhvr>
                                        <p:cTn id="124" dur="1" fill="hold">
                                          <p:stCondLst>
                                            <p:cond delay="0"/>
                                          </p:stCondLst>
                                        </p:cTn>
                                        <p:tgtEl>
                                          <p:spTgt spid="336"/>
                                        </p:tgtEl>
                                        <p:attrNameLst>
                                          <p:attrName>style.visibility</p:attrName>
                                        </p:attrNameLst>
                                      </p:cBhvr>
                                      <p:to>
                                        <p:strVal val="visible"/>
                                      </p:to>
                                    </p:set>
                                    <p:animEffect transition="in" filter="dissolve">
                                      <p:cBhvr>
                                        <p:cTn id="125" dur="500"/>
                                        <p:tgtEl>
                                          <p:spTgt spid="336"/>
                                        </p:tgtEl>
                                      </p:cBhvr>
                                    </p:animEffect>
                                  </p:childTnLst>
                                </p:cTn>
                              </p:par>
                              <p:par>
                                <p:cTn id="126" presetID="9" presetClass="entr" presetSubtype="0" fill="hold" nodeType="withEffect">
                                  <p:stCondLst>
                                    <p:cond delay="0"/>
                                  </p:stCondLst>
                                  <p:childTnLst>
                                    <p:set>
                                      <p:cBhvr>
                                        <p:cTn id="127" dur="1" fill="hold">
                                          <p:stCondLst>
                                            <p:cond delay="0"/>
                                          </p:stCondLst>
                                        </p:cTn>
                                        <p:tgtEl>
                                          <p:spTgt spid="337"/>
                                        </p:tgtEl>
                                        <p:attrNameLst>
                                          <p:attrName>style.visibility</p:attrName>
                                        </p:attrNameLst>
                                      </p:cBhvr>
                                      <p:to>
                                        <p:strVal val="visible"/>
                                      </p:to>
                                    </p:set>
                                    <p:animEffect transition="in" filter="dissolve">
                                      <p:cBhvr>
                                        <p:cTn id="128" dur="500"/>
                                        <p:tgtEl>
                                          <p:spTgt spid="337"/>
                                        </p:tgtEl>
                                      </p:cBhvr>
                                    </p:animEffect>
                                  </p:childTnLst>
                                </p:cTn>
                              </p:par>
                              <p:par>
                                <p:cTn id="129" presetID="9" presetClass="entr" presetSubtype="0" fill="hold" nodeType="withEffect">
                                  <p:stCondLst>
                                    <p:cond delay="0"/>
                                  </p:stCondLst>
                                  <p:childTnLst>
                                    <p:set>
                                      <p:cBhvr>
                                        <p:cTn id="130" dur="1" fill="hold">
                                          <p:stCondLst>
                                            <p:cond delay="0"/>
                                          </p:stCondLst>
                                        </p:cTn>
                                        <p:tgtEl>
                                          <p:spTgt spid="338"/>
                                        </p:tgtEl>
                                        <p:attrNameLst>
                                          <p:attrName>style.visibility</p:attrName>
                                        </p:attrNameLst>
                                      </p:cBhvr>
                                      <p:to>
                                        <p:strVal val="visible"/>
                                      </p:to>
                                    </p:set>
                                    <p:animEffect transition="in" filter="dissolve">
                                      <p:cBhvr>
                                        <p:cTn id="131" dur="500"/>
                                        <p:tgtEl>
                                          <p:spTgt spid="338"/>
                                        </p:tgtEl>
                                      </p:cBhvr>
                                    </p:animEffect>
                                  </p:childTnLst>
                                </p:cTn>
                              </p:par>
                              <p:par>
                                <p:cTn id="132" presetID="9" presetClass="entr" presetSubtype="0" fill="hold" nodeType="withEffect">
                                  <p:stCondLst>
                                    <p:cond delay="0"/>
                                  </p:stCondLst>
                                  <p:childTnLst>
                                    <p:set>
                                      <p:cBhvr>
                                        <p:cTn id="133" dur="1" fill="hold">
                                          <p:stCondLst>
                                            <p:cond delay="0"/>
                                          </p:stCondLst>
                                        </p:cTn>
                                        <p:tgtEl>
                                          <p:spTgt spid="339"/>
                                        </p:tgtEl>
                                        <p:attrNameLst>
                                          <p:attrName>style.visibility</p:attrName>
                                        </p:attrNameLst>
                                      </p:cBhvr>
                                      <p:to>
                                        <p:strVal val="visible"/>
                                      </p:to>
                                    </p:set>
                                    <p:animEffect transition="in" filter="dissolve">
                                      <p:cBhvr>
                                        <p:cTn id="134" dur="500"/>
                                        <p:tgtEl>
                                          <p:spTgt spid="339"/>
                                        </p:tgtEl>
                                      </p:cBhvr>
                                    </p:animEffect>
                                  </p:childTnLst>
                                </p:cTn>
                              </p:par>
                              <p:par>
                                <p:cTn id="135" presetID="9" presetClass="entr" presetSubtype="0" fill="hold" nodeType="withEffect">
                                  <p:stCondLst>
                                    <p:cond delay="0"/>
                                  </p:stCondLst>
                                  <p:childTnLst>
                                    <p:set>
                                      <p:cBhvr>
                                        <p:cTn id="136" dur="1" fill="hold">
                                          <p:stCondLst>
                                            <p:cond delay="0"/>
                                          </p:stCondLst>
                                        </p:cTn>
                                        <p:tgtEl>
                                          <p:spTgt spid="340"/>
                                        </p:tgtEl>
                                        <p:attrNameLst>
                                          <p:attrName>style.visibility</p:attrName>
                                        </p:attrNameLst>
                                      </p:cBhvr>
                                      <p:to>
                                        <p:strVal val="visible"/>
                                      </p:to>
                                    </p:set>
                                    <p:animEffect transition="in" filter="dissolve">
                                      <p:cBhvr>
                                        <p:cTn id="137" dur="500"/>
                                        <p:tgtEl>
                                          <p:spTgt spid="340"/>
                                        </p:tgtEl>
                                      </p:cBhvr>
                                    </p:animEffect>
                                  </p:childTnLst>
                                </p:cTn>
                              </p:par>
                              <p:par>
                                <p:cTn id="138" presetID="9" presetClass="entr" presetSubtype="0" fill="hold" nodeType="withEffect">
                                  <p:stCondLst>
                                    <p:cond delay="0"/>
                                  </p:stCondLst>
                                  <p:childTnLst>
                                    <p:set>
                                      <p:cBhvr>
                                        <p:cTn id="139" dur="1" fill="hold">
                                          <p:stCondLst>
                                            <p:cond delay="0"/>
                                          </p:stCondLst>
                                        </p:cTn>
                                        <p:tgtEl>
                                          <p:spTgt spid="341"/>
                                        </p:tgtEl>
                                        <p:attrNameLst>
                                          <p:attrName>style.visibility</p:attrName>
                                        </p:attrNameLst>
                                      </p:cBhvr>
                                      <p:to>
                                        <p:strVal val="visible"/>
                                      </p:to>
                                    </p:set>
                                    <p:animEffect transition="in" filter="dissolve">
                                      <p:cBhvr>
                                        <p:cTn id="140" dur="500"/>
                                        <p:tgtEl>
                                          <p:spTgt spid="341"/>
                                        </p:tgtEl>
                                      </p:cBhvr>
                                    </p:animEffect>
                                  </p:childTnLst>
                                </p:cTn>
                              </p:par>
                              <p:par>
                                <p:cTn id="141" presetID="9" presetClass="entr" presetSubtype="0" fill="hold" nodeType="withEffect">
                                  <p:stCondLst>
                                    <p:cond delay="0"/>
                                  </p:stCondLst>
                                  <p:childTnLst>
                                    <p:set>
                                      <p:cBhvr>
                                        <p:cTn id="142" dur="1" fill="hold">
                                          <p:stCondLst>
                                            <p:cond delay="0"/>
                                          </p:stCondLst>
                                        </p:cTn>
                                        <p:tgtEl>
                                          <p:spTgt spid="342"/>
                                        </p:tgtEl>
                                        <p:attrNameLst>
                                          <p:attrName>style.visibility</p:attrName>
                                        </p:attrNameLst>
                                      </p:cBhvr>
                                      <p:to>
                                        <p:strVal val="visible"/>
                                      </p:to>
                                    </p:set>
                                    <p:animEffect transition="in" filter="dissolve">
                                      <p:cBhvr>
                                        <p:cTn id="143" dur="500"/>
                                        <p:tgtEl>
                                          <p:spTgt spid="342"/>
                                        </p:tgtEl>
                                      </p:cBhvr>
                                    </p:animEffect>
                                  </p:childTnLst>
                                </p:cTn>
                              </p:par>
                              <p:par>
                                <p:cTn id="144" presetID="9" presetClass="entr" presetSubtype="0" fill="hold" nodeType="withEffect">
                                  <p:stCondLst>
                                    <p:cond delay="0"/>
                                  </p:stCondLst>
                                  <p:childTnLst>
                                    <p:set>
                                      <p:cBhvr>
                                        <p:cTn id="145" dur="1" fill="hold">
                                          <p:stCondLst>
                                            <p:cond delay="0"/>
                                          </p:stCondLst>
                                        </p:cTn>
                                        <p:tgtEl>
                                          <p:spTgt spid="343"/>
                                        </p:tgtEl>
                                        <p:attrNameLst>
                                          <p:attrName>style.visibility</p:attrName>
                                        </p:attrNameLst>
                                      </p:cBhvr>
                                      <p:to>
                                        <p:strVal val="visible"/>
                                      </p:to>
                                    </p:set>
                                    <p:animEffect transition="in" filter="dissolve">
                                      <p:cBhvr>
                                        <p:cTn id="146" dur="500"/>
                                        <p:tgtEl>
                                          <p:spTgt spid="343"/>
                                        </p:tgtEl>
                                      </p:cBhvr>
                                    </p:animEffect>
                                  </p:childTnLst>
                                </p:cTn>
                              </p:par>
                              <p:par>
                                <p:cTn id="147" presetID="9" presetClass="entr" presetSubtype="0" fill="hold" nodeType="withEffect">
                                  <p:stCondLst>
                                    <p:cond delay="0"/>
                                  </p:stCondLst>
                                  <p:childTnLst>
                                    <p:set>
                                      <p:cBhvr>
                                        <p:cTn id="148" dur="1" fill="hold">
                                          <p:stCondLst>
                                            <p:cond delay="0"/>
                                          </p:stCondLst>
                                        </p:cTn>
                                        <p:tgtEl>
                                          <p:spTgt spid="344"/>
                                        </p:tgtEl>
                                        <p:attrNameLst>
                                          <p:attrName>style.visibility</p:attrName>
                                        </p:attrNameLst>
                                      </p:cBhvr>
                                      <p:to>
                                        <p:strVal val="visible"/>
                                      </p:to>
                                    </p:set>
                                    <p:animEffect transition="in" filter="dissolve">
                                      <p:cBhvr>
                                        <p:cTn id="149" dur="500"/>
                                        <p:tgtEl>
                                          <p:spTgt spid="344"/>
                                        </p:tgtEl>
                                      </p:cBhvr>
                                    </p:animEffect>
                                  </p:childTnLst>
                                </p:cTn>
                              </p:par>
                              <p:par>
                                <p:cTn id="150" presetID="9" presetClass="entr" presetSubtype="0" fill="hold" nodeType="withEffect">
                                  <p:stCondLst>
                                    <p:cond delay="0"/>
                                  </p:stCondLst>
                                  <p:childTnLst>
                                    <p:set>
                                      <p:cBhvr>
                                        <p:cTn id="151" dur="1" fill="hold">
                                          <p:stCondLst>
                                            <p:cond delay="0"/>
                                          </p:stCondLst>
                                        </p:cTn>
                                        <p:tgtEl>
                                          <p:spTgt spid="345"/>
                                        </p:tgtEl>
                                        <p:attrNameLst>
                                          <p:attrName>style.visibility</p:attrName>
                                        </p:attrNameLst>
                                      </p:cBhvr>
                                      <p:to>
                                        <p:strVal val="visible"/>
                                      </p:to>
                                    </p:set>
                                    <p:animEffect transition="in" filter="dissolve">
                                      <p:cBhvr>
                                        <p:cTn id="152" dur="500"/>
                                        <p:tgtEl>
                                          <p:spTgt spid="345"/>
                                        </p:tgtEl>
                                      </p:cBhvr>
                                    </p:animEffect>
                                  </p:childTnLst>
                                </p:cTn>
                              </p:par>
                              <p:par>
                                <p:cTn id="153" presetID="9" presetClass="entr" presetSubtype="0" fill="hold" nodeType="withEffect">
                                  <p:stCondLst>
                                    <p:cond delay="0"/>
                                  </p:stCondLst>
                                  <p:childTnLst>
                                    <p:set>
                                      <p:cBhvr>
                                        <p:cTn id="154" dur="1" fill="hold">
                                          <p:stCondLst>
                                            <p:cond delay="0"/>
                                          </p:stCondLst>
                                        </p:cTn>
                                        <p:tgtEl>
                                          <p:spTgt spid="346"/>
                                        </p:tgtEl>
                                        <p:attrNameLst>
                                          <p:attrName>style.visibility</p:attrName>
                                        </p:attrNameLst>
                                      </p:cBhvr>
                                      <p:to>
                                        <p:strVal val="visible"/>
                                      </p:to>
                                    </p:set>
                                    <p:animEffect transition="in" filter="dissolve">
                                      <p:cBhvr>
                                        <p:cTn id="155" dur="500"/>
                                        <p:tgtEl>
                                          <p:spTgt spid="346"/>
                                        </p:tgtEl>
                                      </p:cBhvr>
                                    </p:animEffect>
                                  </p:childTnLst>
                                </p:cTn>
                              </p:par>
                              <p:par>
                                <p:cTn id="156" presetID="9" presetClass="entr" presetSubtype="0" fill="hold" nodeType="withEffect">
                                  <p:stCondLst>
                                    <p:cond delay="0"/>
                                  </p:stCondLst>
                                  <p:childTnLst>
                                    <p:set>
                                      <p:cBhvr>
                                        <p:cTn id="157" dur="1" fill="hold">
                                          <p:stCondLst>
                                            <p:cond delay="0"/>
                                          </p:stCondLst>
                                        </p:cTn>
                                        <p:tgtEl>
                                          <p:spTgt spid="347"/>
                                        </p:tgtEl>
                                        <p:attrNameLst>
                                          <p:attrName>style.visibility</p:attrName>
                                        </p:attrNameLst>
                                      </p:cBhvr>
                                      <p:to>
                                        <p:strVal val="visible"/>
                                      </p:to>
                                    </p:set>
                                    <p:animEffect transition="in" filter="dissolve">
                                      <p:cBhvr>
                                        <p:cTn id="158" dur="500"/>
                                        <p:tgtEl>
                                          <p:spTgt spid="347"/>
                                        </p:tgtEl>
                                      </p:cBhvr>
                                    </p:animEffect>
                                  </p:childTnLst>
                                </p:cTn>
                              </p:par>
                              <p:par>
                                <p:cTn id="159" presetID="9" presetClass="entr" presetSubtype="0" fill="hold" nodeType="withEffect">
                                  <p:stCondLst>
                                    <p:cond delay="0"/>
                                  </p:stCondLst>
                                  <p:childTnLst>
                                    <p:set>
                                      <p:cBhvr>
                                        <p:cTn id="160" dur="1" fill="hold">
                                          <p:stCondLst>
                                            <p:cond delay="0"/>
                                          </p:stCondLst>
                                        </p:cTn>
                                        <p:tgtEl>
                                          <p:spTgt spid="348"/>
                                        </p:tgtEl>
                                        <p:attrNameLst>
                                          <p:attrName>style.visibility</p:attrName>
                                        </p:attrNameLst>
                                      </p:cBhvr>
                                      <p:to>
                                        <p:strVal val="visible"/>
                                      </p:to>
                                    </p:set>
                                    <p:animEffect transition="in" filter="dissolve">
                                      <p:cBhvr>
                                        <p:cTn id="161" dur="500"/>
                                        <p:tgtEl>
                                          <p:spTgt spid="348"/>
                                        </p:tgtEl>
                                      </p:cBhvr>
                                    </p:animEffect>
                                  </p:childTnLst>
                                </p:cTn>
                              </p:par>
                              <p:par>
                                <p:cTn id="162" presetID="9" presetClass="entr" presetSubtype="0" fill="hold" nodeType="withEffect">
                                  <p:stCondLst>
                                    <p:cond delay="0"/>
                                  </p:stCondLst>
                                  <p:childTnLst>
                                    <p:set>
                                      <p:cBhvr>
                                        <p:cTn id="163" dur="1" fill="hold">
                                          <p:stCondLst>
                                            <p:cond delay="0"/>
                                          </p:stCondLst>
                                        </p:cTn>
                                        <p:tgtEl>
                                          <p:spTgt spid="349"/>
                                        </p:tgtEl>
                                        <p:attrNameLst>
                                          <p:attrName>style.visibility</p:attrName>
                                        </p:attrNameLst>
                                      </p:cBhvr>
                                      <p:to>
                                        <p:strVal val="visible"/>
                                      </p:to>
                                    </p:set>
                                    <p:animEffect transition="in" filter="dissolve">
                                      <p:cBhvr>
                                        <p:cTn id="164" dur="500"/>
                                        <p:tgtEl>
                                          <p:spTgt spid="349"/>
                                        </p:tgtEl>
                                      </p:cBhvr>
                                    </p:animEffect>
                                  </p:childTnLst>
                                </p:cTn>
                              </p:par>
                              <p:par>
                                <p:cTn id="165" presetID="9" presetClass="entr" presetSubtype="0" fill="hold" nodeType="withEffect">
                                  <p:stCondLst>
                                    <p:cond delay="0"/>
                                  </p:stCondLst>
                                  <p:childTnLst>
                                    <p:set>
                                      <p:cBhvr>
                                        <p:cTn id="166" dur="1" fill="hold">
                                          <p:stCondLst>
                                            <p:cond delay="0"/>
                                          </p:stCondLst>
                                        </p:cTn>
                                        <p:tgtEl>
                                          <p:spTgt spid="350"/>
                                        </p:tgtEl>
                                        <p:attrNameLst>
                                          <p:attrName>style.visibility</p:attrName>
                                        </p:attrNameLst>
                                      </p:cBhvr>
                                      <p:to>
                                        <p:strVal val="visible"/>
                                      </p:to>
                                    </p:set>
                                    <p:animEffect transition="in" filter="dissolve">
                                      <p:cBhvr>
                                        <p:cTn id="167" dur="500"/>
                                        <p:tgtEl>
                                          <p:spTgt spid="350"/>
                                        </p:tgtEl>
                                      </p:cBhvr>
                                    </p:animEffect>
                                  </p:childTnLst>
                                </p:cTn>
                              </p:par>
                              <p:par>
                                <p:cTn id="168" presetID="9" presetClass="entr" presetSubtype="0" fill="hold" nodeType="withEffect">
                                  <p:stCondLst>
                                    <p:cond delay="0"/>
                                  </p:stCondLst>
                                  <p:childTnLst>
                                    <p:set>
                                      <p:cBhvr>
                                        <p:cTn id="169" dur="1" fill="hold">
                                          <p:stCondLst>
                                            <p:cond delay="0"/>
                                          </p:stCondLst>
                                        </p:cTn>
                                        <p:tgtEl>
                                          <p:spTgt spid="351"/>
                                        </p:tgtEl>
                                        <p:attrNameLst>
                                          <p:attrName>style.visibility</p:attrName>
                                        </p:attrNameLst>
                                      </p:cBhvr>
                                      <p:to>
                                        <p:strVal val="visible"/>
                                      </p:to>
                                    </p:set>
                                    <p:animEffect transition="in" filter="dissolve">
                                      <p:cBhvr>
                                        <p:cTn id="170" dur="500"/>
                                        <p:tgtEl>
                                          <p:spTgt spid="351"/>
                                        </p:tgtEl>
                                      </p:cBhvr>
                                    </p:animEffect>
                                  </p:childTnLst>
                                </p:cTn>
                              </p:par>
                              <p:par>
                                <p:cTn id="171" presetID="9" presetClass="entr" presetSubtype="0" fill="hold" nodeType="withEffect">
                                  <p:stCondLst>
                                    <p:cond delay="0"/>
                                  </p:stCondLst>
                                  <p:childTnLst>
                                    <p:set>
                                      <p:cBhvr>
                                        <p:cTn id="172" dur="1" fill="hold">
                                          <p:stCondLst>
                                            <p:cond delay="0"/>
                                          </p:stCondLst>
                                        </p:cTn>
                                        <p:tgtEl>
                                          <p:spTgt spid="352"/>
                                        </p:tgtEl>
                                        <p:attrNameLst>
                                          <p:attrName>style.visibility</p:attrName>
                                        </p:attrNameLst>
                                      </p:cBhvr>
                                      <p:to>
                                        <p:strVal val="visible"/>
                                      </p:to>
                                    </p:set>
                                    <p:animEffect transition="in" filter="dissolve">
                                      <p:cBhvr>
                                        <p:cTn id="173" dur="500"/>
                                        <p:tgtEl>
                                          <p:spTgt spid="352"/>
                                        </p:tgtEl>
                                      </p:cBhvr>
                                    </p:animEffect>
                                  </p:childTnLst>
                                </p:cTn>
                              </p:par>
                              <p:par>
                                <p:cTn id="174" presetID="9" presetClass="entr" presetSubtype="0" fill="hold" nodeType="withEffect">
                                  <p:stCondLst>
                                    <p:cond delay="0"/>
                                  </p:stCondLst>
                                  <p:childTnLst>
                                    <p:set>
                                      <p:cBhvr>
                                        <p:cTn id="175" dur="1" fill="hold">
                                          <p:stCondLst>
                                            <p:cond delay="0"/>
                                          </p:stCondLst>
                                        </p:cTn>
                                        <p:tgtEl>
                                          <p:spTgt spid="353"/>
                                        </p:tgtEl>
                                        <p:attrNameLst>
                                          <p:attrName>style.visibility</p:attrName>
                                        </p:attrNameLst>
                                      </p:cBhvr>
                                      <p:to>
                                        <p:strVal val="visible"/>
                                      </p:to>
                                    </p:set>
                                    <p:animEffect transition="in" filter="dissolve">
                                      <p:cBhvr>
                                        <p:cTn id="176" dur="500"/>
                                        <p:tgtEl>
                                          <p:spTgt spid="353"/>
                                        </p:tgtEl>
                                      </p:cBhvr>
                                    </p:animEffect>
                                  </p:childTnLst>
                                </p:cTn>
                              </p:par>
                              <p:par>
                                <p:cTn id="177" presetID="9" presetClass="entr" presetSubtype="0" fill="hold" nodeType="withEffect">
                                  <p:stCondLst>
                                    <p:cond delay="0"/>
                                  </p:stCondLst>
                                  <p:childTnLst>
                                    <p:set>
                                      <p:cBhvr>
                                        <p:cTn id="178" dur="1" fill="hold">
                                          <p:stCondLst>
                                            <p:cond delay="0"/>
                                          </p:stCondLst>
                                        </p:cTn>
                                        <p:tgtEl>
                                          <p:spTgt spid="354"/>
                                        </p:tgtEl>
                                        <p:attrNameLst>
                                          <p:attrName>style.visibility</p:attrName>
                                        </p:attrNameLst>
                                      </p:cBhvr>
                                      <p:to>
                                        <p:strVal val="visible"/>
                                      </p:to>
                                    </p:set>
                                    <p:animEffect transition="in" filter="dissolve">
                                      <p:cBhvr>
                                        <p:cTn id="179" dur="500"/>
                                        <p:tgtEl>
                                          <p:spTgt spid="354"/>
                                        </p:tgtEl>
                                      </p:cBhvr>
                                    </p:animEffect>
                                  </p:childTnLst>
                                </p:cTn>
                              </p:par>
                              <p:par>
                                <p:cTn id="180" presetID="9" presetClass="entr" presetSubtype="0" fill="hold" nodeType="withEffect">
                                  <p:stCondLst>
                                    <p:cond delay="0"/>
                                  </p:stCondLst>
                                  <p:childTnLst>
                                    <p:set>
                                      <p:cBhvr>
                                        <p:cTn id="181" dur="1" fill="hold">
                                          <p:stCondLst>
                                            <p:cond delay="0"/>
                                          </p:stCondLst>
                                        </p:cTn>
                                        <p:tgtEl>
                                          <p:spTgt spid="355"/>
                                        </p:tgtEl>
                                        <p:attrNameLst>
                                          <p:attrName>style.visibility</p:attrName>
                                        </p:attrNameLst>
                                      </p:cBhvr>
                                      <p:to>
                                        <p:strVal val="visible"/>
                                      </p:to>
                                    </p:set>
                                    <p:animEffect transition="in" filter="dissolve">
                                      <p:cBhvr>
                                        <p:cTn id="182" dur="500"/>
                                        <p:tgtEl>
                                          <p:spTgt spid="355"/>
                                        </p:tgtEl>
                                      </p:cBhvr>
                                    </p:animEffect>
                                  </p:childTnLst>
                                </p:cTn>
                              </p:par>
                              <p:par>
                                <p:cTn id="183" presetID="9" presetClass="entr" presetSubtype="0" fill="hold" nodeType="withEffect">
                                  <p:stCondLst>
                                    <p:cond delay="0"/>
                                  </p:stCondLst>
                                  <p:childTnLst>
                                    <p:set>
                                      <p:cBhvr>
                                        <p:cTn id="184" dur="1" fill="hold">
                                          <p:stCondLst>
                                            <p:cond delay="0"/>
                                          </p:stCondLst>
                                        </p:cTn>
                                        <p:tgtEl>
                                          <p:spTgt spid="356"/>
                                        </p:tgtEl>
                                        <p:attrNameLst>
                                          <p:attrName>style.visibility</p:attrName>
                                        </p:attrNameLst>
                                      </p:cBhvr>
                                      <p:to>
                                        <p:strVal val="visible"/>
                                      </p:to>
                                    </p:set>
                                    <p:animEffect transition="in" filter="dissolve">
                                      <p:cBhvr>
                                        <p:cTn id="185" dur="500"/>
                                        <p:tgtEl>
                                          <p:spTgt spid="356"/>
                                        </p:tgtEl>
                                      </p:cBhvr>
                                    </p:animEffect>
                                  </p:childTnLst>
                                </p:cTn>
                              </p:par>
                              <p:par>
                                <p:cTn id="186" presetID="9" presetClass="entr" presetSubtype="0" fill="hold" grpId="0" nodeType="withEffect">
                                  <p:stCondLst>
                                    <p:cond delay="0"/>
                                  </p:stCondLst>
                                  <p:childTnLst>
                                    <p:set>
                                      <p:cBhvr>
                                        <p:cTn id="187" dur="1" fill="hold">
                                          <p:stCondLst>
                                            <p:cond delay="0"/>
                                          </p:stCondLst>
                                        </p:cTn>
                                        <p:tgtEl>
                                          <p:spTgt spid="359"/>
                                        </p:tgtEl>
                                        <p:attrNameLst>
                                          <p:attrName>style.visibility</p:attrName>
                                        </p:attrNameLst>
                                      </p:cBhvr>
                                      <p:to>
                                        <p:strVal val="visible"/>
                                      </p:to>
                                    </p:set>
                                    <p:animEffect transition="in" filter="dissolve">
                                      <p:cBhvr>
                                        <p:cTn id="188" dur="500"/>
                                        <p:tgtEl>
                                          <p:spTgt spid="359"/>
                                        </p:tgtEl>
                                      </p:cBhvr>
                                    </p:animEffect>
                                  </p:childTnLst>
                                </p:cTn>
                              </p:par>
                              <p:par>
                                <p:cTn id="189" presetID="9" presetClass="entr" presetSubtype="0" fill="hold" grpId="0" nodeType="withEffect">
                                  <p:stCondLst>
                                    <p:cond delay="0"/>
                                  </p:stCondLst>
                                  <p:childTnLst>
                                    <p:set>
                                      <p:cBhvr>
                                        <p:cTn id="190" dur="1" fill="hold">
                                          <p:stCondLst>
                                            <p:cond delay="0"/>
                                          </p:stCondLst>
                                        </p:cTn>
                                        <p:tgtEl>
                                          <p:spTgt spid="409"/>
                                        </p:tgtEl>
                                        <p:attrNameLst>
                                          <p:attrName>style.visibility</p:attrName>
                                        </p:attrNameLst>
                                      </p:cBhvr>
                                      <p:to>
                                        <p:strVal val="visible"/>
                                      </p:to>
                                    </p:set>
                                    <p:animEffect transition="in" filter="dissolve">
                                      <p:cBhvr>
                                        <p:cTn id="191" dur="500"/>
                                        <p:tgtEl>
                                          <p:spTgt spid="409"/>
                                        </p:tgtEl>
                                      </p:cBhvr>
                                    </p:animEffect>
                                  </p:childTnLst>
                                </p:cTn>
                              </p:par>
                              <p:par>
                                <p:cTn id="192" presetID="9" presetClass="entr" presetSubtype="0" fill="hold" grpId="0" nodeType="withEffect">
                                  <p:stCondLst>
                                    <p:cond delay="0"/>
                                  </p:stCondLst>
                                  <p:childTnLst>
                                    <p:set>
                                      <p:cBhvr>
                                        <p:cTn id="193" dur="1" fill="hold">
                                          <p:stCondLst>
                                            <p:cond delay="0"/>
                                          </p:stCondLst>
                                        </p:cTn>
                                        <p:tgtEl>
                                          <p:spTgt spid="334"/>
                                        </p:tgtEl>
                                        <p:attrNameLst>
                                          <p:attrName>style.visibility</p:attrName>
                                        </p:attrNameLst>
                                      </p:cBhvr>
                                      <p:to>
                                        <p:strVal val="visible"/>
                                      </p:to>
                                    </p:set>
                                    <p:animEffect transition="in" filter="dissolve">
                                      <p:cBhvr>
                                        <p:cTn id="194" dur="500"/>
                                        <p:tgtEl>
                                          <p:spTgt spid="334"/>
                                        </p:tgtEl>
                                      </p:cBhvr>
                                    </p:animEffect>
                                  </p:childTnLst>
                                </p:cTn>
                              </p:par>
                              <p:par>
                                <p:cTn id="195" presetID="9" presetClass="entr" presetSubtype="0" fill="hold" nodeType="withEffect">
                                  <p:stCondLst>
                                    <p:cond delay="0"/>
                                  </p:stCondLst>
                                  <p:childTnLst>
                                    <p:set>
                                      <p:cBhvr>
                                        <p:cTn id="196" dur="1" fill="hold">
                                          <p:stCondLst>
                                            <p:cond delay="0"/>
                                          </p:stCondLst>
                                        </p:cTn>
                                        <p:tgtEl>
                                          <p:spTgt spid="358"/>
                                        </p:tgtEl>
                                        <p:attrNameLst>
                                          <p:attrName>style.visibility</p:attrName>
                                        </p:attrNameLst>
                                      </p:cBhvr>
                                      <p:to>
                                        <p:strVal val="visible"/>
                                      </p:to>
                                    </p:set>
                                    <p:animEffect transition="in" filter="dissolve">
                                      <p:cBhvr>
                                        <p:cTn id="197" dur="500"/>
                                        <p:tgtEl>
                                          <p:spTgt spid="358"/>
                                        </p:tgtEl>
                                      </p:cBhvr>
                                    </p:animEffect>
                                  </p:childTnLst>
                                </p:cTn>
                              </p:par>
                              <p:par>
                                <p:cTn id="198" presetID="9" presetClass="entr" presetSubtype="0" fill="hold" grpId="1" nodeType="withEffect">
                                  <p:stCondLst>
                                    <p:cond delay="0"/>
                                  </p:stCondLst>
                                  <p:childTnLst>
                                    <p:set>
                                      <p:cBhvr>
                                        <p:cTn id="199" dur="1" fill="hold">
                                          <p:stCondLst>
                                            <p:cond delay="0"/>
                                          </p:stCondLst>
                                        </p:cTn>
                                        <p:tgtEl>
                                          <p:spTgt spid="410"/>
                                        </p:tgtEl>
                                        <p:attrNameLst>
                                          <p:attrName>style.visibility</p:attrName>
                                        </p:attrNameLst>
                                      </p:cBhvr>
                                      <p:to>
                                        <p:strVal val="visible"/>
                                      </p:to>
                                    </p:set>
                                    <p:animEffect transition="in" filter="dissolve">
                                      <p:cBhvr>
                                        <p:cTn id="200" dur="500"/>
                                        <p:tgtEl>
                                          <p:spTgt spid="410"/>
                                        </p:tgtEl>
                                      </p:cBhvr>
                                    </p:animEffect>
                                  </p:childTnLst>
                                </p:cTn>
                              </p:par>
                            </p:childTnLst>
                          </p:cTn>
                        </p:par>
                      </p:childTnLst>
                    </p:cTn>
                  </p:par>
                  <p:par>
                    <p:cTn id="201" fill="hold">
                      <p:stCondLst>
                        <p:cond delay="indefinite"/>
                      </p:stCondLst>
                      <p:childTnLst>
                        <p:par>
                          <p:cTn id="202" fill="hold">
                            <p:stCondLst>
                              <p:cond delay="0"/>
                            </p:stCondLst>
                            <p:childTnLst>
                              <p:par>
                                <p:cTn id="203" presetID="9" presetClass="entr" presetSubtype="0" fill="hold" nodeType="clickEffect">
                                  <p:stCondLst>
                                    <p:cond delay="0"/>
                                  </p:stCondLst>
                                  <p:childTnLst>
                                    <p:set>
                                      <p:cBhvr>
                                        <p:cTn id="204" dur="1" fill="hold">
                                          <p:stCondLst>
                                            <p:cond delay="0"/>
                                          </p:stCondLst>
                                        </p:cTn>
                                        <p:tgtEl>
                                          <p:spTgt spid="362"/>
                                        </p:tgtEl>
                                        <p:attrNameLst>
                                          <p:attrName>style.visibility</p:attrName>
                                        </p:attrNameLst>
                                      </p:cBhvr>
                                      <p:to>
                                        <p:strVal val="visible"/>
                                      </p:to>
                                    </p:set>
                                    <p:animEffect transition="in" filter="dissolve">
                                      <p:cBhvr>
                                        <p:cTn id="205" dur="500"/>
                                        <p:tgtEl>
                                          <p:spTgt spid="362"/>
                                        </p:tgtEl>
                                      </p:cBhvr>
                                    </p:animEffect>
                                  </p:childTnLst>
                                </p:cTn>
                              </p:par>
                              <p:par>
                                <p:cTn id="206" presetID="9" presetClass="entr" presetSubtype="0" fill="hold" nodeType="withEffect">
                                  <p:stCondLst>
                                    <p:cond delay="0"/>
                                  </p:stCondLst>
                                  <p:childTnLst>
                                    <p:set>
                                      <p:cBhvr>
                                        <p:cTn id="207" dur="1" fill="hold">
                                          <p:stCondLst>
                                            <p:cond delay="0"/>
                                          </p:stCondLst>
                                        </p:cTn>
                                        <p:tgtEl>
                                          <p:spTgt spid="361"/>
                                        </p:tgtEl>
                                        <p:attrNameLst>
                                          <p:attrName>style.visibility</p:attrName>
                                        </p:attrNameLst>
                                      </p:cBhvr>
                                      <p:to>
                                        <p:strVal val="visible"/>
                                      </p:to>
                                    </p:set>
                                    <p:animEffect transition="in" filter="dissolve">
                                      <p:cBhvr>
                                        <p:cTn id="208" dur="500"/>
                                        <p:tgtEl>
                                          <p:spTgt spid="361"/>
                                        </p:tgtEl>
                                      </p:cBhvr>
                                    </p:animEffect>
                                  </p:childTnLst>
                                </p:cTn>
                              </p:par>
                              <p:par>
                                <p:cTn id="209" presetID="9" presetClass="entr" presetSubtype="0" fill="hold" grpId="0" nodeType="withEffect">
                                  <p:stCondLst>
                                    <p:cond delay="0"/>
                                  </p:stCondLst>
                                  <p:childTnLst>
                                    <p:set>
                                      <p:cBhvr>
                                        <p:cTn id="210" dur="1" fill="hold">
                                          <p:stCondLst>
                                            <p:cond delay="0"/>
                                          </p:stCondLst>
                                        </p:cTn>
                                        <p:tgtEl>
                                          <p:spTgt spid="360"/>
                                        </p:tgtEl>
                                        <p:attrNameLst>
                                          <p:attrName>style.visibility</p:attrName>
                                        </p:attrNameLst>
                                      </p:cBhvr>
                                      <p:to>
                                        <p:strVal val="visible"/>
                                      </p:to>
                                    </p:set>
                                    <p:animEffect transition="in" filter="dissolve">
                                      <p:cBhvr>
                                        <p:cTn id="211" dur="500"/>
                                        <p:tgtEl>
                                          <p:spTgt spid="360"/>
                                        </p:tgtEl>
                                      </p:cBhvr>
                                    </p:animEffect>
                                  </p:childTnLst>
                                </p:cTn>
                              </p:par>
                              <p:par>
                                <p:cTn id="212" presetID="9" presetClass="entr" presetSubtype="0" fill="hold" nodeType="withEffect">
                                  <p:stCondLst>
                                    <p:cond delay="0"/>
                                  </p:stCondLst>
                                  <p:childTnLst>
                                    <p:set>
                                      <p:cBhvr>
                                        <p:cTn id="213" dur="1" fill="hold">
                                          <p:stCondLst>
                                            <p:cond delay="0"/>
                                          </p:stCondLst>
                                        </p:cTn>
                                        <p:tgtEl>
                                          <p:spTgt spid="363"/>
                                        </p:tgtEl>
                                        <p:attrNameLst>
                                          <p:attrName>style.visibility</p:attrName>
                                        </p:attrNameLst>
                                      </p:cBhvr>
                                      <p:to>
                                        <p:strVal val="visible"/>
                                      </p:to>
                                    </p:set>
                                    <p:animEffect transition="in" filter="dissolve">
                                      <p:cBhvr>
                                        <p:cTn id="214" dur="500"/>
                                        <p:tgtEl>
                                          <p:spTgt spid="363"/>
                                        </p:tgtEl>
                                      </p:cBhvr>
                                    </p:animEffect>
                                  </p:childTnLst>
                                </p:cTn>
                              </p:par>
                              <p:par>
                                <p:cTn id="215" presetID="9" presetClass="entr" presetSubtype="0" fill="hold" nodeType="withEffect">
                                  <p:stCondLst>
                                    <p:cond delay="0"/>
                                  </p:stCondLst>
                                  <p:childTnLst>
                                    <p:set>
                                      <p:cBhvr>
                                        <p:cTn id="216" dur="1" fill="hold">
                                          <p:stCondLst>
                                            <p:cond delay="0"/>
                                          </p:stCondLst>
                                        </p:cTn>
                                        <p:tgtEl>
                                          <p:spTgt spid="364"/>
                                        </p:tgtEl>
                                        <p:attrNameLst>
                                          <p:attrName>style.visibility</p:attrName>
                                        </p:attrNameLst>
                                      </p:cBhvr>
                                      <p:to>
                                        <p:strVal val="visible"/>
                                      </p:to>
                                    </p:set>
                                    <p:animEffect transition="in" filter="dissolve">
                                      <p:cBhvr>
                                        <p:cTn id="217" dur="500"/>
                                        <p:tgtEl>
                                          <p:spTgt spid="364"/>
                                        </p:tgtEl>
                                      </p:cBhvr>
                                    </p:animEffect>
                                  </p:childTnLst>
                                </p:cTn>
                              </p:par>
                            </p:childTnLst>
                          </p:cTn>
                        </p:par>
                      </p:childTnLst>
                    </p:cTn>
                  </p:par>
                  <p:par>
                    <p:cTn id="218" fill="hold">
                      <p:stCondLst>
                        <p:cond delay="indefinite"/>
                      </p:stCondLst>
                      <p:childTnLst>
                        <p:par>
                          <p:cTn id="219" fill="hold">
                            <p:stCondLst>
                              <p:cond delay="0"/>
                            </p:stCondLst>
                            <p:childTnLst>
                              <p:par>
                                <p:cTn id="220" presetID="9" presetClass="entr" presetSubtype="0" fill="hold" grpId="0" nodeType="clickEffect">
                                  <p:stCondLst>
                                    <p:cond delay="0"/>
                                  </p:stCondLst>
                                  <p:childTnLst>
                                    <p:set>
                                      <p:cBhvr>
                                        <p:cTn id="221" dur="1" fill="hold">
                                          <p:stCondLst>
                                            <p:cond delay="0"/>
                                          </p:stCondLst>
                                        </p:cTn>
                                        <p:tgtEl>
                                          <p:spTgt spid="411"/>
                                        </p:tgtEl>
                                        <p:attrNameLst>
                                          <p:attrName>style.visibility</p:attrName>
                                        </p:attrNameLst>
                                      </p:cBhvr>
                                      <p:to>
                                        <p:strVal val="visible"/>
                                      </p:to>
                                    </p:set>
                                    <p:animEffect transition="in" filter="dissolve">
                                      <p:cBhvr>
                                        <p:cTn id="222" dur="500"/>
                                        <p:tgtEl>
                                          <p:spTgt spid="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 grpId="0"/>
      <p:bldP spid="493" grpId="0"/>
      <p:bldP spid="158" grpId="0"/>
      <p:bldP spid="5" grpId="0" animBg="1"/>
      <p:bldP spid="184" grpId="0"/>
      <p:bldP spid="258" grpId="0" animBg="1"/>
      <p:bldP spid="260" grpId="0" animBg="1"/>
      <p:bldP spid="281" grpId="0" animBg="1"/>
      <p:bldP spid="283" grpId="0" animBg="1"/>
      <p:bldP spid="334" grpId="0" animBg="1"/>
      <p:bldP spid="336" grpId="0" animBg="1"/>
      <p:bldP spid="359" grpId="0" animBg="1"/>
      <p:bldP spid="409" grpId="0" animBg="1"/>
      <p:bldP spid="360" grpId="0" animBg="1"/>
      <p:bldP spid="410" grpId="1"/>
      <p:bldP spid="411" grpId="0"/>
      <p:bldP spid="227"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3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480" name="TextBox 479"/>
          <p:cNvSpPr txBox="1"/>
          <p:nvPr/>
        </p:nvSpPr>
        <p:spPr>
          <a:xfrm>
            <a:off x="266699" y="581128"/>
            <a:ext cx="4267201" cy="1323439"/>
          </a:xfrm>
          <a:prstGeom prst="rect">
            <a:avLst/>
          </a:prstGeom>
          <a:noFill/>
        </p:spPr>
        <p:txBody>
          <a:bodyPr wrap="square" rtlCol="0">
            <a:spAutoFit/>
          </a:bodyPr>
          <a:lstStyle/>
          <a:p>
            <a:r>
              <a:rPr lang="en-US" sz="2000" dirty="0">
                <a:solidFill>
                  <a:srgbClr val="FF0000"/>
                </a:solidFill>
                <a:latin typeface="Apple Chancery"/>
                <a:cs typeface="Apple Chancery"/>
              </a:rPr>
              <a:t>What’s really happening </a:t>
            </a:r>
            <a:r>
              <a:rPr lang="en-US" sz="2000" dirty="0">
                <a:latin typeface="Times New Roman"/>
                <a:cs typeface="Times New Roman"/>
              </a:rPr>
              <a:t>is </a:t>
            </a:r>
            <a:r>
              <a:rPr lang="en-US" sz="2000" dirty="0">
                <a:solidFill>
                  <a:srgbClr val="0000FF"/>
                </a:solidFill>
                <a:latin typeface="Times New Roman"/>
                <a:cs typeface="Times New Roman"/>
              </a:rPr>
              <a:t>not a single loop of wire </a:t>
            </a:r>
            <a:r>
              <a:rPr lang="en-US" sz="2000" dirty="0">
                <a:latin typeface="Times New Roman"/>
                <a:cs typeface="Times New Roman"/>
              </a:rPr>
              <a:t>moving into, then out of a </a:t>
            </a:r>
            <a:r>
              <a:rPr lang="en-US" sz="2000" i="1" dirty="0">
                <a:latin typeface="Times New Roman"/>
                <a:cs typeface="Times New Roman"/>
              </a:rPr>
              <a:t>B-</a:t>
            </a:r>
            <a:r>
              <a:rPr lang="en-US" sz="2000" i="1" dirty="0" err="1">
                <a:latin typeface="Times New Roman"/>
                <a:cs typeface="Times New Roman"/>
              </a:rPr>
              <a:t>fld</a:t>
            </a:r>
            <a:r>
              <a:rPr lang="en-US" sz="2000" i="1" dirty="0">
                <a:latin typeface="Times New Roman"/>
                <a:cs typeface="Times New Roman"/>
              </a:rPr>
              <a:t> </a:t>
            </a:r>
            <a:r>
              <a:rPr lang="en-US" sz="2000" dirty="0">
                <a:latin typeface="Times New Roman"/>
                <a:cs typeface="Times New Roman"/>
              </a:rPr>
              <a:t>but, rather, a </a:t>
            </a:r>
            <a:r>
              <a:rPr lang="en-US" sz="2000" dirty="0">
                <a:solidFill>
                  <a:srgbClr val="0000FF"/>
                </a:solidFill>
                <a:latin typeface="Times New Roman"/>
                <a:cs typeface="Times New Roman"/>
              </a:rPr>
              <a:t>continuous piece of metal </a:t>
            </a:r>
            <a:r>
              <a:rPr lang="en-US" sz="2000" dirty="0">
                <a:solidFill>
                  <a:srgbClr val="FF0000"/>
                </a:solidFill>
                <a:latin typeface="Times New Roman"/>
                <a:cs typeface="Times New Roman"/>
              </a:rPr>
              <a:t>moving through our </a:t>
            </a:r>
            <a:r>
              <a:rPr lang="en-US" sz="2000" i="1" dirty="0">
                <a:solidFill>
                  <a:srgbClr val="FF0000"/>
                </a:solidFill>
                <a:latin typeface="Times New Roman"/>
                <a:cs typeface="Times New Roman"/>
              </a:rPr>
              <a:t>B-fld</a:t>
            </a:r>
            <a:r>
              <a:rPr lang="en-US" sz="2000" dirty="0">
                <a:latin typeface="Times New Roman"/>
                <a:cs typeface="Times New Roman"/>
              </a:rPr>
              <a:t>.  </a:t>
            </a:r>
          </a:p>
        </p:txBody>
      </p:sp>
      <p:sp>
        <p:nvSpPr>
          <p:cNvPr id="493"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38.)</a:t>
            </a:r>
          </a:p>
        </p:txBody>
      </p:sp>
      <p:sp>
        <p:nvSpPr>
          <p:cNvPr id="227" name="Oval 2"/>
          <p:cNvSpPr>
            <a:spLocks noChangeArrowheads="1"/>
          </p:cNvSpPr>
          <p:nvPr/>
        </p:nvSpPr>
        <p:spPr bwMode="auto">
          <a:xfrm>
            <a:off x="6184900" y="711200"/>
            <a:ext cx="4445000" cy="4445000"/>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228" name="Group 3"/>
          <p:cNvGrpSpPr>
            <a:grpSpLocks/>
          </p:cNvGrpSpPr>
          <p:nvPr/>
        </p:nvGrpSpPr>
        <p:grpSpPr bwMode="auto">
          <a:xfrm>
            <a:off x="5295900" y="2133600"/>
            <a:ext cx="2286000" cy="1587500"/>
            <a:chOff x="2480" y="2248"/>
            <a:chExt cx="1440" cy="1000"/>
          </a:xfrm>
        </p:grpSpPr>
        <p:sp>
          <p:nvSpPr>
            <p:cNvPr id="229" name="Rectangle 4"/>
            <p:cNvSpPr>
              <a:spLocks noChangeArrowheads="1"/>
            </p:cNvSpPr>
            <p:nvPr/>
          </p:nvSpPr>
          <p:spPr bwMode="auto">
            <a:xfrm>
              <a:off x="2480" y="2248"/>
              <a:ext cx="1440" cy="1000"/>
            </a:xfrm>
            <a:prstGeom prst="rect">
              <a:avLst/>
            </a:prstGeom>
            <a:noFill/>
            <a:ln w="254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grpSp>
          <p:nvGrpSpPr>
            <p:cNvPr id="230" name="Group 5"/>
            <p:cNvGrpSpPr>
              <a:grpSpLocks/>
            </p:cNvGrpSpPr>
            <p:nvPr/>
          </p:nvGrpSpPr>
          <p:grpSpPr bwMode="auto">
            <a:xfrm>
              <a:off x="2584" y="2336"/>
              <a:ext cx="118" cy="120"/>
              <a:chOff x="2584" y="2336"/>
              <a:chExt cx="118" cy="120"/>
            </a:xfrm>
          </p:grpSpPr>
          <p:sp>
            <p:nvSpPr>
              <p:cNvPr id="431" name="Line 6"/>
              <p:cNvSpPr>
                <a:spLocks noChangeShapeType="1"/>
              </p:cNvSpPr>
              <p:nvPr/>
            </p:nvSpPr>
            <p:spPr bwMode="auto">
              <a:xfrm>
                <a:off x="258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32" name="Line 7"/>
              <p:cNvSpPr>
                <a:spLocks noChangeShapeType="1"/>
              </p:cNvSpPr>
              <p:nvPr/>
            </p:nvSpPr>
            <p:spPr bwMode="auto">
              <a:xfrm flipH="1">
                <a:off x="258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31" name="Group 8"/>
            <p:cNvGrpSpPr>
              <a:grpSpLocks/>
            </p:cNvGrpSpPr>
            <p:nvPr/>
          </p:nvGrpSpPr>
          <p:grpSpPr bwMode="auto">
            <a:xfrm>
              <a:off x="2864" y="2336"/>
              <a:ext cx="118" cy="120"/>
              <a:chOff x="2864" y="2336"/>
              <a:chExt cx="118" cy="120"/>
            </a:xfrm>
          </p:grpSpPr>
          <p:sp>
            <p:nvSpPr>
              <p:cNvPr id="429" name="Line 9"/>
              <p:cNvSpPr>
                <a:spLocks noChangeShapeType="1"/>
              </p:cNvSpPr>
              <p:nvPr/>
            </p:nvSpPr>
            <p:spPr bwMode="auto">
              <a:xfrm>
                <a:off x="286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30" name="Line 10"/>
              <p:cNvSpPr>
                <a:spLocks noChangeShapeType="1"/>
              </p:cNvSpPr>
              <p:nvPr/>
            </p:nvSpPr>
            <p:spPr bwMode="auto">
              <a:xfrm flipH="1">
                <a:off x="286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32" name="Group 11"/>
            <p:cNvGrpSpPr>
              <a:grpSpLocks/>
            </p:cNvGrpSpPr>
            <p:nvPr/>
          </p:nvGrpSpPr>
          <p:grpSpPr bwMode="auto">
            <a:xfrm>
              <a:off x="3144" y="2336"/>
              <a:ext cx="118" cy="120"/>
              <a:chOff x="3144" y="2336"/>
              <a:chExt cx="118" cy="120"/>
            </a:xfrm>
          </p:grpSpPr>
          <p:sp>
            <p:nvSpPr>
              <p:cNvPr id="427" name="Line 12"/>
              <p:cNvSpPr>
                <a:spLocks noChangeShapeType="1"/>
              </p:cNvSpPr>
              <p:nvPr/>
            </p:nvSpPr>
            <p:spPr bwMode="auto">
              <a:xfrm>
                <a:off x="314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8" name="Line 13"/>
              <p:cNvSpPr>
                <a:spLocks noChangeShapeType="1"/>
              </p:cNvSpPr>
              <p:nvPr/>
            </p:nvSpPr>
            <p:spPr bwMode="auto">
              <a:xfrm flipH="1">
                <a:off x="314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33" name="Group 14"/>
            <p:cNvGrpSpPr>
              <a:grpSpLocks/>
            </p:cNvGrpSpPr>
            <p:nvPr/>
          </p:nvGrpSpPr>
          <p:grpSpPr bwMode="auto">
            <a:xfrm>
              <a:off x="3424" y="2336"/>
              <a:ext cx="118" cy="120"/>
              <a:chOff x="3424" y="2336"/>
              <a:chExt cx="118" cy="120"/>
            </a:xfrm>
          </p:grpSpPr>
          <p:sp>
            <p:nvSpPr>
              <p:cNvPr id="425" name="Line 15"/>
              <p:cNvSpPr>
                <a:spLocks noChangeShapeType="1"/>
              </p:cNvSpPr>
              <p:nvPr/>
            </p:nvSpPr>
            <p:spPr bwMode="auto">
              <a:xfrm>
                <a:off x="342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6" name="Line 16"/>
              <p:cNvSpPr>
                <a:spLocks noChangeShapeType="1"/>
              </p:cNvSpPr>
              <p:nvPr/>
            </p:nvSpPr>
            <p:spPr bwMode="auto">
              <a:xfrm flipH="1">
                <a:off x="342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34" name="Group 17"/>
            <p:cNvGrpSpPr>
              <a:grpSpLocks/>
            </p:cNvGrpSpPr>
            <p:nvPr/>
          </p:nvGrpSpPr>
          <p:grpSpPr bwMode="auto">
            <a:xfrm>
              <a:off x="3704" y="2336"/>
              <a:ext cx="118" cy="120"/>
              <a:chOff x="3704" y="2336"/>
              <a:chExt cx="118" cy="120"/>
            </a:xfrm>
          </p:grpSpPr>
          <p:sp>
            <p:nvSpPr>
              <p:cNvPr id="423" name="Line 18"/>
              <p:cNvSpPr>
                <a:spLocks noChangeShapeType="1"/>
              </p:cNvSpPr>
              <p:nvPr/>
            </p:nvSpPr>
            <p:spPr bwMode="auto">
              <a:xfrm>
                <a:off x="3704" y="233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4" name="Line 19"/>
              <p:cNvSpPr>
                <a:spLocks noChangeShapeType="1"/>
              </p:cNvSpPr>
              <p:nvPr/>
            </p:nvSpPr>
            <p:spPr bwMode="auto">
              <a:xfrm flipH="1">
                <a:off x="3704" y="233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35" name="Group 20"/>
            <p:cNvGrpSpPr>
              <a:grpSpLocks/>
            </p:cNvGrpSpPr>
            <p:nvPr/>
          </p:nvGrpSpPr>
          <p:grpSpPr bwMode="auto">
            <a:xfrm>
              <a:off x="2584" y="2576"/>
              <a:ext cx="118" cy="120"/>
              <a:chOff x="2584" y="2576"/>
              <a:chExt cx="118" cy="120"/>
            </a:xfrm>
          </p:grpSpPr>
          <p:sp>
            <p:nvSpPr>
              <p:cNvPr id="421" name="Line 21"/>
              <p:cNvSpPr>
                <a:spLocks noChangeShapeType="1"/>
              </p:cNvSpPr>
              <p:nvPr/>
            </p:nvSpPr>
            <p:spPr bwMode="auto">
              <a:xfrm>
                <a:off x="258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2" name="Line 22"/>
              <p:cNvSpPr>
                <a:spLocks noChangeShapeType="1"/>
              </p:cNvSpPr>
              <p:nvPr/>
            </p:nvSpPr>
            <p:spPr bwMode="auto">
              <a:xfrm flipH="1">
                <a:off x="258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36" name="Group 23"/>
            <p:cNvGrpSpPr>
              <a:grpSpLocks/>
            </p:cNvGrpSpPr>
            <p:nvPr/>
          </p:nvGrpSpPr>
          <p:grpSpPr bwMode="auto">
            <a:xfrm>
              <a:off x="2864" y="2576"/>
              <a:ext cx="118" cy="120"/>
              <a:chOff x="2864" y="2576"/>
              <a:chExt cx="118" cy="120"/>
            </a:xfrm>
          </p:grpSpPr>
          <p:sp>
            <p:nvSpPr>
              <p:cNvPr id="419" name="Line 24"/>
              <p:cNvSpPr>
                <a:spLocks noChangeShapeType="1"/>
              </p:cNvSpPr>
              <p:nvPr/>
            </p:nvSpPr>
            <p:spPr bwMode="auto">
              <a:xfrm>
                <a:off x="286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20" name="Line 25"/>
              <p:cNvSpPr>
                <a:spLocks noChangeShapeType="1"/>
              </p:cNvSpPr>
              <p:nvPr/>
            </p:nvSpPr>
            <p:spPr bwMode="auto">
              <a:xfrm flipH="1">
                <a:off x="286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37" name="Group 26"/>
            <p:cNvGrpSpPr>
              <a:grpSpLocks/>
            </p:cNvGrpSpPr>
            <p:nvPr/>
          </p:nvGrpSpPr>
          <p:grpSpPr bwMode="auto">
            <a:xfrm>
              <a:off x="3144" y="2576"/>
              <a:ext cx="118" cy="120"/>
              <a:chOff x="3144" y="2576"/>
              <a:chExt cx="118" cy="120"/>
            </a:xfrm>
          </p:grpSpPr>
          <p:sp>
            <p:nvSpPr>
              <p:cNvPr id="417" name="Line 27"/>
              <p:cNvSpPr>
                <a:spLocks noChangeShapeType="1"/>
              </p:cNvSpPr>
              <p:nvPr/>
            </p:nvSpPr>
            <p:spPr bwMode="auto">
              <a:xfrm>
                <a:off x="314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8" name="Line 28"/>
              <p:cNvSpPr>
                <a:spLocks noChangeShapeType="1"/>
              </p:cNvSpPr>
              <p:nvPr/>
            </p:nvSpPr>
            <p:spPr bwMode="auto">
              <a:xfrm flipH="1">
                <a:off x="314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38" name="Group 29"/>
            <p:cNvGrpSpPr>
              <a:grpSpLocks/>
            </p:cNvGrpSpPr>
            <p:nvPr/>
          </p:nvGrpSpPr>
          <p:grpSpPr bwMode="auto">
            <a:xfrm>
              <a:off x="3424" y="2576"/>
              <a:ext cx="118" cy="120"/>
              <a:chOff x="3424" y="2576"/>
              <a:chExt cx="118" cy="120"/>
            </a:xfrm>
          </p:grpSpPr>
          <p:sp>
            <p:nvSpPr>
              <p:cNvPr id="415" name="Line 30"/>
              <p:cNvSpPr>
                <a:spLocks noChangeShapeType="1"/>
              </p:cNvSpPr>
              <p:nvPr/>
            </p:nvSpPr>
            <p:spPr bwMode="auto">
              <a:xfrm>
                <a:off x="342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6" name="Line 31"/>
              <p:cNvSpPr>
                <a:spLocks noChangeShapeType="1"/>
              </p:cNvSpPr>
              <p:nvPr/>
            </p:nvSpPr>
            <p:spPr bwMode="auto">
              <a:xfrm flipH="1">
                <a:off x="342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39" name="Group 32"/>
            <p:cNvGrpSpPr>
              <a:grpSpLocks/>
            </p:cNvGrpSpPr>
            <p:nvPr/>
          </p:nvGrpSpPr>
          <p:grpSpPr bwMode="auto">
            <a:xfrm>
              <a:off x="3704" y="2576"/>
              <a:ext cx="118" cy="120"/>
              <a:chOff x="3704" y="2576"/>
              <a:chExt cx="118" cy="120"/>
            </a:xfrm>
          </p:grpSpPr>
          <p:sp>
            <p:nvSpPr>
              <p:cNvPr id="413" name="Line 33"/>
              <p:cNvSpPr>
                <a:spLocks noChangeShapeType="1"/>
              </p:cNvSpPr>
              <p:nvPr/>
            </p:nvSpPr>
            <p:spPr bwMode="auto">
              <a:xfrm>
                <a:off x="3704" y="257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4" name="Line 34"/>
              <p:cNvSpPr>
                <a:spLocks noChangeShapeType="1"/>
              </p:cNvSpPr>
              <p:nvPr/>
            </p:nvSpPr>
            <p:spPr bwMode="auto">
              <a:xfrm flipH="1">
                <a:off x="3704" y="257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40" name="Group 35"/>
            <p:cNvGrpSpPr>
              <a:grpSpLocks/>
            </p:cNvGrpSpPr>
            <p:nvPr/>
          </p:nvGrpSpPr>
          <p:grpSpPr bwMode="auto">
            <a:xfrm>
              <a:off x="2584" y="2816"/>
              <a:ext cx="118" cy="120"/>
              <a:chOff x="2584" y="2816"/>
              <a:chExt cx="118" cy="120"/>
            </a:xfrm>
          </p:grpSpPr>
          <p:sp>
            <p:nvSpPr>
              <p:cNvPr id="357" name="Line 36"/>
              <p:cNvSpPr>
                <a:spLocks noChangeShapeType="1"/>
              </p:cNvSpPr>
              <p:nvPr/>
            </p:nvSpPr>
            <p:spPr bwMode="auto">
              <a:xfrm>
                <a:off x="258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12" name="Line 37"/>
              <p:cNvSpPr>
                <a:spLocks noChangeShapeType="1"/>
              </p:cNvSpPr>
              <p:nvPr/>
            </p:nvSpPr>
            <p:spPr bwMode="auto">
              <a:xfrm flipH="1">
                <a:off x="258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41" name="Group 38"/>
            <p:cNvGrpSpPr>
              <a:grpSpLocks/>
            </p:cNvGrpSpPr>
            <p:nvPr/>
          </p:nvGrpSpPr>
          <p:grpSpPr bwMode="auto">
            <a:xfrm>
              <a:off x="2864" y="2816"/>
              <a:ext cx="118" cy="120"/>
              <a:chOff x="2864" y="2816"/>
              <a:chExt cx="118" cy="120"/>
            </a:xfrm>
          </p:grpSpPr>
          <p:sp>
            <p:nvSpPr>
              <p:cNvPr id="333" name="Line 39"/>
              <p:cNvSpPr>
                <a:spLocks noChangeShapeType="1"/>
              </p:cNvSpPr>
              <p:nvPr/>
            </p:nvSpPr>
            <p:spPr bwMode="auto">
              <a:xfrm>
                <a:off x="286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35" name="Line 40"/>
              <p:cNvSpPr>
                <a:spLocks noChangeShapeType="1"/>
              </p:cNvSpPr>
              <p:nvPr/>
            </p:nvSpPr>
            <p:spPr bwMode="auto">
              <a:xfrm flipH="1">
                <a:off x="286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42" name="Group 41"/>
            <p:cNvGrpSpPr>
              <a:grpSpLocks/>
            </p:cNvGrpSpPr>
            <p:nvPr/>
          </p:nvGrpSpPr>
          <p:grpSpPr bwMode="auto">
            <a:xfrm>
              <a:off x="3144" y="2816"/>
              <a:ext cx="118" cy="120"/>
              <a:chOff x="3144" y="2816"/>
              <a:chExt cx="118" cy="120"/>
            </a:xfrm>
          </p:grpSpPr>
          <p:sp>
            <p:nvSpPr>
              <p:cNvPr id="289" name="Line 42"/>
              <p:cNvSpPr>
                <a:spLocks noChangeShapeType="1"/>
              </p:cNvSpPr>
              <p:nvPr/>
            </p:nvSpPr>
            <p:spPr bwMode="auto">
              <a:xfrm>
                <a:off x="314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0" name="Line 43"/>
              <p:cNvSpPr>
                <a:spLocks noChangeShapeType="1"/>
              </p:cNvSpPr>
              <p:nvPr/>
            </p:nvSpPr>
            <p:spPr bwMode="auto">
              <a:xfrm flipH="1">
                <a:off x="314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43" name="Group 44"/>
            <p:cNvGrpSpPr>
              <a:grpSpLocks/>
            </p:cNvGrpSpPr>
            <p:nvPr/>
          </p:nvGrpSpPr>
          <p:grpSpPr bwMode="auto">
            <a:xfrm>
              <a:off x="3424" y="2816"/>
              <a:ext cx="118" cy="120"/>
              <a:chOff x="3424" y="2816"/>
              <a:chExt cx="118" cy="120"/>
            </a:xfrm>
          </p:grpSpPr>
          <p:sp>
            <p:nvSpPr>
              <p:cNvPr id="287" name="Line 45"/>
              <p:cNvSpPr>
                <a:spLocks noChangeShapeType="1"/>
              </p:cNvSpPr>
              <p:nvPr/>
            </p:nvSpPr>
            <p:spPr bwMode="auto">
              <a:xfrm>
                <a:off x="342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8" name="Line 46"/>
              <p:cNvSpPr>
                <a:spLocks noChangeShapeType="1"/>
              </p:cNvSpPr>
              <p:nvPr/>
            </p:nvSpPr>
            <p:spPr bwMode="auto">
              <a:xfrm flipH="1">
                <a:off x="342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44" name="Group 47"/>
            <p:cNvGrpSpPr>
              <a:grpSpLocks/>
            </p:cNvGrpSpPr>
            <p:nvPr/>
          </p:nvGrpSpPr>
          <p:grpSpPr bwMode="auto">
            <a:xfrm>
              <a:off x="3704" y="2816"/>
              <a:ext cx="118" cy="120"/>
              <a:chOff x="3704" y="2816"/>
              <a:chExt cx="118" cy="120"/>
            </a:xfrm>
          </p:grpSpPr>
          <p:sp>
            <p:nvSpPr>
              <p:cNvPr id="285" name="Line 48"/>
              <p:cNvSpPr>
                <a:spLocks noChangeShapeType="1"/>
              </p:cNvSpPr>
              <p:nvPr/>
            </p:nvSpPr>
            <p:spPr bwMode="auto">
              <a:xfrm>
                <a:off x="3704" y="281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6" name="Line 49"/>
              <p:cNvSpPr>
                <a:spLocks noChangeShapeType="1"/>
              </p:cNvSpPr>
              <p:nvPr/>
            </p:nvSpPr>
            <p:spPr bwMode="auto">
              <a:xfrm flipH="1">
                <a:off x="3704" y="281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45" name="Group 50"/>
            <p:cNvGrpSpPr>
              <a:grpSpLocks/>
            </p:cNvGrpSpPr>
            <p:nvPr/>
          </p:nvGrpSpPr>
          <p:grpSpPr bwMode="auto">
            <a:xfrm>
              <a:off x="2584" y="3056"/>
              <a:ext cx="118" cy="120"/>
              <a:chOff x="2584" y="3056"/>
              <a:chExt cx="118" cy="120"/>
            </a:xfrm>
          </p:grpSpPr>
          <p:sp>
            <p:nvSpPr>
              <p:cNvPr id="259" name="Line 51"/>
              <p:cNvSpPr>
                <a:spLocks noChangeShapeType="1"/>
              </p:cNvSpPr>
              <p:nvPr/>
            </p:nvSpPr>
            <p:spPr bwMode="auto">
              <a:xfrm>
                <a:off x="258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84" name="Line 52"/>
              <p:cNvSpPr>
                <a:spLocks noChangeShapeType="1"/>
              </p:cNvSpPr>
              <p:nvPr/>
            </p:nvSpPr>
            <p:spPr bwMode="auto">
              <a:xfrm flipH="1">
                <a:off x="258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46" name="Group 53"/>
            <p:cNvGrpSpPr>
              <a:grpSpLocks/>
            </p:cNvGrpSpPr>
            <p:nvPr/>
          </p:nvGrpSpPr>
          <p:grpSpPr bwMode="auto">
            <a:xfrm>
              <a:off x="2864" y="3056"/>
              <a:ext cx="118" cy="120"/>
              <a:chOff x="2864" y="3056"/>
              <a:chExt cx="118" cy="120"/>
            </a:xfrm>
          </p:grpSpPr>
          <p:sp>
            <p:nvSpPr>
              <p:cNvPr id="256" name="Line 54"/>
              <p:cNvSpPr>
                <a:spLocks noChangeShapeType="1"/>
              </p:cNvSpPr>
              <p:nvPr/>
            </p:nvSpPr>
            <p:spPr bwMode="auto">
              <a:xfrm>
                <a:off x="286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7" name="Line 55"/>
              <p:cNvSpPr>
                <a:spLocks noChangeShapeType="1"/>
              </p:cNvSpPr>
              <p:nvPr/>
            </p:nvSpPr>
            <p:spPr bwMode="auto">
              <a:xfrm flipH="1">
                <a:off x="286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47" name="Group 56"/>
            <p:cNvGrpSpPr>
              <a:grpSpLocks/>
            </p:cNvGrpSpPr>
            <p:nvPr/>
          </p:nvGrpSpPr>
          <p:grpSpPr bwMode="auto">
            <a:xfrm>
              <a:off x="3144" y="3056"/>
              <a:ext cx="118" cy="120"/>
              <a:chOff x="3144" y="3056"/>
              <a:chExt cx="118" cy="120"/>
            </a:xfrm>
          </p:grpSpPr>
          <p:sp>
            <p:nvSpPr>
              <p:cNvPr id="254" name="Line 57"/>
              <p:cNvSpPr>
                <a:spLocks noChangeShapeType="1"/>
              </p:cNvSpPr>
              <p:nvPr/>
            </p:nvSpPr>
            <p:spPr bwMode="auto">
              <a:xfrm>
                <a:off x="314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5" name="Line 58"/>
              <p:cNvSpPr>
                <a:spLocks noChangeShapeType="1"/>
              </p:cNvSpPr>
              <p:nvPr/>
            </p:nvSpPr>
            <p:spPr bwMode="auto">
              <a:xfrm flipH="1">
                <a:off x="314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48" name="Group 59"/>
            <p:cNvGrpSpPr>
              <a:grpSpLocks/>
            </p:cNvGrpSpPr>
            <p:nvPr/>
          </p:nvGrpSpPr>
          <p:grpSpPr bwMode="auto">
            <a:xfrm>
              <a:off x="3424" y="3056"/>
              <a:ext cx="118" cy="120"/>
              <a:chOff x="3424" y="3056"/>
              <a:chExt cx="118" cy="120"/>
            </a:xfrm>
          </p:grpSpPr>
          <p:sp>
            <p:nvSpPr>
              <p:cNvPr id="252" name="Line 60"/>
              <p:cNvSpPr>
                <a:spLocks noChangeShapeType="1"/>
              </p:cNvSpPr>
              <p:nvPr/>
            </p:nvSpPr>
            <p:spPr bwMode="auto">
              <a:xfrm>
                <a:off x="342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3" name="Line 61"/>
              <p:cNvSpPr>
                <a:spLocks noChangeShapeType="1"/>
              </p:cNvSpPr>
              <p:nvPr/>
            </p:nvSpPr>
            <p:spPr bwMode="auto">
              <a:xfrm flipH="1">
                <a:off x="342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49" name="Group 62"/>
            <p:cNvGrpSpPr>
              <a:grpSpLocks/>
            </p:cNvGrpSpPr>
            <p:nvPr/>
          </p:nvGrpSpPr>
          <p:grpSpPr bwMode="auto">
            <a:xfrm>
              <a:off x="3704" y="3056"/>
              <a:ext cx="118" cy="120"/>
              <a:chOff x="3704" y="3056"/>
              <a:chExt cx="118" cy="120"/>
            </a:xfrm>
          </p:grpSpPr>
          <p:sp>
            <p:nvSpPr>
              <p:cNvPr id="250" name="Line 63"/>
              <p:cNvSpPr>
                <a:spLocks noChangeShapeType="1"/>
              </p:cNvSpPr>
              <p:nvPr/>
            </p:nvSpPr>
            <p:spPr bwMode="auto">
              <a:xfrm>
                <a:off x="3704" y="3056"/>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1" name="Line 64"/>
              <p:cNvSpPr>
                <a:spLocks noChangeShapeType="1"/>
              </p:cNvSpPr>
              <p:nvPr/>
            </p:nvSpPr>
            <p:spPr bwMode="auto">
              <a:xfrm flipH="1">
                <a:off x="3704" y="3057"/>
                <a:ext cx="118" cy="119"/>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433" name="Oval 65"/>
          <p:cNvSpPr>
            <a:spLocks noChangeArrowheads="1"/>
          </p:cNvSpPr>
          <p:nvPr/>
        </p:nvSpPr>
        <p:spPr bwMode="auto">
          <a:xfrm>
            <a:off x="8369300" y="2895600"/>
            <a:ext cx="63500" cy="63500"/>
          </a:xfrm>
          <a:prstGeom prst="ellipse">
            <a:avLst/>
          </a:prstGeom>
          <a:blipFill dpi="0" rotWithShape="0">
            <a:blip r:embed="rId3"/>
            <a:srcRect/>
            <a:tile tx="0" ty="0" sx="100000" sy="100000" flip="none" algn="tl"/>
          </a:blipFill>
          <a:ln w="25400">
            <a:solidFill>
              <a:schemeClr val="tx1"/>
            </a:solidFill>
            <a:round/>
            <a:headEnd/>
            <a:tailEnd/>
          </a:ln>
        </p:spPr>
        <p:txBody>
          <a:bodyPr/>
          <a:lstStyle/>
          <a:p>
            <a:endParaRPr lang="en-US"/>
          </a:p>
        </p:txBody>
      </p:sp>
      <p:sp>
        <p:nvSpPr>
          <p:cNvPr id="434" name="Freeform 67"/>
          <p:cNvSpPr>
            <a:spLocks/>
          </p:cNvSpPr>
          <p:nvPr/>
        </p:nvSpPr>
        <p:spPr bwMode="auto">
          <a:xfrm>
            <a:off x="6494463" y="1870075"/>
            <a:ext cx="1090612" cy="614363"/>
          </a:xfrm>
          <a:custGeom>
            <a:avLst/>
            <a:gdLst>
              <a:gd name="T0" fmla="*/ 278 w 687"/>
              <a:gd name="T1" fmla="*/ 66 h 387"/>
              <a:gd name="T2" fmla="*/ 69 w 687"/>
              <a:gd name="T3" fmla="*/ 101 h 387"/>
              <a:gd name="T4" fmla="*/ 52 w 687"/>
              <a:gd name="T5" fmla="*/ 127 h 387"/>
              <a:gd name="T6" fmla="*/ 182 w 687"/>
              <a:gd name="T7" fmla="*/ 222 h 387"/>
              <a:gd name="T8" fmla="*/ 548 w 687"/>
              <a:gd name="T9" fmla="*/ 161 h 387"/>
              <a:gd name="T10" fmla="*/ 139 w 687"/>
              <a:gd name="T11" fmla="*/ 170 h 387"/>
              <a:gd name="T12" fmla="*/ 130 w 687"/>
              <a:gd name="T13" fmla="*/ 266 h 387"/>
              <a:gd name="T14" fmla="*/ 191 w 687"/>
              <a:gd name="T15" fmla="*/ 283 h 387"/>
              <a:gd name="T16" fmla="*/ 652 w 687"/>
              <a:gd name="T17" fmla="*/ 214 h 387"/>
              <a:gd name="T18" fmla="*/ 408 w 687"/>
              <a:gd name="T19" fmla="*/ 31 h 387"/>
              <a:gd name="T20" fmla="*/ 165 w 687"/>
              <a:gd name="T21" fmla="*/ 57 h 387"/>
              <a:gd name="T22" fmla="*/ 113 w 687"/>
              <a:gd name="T23" fmla="*/ 101 h 387"/>
              <a:gd name="T24" fmla="*/ 69 w 687"/>
              <a:gd name="T25" fmla="*/ 170 h 387"/>
              <a:gd name="T26" fmla="*/ 104 w 687"/>
              <a:gd name="T27" fmla="*/ 301 h 387"/>
              <a:gd name="T28" fmla="*/ 235 w 687"/>
              <a:gd name="T29" fmla="*/ 327 h 387"/>
              <a:gd name="T30" fmla="*/ 452 w 687"/>
              <a:gd name="T31" fmla="*/ 283 h 387"/>
              <a:gd name="T32" fmla="*/ 556 w 687"/>
              <a:gd name="T33" fmla="*/ 231 h 387"/>
              <a:gd name="T34" fmla="*/ 600 w 687"/>
              <a:gd name="T35" fmla="*/ 205 h 387"/>
              <a:gd name="T36" fmla="*/ 522 w 687"/>
              <a:gd name="T37" fmla="*/ 101 h 387"/>
              <a:gd name="T38" fmla="*/ 408 w 687"/>
              <a:gd name="T39" fmla="*/ 48 h 387"/>
              <a:gd name="T40" fmla="*/ 217 w 687"/>
              <a:gd name="T41" fmla="*/ 66 h 387"/>
              <a:gd name="T42" fmla="*/ 95 w 687"/>
              <a:gd name="T43" fmla="*/ 101 h 387"/>
              <a:gd name="T44" fmla="*/ 69 w 687"/>
              <a:gd name="T45" fmla="*/ 109 h 387"/>
              <a:gd name="T46" fmla="*/ 69 w 687"/>
              <a:gd name="T47" fmla="*/ 214 h 387"/>
              <a:gd name="T48" fmla="*/ 156 w 687"/>
              <a:gd name="T49" fmla="*/ 248 h 387"/>
              <a:gd name="T50" fmla="*/ 278 w 687"/>
              <a:gd name="T51" fmla="*/ 266 h 387"/>
              <a:gd name="T52" fmla="*/ 661 w 687"/>
              <a:gd name="T53" fmla="*/ 188 h 387"/>
              <a:gd name="T54" fmla="*/ 513 w 687"/>
              <a:gd name="T55" fmla="*/ 127 h 387"/>
              <a:gd name="T56" fmla="*/ 226 w 687"/>
              <a:gd name="T57" fmla="*/ 144 h 387"/>
              <a:gd name="T58" fmla="*/ 104 w 687"/>
              <a:gd name="T59" fmla="*/ 188 h 387"/>
              <a:gd name="T60" fmla="*/ 17 w 687"/>
              <a:gd name="T61" fmla="*/ 266 h 387"/>
              <a:gd name="T62" fmla="*/ 174 w 687"/>
              <a:gd name="T63" fmla="*/ 327 h 387"/>
              <a:gd name="T64" fmla="*/ 374 w 687"/>
              <a:gd name="T65" fmla="*/ 318 h 387"/>
              <a:gd name="T66" fmla="*/ 417 w 687"/>
              <a:gd name="T67" fmla="*/ 301 h 387"/>
              <a:gd name="T68" fmla="*/ 617 w 687"/>
              <a:gd name="T69" fmla="*/ 188 h 387"/>
              <a:gd name="T70" fmla="*/ 608 w 687"/>
              <a:gd name="T71" fmla="*/ 135 h 387"/>
              <a:gd name="T72" fmla="*/ 469 w 687"/>
              <a:gd name="T73" fmla="*/ 92 h 387"/>
              <a:gd name="T74" fmla="*/ 95 w 687"/>
              <a:gd name="T75" fmla="*/ 109 h 387"/>
              <a:gd name="T76" fmla="*/ 95 w 687"/>
              <a:gd name="T77" fmla="*/ 205 h 387"/>
              <a:gd name="T78" fmla="*/ 261 w 687"/>
              <a:gd name="T79" fmla="*/ 275 h 387"/>
              <a:gd name="T80" fmla="*/ 687 w 687"/>
              <a:gd name="T81" fmla="*/ 170 h 387"/>
              <a:gd name="T82" fmla="*/ 513 w 687"/>
              <a:gd name="T83" fmla="*/ 118 h 387"/>
              <a:gd name="T84" fmla="*/ 339 w 687"/>
              <a:gd name="T85" fmla="*/ 144 h 387"/>
              <a:gd name="T86" fmla="*/ 252 w 687"/>
              <a:gd name="T87" fmla="*/ 196 h 387"/>
              <a:gd name="T88" fmla="*/ 78 w 687"/>
              <a:gd name="T89" fmla="*/ 275 h 387"/>
              <a:gd name="T90" fmla="*/ 495 w 687"/>
              <a:gd name="T91" fmla="*/ 266 h 387"/>
              <a:gd name="T92" fmla="*/ 504 w 687"/>
              <a:gd name="T93" fmla="*/ 240 h 387"/>
              <a:gd name="T94" fmla="*/ 400 w 687"/>
              <a:gd name="T95" fmla="*/ 205 h 387"/>
              <a:gd name="T96" fmla="*/ 52 w 687"/>
              <a:gd name="T97" fmla="*/ 309 h 387"/>
              <a:gd name="T98" fmla="*/ 548 w 687"/>
              <a:gd name="T99" fmla="*/ 266 h 387"/>
              <a:gd name="T100" fmla="*/ 417 w 687"/>
              <a:gd name="T101" fmla="*/ 109 h 387"/>
              <a:gd name="T102" fmla="*/ 43 w 687"/>
              <a:gd name="T103" fmla="*/ 135 h 387"/>
              <a:gd name="T104" fmla="*/ 0 w 687"/>
              <a:gd name="T105" fmla="*/ 240 h 387"/>
              <a:gd name="T106" fmla="*/ 61 w 687"/>
              <a:gd name="T107" fmla="*/ 318 h 3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387"/>
              <a:gd name="T164" fmla="*/ 687 w 687"/>
              <a:gd name="T165" fmla="*/ 387 h 38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387">
                <a:moveTo>
                  <a:pt x="278" y="66"/>
                </a:moveTo>
                <a:cubicBezTo>
                  <a:pt x="209" y="80"/>
                  <a:pt x="134" y="78"/>
                  <a:pt x="69" y="101"/>
                </a:cubicBezTo>
                <a:cubicBezTo>
                  <a:pt x="63" y="109"/>
                  <a:pt x="56" y="117"/>
                  <a:pt x="52" y="127"/>
                </a:cubicBezTo>
                <a:cubicBezTo>
                  <a:pt x="13" y="215"/>
                  <a:pt x="127" y="216"/>
                  <a:pt x="182" y="222"/>
                </a:cubicBezTo>
                <a:cubicBezTo>
                  <a:pt x="476" y="214"/>
                  <a:pt x="432" y="276"/>
                  <a:pt x="548" y="161"/>
                </a:cubicBezTo>
                <a:cubicBezTo>
                  <a:pt x="470" y="15"/>
                  <a:pt x="255" y="94"/>
                  <a:pt x="139" y="170"/>
                </a:cubicBezTo>
                <a:cubicBezTo>
                  <a:pt x="117" y="202"/>
                  <a:pt x="98" y="227"/>
                  <a:pt x="130" y="266"/>
                </a:cubicBezTo>
                <a:cubicBezTo>
                  <a:pt x="134" y="271"/>
                  <a:pt x="190" y="282"/>
                  <a:pt x="191" y="283"/>
                </a:cubicBezTo>
                <a:cubicBezTo>
                  <a:pt x="345" y="278"/>
                  <a:pt x="515" y="303"/>
                  <a:pt x="652" y="214"/>
                </a:cubicBezTo>
                <a:cubicBezTo>
                  <a:pt x="687" y="74"/>
                  <a:pt x="505" y="45"/>
                  <a:pt x="408" y="31"/>
                </a:cubicBezTo>
                <a:cubicBezTo>
                  <a:pt x="320" y="0"/>
                  <a:pt x="244" y="29"/>
                  <a:pt x="165" y="57"/>
                </a:cubicBezTo>
                <a:cubicBezTo>
                  <a:pt x="148" y="73"/>
                  <a:pt x="127" y="83"/>
                  <a:pt x="113" y="101"/>
                </a:cubicBezTo>
                <a:cubicBezTo>
                  <a:pt x="95" y="121"/>
                  <a:pt x="84" y="147"/>
                  <a:pt x="69" y="170"/>
                </a:cubicBezTo>
                <a:cubicBezTo>
                  <a:pt x="80" y="213"/>
                  <a:pt x="81" y="261"/>
                  <a:pt x="104" y="301"/>
                </a:cubicBezTo>
                <a:cubicBezTo>
                  <a:pt x="104" y="301"/>
                  <a:pt x="231" y="326"/>
                  <a:pt x="235" y="327"/>
                </a:cubicBezTo>
                <a:cubicBezTo>
                  <a:pt x="355" y="317"/>
                  <a:pt x="354" y="308"/>
                  <a:pt x="452" y="283"/>
                </a:cubicBezTo>
                <a:cubicBezTo>
                  <a:pt x="485" y="261"/>
                  <a:pt x="523" y="252"/>
                  <a:pt x="556" y="231"/>
                </a:cubicBezTo>
                <a:cubicBezTo>
                  <a:pt x="603" y="199"/>
                  <a:pt x="540" y="225"/>
                  <a:pt x="600" y="205"/>
                </a:cubicBezTo>
                <a:cubicBezTo>
                  <a:pt x="581" y="151"/>
                  <a:pt x="573" y="126"/>
                  <a:pt x="522" y="101"/>
                </a:cubicBezTo>
                <a:cubicBezTo>
                  <a:pt x="490" y="55"/>
                  <a:pt x="463" y="56"/>
                  <a:pt x="408" y="48"/>
                </a:cubicBezTo>
                <a:cubicBezTo>
                  <a:pt x="344" y="54"/>
                  <a:pt x="280" y="55"/>
                  <a:pt x="217" y="66"/>
                </a:cubicBezTo>
                <a:cubicBezTo>
                  <a:pt x="175" y="73"/>
                  <a:pt x="135" y="89"/>
                  <a:pt x="95" y="101"/>
                </a:cubicBezTo>
                <a:cubicBezTo>
                  <a:pt x="86" y="103"/>
                  <a:pt x="69" y="109"/>
                  <a:pt x="69" y="109"/>
                </a:cubicBezTo>
                <a:cubicBezTo>
                  <a:pt x="43" y="148"/>
                  <a:pt x="33" y="149"/>
                  <a:pt x="69" y="214"/>
                </a:cubicBezTo>
                <a:cubicBezTo>
                  <a:pt x="73" y="221"/>
                  <a:pt x="144" y="245"/>
                  <a:pt x="156" y="248"/>
                </a:cubicBezTo>
                <a:cubicBezTo>
                  <a:pt x="196" y="256"/>
                  <a:pt x="278" y="266"/>
                  <a:pt x="278" y="266"/>
                </a:cubicBezTo>
                <a:cubicBezTo>
                  <a:pt x="386" y="261"/>
                  <a:pt x="567" y="276"/>
                  <a:pt x="661" y="188"/>
                </a:cubicBezTo>
                <a:cubicBezTo>
                  <a:pt x="609" y="123"/>
                  <a:pt x="593" y="137"/>
                  <a:pt x="513" y="127"/>
                </a:cubicBezTo>
                <a:cubicBezTo>
                  <a:pt x="417" y="132"/>
                  <a:pt x="321" y="133"/>
                  <a:pt x="226" y="144"/>
                </a:cubicBezTo>
                <a:cubicBezTo>
                  <a:pt x="207" y="146"/>
                  <a:pt x="137" y="181"/>
                  <a:pt x="104" y="188"/>
                </a:cubicBezTo>
                <a:cubicBezTo>
                  <a:pt x="66" y="210"/>
                  <a:pt x="31" y="223"/>
                  <a:pt x="17" y="266"/>
                </a:cubicBezTo>
                <a:cubicBezTo>
                  <a:pt x="70" y="308"/>
                  <a:pt x="106" y="317"/>
                  <a:pt x="174" y="327"/>
                </a:cubicBezTo>
                <a:cubicBezTo>
                  <a:pt x="240" y="324"/>
                  <a:pt x="307" y="325"/>
                  <a:pt x="374" y="318"/>
                </a:cubicBezTo>
                <a:cubicBezTo>
                  <a:pt x="389" y="316"/>
                  <a:pt x="402" y="305"/>
                  <a:pt x="417" y="301"/>
                </a:cubicBezTo>
                <a:cubicBezTo>
                  <a:pt x="495" y="274"/>
                  <a:pt x="550" y="231"/>
                  <a:pt x="617" y="188"/>
                </a:cubicBezTo>
                <a:cubicBezTo>
                  <a:pt x="614" y="170"/>
                  <a:pt x="617" y="150"/>
                  <a:pt x="608" y="135"/>
                </a:cubicBezTo>
                <a:cubicBezTo>
                  <a:pt x="593" y="112"/>
                  <a:pt x="493" y="96"/>
                  <a:pt x="469" y="92"/>
                </a:cubicBezTo>
                <a:cubicBezTo>
                  <a:pt x="344" y="97"/>
                  <a:pt x="219" y="97"/>
                  <a:pt x="95" y="109"/>
                </a:cubicBezTo>
                <a:cubicBezTo>
                  <a:pt x="63" y="111"/>
                  <a:pt x="79" y="176"/>
                  <a:pt x="95" y="205"/>
                </a:cubicBezTo>
                <a:cubicBezTo>
                  <a:pt x="108" y="230"/>
                  <a:pt x="228" y="258"/>
                  <a:pt x="261" y="275"/>
                </a:cubicBezTo>
                <a:cubicBezTo>
                  <a:pt x="399" y="269"/>
                  <a:pt x="577" y="279"/>
                  <a:pt x="687" y="170"/>
                </a:cubicBezTo>
                <a:cubicBezTo>
                  <a:pt x="622" y="118"/>
                  <a:pt x="601" y="126"/>
                  <a:pt x="513" y="118"/>
                </a:cubicBezTo>
                <a:cubicBezTo>
                  <a:pt x="455" y="126"/>
                  <a:pt x="395" y="127"/>
                  <a:pt x="339" y="144"/>
                </a:cubicBezTo>
                <a:cubicBezTo>
                  <a:pt x="306" y="153"/>
                  <a:pt x="283" y="184"/>
                  <a:pt x="252" y="196"/>
                </a:cubicBezTo>
                <a:cubicBezTo>
                  <a:pt x="194" y="215"/>
                  <a:pt x="128" y="240"/>
                  <a:pt x="78" y="275"/>
                </a:cubicBezTo>
                <a:cubicBezTo>
                  <a:pt x="216" y="290"/>
                  <a:pt x="357" y="289"/>
                  <a:pt x="495" y="266"/>
                </a:cubicBezTo>
                <a:cubicBezTo>
                  <a:pt x="498" y="257"/>
                  <a:pt x="508" y="247"/>
                  <a:pt x="504" y="240"/>
                </a:cubicBezTo>
                <a:cubicBezTo>
                  <a:pt x="494" y="223"/>
                  <a:pt x="417" y="209"/>
                  <a:pt x="400" y="205"/>
                </a:cubicBezTo>
                <a:cubicBezTo>
                  <a:pt x="129" y="212"/>
                  <a:pt x="112" y="134"/>
                  <a:pt x="52" y="309"/>
                </a:cubicBezTo>
                <a:cubicBezTo>
                  <a:pt x="208" y="387"/>
                  <a:pt x="393" y="319"/>
                  <a:pt x="548" y="266"/>
                </a:cubicBezTo>
                <a:cubicBezTo>
                  <a:pt x="612" y="197"/>
                  <a:pt x="467" y="126"/>
                  <a:pt x="417" y="109"/>
                </a:cubicBezTo>
                <a:cubicBezTo>
                  <a:pt x="152" y="116"/>
                  <a:pt x="182" y="91"/>
                  <a:pt x="43" y="135"/>
                </a:cubicBezTo>
                <a:cubicBezTo>
                  <a:pt x="15" y="164"/>
                  <a:pt x="11" y="201"/>
                  <a:pt x="0" y="240"/>
                </a:cubicBezTo>
                <a:cubicBezTo>
                  <a:pt x="6" y="283"/>
                  <a:pt x="8" y="318"/>
                  <a:pt x="61" y="318"/>
                </a:cubicBezTo>
              </a:path>
            </a:pathLst>
          </a:custGeom>
          <a:noFill/>
          <a:ln w="9525"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nvGrpSpPr>
          <p:cNvPr id="435" name="Group 68"/>
          <p:cNvGrpSpPr>
            <a:grpSpLocks/>
          </p:cNvGrpSpPr>
          <p:nvPr/>
        </p:nvGrpSpPr>
        <p:grpSpPr bwMode="auto">
          <a:xfrm>
            <a:off x="6997700" y="1841500"/>
            <a:ext cx="152400" cy="152400"/>
            <a:chOff x="3552" y="2064"/>
            <a:chExt cx="96" cy="96"/>
          </a:xfrm>
        </p:grpSpPr>
        <p:sp>
          <p:nvSpPr>
            <p:cNvPr id="436" name="Line 69"/>
            <p:cNvSpPr>
              <a:spLocks noChangeShapeType="1"/>
            </p:cNvSpPr>
            <p:nvPr/>
          </p:nvSpPr>
          <p:spPr bwMode="auto">
            <a:xfrm flipH="1">
              <a:off x="3552" y="2064"/>
              <a:ext cx="96" cy="48"/>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37" name="Line 70"/>
            <p:cNvSpPr>
              <a:spLocks noChangeShapeType="1"/>
            </p:cNvSpPr>
            <p:nvPr/>
          </p:nvSpPr>
          <p:spPr bwMode="auto">
            <a:xfrm>
              <a:off x="3552" y="2112"/>
              <a:ext cx="96" cy="48"/>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438" name="Group 71"/>
          <p:cNvGrpSpPr>
            <a:grpSpLocks/>
          </p:cNvGrpSpPr>
          <p:nvPr/>
        </p:nvGrpSpPr>
        <p:grpSpPr bwMode="auto">
          <a:xfrm flipH="1">
            <a:off x="6883400" y="2349500"/>
            <a:ext cx="152400" cy="152400"/>
            <a:chOff x="3552" y="2064"/>
            <a:chExt cx="96" cy="96"/>
          </a:xfrm>
        </p:grpSpPr>
        <p:sp>
          <p:nvSpPr>
            <p:cNvPr id="439" name="Line 72"/>
            <p:cNvSpPr>
              <a:spLocks noChangeShapeType="1"/>
            </p:cNvSpPr>
            <p:nvPr/>
          </p:nvSpPr>
          <p:spPr bwMode="auto">
            <a:xfrm flipH="1">
              <a:off x="3552" y="2064"/>
              <a:ext cx="96" cy="48"/>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0" name="Line 73"/>
            <p:cNvSpPr>
              <a:spLocks noChangeShapeType="1"/>
            </p:cNvSpPr>
            <p:nvPr/>
          </p:nvSpPr>
          <p:spPr bwMode="auto">
            <a:xfrm>
              <a:off x="3552" y="2112"/>
              <a:ext cx="96" cy="48"/>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441" name="Freeform 74"/>
          <p:cNvSpPr>
            <a:spLocks/>
          </p:cNvSpPr>
          <p:nvPr/>
        </p:nvSpPr>
        <p:spPr bwMode="auto">
          <a:xfrm>
            <a:off x="6438900" y="3441700"/>
            <a:ext cx="1090613" cy="614363"/>
          </a:xfrm>
          <a:custGeom>
            <a:avLst/>
            <a:gdLst>
              <a:gd name="T0" fmla="*/ 278 w 687"/>
              <a:gd name="T1" fmla="*/ 66 h 387"/>
              <a:gd name="T2" fmla="*/ 69 w 687"/>
              <a:gd name="T3" fmla="*/ 101 h 387"/>
              <a:gd name="T4" fmla="*/ 52 w 687"/>
              <a:gd name="T5" fmla="*/ 127 h 387"/>
              <a:gd name="T6" fmla="*/ 182 w 687"/>
              <a:gd name="T7" fmla="*/ 222 h 387"/>
              <a:gd name="T8" fmla="*/ 548 w 687"/>
              <a:gd name="T9" fmla="*/ 161 h 387"/>
              <a:gd name="T10" fmla="*/ 139 w 687"/>
              <a:gd name="T11" fmla="*/ 170 h 387"/>
              <a:gd name="T12" fmla="*/ 130 w 687"/>
              <a:gd name="T13" fmla="*/ 266 h 387"/>
              <a:gd name="T14" fmla="*/ 191 w 687"/>
              <a:gd name="T15" fmla="*/ 283 h 387"/>
              <a:gd name="T16" fmla="*/ 652 w 687"/>
              <a:gd name="T17" fmla="*/ 214 h 387"/>
              <a:gd name="T18" fmla="*/ 408 w 687"/>
              <a:gd name="T19" fmla="*/ 31 h 387"/>
              <a:gd name="T20" fmla="*/ 165 w 687"/>
              <a:gd name="T21" fmla="*/ 57 h 387"/>
              <a:gd name="T22" fmla="*/ 113 w 687"/>
              <a:gd name="T23" fmla="*/ 101 h 387"/>
              <a:gd name="T24" fmla="*/ 69 w 687"/>
              <a:gd name="T25" fmla="*/ 170 h 387"/>
              <a:gd name="T26" fmla="*/ 104 w 687"/>
              <a:gd name="T27" fmla="*/ 301 h 387"/>
              <a:gd name="T28" fmla="*/ 235 w 687"/>
              <a:gd name="T29" fmla="*/ 327 h 387"/>
              <a:gd name="T30" fmla="*/ 452 w 687"/>
              <a:gd name="T31" fmla="*/ 283 h 387"/>
              <a:gd name="T32" fmla="*/ 556 w 687"/>
              <a:gd name="T33" fmla="*/ 231 h 387"/>
              <a:gd name="T34" fmla="*/ 600 w 687"/>
              <a:gd name="T35" fmla="*/ 205 h 387"/>
              <a:gd name="T36" fmla="*/ 522 w 687"/>
              <a:gd name="T37" fmla="*/ 101 h 387"/>
              <a:gd name="T38" fmla="*/ 408 w 687"/>
              <a:gd name="T39" fmla="*/ 48 h 387"/>
              <a:gd name="T40" fmla="*/ 217 w 687"/>
              <a:gd name="T41" fmla="*/ 66 h 387"/>
              <a:gd name="T42" fmla="*/ 95 w 687"/>
              <a:gd name="T43" fmla="*/ 101 h 387"/>
              <a:gd name="T44" fmla="*/ 69 w 687"/>
              <a:gd name="T45" fmla="*/ 109 h 387"/>
              <a:gd name="T46" fmla="*/ 69 w 687"/>
              <a:gd name="T47" fmla="*/ 214 h 387"/>
              <a:gd name="T48" fmla="*/ 156 w 687"/>
              <a:gd name="T49" fmla="*/ 248 h 387"/>
              <a:gd name="T50" fmla="*/ 278 w 687"/>
              <a:gd name="T51" fmla="*/ 266 h 387"/>
              <a:gd name="T52" fmla="*/ 661 w 687"/>
              <a:gd name="T53" fmla="*/ 188 h 387"/>
              <a:gd name="T54" fmla="*/ 513 w 687"/>
              <a:gd name="T55" fmla="*/ 127 h 387"/>
              <a:gd name="T56" fmla="*/ 226 w 687"/>
              <a:gd name="T57" fmla="*/ 144 h 387"/>
              <a:gd name="T58" fmla="*/ 104 w 687"/>
              <a:gd name="T59" fmla="*/ 188 h 387"/>
              <a:gd name="T60" fmla="*/ 17 w 687"/>
              <a:gd name="T61" fmla="*/ 266 h 387"/>
              <a:gd name="T62" fmla="*/ 174 w 687"/>
              <a:gd name="T63" fmla="*/ 327 h 387"/>
              <a:gd name="T64" fmla="*/ 374 w 687"/>
              <a:gd name="T65" fmla="*/ 318 h 387"/>
              <a:gd name="T66" fmla="*/ 417 w 687"/>
              <a:gd name="T67" fmla="*/ 301 h 387"/>
              <a:gd name="T68" fmla="*/ 617 w 687"/>
              <a:gd name="T69" fmla="*/ 188 h 387"/>
              <a:gd name="T70" fmla="*/ 608 w 687"/>
              <a:gd name="T71" fmla="*/ 135 h 387"/>
              <a:gd name="T72" fmla="*/ 469 w 687"/>
              <a:gd name="T73" fmla="*/ 92 h 387"/>
              <a:gd name="T74" fmla="*/ 95 w 687"/>
              <a:gd name="T75" fmla="*/ 109 h 387"/>
              <a:gd name="T76" fmla="*/ 95 w 687"/>
              <a:gd name="T77" fmla="*/ 205 h 387"/>
              <a:gd name="T78" fmla="*/ 261 w 687"/>
              <a:gd name="T79" fmla="*/ 275 h 387"/>
              <a:gd name="T80" fmla="*/ 687 w 687"/>
              <a:gd name="T81" fmla="*/ 170 h 387"/>
              <a:gd name="T82" fmla="*/ 513 w 687"/>
              <a:gd name="T83" fmla="*/ 118 h 387"/>
              <a:gd name="T84" fmla="*/ 339 w 687"/>
              <a:gd name="T85" fmla="*/ 144 h 387"/>
              <a:gd name="T86" fmla="*/ 252 w 687"/>
              <a:gd name="T87" fmla="*/ 196 h 387"/>
              <a:gd name="T88" fmla="*/ 78 w 687"/>
              <a:gd name="T89" fmla="*/ 275 h 387"/>
              <a:gd name="T90" fmla="*/ 495 w 687"/>
              <a:gd name="T91" fmla="*/ 266 h 387"/>
              <a:gd name="T92" fmla="*/ 504 w 687"/>
              <a:gd name="T93" fmla="*/ 240 h 387"/>
              <a:gd name="T94" fmla="*/ 400 w 687"/>
              <a:gd name="T95" fmla="*/ 205 h 387"/>
              <a:gd name="T96" fmla="*/ 52 w 687"/>
              <a:gd name="T97" fmla="*/ 309 h 387"/>
              <a:gd name="T98" fmla="*/ 548 w 687"/>
              <a:gd name="T99" fmla="*/ 266 h 387"/>
              <a:gd name="T100" fmla="*/ 417 w 687"/>
              <a:gd name="T101" fmla="*/ 109 h 387"/>
              <a:gd name="T102" fmla="*/ 43 w 687"/>
              <a:gd name="T103" fmla="*/ 135 h 387"/>
              <a:gd name="T104" fmla="*/ 0 w 687"/>
              <a:gd name="T105" fmla="*/ 240 h 387"/>
              <a:gd name="T106" fmla="*/ 61 w 687"/>
              <a:gd name="T107" fmla="*/ 318 h 3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387"/>
              <a:gd name="T164" fmla="*/ 687 w 687"/>
              <a:gd name="T165" fmla="*/ 387 h 38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387">
                <a:moveTo>
                  <a:pt x="278" y="66"/>
                </a:moveTo>
                <a:cubicBezTo>
                  <a:pt x="209" y="80"/>
                  <a:pt x="134" y="78"/>
                  <a:pt x="69" y="101"/>
                </a:cubicBezTo>
                <a:cubicBezTo>
                  <a:pt x="63" y="109"/>
                  <a:pt x="56" y="117"/>
                  <a:pt x="52" y="127"/>
                </a:cubicBezTo>
                <a:cubicBezTo>
                  <a:pt x="13" y="215"/>
                  <a:pt x="127" y="216"/>
                  <a:pt x="182" y="222"/>
                </a:cubicBezTo>
                <a:cubicBezTo>
                  <a:pt x="476" y="214"/>
                  <a:pt x="432" y="276"/>
                  <a:pt x="548" y="161"/>
                </a:cubicBezTo>
                <a:cubicBezTo>
                  <a:pt x="470" y="15"/>
                  <a:pt x="255" y="94"/>
                  <a:pt x="139" y="170"/>
                </a:cubicBezTo>
                <a:cubicBezTo>
                  <a:pt x="117" y="202"/>
                  <a:pt x="98" y="227"/>
                  <a:pt x="130" y="266"/>
                </a:cubicBezTo>
                <a:cubicBezTo>
                  <a:pt x="134" y="271"/>
                  <a:pt x="190" y="282"/>
                  <a:pt x="191" y="283"/>
                </a:cubicBezTo>
                <a:cubicBezTo>
                  <a:pt x="345" y="278"/>
                  <a:pt x="515" y="303"/>
                  <a:pt x="652" y="214"/>
                </a:cubicBezTo>
                <a:cubicBezTo>
                  <a:pt x="687" y="74"/>
                  <a:pt x="505" y="45"/>
                  <a:pt x="408" y="31"/>
                </a:cubicBezTo>
                <a:cubicBezTo>
                  <a:pt x="320" y="0"/>
                  <a:pt x="244" y="29"/>
                  <a:pt x="165" y="57"/>
                </a:cubicBezTo>
                <a:cubicBezTo>
                  <a:pt x="148" y="73"/>
                  <a:pt x="127" y="83"/>
                  <a:pt x="113" y="101"/>
                </a:cubicBezTo>
                <a:cubicBezTo>
                  <a:pt x="95" y="121"/>
                  <a:pt x="84" y="147"/>
                  <a:pt x="69" y="170"/>
                </a:cubicBezTo>
                <a:cubicBezTo>
                  <a:pt x="80" y="213"/>
                  <a:pt x="81" y="261"/>
                  <a:pt x="104" y="301"/>
                </a:cubicBezTo>
                <a:cubicBezTo>
                  <a:pt x="104" y="301"/>
                  <a:pt x="231" y="326"/>
                  <a:pt x="235" y="327"/>
                </a:cubicBezTo>
                <a:cubicBezTo>
                  <a:pt x="355" y="317"/>
                  <a:pt x="354" y="308"/>
                  <a:pt x="452" y="283"/>
                </a:cubicBezTo>
                <a:cubicBezTo>
                  <a:pt x="485" y="261"/>
                  <a:pt x="523" y="252"/>
                  <a:pt x="556" y="231"/>
                </a:cubicBezTo>
                <a:cubicBezTo>
                  <a:pt x="603" y="199"/>
                  <a:pt x="540" y="225"/>
                  <a:pt x="600" y="205"/>
                </a:cubicBezTo>
                <a:cubicBezTo>
                  <a:pt x="581" y="151"/>
                  <a:pt x="573" y="126"/>
                  <a:pt x="522" y="101"/>
                </a:cubicBezTo>
                <a:cubicBezTo>
                  <a:pt x="490" y="55"/>
                  <a:pt x="463" y="56"/>
                  <a:pt x="408" y="48"/>
                </a:cubicBezTo>
                <a:cubicBezTo>
                  <a:pt x="344" y="54"/>
                  <a:pt x="280" y="55"/>
                  <a:pt x="217" y="66"/>
                </a:cubicBezTo>
                <a:cubicBezTo>
                  <a:pt x="175" y="73"/>
                  <a:pt x="135" y="89"/>
                  <a:pt x="95" y="101"/>
                </a:cubicBezTo>
                <a:cubicBezTo>
                  <a:pt x="86" y="103"/>
                  <a:pt x="69" y="109"/>
                  <a:pt x="69" y="109"/>
                </a:cubicBezTo>
                <a:cubicBezTo>
                  <a:pt x="43" y="148"/>
                  <a:pt x="33" y="149"/>
                  <a:pt x="69" y="214"/>
                </a:cubicBezTo>
                <a:cubicBezTo>
                  <a:pt x="73" y="221"/>
                  <a:pt x="144" y="245"/>
                  <a:pt x="156" y="248"/>
                </a:cubicBezTo>
                <a:cubicBezTo>
                  <a:pt x="196" y="256"/>
                  <a:pt x="278" y="266"/>
                  <a:pt x="278" y="266"/>
                </a:cubicBezTo>
                <a:cubicBezTo>
                  <a:pt x="386" y="261"/>
                  <a:pt x="567" y="276"/>
                  <a:pt x="661" y="188"/>
                </a:cubicBezTo>
                <a:cubicBezTo>
                  <a:pt x="609" y="123"/>
                  <a:pt x="593" y="137"/>
                  <a:pt x="513" y="127"/>
                </a:cubicBezTo>
                <a:cubicBezTo>
                  <a:pt x="417" y="132"/>
                  <a:pt x="321" y="133"/>
                  <a:pt x="226" y="144"/>
                </a:cubicBezTo>
                <a:cubicBezTo>
                  <a:pt x="207" y="146"/>
                  <a:pt x="137" y="181"/>
                  <a:pt x="104" y="188"/>
                </a:cubicBezTo>
                <a:cubicBezTo>
                  <a:pt x="66" y="210"/>
                  <a:pt x="31" y="223"/>
                  <a:pt x="17" y="266"/>
                </a:cubicBezTo>
                <a:cubicBezTo>
                  <a:pt x="70" y="308"/>
                  <a:pt x="106" y="317"/>
                  <a:pt x="174" y="327"/>
                </a:cubicBezTo>
                <a:cubicBezTo>
                  <a:pt x="240" y="324"/>
                  <a:pt x="307" y="325"/>
                  <a:pt x="374" y="318"/>
                </a:cubicBezTo>
                <a:cubicBezTo>
                  <a:pt x="389" y="316"/>
                  <a:pt x="402" y="305"/>
                  <a:pt x="417" y="301"/>
                </a:cubicBezTo>
                <a:cubicBezTo>
                  <a:pt x="495" y="274"/>
                  <a:pt x="550" y="231"/>
                  <a:pt x="617" y="188"/>
                </a:cubicBezTo>
                <a:cubicBezTo>
                  <a:pt x="614" y="170"/>
                  <a:pt x="617" y="150"/>
                  <a:pt x="608" y="135"/>
                </a:cubicBezTo>
                <a:cubicBezTo>
                  <a:pt x="593" y="112"/>
                  <a:pt x="493" y="96"/>
                  <a:pt x="469" y="92"/>
                </a:cubicBezTo>
                <a:cubicBezTo>
                  <a:pt x="344" y="97"/>
                  <a:pt x="219" y="97"/>
                  <a:pt x="95" y="109"/>
                </a:cubicBezTo>
                <a:cubicBezTo>
                  <a:pt x="63" y="111"/>
                  <a:pt x="79" y="176"/>
                  <a:pt x="95" y="205"/>
                </a:cubicBezTo>
                <a:cubicBezTo>
                  <a:pt x="108" y="230"/>
                  <a:pt x="228" y="258"/>
                  <a:pt x="261" y="275"/>
                </a:cubicBezTo>
                <a:cubicBezTo>
                  <a:pt x="399" y="269"/>
                  <a:pt x="577" y="279"/>
                  <a:pt x="687" y="170"/>
                </a:cubicBezTo>
                <a:cubicBezTo>
                  <a:pt x="622" y="118"/>
                  <a:pt x="601" y="126"/>
                  <a:pt x="513" y="118"/>
                </a:cubicBezTo>
                <a:cubicBezTo>
                  <a:pt x="455" y="126"/>
                  <a:pt x="395" y="127"/>
                  <a:pt x="339" y="144"/>
                </a:cubicBezTo>
                <a:cubicBezTo>
                  <a:pt x="306" y="153"/>
                  <a:pt x="283" y="184"/>
                  <a:pt x="252" y="196"/>
                </a:cubicBezTo>
                <a:cubicBezTo>
                  <a:pt x="194" y="215"/>
                  <a:pt x="128" y="240"/>
                  <a:pt x="78" y="275"/>
                </a:cubicBezTo>
                <a:cubicBezTo>
                  <a:pt x="216" y="290"/>
                  <a:pt x="357" y="289"/>
                  <a:pt x="495" y="266"/>
                </a:cubicBezTo>
                <a:cubicBezTo>
                  <a:pt x="498" y="257"/>
                  <a:pt x="508" y="247"/>
                  <a:pt x="504" y="240"/>
                </a:cubicBezTo>
                <a:cubicBezTo>
                  <a:pt x="494" y="223"/>
                  <a:pt x="417" y="209"/>
                  <a:pt x="400" y="205"/>
                </a:cubicBezTo>
                <a:cubicBezTo>
                  <a:pt x="129" y="212"/>
                  <a:pt x="112" y="134"/>
                  <a:pt x="52" y="309"/>
                </a:cubicBezTo>
                <a:cubicBezTo>
                  <a:pt x="208" y="387"/>
                  <a:pt x="393" y="319"/>
                  <a:pt x="548" y="266"/>
                </a:cubicBezTo>
                <a:cubicBezTo>
                  <a:pt x="612" y="197"/>
                  <a:pt x="467" y="126"/>
                  <a:pt x="417" y="109"/>
                </a:cubicBezTo>
                <a:cubicBezTo>
                  <a:pt x="152" y="116"/>
                  <a:pt x="182" y="91"/>
                  <a:pt x="43" y="135"/>
                </a:cubicBezTo>
                <a:cubicBezTo>
                  <a:pt x="15" y="164"/>
                  <a:pt x="11" y="201"/>
                  <a:pt x="0" y="240"/>
                </a:cubicBezTo>
                <a:cubicBezTo>
                  <a:pt x="6" y="283"/>
                  <a:pt x="8" y="318"/>
                  <a:pt x="61" y="318"/>
                </a:cubicBezTo>
              </a:path>
            </a:pathLst>
          </a:custGeom>
          <a:noFill/>
          <a:ln w="9525" cmpd="sng">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nvGrpSpPr>
          <p:cNvPr id="442" name="Group 75"/>
          <p:cNvGrpSpPr>
            <a:grpSpLocks/>
          </p:cNvGrpSpPr>
          <p:nvPr/>
        </p:nvGrpSpPr>
        <p:grpSpPr bwMode="auto">
          <a:xfrm>
            <a:off x="6819900" y="3911600"/>
            <a:ext cx="152400" cy="152400"/>
            <a:chOff x="3552" y="2064"/>
            <a:chExt cx="96" cy="96"/>
          </a:xfrm>
        </p:grpSpPr>
        <p:sp>
          <p:nvSpPr>
            <p:cNvPr id="443" name="Line 76"/>
            <p:cNvSpPr>
              <a:spLocks noChangeShapeType="1"/>
            </p:cNvSpPr>
            <p:nvPr/>
          </p:nvSpPr>
          <p:spPr bwMode="auto">
            <a:xfrm flipH="1">
              <a:off x="3552" y="2064"/>
              <a:ext cx="96" cy="48"/>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4" name="Line 77"/>
            <p:cNvSpPr>
              <a:spLocks noChangeShapeType="1"/>
            </p:cNvSpPr>
            <p:nvPr/>
          </p:nvSpPr>
          <p:spPr bwMode="auto">
            <a:xfrm>
              <a:off x="3552" y="2112"/>
              <a:ext cx="96" cy="48"/>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445" name="Group 78"/>
          <p:cNvGrpSpPr>
            <a:grpSpLocks/>
          </p:cNvGrpSpPr>
          <p:nvPr/>
        </p:nvGrpSpPr>
        <p:grpSpPr bwMode="auto">
          <a:xfrm flipH="1">
            <a:off x="6896100" y="3378200"/>
            <a:ext cx="152400" cy="152400"/>
            <a:chOff x="3552" y="2064"/>
            <a:chExt cx="96" cy="96"/>
          </a:xfrm>
        </p:grpSpPr>
        <p:sp>
          <p:nvSpPr>
            <p:cNvPr id="446" name="Line 79"/>
            <p:cNvSpPr>
              <a:spLocks noChangeShapeType="1"/>
            </p:cNvSpPr>
            <p:nvPr/>
          </p:nvSpPr>
          <p:spPr bwMode="auto">
            <a:xfrm flipH="1">
              <a:off x="3552" y="2064"/>
              <a:ext cx="96" cy="48"/>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7" name="Line 80"/>
            <p:cNvSpPr>
              <a:spLocks noChangeShapeType="1"/>
            </p:cNvSpPr>
            <p:nvPr/>
          </p:nvSpPr>
          <p:spPr bwMode="auto">
            <a:xfrm>
              <a:off x="3552" y="2112"/>
              <a:ext cx="96" cy="48"/>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448" name="Text Box 81"/>
          <p:cNvSpPr txBox="1">
            <a:spLocks/>
          </p:cNvSpPr>
          <p:nvPr/>
        </p:nvSpPr>
        <p:spPr bwMode="auto">
          <a:xfrm>
            <a:off x="7239000" y="4191000"/>
            <a:ext cx="212407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algn="l" eaLnBrk="1" hangingPunct="1"/>
            <a:r>
              <a:rPr lang="en-US" sz="2000" dirty="0">
                <a:solidFill>
                  <a:srgbClr val="FF0000"/>
                </a:solidFill>
                <a:latin typeface="Apple Chancery"/>
                <a:cs typeface="Apple Chancery"/>
              </a:rPr>
              <a:t>eddy currents</a:t>
            </a:r>
          </a:p>
        </p:txBody>
      </p:sp>
      <p:sp>
        <p:nvSpPr>
          <p:cNvPr id="451" name="TextBox 450"/>
          <p:cNvSpPr txBox="1"/>
          <p:nvPr/>
        </p:nvSpPr>
        <p:spPr>
          <a:xfrm>
            <a:off x="266699" y="2181592"/>
            <a:ext cx="4267201" cy="1015663"/>
          </a:xfrm>
          <a:prstGeom prst="rect">
            <a:avLst/>
          </a:prstGeom>
          <a:noFill/>
        </p:spPr>
        <p:txBody>
          <a:bodyPr wrap="square" rtlCol="0">
            <a:spAutoFit/>
          </a:bodyPr>
          <a:lstStyle/>
          <a:p>
            <a:r>
              <a:rPr lang="en-US" sz="2000" dirty="0">
                <a:solidFill>
                  <a:srgbClr val="FF0000"/>
                </a:solidFill>
                <a:latin typeface="Apple Chancery"/>
                <a:cs typeface="Apple Chancery"/>
              </a:rPr>
              <a:t>The consequence </a:t>
            </a:r>
            <a:r>
              <a:rPr lang="en-US" sz="2000" dirty="0">
                <a:latin typeface="Times New Roman"/>
                <a:cs typeface="Times New Roman"/>
              </a:rPr>
              <a:t>is a </a:t>
            </a:r>
            <a:r>
              <a:rPr lang="en-US" sz="2000" dirty="0">
                <a:solidFill>
                  <a:srgbClr val="0000FF"/>
                </a:solidFill>
                <a:latin typeface="Times New Roman"/>
                <a:cs typeface="Times New Roman"/>
              </a:rPr>
              <a:t>permanent swirl of charge</a:t>
            </a:r>
            <a:r>
              <a:rPr lang="en-US" sz="2000" dirty="0">
                <a:latin typeface="Times New Roman"/>
                <a:cs typeface="Times New Roman"/>
              </a:rPr>
              <a:t>, called an </a:t>
            </a:r>
            <a:r>
              <a:rPr lang="en-US" sz="2000" i="1" dirty="0">
                <a:solidFill>
                  <a:srgbClr val="FF0000"/>
                </a:solidFill>
                <a:latin typeface="Times New Roman"/>
                <a:cs typeface="Times New Roman"/>
              </a:rPr>
              <a:t>eddy current</a:t>
            </a:r>
            <a:r>
              <a:rPr lang="en-US" sz="2000" dirty="0">
                <a:solidFill>
                  <a:srgbClr val="0000FF"/>
                </a:solidFill>
                <a:latin typeface="Times New Roman"/>
                <a:cs typeface="Times New Roman"/>
              </a:rPr>
              <a:t>, </a:t>
            </a:r>
            <a:r>
              <a:rPr lang="en-US" sz="2000" dirty="0">
                <a:latin typeface="Times New Roman"/>
                <a:cs typeface="Times New Roman"/>
              </a:rPr>
              <a:t>at the boundary of the </a:t>
            </a:r>
            <a:r>
              <a:rPr lang="en-US" sz="2000" i="1" dirty="0">
                <a:latin typeface="Times New Roman"/>
                <a:cs typeface="Times New Roman"/>
              </a:rPr>
              <a:t>B-fld.  </a:t>
            </a:r>
            <a:endParaRPr lang="en-US" sz="2000" dirty="0">
              <a:latin typeface="Times New Roman"/>
              <a:cs typeface="Times New Roman"/>
            </a:endParaRPr>
          </a:p>
        </p:txBody>
      </p:sp>
      <p:sp>
        <p:nvSpPr>
          <p:cNvPr id="453" name="Line 84"/>
          <p:cNvSpPr>
            <a:spLocks noChangeShapeType="1"/>
          </p:cNvSpPr>
          <p:nvPr/>
        </p:nvSpPr>
        <p:spPr bwMode="auto">
          <a:xfrm flipV="1">
            <a:off x="7007225" y="2838450"/>
            <a:ext cx="0" cy="539750"/>
          </a:xfrm>
          <a:prstGeom prst="line">
            <a:avLst/>
          </a:prstGeom>
          <a:noFill/>
          <a:ln w="5715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54" name="Line 84"/>
          <p:cNvSpPr>
            <a:spLocks noChangeShapeType="1"/>
          </p:cNvSpPr>
          <p:nvPr/>
        </p:nvSpPr>
        <p:spPr bwMode="auto">
          <a:xfrm flipV="1">
            <a:off x="7045325" y="1301750"/>
            <a:ext cx="0" cy="539750"/>
          </a:xfrm>
          <a:prstGeom prst="line">
            <a:avLst/>
          </a:prstGeom>
          <a:noFill/>
          <a:ln w="57150">
            <a:solidFill>
              <a:srgbClr val="FF0000"/>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55" name="TextBox 454"/>
          <p:cNvSpPr txBox="1"/>
          <p:nvPr/>
        </p:nvSpPr>
        <p:spPr>
          <a:xfrm>
            <a:off x="266699" y="4675257"/>
            <a:ext cx="5918201" cy="707886"/>
          </a:xfrm>
          <a:prstGeom prst="rect">
            <a:avLst/>
          </a:prstGeom>
          <a:noFill/>
        </p:spPr>
        <p:txBody>
          <a:bodyPr wrap="square" rtlCol="0">
            <a:spAutoFit/>
          </a:bodyPr>
          <a:lstStyle/>
          <a:p>
            <a:r>
              <a:rPr lang="en-US" sz="2000" dirty="0">
                <a:solidFill>
                  <a:srgbClr val="FF0000"/>
                </a:solidFill>
                <a:latin typeface="Apple Chancery"/>
                <a:cs typeface="Apple Chancery"/>
              </a:rPr>
              <a:t>Large, heavy objects </a:t>
            </a:r>
            <a:r>
              <a:rPr lang="en-US" sz="2000" dirty="0">
                <a:latin typeface="Times New Roman"/>
                <a:cs typeface="Times New Roman"/>
              </a:rPr>
              <a:t>like trains use eddy current brakes for braking.</a:t>
            </a:r>
          </a:p>
        </p:txBody>
      </p:sp>
      <p:graphicFrame>
        <p:nvGraphicFramePr>
          <p:cNvPr id="456" name="Object 455"/>
          <p:cNvGraphicFramePr>
            <a:graphicFrameLocks noChangeAspect="1"/>
          </p:cNvGraphicFramePr>
          <p:nvPr>
            <p:extLst>
              <p:ext uri="{D42A27DB-BD31-4B8C-83A1-F6EECF244321}">
                <p14:modId xmlns:p14="http://schemas.microsoft.com/office/powerpoint/2010/main" val="1548232922"/>
              </p:ext>
            </p:extLst>
          </p:nvPr>
        </p:nvGraphicFramePr>
        <p:xfrm>
          <a:off x="6794500" y="1473200"/>
          <a:ext cx="222242" cy="243553"/>
        </p:xfrm>
        <a:graphic>
          <a:graphicData uri="http://schemas.openxmlformats.org/presentationml/2006/ole">
            <mc:AlternateContent xmlns:mc="http://schemas.openxmlformats.org/markup-compatibility/2006">
              <mc:Choice xmlns:v="urn:schemas-microsoft-com:vml" Requires="v">
                <p:oleObj spid="_x0000_s3219533" name="Equation" r:id="rId4" imgW="139700" imgH="152400" progId="Equation.DSMT4">
                  <p:embed/>
                </p:oleObj>
              </mc:Choice>
              <mc:Fallback>
                <p:oleObj name="Equation" r:id="rId4" imgW="139700" imgH="152400" progId="Equation.DSMT4">
                  <p:embed/>
                  <p:pic>
                    <p:nvPicPr>
                      <p:cNvPr id="0" name=""/>
                      <p:cNvPicPr/>
                      <p:nvPr/>
                    </p:nvPicPr>
                    <p:blipFill>
                      <a:blip r:embed="rId5"/>
                      <a:stretch>
                        <a:fillRect/>
                      </a:stretch>
                    </p:blipFill>
                    <p:spPr>
                      <a:xfrm>
                        <a:off x="6794500" y="1473200"/>
                        <a:ext cx="222242" cy="243553"/>
                      </a:xfrm>
                      <a:prstGeom prst="rect">
                        <a:avLst/>
                      </a:prstGeom>
                    </p:spPr>
                  </p:pic>
                </p:oleObj>
              </mc:Fallback>
            </mc:AlternateContent>
          </a:graphicData>
        </a:graphic>
      </p:graphicFrame>
      <p:graphicFrame>
        <p:nvGraphicFramePr>
          <p:cNvPr id="457" name="Object 456"/>
          <p:cNvGraphicFramePr>
            <a:graphicFrameLocks noChangeAspect="1"/>
          </p:cNvGraphicFramePr>
          <p:nvPr>
            <p:extLst>
              <p:ext uri="{D42A27DB-BD31-4B8C-83A1-F6EECF244321}">
                <p14:modId xmlns:p14="http://schemas.microsoft.com/office/powerpoint/2010/main" val="3157728850"/>
              </p:ext>
            </p:extLst>
          </p:nvPr>
        </p:nvGraphicFramePr>
        <p:xfrm>
          <a:off x="7038975" y="2982248"/>
          <a:ext cx="222242" cy="243553"/>
        </p:xfrm>
        <a:graphic>
          <a:graphicData uri="http://schemas.openxmlformats.org/presentationml/2006/ole">
            <mc:AlternateContent xmlns:mc="http://schemas.openxmlformats.org/markup-compatibility/2006">
              <mc:Choice xmlns:v="urn:schemas-microsoft-com:vml" Requires="v">
                <p:oleObj spid="_x0000_s3219534" name="Equation" r:id="rId6" imgW="139700" imgH="152400" progId="Equation.DSMT4">
                  <p:embed/>
                </p:oleObj>
              </mc:Choice>
              <mc:Fallback>
                <p:oleObj name="Equation" r:id="rId6" imgW="139700" imgH="152400" progId="Equation.DSMT4">
                  <p:embed/>
                  <p:pic>
                    <p:nvPicPr>
                      <p:cNvPr id="0" name=""/>
                      <p:cNvPicPr/>
                      <p:nvPr/>
                    </p:nvPicPr>
                    <p:blipFill>
                      <a:blip r:embed="rId5"/>
                      <a:stretch>
                        <a:fillRect/>
                      </a:stretch>
                    </p:blipFill>
                    <p:spPr>
                      <a:xfrm>
                        <a:off x="7038975" y="2982248"/>
                        <a:ext cx="222242" cy="243553"/>
                      </a:xfrm>
                      <a:prstGeom prst="rect">
                        <a:avLst/>
                      </a:prstGeom>
                    </p:spPr>
                  </p:pic>
                </p:oleObj>
              </mc:Fallback>
            </mc:AlternateContent>
          </a:graphicData>
        </a:graphic>
      </p:graphicFrame>
      <p:sp>
        <p:nvSpPr>
          <p:cNvPr id="4" name="Freeform 3"/>
          <p:cNvSpPr/>
          <p:nvPr/>
        </p:nvSpPr>
        <p:spPr>
          <a:xfrm>
            <a:off x="7175500" y="2374900"/>
            <a:ext cx="1435100" cy="1892300"/>
          </a:xfrm>
          <a:custGeom>
            <a:avLst/>
            <a:gdLst>
              <a:gd name="connsiteX0" fmla="*/ 0 w 1435100"/>
              <a:gd name="connsiteY0" fmla="*/ 0 h 1892300"/>
              <a:gd name="connsiteX1" fmla="*/ 1371600 w 1435100"/>
              <a:gd name="connsiteY1" fmla="*/ 876300 h 1892300"/>
              <a:gd name="connsiteX2" fmla="*/ 698500 w 1435100"/>
              <a:gd name="connsiteY2" fmla="*/ 889000 h 1892300"/>
              <a:gd name="connsiteX3" fmla="*/ 1435100 w 1435100"/>
              <a:gd name="connsiteY3" fmla="*/ 1892300 h 1892300"/>
            </a:gdLst>
            <a:ahLst/>
            <a:cxnLst>
              <a:cxn ang="0">
                <a:pos x="connsiteX0" y="connsiteY0"/>
              </a:cxn>
              <a:cxn ang="0">
                <a:pos x="connsiteX1" y="connsiteY1"/>
              </a:cxn>
              <a:cxn ang="0">
                <a:pos x="connsiteX2" y="connsiteY2"/>
              </a:cxn>
              <a:cxn ang="0">
                <a:pos x="connsiteX3" y="connsiteY3"/>
              </a:cxn>
            </a:cxnLst>
            <a:rect l="l" t="t" r="r" b="b"/>
            <a:pathLst>
              <a:path w="1435100" h="1892300">
                <a:moveTo>
                  <a:pt x="0" y="0"/>
                </a:moveTo>
                <a:cubicBezTo>
                  <a:pt x="627591" y="364066"/>
                  <a:pt x="1255183" y="728133"/>
                  <a:pt x="1371600" y="876300"/>
                </a:cubicBezTo>
                <a:cubicBezTo>
                  <a:pt x="1488017" y="1024467"/>
                  <a:pt x="687917" y="719667"/>
                  <a:pt x="698500" y="889000"/>
                </a:cubicBezTo>
                <a:cubicBezTo>
                  <a:pt x="709083" y="1058333"/>
                  <a:pt x="1072091" y="1475316"/>
                  <a:pt x="1435100" y="1892300"/>
                </a:cubicBezTo>
              </a:path>
            </a:pathLst>
          </a:cu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7391400" y="3924300"/>
            <a:ext cx="431800" cy="292100"/>
          </a:xfrm>
          <a:custGeom>
            <a:avLst/>
            <a:gdLst>
              <a:gd name="connsiteX0" fmla="*/ 0 w 431800"/>
              <a:gd name="connsiteY0" fmla="*/ 0 h 292100"/>
              <a:gd name="connsiteX1" fmla="*/ 355600 w 431800"/>
              <a:gd name="connsiteY1" fmla="*/ 38100 h 292100"/>
              <a:gd name="connsiteX2" fmla="*/ 127000 w 431800"/>
              <a:gd name="connsiteY2" fmla="*/ 139700 h 292100"/>
              <a:gd name="connsiteX3" fmla="*/ 431800 w 431800"/>
              <a:gd name="connsiteY3" fmla="*/ 292100 h 292100"/>
            </a:gdLst>
            <a:ahLst/>
            <a:cxnLst>
              <a:cxn ang="0">
                <a:pos x="connsiteX0" y="connsiteY0"/>
              </a:cxn>
              <a:cxn ang="0">
                <a:pos x="connsiteX1" y="connsiteY1"/>
              </a:cxn>
              <a:cxn ang="0">
                <a:pos x="connsiteX2" y="connsiteY2"/>
              </a:cxn>
              <a:cxn ang="0">
                <a:pos x="connsiteX3" y="connsiteY3"/>
              </a:cxn>
            </a:cxnLst>
            <a:rect l="l" t="t" r="r" b="b"/>
            <a:pathLst>
              <a:path w="431800" h="292100">
                <a:moveTo>
                  <a:pt x="0" y="0"/>
                </a:moveTo>
                <a:cubicBezTo>
                  <a:pt x="167216" y="7408"/>
                  <a:pt x="334433" y="14817"/>
                  <a:pt x="355600" y="38100"/>
                </a:cubicBezTo>
                <a:cubicBezTo>
                  <a:pt x="376767" y="61383"/>
                  <a:pt x="114300" y="97367"/>
                  <a:pt x="127000" y="139700"/>
                </a:cubicBezTo>
                <a:cubicBezTo>
                  <a:pt x="139700" y="182033"/>
                  <a:pt x="431800" y="292100"/>
                  <a:pt x="431800" y="292100"/>
                </a:cubicBezTo>
              </a:path>
            </a:pathLst>
          </a:cu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459" name="Object 458"/>
          <p:cNvGraphicFramePr>
            <a:graphicFrameLocks noChangeAspect="1"/>
          </p:cNvGraphicFramePr>
          <p:nvPr>
            <p:extLst>
              <p:ext uri="{D42A27DB-BD31-4B8C-83A1-F6EECF244321}">
                <p14:modId xmlns:p14="http://schemas.microsoft.com/office/powerpoint/2010/main" val="1601152286"/>
              </p:ext>
            </p:extLst>
          </p:nvPr>
        </p:nvGraphicFramePr>
        <p:xfrm>
          <a:off x="6701631" y="2367628"/>
          <a:ext cx="141287" cy="263525"/>
        </p:xfrm>
        <a:graphic>
          <a:graphicData uri="http://schemas.openxmlformats.org/presentationml/2006/ole">
            <mc:AlternateContent xmlns:mc="http://schemas.openxmlformats.org/markup-compatibility/2006">
              <mc:Choice xmlns:v="urn:schemas-microsoft-com:vml" Requires="v">
                <p:oleObj spid="_x0000_s3219535" name="Equation" r:id="rId7" imgW="88900" imgH="165100" progId="Equation.DSMT4">
                  <p:embed/>
                </p:oleObj>
              </mc:Choice>
              <mc:Fallback>
                <p:oleObj name="Equation" r:id="rId7" imgW="88900" imgH="165100" progId="Equation.DSMT4">
                  <p:embed/>
                  <p:pic>
                    <p:nvPicPr>
                      <p:cNvPr id="0" name=""/>
                      <p:cNvPicPr/>
                      <p:nvPr/>
                    </p:nvPicPr>
                    <p:blipFill>
                      <a:blip r:embed="rId8"/>
                      <a:stretch>
                        <a:fillRect/>
                      </a:stretch>
                    </p:blipFill>
                    <p:spPr>
                      <a:xfrm>
                        <a:off x="6701631" y="2367628"/>
                        <a:ext cx="141287" cy="263525"/>
                      </a:xfrm>
                      <a:prstGeom prst="rect">
                        <a:avLst/>
                      </a:prstGeom>
                    </p:spPr>
                  </p:pic>
                </p:oleObj>
              </mc:Fallback>
            </mc:AlternateContent>
          </a:graphicData>
        </a:graphic>
      </p:graphicFrame>
      <p:graphicFrame>
        <p:nvGraphicFramePr>
          <p:cNvPr id="460" name="Object 459"/>
          <p:cNvGraphicFramePr>
            <a:graphicFrameLocks noChangeAspect="1"/>
          </p:cNvGraphicFramePr>
          <p:nvPr>
            <p:extLst>
              <p:ext uri="{D42A27DB-BD31-4B8C-83A1-F6EECF244321}">
                <p14:modId xmlns:p14="http://schemas.microsoft.com/office/powerpoint/2010/main" val="1210909399"/>
              </p:ext>
            </p:extLst>
          </p:nvPr>
        </p:nvGraphicFramePr>
        <p:xfrm>
          <a:off x="6630988" y="3267075"/>
          <a:ext cx="141287" cy="263525"/>
        </p:xfrm>
        <a:graphic>
          <a:graphicData uri="http://schemas.openxmlformats.org/presentationml/2006/ole">
            <mc:AlternateContent xmlns:mc="http://schemas.openxmlformats.org/markup-compatibility/2006">
              <mc:Choice xmlns:v="urn:schemas-microsoft-com:vml" Requires="v">
                <p:oleObj spid="_x0000_s3219536" name="Equation" r:id="rId9" imgW="88900" imgH="165100" progId="Equation.DSMT4">
                  <p:embed/>
                </p:oleObj>
              </mc:Choice>
              <mc:Fallback>
                <p:oleObj name="Equation" r:id="rId9" imgW="88900" imgH="165100" progId="Equation.DSMT4">
                  <p:embed/>
                  <p:pic>
                    <p:nvPicPr>
                      <p:cNvPr id="0" name=""/>
                      <p:cNvPicPr/>
                      <p:nvPr/>
                    </p:nvPicPr>
                    <p:blipFill>
                      <a:blip r:embed="rId8"/>
                      <a:stretch>
                        <a:fillRect/>
                      </a:stretch>
                    </p:blipFill>
                    <p:spPr>
                      <a:xfrm>
                        <a:off x="6630988" y="3267075"/>
                        <a:ext cx="141287" cy="263525"/>
                      </a:xfrm>
                      <a:prstGeom prst="rect">
                        <a:avLst/>
                      </a:prstGeom>
                    </p:spPr>
                  </p:pic>
                </p:oleObj>
              </mc:Fallback>
            </mc:AlternateContent>
          </a:graphicData>
        </a:graphic>
      </p:graphicFrame>
      <p:graphicFrame>
        <p:nvGraphicFramePr>
          <p:cNvPr id="94" name="Object 93"/>
          <p:cNvGraphicFramePr>
            <a:graphicFrameLocks noChangeAspect="1"/>
          </p:cNvGraphicFramePr>
          <p:nvPr>
            <p:extLst>
              <p:ext uri="{D42A27DB-BD31-4B8C-83A1-F6EECF244321}">
                <p14:modId xmlns:p14="http://schemas.microsoft.com/office/powerpoint/2010/main" val="1194833786"/>
              </p:ext>
            </p:extLst>
          </p:nvPr>
        </p:nvGraphicFramePr>
        <p:xfrm>
          <a:off x="7059613" y="3889375"/>
          <a:ext cx="141287" cy="263525"/>
        </p:xfrm>
        <a:graphic>
          <a:graphicData uri="http://schemas.openxmlformats.org/presentationml/2006/ole">
            <mc:AlternateContent xmlns:mc="http://schemas.openxmlformats.org/markup-compatibility/2006">
              <mc:Choice xmlns:v="urn:schemas-microsoft-com:vml" Requires="v">
                <p:oleObj spid="_x0000_s3219537" name="Equation" r:id="rId10" imgW="88900" imgH="165100" progId="Equation.DSMT4">
                  <p:embed/>
                </p:oleObj>
              </mc:Choice>
              <mc:Fallback>
                <p:oleObj name="Equation" r:id="rId10" imgW="88900" imgH="165100" progId="Equation.DSMT4">
                  <p:embed/>
                  <p:pic>
                    <p:nvPicPr>
                      <p:cNvPr id="0" name=""/>
                      <p:cNvPicPr/>
                      <p:nvPr/>
                    </p:nvPicPr>
                    <p:blipFill>
                      <a:blip r:embed="rId8"/>
                      <a:stretch>
                        <a:fillRect/>
                      </a:stretch>
                    </p:blipFill>
                    <p:spPr>
                      <a:xfrm>
                        <a:off x="7059613" y="3889375"/>
                        <a:ext cx="141287" cy="263525"/>
                      </a:xfrm>
                      <a:prstGeom prst="rect">
                        <a:avLst/>
                      </a:prstGeom>
                    </p:spPr>
                  </p:pic>
                </p:oleObj>
              </mc:Fallback>
            </mc:AlternateContent>
          </a:graphicData>
        </a:graphic>
      </p:graphicFrame>
      <p:graphicFrame>
        <p:nvGraphicFramePr>
          <p:cNvPr id="95" name="Object 94"/>
          <p:cNvGraphicFramePr>
            <a:graphicFrameLocks noChangeAspect="1"/>
          </p:cNvGraphicFramePr>
          <p:nvPr>
            <p:extLst>
              <p:ext uri="{D42A27DB-BD31-4B8C-83A1-F6EECF244321}">
                <p14:modId xmlns:p14="http://schemas.microsoft.com/office/powerpoint/2010/main" val="2005931853"/>
              </p:ext>
            </p:extLst>
          </p:nvPr>
        </p:nvGraphicFramePr>
        <p:xfrm>
          <a:off x="7237413" y="1680906"/>
          <a:ext cx="141287" cy="263525"/>
        </p:xfrm>
        <a:graphic>
          <a:graphicData uri="http://schemas.openxmlformats.org/presentationml/2006/ole">
            <mc:AlternateContent xmlns:mc="http://schemas.openxmlformats.org/markup-compatibility/2006">
              <mc:Choice xmlns:v="urn:schemas-microsoft-com:vml" Requires="v">
                <p:oleObj spid="_x0000_s3219538" name="Equation" r:id="rId11" imgW="88900" imgH="165100" progId="Equation.DSMT4">
                  <p:embed/>
                </p:oleObj>
              </mc:Choice>
              <mc:Fallback>
                <p:oleObj name="Equation" r:id="rId11" imgW="88900" imgH="165100" progId="Equation.DSMT4">
                  <p:embed/>
                  <p:pic>
                    <p:nvPicPr>
                      <p:cNvPr id="0" name=""/>
                      <p:cNvPicPr/>
                      <p:nvPr/>
                    </p:nvPicPr>
                    <p:blipFill>
                      <a:blip r:embed="rId8"/>
                      <a:stretch>
                        <a:fillRect/>
                      </a:stretch>
                    </p:blipFill>
                    <p:spPr>
                      <a:xfrm>
                        <a:off x="7237413" y="1680906"/>
                        <a:ext cx="141287" cy="263525"/>
                      </a:xfrm>
                      <a:prstGeom prst="rect">
                        <a:avLst/>
                      </a:prstGeom>
                    </p:spPr>
                  </p:pic>
                </p:oleObj>
              </mc:Fallback>
            </mc:AlternateContent>
          </a:graphicData>
        </a:graphic>
      </p:graphicFrame>
      <p:sp>
        <p:nvSpPr>
          <p:cNvPr id="96" name="TextBox 95"/>
          <p:cNvSpPr txBox="1"/>
          <p:nvPr/>
        </p:nvSpPr>
        <p:spPr>
          <a:xfrm>
            <a:off x="266699" y="3441830"/>
            <a:ext cx="4267201" cy="1015663"/>
          </a:xfrm>
          <a:prstGeom prst="rect">
            <a:avLst/>
          </a:prstGeom>
          <a:noFill/>
        </p:spPr>
        <p:txBody>
          <a:bodyPr wrap="square" rtlCol="0">
            <a:spAutoFit/>
          </a:bodyPr>
          <a:lstStyle/>
          <a:p>
            <a:r>
              <a:rPr lang="en-US" sz="2000" i="1" dirty="0">
                <a:solidFill>
                  <a:srgbClr val="FF0000"/>
                </a:solidFill>
                <a:latin typeface="Times New Roman"/>
                <a:cs typeface="Times New Roman"/>
              </a:rPr>
              <a:t>These eddy currents </a:t>
            </a:r>
            <a:r>
              <a:rPr lang="en-US" sz="2000" dirty="0">
                <a:solidFill>
                  <a:srgbClr val="0000FF"/>
                </a:solidFill>
                <a:latin typeface="Times New Roman"/>
                <a:cs typeface="Times New Roman"/>
              </a:rPr>
              <a:t>constantly create </a:t>
            </a:r>
            <a:r>
              <a:rPr lang="en-US" sz="2000" dirty="0">
                <a:solidFill>
                  <a:srgbClr val="FF0000"/>
                </a:solidFill>
                <a:latin typeface="Times New Roman"/>
                <a:cs typeface="Times New Roman"/>
              </a:rPr>
              <a:t>a </a:t>
            </a:r>
            <a:r>
              <a:rPr lang="en-US" sz="2000" dirty="0">
                <a:solidFill>
                  <a:srgbClr val="0000FF"/>
                </a:solidFill>
                <a:latin typeface="Times New Roman"/>
                <a:cs typeface="Times New Roman"/>
              </a:rPr>
              <a:t>retarding force </a:t>
            </a:r>
            <a:r>
              <a:rPr lang="en-US" sz="2000" dirty="0">
                <a:latin typeface="Times New Roman"/>
                <a:cs typeface="Times New Roman"/>
              </a:rPr>
              <a:t>on the disk, hence the </a:t>
            </a:r>
            <a:r>
              <a:rPr lang="en-US" sz="2000" i="1" dirty="0">
                <a:solidFill>
                  <a:srgbClr val="FF0000"/>
                </a:solidFill>
                <a:latin typeface="Times New Roman"/>
                <a:cs typeface="Times New Roman"/>
              </a:rPr>
              <a:t>eddy current brake</a:t>
            </a:r>
            <a:r>
              <a:rPr lang="en-US" sz="2000" dirty="0">
                <a:latin typeface="Times New Roman"/>
                <a:cs typeface="Times New Roman"/>
              </a:rPr>
              <a:t>.</a:t>
            </a:r>
          </a:p>
        </p:txBody>
      </p:sp>
    </p:spTree>
    <p:extLst>
      <p:ext uri="{BB962C8B-B14F-4D97-AF65-F5344CB8AC3E}">
        <p14:creationId xmlns:p14="http://schemas.microsoft.com/office/powerpoint/2010/main" val="335357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dissolve">
                                      <p:cBhvr>
                                        <p:cTn id="7" dur="500"/>
                                        <p:tgtEl>
                                          <p:spTgt spid="4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34"/>
                                        </p:tgtEl>
                                        <p:attrNameLst>
                                          <p:attrName>style.visibility</p:attrName>
                                        </p:attrNameLst>
                                      </p:cBhvr>
                                      <p:to>
                                        <p:strVal val="visible"/>
                                      </p:to>
                                    </p:set>
                                    <p:animEffect transition="in" filter="dissolve">
                                      <p:cBhvr>
                                        <p:cTn id="12" dur="500"/>
                                        <p:tgtEl>
                                          <p:spTgt spid="434"/>
                                        </p:tgtEl>
                                      </p:cBhvr>
                                    </p:animEffect>
                                  </p:childTnLst>
                                </p:cTn>
                              </p:par>
                              <p:par>
                                <p:cTn id="13" presetID="9" presetClass="entr" presetSubtype="0" fill="hold" nodeType="withEffect">
                                  <p:stCondLst>
                                    <p:cond delay="0"/>
                                  </p:stCondLst>
                                  <p:childTnLst>
                                    <p:set>
                                      <p:cBhvr>
                                        <p:cTn id="14" dur="1" fill="hold">
                                          <p:stCondLst>
                                            <p:cond delay="0"/>
                                          </p:stCondLst>
                                        </p:cTn>
                                        <p:tgtEl>
                                          <p:spTgt spid="438"/>
                                        </p:tgtEl>
                                        <p:attrNameLst>
                                          <p:attrName>style.visibility</p:attrName>
                                        </p:attrNameLst>
                                      </p:cBhvr>
                                      <p:to>
                                        <p:strVal val="visible"/>
                                      </p:to>
                                    </p:set>
                                    <p:animEffect transition="in" filter="dissolve">
                                      <p:cBhvr>
                                        <p:cTn id="15" dur="500"/>
                                        <p:tgtEl>
                                          <p:spTgt spid="438"/>
                                        </p:tgtEl>
                                      </p:cBhvr>
                                    </p:animEffect>
                                  </p:childTnLst>
                                </p:cTn>
                              </p:par>
                              <p:par>
                                <p:cTn id="16" presetID="9" presetClass="entr" presetSubtype="0" fill="hold" nodeType="withEffect">
                                  <p:stCondLst>
                                    <p:cond delay="0"/>
                                  </p:stCondLst>
                                  <p:childTnLst>
                                    <p:set>
                                      <p:cBhvr>
                                        <p:cTn id="17" dur="1" fill="hold">
                                          <p:stCondLst>
                                            <p:cond delay="0"/>
                                          </p:stCondLst>
                                        </p:cTn>
                                        <p:tgtEl>
                                          <p:spTgt spid="459"/>
                                        </p:tgtEl>
                                        <p:attrNameLst>
                                          <p:attrName>style.visibility</p:attrName>
                                        </p:attrNameLst>
                                      </p:cBhvr>
                                      <p:to>
                                        <p:strVal val="visible"/>
                                      </p:to>
                                    </p:set>
                                    <p:animEffect transition="in" filter="dissolve">
                                      <p:cBhvr>
                                        <p:cTn id="18" dur="500"/>
                                        <p:tgtEl>
                                          <p:spTgt spid="459"/>
                                        </p:tgtEl>
                                      </p:cBhvr>
                                    </p:animEffect>
                                  </p:childTnLst>
                                </p:cTn>
                              </p:par>
                              <p:par>
                                <p:cTn id="19" presetID="9" presetClass="entr" presetSubtype="0" fill="hold" nodeType="withEffect">
                                  <p:stCondLst>
                                    <p:cond delay="0"/>
                                  </p:stCondLst>
                                  <p:childTnLst>
                                    <p:set>
                                      <p:cBhvr>
                                        <p:cTn id="20" dur="1" fill="hold">
                                          <p:stCondLst>
                                            <p:cond delay="0"/>
                                          </p:stCondLst>
                                        </p:cTn>
                                        <p:tgtEl>
                                          <p:spTgt spid="435"/>
                                        </p:tgtEl>
                                        <p:attrNameLst>
                                          <p:attrName>style.visibility</p:attrName>
                                        </p:attrNameLst>
                                      </p:cBhvr>
                                      <p:to>
                                        <p:strVal val="visible"/>
                                      </p:to>
                                    </p:set>
                                    <p:animEffect transition="in" filter="dissolve">
                                      <p:cBhvr>
                                        <p:cTn id="21" dur="500"/>
                                        <p:tgtEl>
                                          <p:spTgt spid="435"/>
                                        </p:tgtEl>
                                      </p:cBhvr>
                                    </p:animEffect>
                                  </p:childTnLst>
                                </p:cTn>
                              </p:par>
                              <p:par>
                                <p:cTn id="22" presetID="9" presetClass="entr" presetSubtype="0" fill="hold" nodeType="withEffect">
                                  <p:stCondLst>
                                    <p:cond delay="0"/>
                                  </p:stCondLst>
                                  <p:childTnLst>
                                    <p:set>
                                      <p:cBhvr>
                                        <p:cTn id="23" dur="1" fill="hold">
                                          <p:stCondLst>
                                            <p:cond delay="0"/>
                                          </p:stCondLst>
                                        </p:cTn>
                                        <p:tgtEl>
                                          <p:spTgt spid="95"/>
                                        </p:tgtEl>
                                        <p:attrNameLst>
                                          <p:attrName>style.visibility</p:attrName>
                                        </p:attrNameLst>
                                      </p:cBhvr>
                                      <p:to>
                                        <p:strVal val="visible"/>
                                      </p:to>
                                    </p:set>
                                    <p:animEffect transition="in" filter="dissolve">
                                      <p:cBhvr>
                                        <p:cTn id="24" dur="500"/>
                                        <p:tgtEl>
                                          <p:spTgt spid="95"/>
                                        </p:tgtEl>
                                      </p:cBhvr>
                                    </p:animEffect>
                                  </p:childTnLst>
                                </p:cTn>
                              </p:par>
                              <p:par>
                                <p:cTn id="25" presetID="9" presetClass="entr" presetSubtype="0" fill="hold" nodeType="withEffect">
                                  <p:stCondLst>
                                    <p:cond delay="0"/>
                                  </p:stCondLst>
                                  <p:childTnLst>
                                    <p:set>
                                      <p:cBhvr>
                                        <p:cTn id="26" dur="1" fill="hold">
                                          <p:stCondLst>
                                            <p:cond delay="0"/>
                                          </p:stCondLst>
                                        </p:cTn>
                                        <p:tgtEl>
                                          <p:spTgt spid="445"/>
                                        </p:tgtEl>
                                        <p:attrNameLst>
                                          <p:attrName>style.visibility</p:attrName>
                                        </p:attrNameLst>
                                      </p:cBhvr>
                                      <p:to>
                                        <p:strVal val="visible"/>
                                      </p:to>
                                    </p:set>
                                    <p:animEffect transition="in" filter="dissolve">
                                      <p:cBhvr>
                                        <p:cTn id="27" dur="500"/>
                                        <p:tgtEl>
                                          <p:spTgt spid="445"/>
                                        </p:tgtEl>
                                      </p:cBhvr>
                                    </p:animEffect>
                                  </p:childTnLst>
                                </p:cTn>
                              </p:par>
                              <p:par>
                                <p:cTn id="28" presetID="9" presetClass="entr" presetSubtype="0" fill="hold" nodeType="withEffect">
                                  <p:stCondLst>
                                    <p:cond delay="0"/>
                                  </p:stCondLst>
                                  <p:childTnLst>
                                    <p:set>
                                      <p:cBhvr>
                                        <p:cTn id="29" dur="1" fill="hold">
                                          <p:stCondLst>
                                            <p:cond delay="0"/>
                                          </p:stCondLst>
                                        </p:cTn>
                                        <p:tgtEl>
                                          <p:spTgt spid="460"/>
                                        </p:tgtEl>
                                        <p:attrNameLst>
                                          <p:attrName>style.visibility</p:attrName>
                                        </p:attrNameLst>
                                      </p:cBhvr>
                                      <p:to>
                                        <p:strVal val="visible"/>
                                      </p:to>
                                    </p:set>
                                    <p:animEffect transition="in" filter="dissolve">
                                      <p:cBhvr>
                                        <p:cTn id="30" dur="500"/>
                                        <p:tgtEl>
                                          <p:spTgt spid="460"/>
                                        </p:tgtEl>
                                      </p:cBhvr>
                                    </p:animEffect>
                                  </p:childTnLst>
                                </p:cTn>
                              </p:par>
                              <p:par>
                                <p:cTn id="31" presetID="9" presetClass="entr" presetSubtype="0" fill="hold" nodeType="withEffect">
                                  <p:stCondLst>
                                    <p:cond delay="0"/>
                                  </p:stCondLst>
                                  <p:childTnLst>
                                    <p:set>
                                      <p:cBhvr>
                                        <p:cTn id="32" dur="1" fill="hold">
                                          <p:stCondLst>
                                            <p:cond delay="0"/>
                                          </p:stCondLst>
                                        </p:cTn>
                                        <p:tgtEl>
                                          <p:spTgt spid="442"/>
                                        </p:tgtEl>
                                        <p:attrNameLst>
                                          <p:attrName>style.visibility</p:attrName>
                                        </p:attrNameLst>
                                      </p:cBhvr>
                                      <p:to>
                                        <p:strVal val="visible"/>
                                      </p:to>
                                    </p:set>
                                    <p:animEffect transition="in" filter="dissolve">
                                      <p:cBhvr>
                                        <p:cTn id="33" dur="500"/>
                                        <p:tgtEl>
                                          <p:spTgt spid="442"/>
                                        </p:tgtEl>
                                      </p:cBhvr>
                                    </p:animEffect>
                                  </p:childTnLst>
                                </p:cTn>
                              </p:par>
                              <p:par>
                                <p:cTn id="34" presetID="9" presetClass="entr" presetSubtype="0" fill="hold" nodeType="with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dissolve">
                                      <p:cBhvr>
                                        <p:cTn id="36" dur="500"/>
                                        <p:tgtEl>
                                          <p:spTgt spid="94"/>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441"/>
                                        </p:tgtEl>
                                        <p:attrNameLst>
                                          <p:attrName>style.visibility</p:attrName>
                                        </p:attrNameLst>
                                      </p:cBhvr>
                                      <p:to>
                                        <p:strVal val="visible"/>
                                      </p:to>
                                    </p:set>
                                    <p:animEffect transition="in" filter="dissolve">
                                      <p:cBhvr>
                                        <p:cTn id="39" dur="500"/>
                                        <p:tgtEl>
                                          <p:spTgt spid="441"/>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448"/>
                                        </p:tgtEl>
                                        <p:attrNameLst>
                                          <p:attrName>style.visibility</p:attrName>
                                        </p:attrNameLst>
                                      </p:cBhvr>
                                      <p:to>
                                        <p:strVal val="visible"/>
                                      </p:to>
                                    </p:set>
                                    <p:animEffect transition="in" filter="dissolve">
                                      <p:cBhvr>
                                        <p:cTn id="42" dur="500"/>
                                        <p:tgtEl>
                                          <p:spTgt spid="448"/>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dissolve">
                                      <p:cBhvr>
                                        <p:cTn id="45" dur="500"/>
                                        <p:tgtEl>
                                          <p:spTgt spid="7"/>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dissolve">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96"/>
                                        </p:tgtEl>
                                        <p:attrNameLst>
                                          <p:attrName>style.visibility</p:attrName>
                                        </p:attrNameLst>
                                      </p:cBhvr>
                                      <p:to>
                                        <p:strVal val="visible"/>
                                      </p:to>
                                    </p:set>
                                    <p:animEffect transition="in" filter="dissolve">
                                      <p:cBhvr>
                                        <p:cTn id="53" dur="500"/>
                                        <p:tgtEl>
                                          <p:spTgt spid="96"/>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54"/>
                                        </p:tgtEl>
                                        <p:attrNameLst>
                                          <p:attrName>style.visibility</p:attrName>
                                        </p:attrNameLst>
                                      </p:cBhvr>
                                      <p:to>
                                        <p:strVal val="visible"/>
                                      </p:to>
                                    </p:set>
                                    <p:animEffect transition="in" filter="dissolve">
                                      <p:cBhvr>
                                        <p:cTn id="58" dur="500"/>
                                        <p:tgtEl>
                                          <p:spTgt spid="454"/>
                                        </p:tgtEl>
                                      </p:cBhvr>
                                    </p:animEffect>
                                  </p:childTnLst>
                                </p:cTn>
                              </p:par>
                              <p:par>
                                <p:cTn id="59" presetID="9" presetClass="entr" presetSubtype="0" fill="hold" nodeType="withEffect">
                                  <p:stCondLst>
                                    <p:cond delay="0"/>
                                  </p:stCondLst>
                                  <p:childTnLst>
                                    <p:set>
                                      <p:cBhvr>
                                        <p:cTn id="60" dur="1" fill="hold">
                                          <p:stCondLst>
                                            <p:cond delay="0"/>
                                          </p:stCondLst>
                                        </p:cTn>
                                        <p:tgtEl>
                                          <p:spTgt spid="456"/>
                                        </p:tgtEl>
                                        <p:attrNameLst>
                                          <p:attrName>style.visibility</p:attrName>
                                        </p:attrNameLst>
                                      </p:cBhvr>
                                      <p:to>
                                        <p:strVal val="visible"/>
                                      </p:to>
                                    </p:set>
                                    <p:animEffect transition="in" filter="dissolve">
                                      <p:cBhvr>
                                        <p:cTn id="61" dur="500"/>
                                        <p:tgtEl>
                                          <p:spTgt spid="456"/>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453"/>
                                        </p:tgtEl>
                                        <p:attrNameLst>
                                          <p:attrName>style.visibility</p:attrName>
                                        </p:attrNameLst>
                                      </p:cBhvr>
                                      <p:to>
                                        <p:strVal val="visible"/>
                                      </p:to>
                                    </p:set>
                                    <p:animEffect transition="in" filter="dissolve">
                                      <p:cBhvr>
                                        <p:cTn id="64" dur="500"/>
                                        <p:tgtEl>
                                          <p:spTgt spid="453"/>
                                        </p:tgtEl>
                                      </p:cBhvr>
                                    </p:animEffect>
                                  </p:childTnLst>
                                </p:cTn>
                              </p:par>
                              <p:par>
                                <p:cTn id="65" presetID="9" presetClass="entr" presetSubtype="0" fill="hold" nodeType="withEffect">
                                  <p:stCondLst>
                                    <p:cond delay="0"/>
                                  </p:stCondLst>
                                  <p:childTnLst>
                                    <p:set>
                                      <p:cBhvr>
                                        <p:cTn id="66" dur="1" fill="hold">
                                          <p:stCondLst>
                                            <p:cond delay="0"/>
                                          </p:stCondLst>
                                        </p:cTn>
                                        <p:tgtEl>
                                          <p:spTgt spid="457"/>
                                        </p:tgtEl>
                                        <p:attrNameLst>
                                          <p:attrName>style.visibility</p:attrName>
                                        </p:attrNameLst>
                                      </p:cBhvr>
                                      <p:to>
                                        <p:strVal val="visible"/>
                                      </p:to>
                                    </p:set>
                                    <p:animEffect transition="in" filter="dissolve">
                                      <p:cBhvr>
                                        <p:cTn id="67" dur="500"/>
                                        <p:tgtEl>
                                          <p:spTgt spid="457"/>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455"/>
                                        </p:tgtEl>
                                        <p:attrNameLst>
                                          <p:attrName>style.visibility</p:attrName>
                                        </p:attrNameLst>
                                      </p:cBhvr>
                                      <p:to>
                                        <p:strVal val="visible"/>
                                      </p:to>
                                    </p:set>
                                    <p:animEffect transition="in" filter="dissolve">
                                      <p:cBhvr>
                                        <p:cTn id="72" dur="500"/>
                                        <p:tgtEl>
                                          <p:spTgt spid="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 grpId="0" animBg="1"/>
      <p:bldP spid="441" grpId="0" animBg="1"/>
      <p:bldP spid="448" grpId="0"/>
      <p:bldP spid="451" grpId="0"/>
      <p:bldP spid="453" grpId="0" animBg="1"/>
      <p:bldP spid="454" grpId="0" animBg="1"/>
      <p:bldP spid="455" grpId="0"/>
      <p:bldP spid="4" grpId="0" animBg="1"/>
      <p:bldP spid="7" grpId="0" animBg="1"/>
      <p:bldP spid="9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9"/>
          <p:cNvSpPr txBox="1">
            <a:spLocks noChangeArrowheads="1"/>
          </p:cNvSpPr>
          <p:nvPr/>
        </p:nvSpPr>
        <p:spPr>
          <a:xfrm>
            <a:off x="621603" y="1428059"/>
            <a:ext cx="6198298" cy="1400815"/>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FF0000"/>
                </a:solidFill>
                <a:latin typeface="Apple Chancery"/>
                <a:ea typeface="ＭＳ Ｐゴシック" charset="0"/>
                <a:cs typeface="Apple Chancery"/>
              </a:rPr>
              <a:t>                     </a:t>
            </a:r>
            <a:r>
              <a:rPr lang="en-US" sz="2000" dirty="0">
                <a:solidFill>
                  <a:srgbClr val="000000"/>
                </a:solidFill>
                <a:latin typeface="Times New Roman"/>
                <a:cs typeface="Times New Roman"/>
              </a:rPr>
              <a:t>There is an </a:t>
            </a:r>
            <a:r>
              <a:rPr lang="en-US" sz="2000" dirty="0">
                <a:solidFill>
                  <a:srgbClr val="0000FF"/>
                </a:solidFill>
                <a:latin typeface="Times New Roman"/>
                <a:cs typeface="Times New Roman"/>
              </a:rPr>
              <a:t>increasing magnetic flux </a:t>
            </a:r>
            <a:r>
              <a:rPr lang="en-US" sz="2000" dirty="0">
                <a:solidFill>
                  <a:srgbClr val="000000"/>
                </a:solidFill>
                <a:latin typeface="Times New Roman"/>
                <a:cs typeface="Times New Roman"/>
              </a:rPr>
              <a:t>through it, so the </a:t>
            </a:r>
            <a:r>
              <a:rPr lang="en-US" sz="2000" dirty="0">
                <a:solidFill>
                  <a:srgbClr val="0000FF"/>
                </a:solidFill>
                <a:latin typeface="Times New Roman"/>
                <a:cs typeface="Times New Roman"/>
              </a:rPr>
              <a:t>induced current </a:t>
            </a:r>
            <a:r>
              <a:rPr lang="en-US" sz="2000" dirty="0">
                <a:solidFill>
                  <a:srgbClr val="000000"/>
                </a:solidFill>
                <a:latin typeface="Times New Roman"/>
                <a:cs typeface="Times New Roman"/>
              </a:rPr>
              <a:t>and its </a:t>
            </a:r>
            <a:r>
              <a:rPr lang="en-US" sz="2000" dirty="0">
                <a:solidFill>
                  <a:srgbClr val="0000FF"/>
                </a:solidFill>
                <a:latin typeface="Times New Roman"/>
                <a:cs typeface="Times New Roman"/>
              </a:rPr>
              <a:t>associated induced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dirty="0">
                <a:solidFill>
                  <a:srgbClr val="0000FF"/>
                </a:solidFill>
                <a:latin typeface="Times New Roman"/>
                <a:cs typeface="Times New Roman"/>
              </a:rPr>
              <a:t> </a:t>
            </a:r>
            <a:r>
              <a:rPr lang="en-US" sz="2000" dirty="0">
                <a:solidFill>
                  <a:srgbClr val="000000"/>
                </a:solidFill>
                <a:latin typeface="Times New Roman"/>
                <a:cs typeface="Times New Roman"/>
              </a:rPr>
              <a:t>will </a:t>
            </a:r>
            <a:r>
              <a:rPr lang="en-US" sz="2000" dirty="0">
                <a:solidFill>
                  <a:srgbClr val="FF0000"/>
                </a:solidFill>
                <a:latin typeface="Times New Roman"/>
                <a:cs typeface="Times New Roman"/>
              </a:rPr>
              <a:t>set itself up how</a:t>
            </a:r>
            <a:r>
              <a:rPr lang="en-US" sz="2000" dirty="0">
                <a:solidFill>
                  <a:srgbClr val="000000"/>
                </a:solidFill>
                <a:latin typeface="Times New Roman"/>
                <a:cs typeface="Times New Roman"/>
              </a:rPr>
              <a:t>? </a:t>
            </a:r>
            <a:endParaRPr lang="en-US" sz="1800" dirty="0">
              <a:solidFill>
                <a:srgbClr val="008000"/>
              </a:solidFill>
              <a:latin typeface="Apple Chancery"/>
              <a:ea typeface="ＭＳ Ｐゴシック" charset="0"/>
              <a:cs typeface="Apple Chancery"/>
            </a:endParaRPr>
          </a:p>
        </p:txBody>
      </p:sp>
      <p:sp>
        <p:nvSpPr>
          <p:cNvPr id="56" name="Rectangle 9"/>
          <p:cNvSpPr txBox="1">
            <a:spLocks noChangeArrowheads="1"/>
          </p:cNvSpPr>
          <p:nvPr/>
        </p:nvSpPr>
        <p:spPr>
          <a:xfrm>
            <a:off x="621603" y="3766863"/>
            <a:ext cx="5690297" cy="663956"/>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--Now consider a loop </a:t>
            </a:r>
            <a:r>
              <a:rPr lang="en-US" sz="2000" dirty="0">
                <a:solidFill>
                  <a:srgbClr val="0000FF"/>
                </a:solidFill>
                <a:latin typeface="Times New Roman"/>
                <a:cs typeface="Times New Roman"/>
              </a:rPr>
              <a:t>above the magnet</a:t>
            </a:r>
            <a:r>
              <a:rPr lang="en-US" sz="2000" dirty="0">
                <a:solidFill>
                  <a:srgbClr val="000000"/>
                </a:solidFill>
                <a:latin typeface="Times New Roman"/>
                <a:cs typeface="Times New Roman"/>
              </a:rPr>
              <a:t> at a given instant.  </a:t>
            </a:r>
            <a:endParaRPr lang="en-US" sz="1800" dirty="0">
              <a:solidFill>
                <a:srgbClr val="008000"/>
              </a:solidFill>
              <a:latin typeface="Apple Chancery"/>
              <a:ea typeface="ＭＳ Ｐゴシック" charset="0"/>
              <a:cs typeface="Apple Chancery"/>
            </a:endParaRPr>
          </a:p>
        </p:txBody>
      </p:sp>
      <p:sp>
        <p:nvSpPr>
          <p:cNvPr id="52" name="Rectangle 9"/>
          <p:cNvSpPr txBox="1">
            <a:spLocks noChangeArrowheads="1"/>
          </p:cNvSpPr>
          <p:nvPr/>
        </p:nvSpPr>
        <p:spPr>
          <a:xfrm>
            <a:off x="621603" y="1355344"/>
            <a:ext cx="6198298" cy="663956"/>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--Consider a loop </a:t>
            </a:r>
            <a:r>
              <a:rPr lang="en-US" sz="2000" dirty="0">
                <a:solidFill>
                  <a:srgbClr val="0000FF"/>
                </a:solidFill>
                <a:latin typeface="Times New Roman"/>
                <a:cs typeface="Times New Roman"/>
              </a:rPr>
              <a:t>below the position of the magnet </a:t>
            </a:r>
            <a:r>
              <a:rPr lang="en-US" sz="2000" dirty="0">
                <a:solidFill>
                  <a:srgbClr val="000000"/>
                </a:solidFill>
                <a:latin typeface="Times New Roman"/>
                <a:cs typeface="Times New Roman"/>
              </a:rPr>
              <a:t>at a given instant.  </a:t>
            </a:r>
            <a:endParaRPr lang="en-US" sz="1800" dirty="0">
              <a:solidFill>
                <a:srgbClr val="008000"/>
              </a:solidFill>
              <a:latin typeface="Apple Chancery"/>
              <a:ea typeface="ＭＳ Ｐゴシック" charset="0"/>
              <a:cs typeface="Apple Chancery"/>
            </a:endParaRPr>
          </a:p>
        </p:txBody>
      </p:sp>
      <p:sp>
        <p:nvSpPr>
          <p:cNvPr id="5" name="Rectangle 1048"/>
          <p:cNvSpPr>
            <a:spLocks noChangeArrowheads="1"/>
          </p:cNvSpPr>
          <p:nvPr/>
        </p:nvSpPr>
        <p:spPr bwMode="auto">
          <a:xfrm>
            <a:off x="7346253" y="831213"/>
            <a:ext cx="949325" cy="3020304"/>
          </a:xfrm>
          <a:prstGeom prst="rect">
            <a:avLst/>
          </a:prstGeom>
          <a:solidFill>
            <a:srgbClr val="FFCC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grpSp>
        <p:nvGrpSpPr>
          <p:cNvPr id="28" name="Group 27"/>
          <p:cNvGrpSpPr/>
          <p:nvPr/>
        </p:nvGrpSpPr>
        <p:grpSpPr>
          <a:xfrm>
            <a:off x="7421871" y="1843742"/>
            <a:ext cx="873707" cy="1236434"/>
            <a:chOff x="6933618" y="2771883"/>
            <a:chExt cx="873707" cy="1147807"/>
          </a:xfrm>
        </p:grpSpPr>
        <p:sp>
          <p:nvSpPr>
            <p:cNvPr id="9" name="Line 1052"/>
            <p:cNvSpPr>
              <a:spLocks noChangeShapeType="1"/>
            </p:cNvSpPr>
            <p:nvPr/>
          </p:nvSpPr>
          <p:spPr bwMode="auto">
            <a:xfrm>
              <a:off x="7250017" y="3330122"/>
              <a:ext cx="0" cy="35628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0" name="Text Box 1053"/>
            <p:cNvSpPr txBox="1">
              <a:spLocks noChangeArrowheads="1"/>
            </p:cNvSpPr>
            <p:nvPr/>
          </p:nvSpPr>
          <p:spPr bwMode="auto">
            <a:xfrm>
              <a:off x="6933618" y="3325889"/>
              <a:ext cx="272629" cy="3562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i="1" dirty="0">
                  <a:latin typeface="Times New Roman" charset="0"/>
                </a:rPr>
                <a:t>v</a:t>
              </a:r>
            </a:p>
          </p:txBody>
        </p:sp>
        <p:sp>
          <p:nvSpPr>
            <p:cNvPr id="11" name="Text Box 1054"/>
            <p:cNvSpPr txBox="1">
              <a:spLocks noChangeArrowheads="1"/>
            </p:cNvSpPr>
            <p:nvPr/>
          </p:nvSpPr>
          <p:spPr bwMode="auto">
            <a:xfrm>
              <a:off x="7451328" y="3325889"/>
              <a:ext cx="355997" cy="3562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b="1" i="1">
                  <a:latin typeface="Times New Roman" charset="0"/>
                </a:rPr>
                <a:t>B</a:t>
              </a:r>
            </a:p>
          </p:txBody>
        </p:sp>
        <p:sp>
          <p:nvSpPr>
            <p:cNvPr id="12" name="Line 1055"/>
            <p:cNvSpPr>
              <a:spLocks noChangeShapeType="1"/>
            </p:cNvSpPr>
            <p:nvPr/>
          </p:nvSpPr>
          <p:spPr bwMode="auto">
            <a:xfrm flipH="1">
              <a:off x="7451328" y="3325889"/>
              <a:ext cx="0" cy="593801"/>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nvGrpSpPr>
            <p:cNvPr id="13" name="Group 1056"/>
            <p:cNvGrpSpPr>
              <a:grpSpLocks/>
            </p:cNvGrpSpPr>
            <p:nvPr/>
          </p:nvGrpSpPr>
          <p:grpSpPr bwMode="auto">
            <a:xfrm>
              <a:off x="7095333" y="2771883"/>
              <a:ext cx="474663" cy="512474"/>
              <a:chOff x="5796" y="2361"/>
              <a:chExt cx="748" cy="2030"/>
            </a:xfrm>
          </p:grpSpPr>
          <p:sp>
            <p:nvSpPr>
              <p:cNvPr id="16" name="Rectangle 1057"/>
              <p:cNvSpPr>
                <a:spLocks noChangeArrowheads="1"/>
              </p:cNvSpPr>
              <p:nvPr/>
            </p:nvSpPr>
            <p:spPr bwMode="auto">
              <a:xfrm>
                <a:off x="5796" y="2862"/>
                <a:ext cx="561" cy="1529"/>
              </a:xfrm>
              <a:prstGeom prst="rect">
                <a:avLst/>
              </a:prstGeom>
              <a:solidFill>
                <a:srgbClr val="C0C0C0"/>
              </a:solidFill>
              <a:ln w="9525">
                <a:solidFill>
                  <a:srgbClr val="000000"/>
                </a:solidFill>
                <a:miter lim="800000"/>
                <a:headEnd/>
                <a:tailEnd/>
              </a:ln>
            </p:spPr>
            <p:txBody>
              <a:bodyPr/>
              <a:lstStyle/>
              <a:p>
                <a:endParaRPr lang="en-US"/>
              </a:p>
            </p:txBody>
          </p:sp>
          <p:sp>
            <p:nvSpPr>
              <p:cNvPr id="17" name="Rectangle 1058"/>
              <p:cNvSpPr>
                <a:spLocks noChangeArrowheads="1"/>
              </p:cNvSpPr>
              <p:nvPr/>
            </p:nvSpPr>
            <p:spPr bwMode="auto">
              <a:xfrm>
                <a:off x="5796" y="4017"/>
                <a:ext cx="561" cy="374"/>
              </a:xfrm>
              <a:prstGeom prst="rect">
                <a:avLst/>
              </a:prstGeom>
              <a:solidFill>
                <a:srgbClr val="FF0000"/>
              </a:solidFill>
              <a:ln w="9525">
                <a:solidFill>
                  <a:srgbClr val="000000"/>
                </a:solidFill>
                <a:miter lim="800000"/>
                <a:headEnd/>
                <a:tailEnd/>
              </a:ln>
            </p:spPr>
            <p:txBody>
              <a:bodyPr/>
              <a:lstStyle/>
              <a:p>
                <a:endParaRPr lang="en-US"/>
              </a:p>
            </p:txBody>
          </p:sp>
          <p:sp>
            <p:nvSpPr>
              <p:cNvPr id="19" name="Freeform 1060"/>
              <p:cNvSpPr>
                <a:spLocks/>
              </p:cNvSpPr>
              <p:nvPr/>
            </p:nvSpPr>
            <p:spPr bwMode="auto">
              <a:xfrm>
                <a:off x="6357" y="3749"/>
                <a:ext cx="187" cy="642"/>
              </a:xfrm>
              <a:custGeom>
                <a:avLst/>
                <a:gdLst>
                  <a:gd name="T0" fmla="*/ 0 w 187"/>
                  <a:gd name="T1" fmla="*/ 187 h 561"/>
                  <a:gd name="T2" fmla="*/ 187 w 187"/>
                  <a:gd name="T3" fmla="*/ 0 h 561"/>
                  <a:gd name="T4" fmla="*/ 187 w 187"/>
                  <a:gd name="T5" fmla="*/ 374 h 561"/>
                  <a:gd name="T6" fmla="*/ 0 w 187"/>
                  <a:gd name="T7" fmla="*/ 561 h 561"/>
                  <a:gd name="T8" fmla="*/ 0 w 187"/>
                  <a:gd name="T9" fmla="*/ 187 h 561"/>
                  <a:gd name="T10" fmla="*/ 0 60000 65536"/>
                  <a:gd name="T11" fmla="*/ 0 60000 65536"/>
                  <a:gd name="T12" fmla="*/ 0 60000 65536"/>
                  <a:gd name="T13" fmla="*/ 0 60000 65536"/>
                  <a:gd name="T14" fmla="*/ 0 60000 65536"/>
                  <a:gd name="T15" fmla="*/ 0 w 187"/>
                  <a:gd name="T16" fmla="*/ 0 h 561"/>
                  <a:gd name="T17" fmla="*/ 187 w 187"/>
                  <a:gd name="T18" fmla="*/ 561 h 561"/>
                </a:gdLst>
                <a:ahLst/>
                <a:cxnLst>
                  <a:cxn ang="T10">
                    <a:pos x="T0" y="T1"/>
                  </a:cxn>
                  <a:cxn ang="T11">
                    <a:pos x="T2" y="T3"/>
                  </a:cxn>
                  <a:cxn ang="T12">
                    <a:pos x="T4" y="T5"/>
                  </a:cxn>
                  <a:cxn ang="T13">
                    <a:pos x="T6" y="T7"/>
                  </a:cxn>
                  <a:cxn ang="T14">
                    <a:pos x="T8" y="T9"/>
                  </a:cxn>
                </a:cxnLst>
                <a:rect l="T15" t="T16" r="T17" b="T18"/>
                <a:pathLst>
                  <a:path w="187" h="561">
                    <a:moveTo>
                      <a:pt x="0" y="187"/>
                    </a:moveTo>
                    <a:lnTo>
                      <a:pt x="187" y="0"/>
                    </a:lnTo>
                    <a:lnTo>
                      <a:pt x="187" y="374"/>
                    </a:lnTo>
                    <a:lnTo>
                      <a:pt x="0" y="561"/>
                    </a:lnTo>
                    <a:lnTo>
                      <a:pt x="0" y="187"/>
                    </a:lnTo>
                    <a:close/>
                  </a:path>
                </a:pathLst>
              </a:custGeom>
              <a:solidFill>
                <a:srgbClr val="FF0000"/>
              </a:solidFill>
              <a:ln w="9525">
                <a:solidFill>
                  <a:srgbClr val="000000"/>
                </a:solidFill>
                <a:round/>
                <a:headEnd/>
                <a:tailEnd/>
              </a:ln>
            </p:spPr>
            <p:txBody>
              <a:bodyPr/>
              <a:lstStyle/>
              <a:p>
                <a:endParaRPr lang="en-US"/>
              </a:p>
            </p:txBody>
          </p:sp>
          <p:sp>
            <p:nvSpPr>
              <p:cNvPr id="20" name="Freeform 1061"/>
              <p:cNvSpPr>
                <a:spLocks/>
              </p:cNvSpPr>
              <p:nvPr/>
            </p:nvSpPr>
            <p:spPr bwMode="auto">
              <a:xfrm>
                <a:off x="6357" y="2361"/>
                <a:ext cx="187" cy="1670"/>
              </a:xfrm>
              <a:custGeom>
                <a:avLst/>
                <a:gdLst>
                  <a:gd name="T0" fmla="*/ 187 w 187"/>
                  <a:gd name="T1" fmla="*/ 0 h 1683"/>
                  <a:gd name="T2" fmla="*/ 187 w 187"/>
                  <a:gd name="T3" fmla="*/ 1496 h 1683"/>
                  <a:gd name="T4" fmla="*/ 0 w 187"/>
                  <a:gd name="T5" fmla="*/ 1683 h 1683"/>
                  <a:gd name="T6" fmla="*/ 0 w 187"/>
                  <a:gd name="T7" fmla="*/ 187 h 1683"/>
                  <a:gd name="T8" fmla="*/ 187 w 187"/>
                  <a:gd name="T9" fmla="*/ 0 h 1683"/>
                  <a:gd name="T10" fmla="*/ 0 60000 65536"/>
                  <a:gd name="T11" fmla="*/ 0 60000 65536"/>
                  <a:gd name="T12" fmla="*/ 0 60000 65536"/>
                  <a:gd name="T13" fmla="*/ 0 60000 65536"/>
                  <a:gd name="T14" fmla="*/ 0 60000 65536"/>
                  <a:gd name="T15" fmla="*/ 0 w 187"/>
                  <a:gd name="T16" fmla="*/ 0 h 1683"/>
                  <a:gd name="T17" fmla="*/ 187 w 187"/>
                  <a:gd name="T18" fmla="*/ 1683 h 1683"/>
                </a:gdLst>
                <a:ahLst/>
                <a:cxnLst>
                  <a:cxn ang="T10">
                    <a:pos x="T0" y="T1"/>
                  </a:cxn>
                  <a:cxn ang="T11">
                    <a:pos x="T2" y="T3"/>
                  </a:cxn>
                  <a:cxn ang="T12">
                    <a:pos x="T4" y="T5"/>
                  </a:cxn>
                  <a:cxn ang="T13">
                    <a:pos x="T6" y="T7"/>
                  </a:cxn>
                  <a:cxn ang="T14">
                    <a:pos x="T8" y="T9"/>
                  </a:cxn>
                </a:cxnLst>
                <a:rect l="T15" t="T16" r="T17" b="T18"/>
                <a:pathLst>
                  <a:path w="187" h="1683">
                    <a:moveTo>
                      <a:pt x="187" y="0"/>
                    </a:moveTo>
                    <a:lnTo>
                      <a:pt x="187" y="1496"/>
                    </a:lnTo>
                    <a:lnTo>
                      <a:pt x="0" y="1683"/>
                    </a:lnTo>
                    <a:lnTo>
                      <a:pt x="0" y="187"/>
                    </a:lnTo>
                    <a:lnTo>
                      <a:pt x="187" y="0"/>
                    </a:lnTo>
                    <a:close/>
                  </a:path>
                </a:pathLst>
              </a:custGeom>
              <a:solidFill>
                <a:srgbClr val="C0C0C0"/>
              </a:solidFill>
              <a:ln w="9525">
                <a:solidFill>
                  <a:srgbClr val="000000"/>
                </a:solidFill>
                <a:round/>
                <a:headEnd/>
                <a:tailEnd/>
              </a:ln>
            </p:spPr>
            <p:txBody>
              <a:bodyPr/>
              <a:lstStyle/>
              <a:p>
                <a:endParaRPr lang="en-US"/>
              </a:p>
            </p:txBody>
          </p:sp>
          <p:sp>
            <p:nvSpPr>
              <p:cNvPr id="18" name="Freeform 1059"/>
              <p:cNvSpPr>
                <a:spLocks/>
              </p:cNvSpPr>
              <p:nvPr/>
            </p:nvSpPr>
            <p:spPr bwMode="auto">
              <a:xfrm>
                <a:off x="5796" y="2361"/>
                <a:ext cx="748" cy="501"/>
              </a:xfrm>
              <a:custGeom>
                <a:avLst/>
                <a:gdLst>
                  <a:gd name="T0" fmla="*/ 0 w 748"/>
                  <a:gd name="T1" fmla="*/ 187 h 187"/>
                  <a:gd name="T2" fmla="*/ 187 w 748"/>
                  <a:gd name="T3" fmla="*/ 0 h 187"/>
                  <a:gd name="T4" fmla="*/ 748 w 748"/>
                  <a:gd name="T5" fmla="*/ 0 h 187"/>
                  <a:gd name="T6" fmla="*/ 561 w 748"/>
                  <a:gd name="T7" fmla="*/ 187 h 187"/>
                  <a:gd name="T8" fmla="*/ 0 w 748"/>
                  <a:gd name="T9" fmla="*/ 187 h 187"/>
                  <a:gd name="T10" fmla="*/ 0 60000 65536"/>
                  <a:gd name="T11" fmla="*/ 0 60000 65536"/>
                  <a:gd name="T12" fmla="*/ 0 60000 65536"/>
                  <a:gd name="T13" fmla="*/ 0 60000 65536"/>
                  <a:gd name="T14" fmla="*/ 0 60000 65536"/>
                  <a:gd name="T15" fmla="*/ 0 w 748"/>
                  <a:gd name="T16" fmla="*/ 0 h 187"/>
                  <a:gd name="T17" fmla="*/ 748 w 748"/>
                  <a:gd name="T18" fmla="*/ 187 h 187"/>
                </a:gdLst>
                <a:ahLst/>
                <a:cxnLst>
                  <a:cxn ang="T10">
                    <a:pos x="T0" y="T1"/>
                  </a:cxn>
                  <a:cxn ang="T11">
                    <a:pos x="T2" y="T3"/>
                  </a:cxn>
                  <a:cxn ang="T12">
                    <a:pos x="T4" y="T5"/>
                  </a:cxn>
                  <a:cxn ang="T13">
                    <a:pos x="T6" y="T7"/>
                  </a:cxn>
                  <a:cxn ang="T14">
                    <a:pos x="T8" y="T9"/>
                  </a:cxn>
                </a:cxnLst>
                <a:rect l="T15" t="T16" r="T17" b="T18"/>
                <a:pathLst>
                  <a:path w="748" h="187">
                    <a:moveTo>
                      <a:pt x="0" y="187"/>
                    </a:moveTo>
                    <a:lnTo>
                      <a:pt x="187" y="0"/>
                    </a:lnTo>
                    <a:lnTo>
                      <a:pt x="748" y="0"/>
                    </a:lnTo>
                    <a:lnTo>
                      <a:pt x="561" y="187"/>
                    </a:lnTo>
                    <a:lnTo>
                      <a:pt x="0" y="187"/>
                    </a:lnTo>
                    <a:close/>
                  </a:path>
                </a:pathLst>
              </a:custGeom>
              <a:solidFill>
                <a:srgbClr val="C0C0C0"/>
              </a:solidFill>
              <a:ln w="9525">
                <a:solidFill>
                  <a:srgbClr val="000000"/>
                </a:solidFill>
                <a:round/>
                <a:headEnd/>
                <a:tailEnd/>
              </a:ln>
            </p:spPr>
            <p:txBody>
              <a:bodyPr/>
              <a:lstStyle/>
              <a:p>
                <a:endParaRPr lang="en-US"/>
              </a:p>
            </p:txBody>
          </p:sp>
        </p:grpSp>
      </p:grpSp>
      <p:grpSp>
        <p:nvGrpSpPr>
          <p:cNvPr id="3" name="Group 2"/>
          <p:cNvGrpSpPr/>
          <p:nvPr/>
        </p:nvGrpSpPr>
        <p:grpSpPr>
          <a:xfrm>
            <a:off x="7346253" y="640055"/>
            <a:ext cx="949325" cy="3454399"/>
            <a:chOff x="6858000" y="1905000"/>
            <a:chExt cx="949325" cy="2466756"/>
          </a:xfrm>
        </p:grpSpPr>
        <p:sp>
          <p:nvSpPr>
            <p:cNvPr id="6" name="Arc 1049"/>
            <p:cNvSpPr>
              <a:spLocks/>
            </p:cNvSpPr>
            <p:nvPr/>
          </p:nvSpPr>
          <p:spPr bwMode="auto">
            <a:xfrm flipV="1">
              <a:off x="6858000" y="4171070"/>
              <a:ext cx="949325" cy="200686"/>
            </a:xfrm>
            <a:custGeom>
              <a:avLst/>
              <a:gdLst>
                <a:gd name="T0" fmla="*/ 0 w 43200"/>
                <a:gd name="T1" fmla="*/ 0 h 23092"/>
                <a:gd name="T2" fmla="*/ 0 w 43200"/>
                <a:gd name="T3" fmla="*/ 0 h 23092"/>
                <a:gd name="T4" fmla="*/ 0 w 43200"/>
                <a:gd name="T5" fmla="*/ 0 h 23092"/>
                <a:gd name="T6" fmla="*/ 0 60000 65536"/>
                <a:gd name="T7" fmla="*/ 0 60000 65536"/>
                <a:gd name="T8" fmla="*/ 0 60000 65536"/>
                <a:gd name="T9" fmla="*/ 0 w 43200"/>
                <a:gd name="T10" fmla="*/ 0 h 23092"/>
                <a:gd name="T11" fmla="*/ 43200 w 43200"/>
                <a:gd name="T12" fmla="*/ 23092 h 23092"/>
              </a:gdLst>
              <a:ahLst/>
              <a:cxnLst>
                <a:cxn ang="T6">
                  <a:pos x="T0" y="T1"/>
                </a:cxn>
                <a:cxn ang="T7">
                  <a:pos x="T2" y="T3"/>
                </a:cxn>
                <a:cxn ang="T8">
                  <a:pos x="T4" y="T5"/>
                </a:cxn>
              </a:cxnLst>
              <a:rect l="T9" t="T10" r="T11" b="T12"/>
              <a:pathLst>
                <a:path w="43200" h="23092" fill="none" extrusionOk="0">
                  <a:moveTo>
                    <a:pt x="51" y="23092"/>
                  </a:moveTo>
                  <a:cubicBezTo>
                    <a:pt x="17" y="22595"/>
                    <a:pt x="0" y="22097"/>
                    <a:pt x="0" y="21600"/>
                  </a:cubicBezTo>
                  <a:cubicBezTo>
                    <a:pt x="0" y="9670"/>
                    <a:pt x="9670" y="0"/>
                    <a:pt x="21600" y="0"/>
                  </a:cubicBezTo>
                  <a:cubicBezTo>
                    <a:pt x="33529" y="0"/>
                    <a:pt x="43200" y="9670"/>
                    <a:pt x="43200" y="21600"/>
                  </a:cubicBezTo>
                  <a:cubicBezTo>
                    <a:pt x="43199" y="21831"/>
                    <a:pt x="43196" y="22063"/>
                    <a:pt x="43188" y="22295"/>
                  </a:cubicBezTo>
                </a:path>
                <a:path w="43200" h="23092" stroke="0" extrusionOk="0">
                  <a:moveTo>
                    <a:pt x="51" y="23092"/>
                  </a:moveTo>
                  <a:cubicBezTo>
                    <a:pt x="17" y="22595"/>
                    <a:pt x="0" y="22097"/>
                    <a:pt x="0" y="21600"/>
                  </a:cubicBezTo>
                  <a:cubicBezTo>
                    <a:pt x="0" y="9670"/>
                    <a:pt x="9670" y="0"/>
                    <a:pt x="21600" y="0"/>
                  </a:cubicBezTo>
                  <a:cubicBezTo>
                    <a:pt x="33529" y="0"/>
                    <a:pt x="43200" y="9670"/>
                    <a:pt x="43200" y="21600"/>
                  </a:cubicBezTo>
                  <a:cubicBezTo>
                    <a:pt x="43199" y="21831"/>
                    <a:pt x="43196" y="22063"/>
                    <a:pt x="43188" y="22295"/>
                  </a:cubicBezTo>
                  <a:lnTo>
                    <a:pt x="21600" y="21600"/>
                  </a:lnTo>
                  <a:lnTo>
                    <a:pt x="51" y="23092"/>
                  </a:lnTo>
                  <a:close/>
                </a:path>
              </a:pathLst>
            </a:custGeom>
            <a:solidFill>
              <a:srgbClr val="FFCC99"/>
            </a:solidFill>
            <a:ln w="9525">
              <a:solidFill>
                <a:srgbClr val="000000"/>
              </a:solidFill>
              <a:round/>
              <a:headEnd/>
              <a:tailEnd/>
            </a:ln>
          </p:spPr>
          <p:txBody>
            <a:bodyPr/>
            <a:lstStyle/>
            <a:p>
              <a:endParaRPr lang="en-US"/>
            </a:p>
          </p:txBody>
        </p:sp>
        <p:sp>
          <p:nvSpPr>
            <p:cNvPr id="7" name="Oval 1050"/>
            <p:cNvSpPr>
              <a:spLocks noChangeArrowheads="1"/>
            </p:cNvSpPr>
            <p:nvPr/>
          </p:nvSpPr>
          <p:spPr bwMode="auto">
            <a:xfrm>
              <a:off x="6858000" y="1905000"/>
              <a:ext cx="949325" cy="356280"/>
            </a:xfrm>
            <a:prstGeom prst="ellipse">
              <a:avLst/>
            </a:prstGeom>
            <a:solidFill>
              <a:srgbClr val="FFCC99"/>
            </a:solidFill>
            <a:ln w="9525">
              <a:solidFill>
                <a:srgbClr val="000000"/>
              </a:solidFill>
              <a:round/>
              <a:headEnd/>
              <a:tailEnd/>
            </a:ln>
          </p:spPr>
          <p:txBody>
            <a:bodyPr/>
            <a:lstStyle/>
            <a:p>
              <a:endParaRPr lang="en-US"/>
            </a:p>
          </p:txBody>
        </p:sp>
        <p:sp>
          <p:nvSpPr>
            <p:cNvPr id="8" name="Oval 1051"/>
            <p:cNvSpPr>
              <a:spLocks noChangeArrowheads="1"/>
            </p:cNvSpPr>
            <p:nvPr/>
          </p:nvSpPr>
          <p:spPr bwMode="auto">
            <a:xfrm>
              <a:off x="6976666" y="1962792"/>
              <a:ext cx="711994" cy="237520"/>
            </a:xfrm>
            <a:prstGeom prst="ellipse">
              <a:avLst/>
            </a:prstGeom>
            <a:solidFill>
              <a:srgbClr val="FFFFFF"/>
            </a:solidFill>
            <a:ln w="9525">
              <a:solidFill>
                <a:srgbClr val="000000"/>
              </a:solidFill>
              <a:round/>
              <a:headEnd/>
              <a:tailEnd/>
            </a:ln>
          </p:spPr>
          <p:txBody>
            <a:bodyPr/>
            <a:lstStyle/>
            <a:p>
              <a:endParaRPr lang="en-US"/>
            </a:p>
          </p:txBody>
        </p:sp>
        <p:sp>
          <p:nvSpPr>
            <p:cNvPr id="14" name="Line 1062"/>
            <p:cNvSpPr>
              <a:spLocks noChangeShapeType="1"/>
            </p:cNvSpPr>
            <p:nvPr/>
          </p:nvSpPr>
          <p:spPr bwMode="auto">
            <a:xfrm>
              <a:off x="6860538" y="2108226"/>
              <a:ext cx="0" cy="2091957"/>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15" name="Line 1063"/>
          <p:cNvSpPr>
            <a:spLocks noChangeShapeType="1"/>
          </p:cNvSpPr>
          <p:nvPr/>
        </p:nvSpPr>
        <p:spPr bwMode="auto">
          <a:xfrm>
            <a:off x="8293674" y="871858"/>
            <a:ext cx="5078" cy="2982328"/>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27"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39.)</a:t>
            </a:r>
          </a:p>
        </p:txBody>
      </p:sp>
      <p:sp>
        <p:nvSpPr>
          <p:cNvPr id="30" name="Freeform 29"/>
          <p:cNvSpPr/>
          <p:nvPr/>
        </p:nvSpPr>
        <p:spPr>
          <a:xfrm>
            <a:off x="7351545" y="3438114"/>
            <a:ext cx="944033" cy="152519"/>
          </a:xfrm>
          <a:custGeom>
            <a:avLst/>
            <a:gdLst>
              <a:gd name="connsiteX0" fmla="*/ 0 w 944033"/>
              <a:gd name="connsiteY0" fmla="*/ 0 h 152519"/>
              <a:gd name="connsiteX1" fmla="*/ 80433 w 944033"/>
              <a:gd name="connsiteY1" fmla="*/ 84667 h 152519"/>
              <a:gd name="connsiteX2" fmla="*/ 228600 w 944033"/>
              <a:gd name="connsiteY2" fmla="*/ 131233 h 152519"/>
              <a:gd name="connsiteX3" fmla="*/ 474133 w 944033"/>
              <a:gd name="connsiteY3" fmla="*/ 152400 h 152519"/>
              <a:gd name="connsiteX4" fmla="*/ 745067 w 944033"/>
              <a:gd name="connsiteY4" fmla="*/ 122767 h 152519"/>
              <a:gd name="connsiteX5" fmla="*/ 910167 w 944033"/>
              <a:gd name="connsiteY5" fmla="*/ 46567 h 152519"/>
              <a:gd name="connsiteX6" fmla="*/ 944033 w 944033"/>
              <a:gd name="connsiteY6" fmla="*/ 12700 h 152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4033" h="152519">
                <a:moveTo>
                  <a:pt x="0" y="0"/>
                </a:moveTo>
                <a:cubicBezTo>
                  <a:pt x="21166" y="31397"/>
                  <a:pt x="42333" y="62795"/>
                  <a:pt x="80433" y="84667"/>
                </a:cubicBezTo>
                <a:cubicBezTo>
                  <a:pt x="118533" y="106539"/>
                  <a:pt x="162983" y="119944"/>
                  <a:pt x="228600" y="131233"/>
                </a:cubicBezTo>
                <a:cubicBezTo>
                  <a:pt x="294217" y="142522"/>
                  <a:pt x="388055" y="153811"/>
                  <a:pt x="474133" y="152400"/>
                </a:cubicBezTo>
                <a:cubicBezTo>
                  <a:pt x="560211" y="150989"/>
                  <a:pt x="672395" y="140406"/>
                  <a:pt x="745067" y="122767"/>
                </a:cubicBezTo>
                <a:cubicBezTo>
                  <a:pt x="817739" y="105128"/>
                  <a:pt x="877006" y="64912"/>
                  <a:pt x="910167" y="46567"/>
                </a:cubicBezTo>
                <a:cubicBezTo>
                  <a:pt x="943328" y="28223"/>
                  <a:pt x="944033" y="12700"/>
                  <a:pt x="944033" y="12700"/>
                </a:cubicBezTo>
              </a:path>
            </a:pathLst>
          </a:cu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32"/>
          <p:cNvSpPr/>
          <p:nvPr/>
        </p:nvSpPr>
        <p:spPr>
          <a:xfrm rot="10800000">
            <a:off x="7354719" y="3281427"/>
            <a:ext cx="944033" cy="152519"/>
          </a:xfrm>
          <a:custGeom>
            <a:avLst/>
            <a:gdLst>
              <a:gd name="connsiteX0" fmla="*/ 0 w 944033"/>
              <a:gd name="connsiteY0" fmla="*/ 0 h 152519"/>
              <a:gd name="connsiteX1" fmla="*/ 80433 w 944033"/>
              <a:gd name="connsiteY1" fmla="*/ 84667 h 152519"/>
              <a:gd name="connsiteX2" fmla="*/ 228600 w 944033"/>
              <a:gd name="connsiteY2" fmla="*/ 131233 h 152519"/>
              <a:gd name="connsiteX3" fmla="*/ 474133 w 944033"/>
              <a:gd name="connsiteY3" fmla="*/ 152400 h 152519"/>
              <a:gd name="connsiteX4" fmla="*/ 745067 w 944033"/>
              <a:gd name="connsiteY4" fmla="*/ 122767 h 152519"/>
              <a:gd name="connsiteX5" fmla="*/ 910167 w 944033"/>
              <a:gd name="connsiteY5" fmla="*/ 46567 h 152519"/>
              <a:gd name="connsiteX6" fmla="*/ 944033 w 944033"/>
              <a:gd name="connsiteY6" fmla="*/ 12700 h 152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4033" h="152519">
                <a:moveTo>
                  <a:pt x="0" y="0"/>
                </a:moveTo>
                <a:cubicBezTo>
                  <a:pt x="21166" y="31397"/>
                  <a:pt x="42333" y="62795"/>
                  <a:pt x="80433" y="84667"/>
                </a:cubicBezTo>
                <a:cubicBezTo>
                  <a:pt x="118533" y="106539"/>
                  <a:pt x="162983" y="119944"/>
                  <a:pt x="228600" y="131233"/>
                </a:cubicBezTo>
                <a:cubicBezTo>
                  <a:pt x="294217" y="142522"/>
                  <a:pt x="388055" y="153811"/>
                  <a:pt x="474133" y="152400"/>
                </a:cubicBezTo>
                <a:cubicBezTo>
                  <a:pt x="560211" y="150989"/>
                  <a:pt x="672395" y="140406"/>
                  <a:pt x="745067" y="122767"/>
                </a:cubicBezTo>
                <a:cubicBezTo>
                  <a:pt x="817739" y="105128"/>
                  <a:pt x="877006" y="64912"/>
                  <a:pt x="910167" y="46567"/>
                </a:cubicBezTo>
                <a:cubicBezTo>
                  <a:pt x="943328" y="28223"/>
                  <a:pt x="944033" y="12700"/>
                  <a:pt x="944033" y="12700"/>
                </a:cubicBezTo>
              </a:path>
            </a:pathLst>
          </a:cu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73441" name="Straight Arrow Connector 573440"/>
          <p:cNvCxnSpPr/>
          <p:nvPr/>
        </p:nvCxnSpPr>
        <p:spPr>
          <a:xfrm flipH="1" flipV="1">
            <a:off x="7813065" y="3177840"/>
            <a:ext cx="8467" cy="260274"/>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37" name="Group 347"/>
          <p:cNvGrpSpPr>
            <a:grpSpLocks/>
          </p:cNvGrpSpPr>
          <p:nvPr/>
        </p:nvGrpSpPr>
        <p:grpSpPr bwMode="auto">
          <a:xfrm>
            <a:off x="7753845" y="3499193"/>
            <a:ext cx="185738" cy="180023"/>
            <a:chOff x="2653" y="3970"/>
            <a:chExt cx="130" cy="126"/>
          </a:xfrm>
        </p:grpSpPr>
        <p:sp>
          <p:nvSpPr>
            <p:cNvPr id="38"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9"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aphicFrame>
        <p:nvGraphicFramePr>
          <p:cNvPr id="40" name="Object 39"/>
          <p:cNvGraphicFramePr>
            <a:graphicFrameLocks noChangeAspect="1"/>
          </p:cNvGraphicFramePr>
          <p:nvPr>
            <p:extLst>
              <p:ext uri="{D42A27DB-BD31-4B8C-83A1-F6EECF244321}">
                <p14:modId xmlns:p14="http://schemas.microsoft.com/office/powerpoint/2010/main" val="1037474036"/>
              </p:ext>
            </p:extLst>
          </p:nvPr>
        </p:nvGraphicFramePr>
        <p:xfrm>
          <a:off x="7599858" y="3527133"/>
          <a:ext cx="339725" cy="339725"/>
        </p:xfrm>
        <a:graphic>
          <a:graphicData uri="http://schemas.openxmlformats.org/presentationml/2006/ole">
            <mc:AlternateContent xmlns:mc="http://schemas.openxmlformats.org/markup-compatibility/2006">
              <mc:Choice xmlns:v="urn:schemas-microsoft-com:vml" Requires="v">
                <p:oleObj spid="_x0000_s2599757" name="Equation" r:id="rId4" imgW="203200" imgH="203200" progId="Equation.DSMT4">
                  <p:embed/>
                </p:oleObj>
              </mc:Choice>
              <mc:Fallback>
                <p:oleObj name="Equation" r:id="rId4" imgW="203200" imgH="203200" progId="Equation.DSMT4">
                  <p:embed/>
                  <p:pic>
                    <p:nvPicPr>
                      <p:cNvPr id="0" name=""/>
                      <p:cNvPicPr/>
                      <p:nvPr/>
                    </p:nvPicPr>
                    <p:blipFill>
                      <a:blip r:embed="rId5"/>
                      <a:stretch>
                        <a:fillRect/>
                      </a:stretch>
                    </p:blipFill>
                    <p:spPr>
                      <a:xfrm>
                        <a:off x="7599858" y="3527133"/>
                        <a:ext cx="339725" cy="339725"/>
                      </a:xfrm>
                      <a:prstGeom prst="rect">
                        <a:avLst/>
                      </a:prstGeom>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3126158331"/>
              </p:ext>
            </p:extLst>
          </p:nvPr>
        </p:nvGraphicFramePr>
        <p:xfrm>
          <a:off x="7340601" y="3130868"/>
          <a:ext cx="446087" cy="339725"/>
        </p:xfrm>
        <a:graphic>
          <a:graphicData uri="http://schemas.openxmlformats.org/presentationml/2006/ole">
            <mc:AlternateContent xmlns:mc="http://schemas.openxmlformats.org/markup-compatibility/2006">
              <mc:Choice xmlns:v="urn:schemas-microsoft-com:vml" Requires="v">
                <p:oleObj spid="_x0000_s2599758" name="Equation" r:id="rId6" imgW="266700" imgH="203200" progId="Equation.DSMT4">
                  <p:embed/>
                </p:oleObj>
              </mc:Choice>
              <mc:Fallback>
                <p:oleObj name="Equation" r:id="rId6" imgW="266700" imgH="203200" progId="Equation.DSMT4">
                  <p:embed/>
                  <p:pic>
                    <p:nvPicPr>
                      <p:cNvPr id="0" name=""/>
                      <p:cNvPicPr/>
                      <p:nvPr/>
                    </p:nvPicPr>
                    <p:blipFill>
                      <a:blip r:embed="rId7"/>
                      <a:stretch>
                        <a:fillRect/>
                      </a:stretch>
                    </p:blipFill>
                    <p:spPr>
                      <a:xfrm>
                        <a:off x="7340601" y="3130868"/>
                        <a:ext cx="446087" cy="339725"/>
                      </a:xfrm>
                      <a:prstGeom prst="rect">
                        <a:avLst/>
                      </a:prstGeom>
                    </p:spPr>
                  </p:pic>
                </p:oleObj>
              </mc:Fallback>
            </mc:AlternateContent>
          </a:graphicData>
        </a:graphic>
      </p:graphicFrame>
      <p:cxnSp>
        <p:nvCxnSpPr>
          <p:cNvPr id="42" name="Straight Arrow Connector 41"/>
          <p:cNvCxnSpPr/>
          <p:nvPr/>
        </p:nvCxnSpPr>
        <p:spPr>
          <a:xfrm flipH="1">
            <a:off x="7838465" y="1435115"/>
            <a:ext cx="1" cy="260274"/>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43" name="Group 347"/>
          <p:cNvGrpSpPr>
            <a:grpSpLocks/>
          </p:cNvGrpSpPr>
          <p:nvPr/>
        </p:nvGrpSpPr>
        <p:grpSpPr bwMode="auto">
          <a:xfrm rot="9555836">
            <a:off x="8107936" y="1369594"/>
            <a:ext cx="185738" cy="180023"/>
            <a:chOff x="2653" y="3970"/>
            <a:chExt cx="130" cy="126"/>
          </a:xfrm>
        </p:grpSpPr>
        <p:sp>
          <p:nvSpPr>
            <p:cNvPr id="44"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5"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46" name="Freeform 45"/>
          <p:cNvSpPr/>
          <p:nvPr/>
        </p:nvSpPr>
        <p:spPr>
          <a:xfrm>
            <a:off x="7355197" y="1375902"/>
            <a:ext cx="944033" cy="152519"/>
          </a:xfrm>
          <a:custGeom>
            <a:avLst/>
            <a:gdLst>
              <a:gd name="connsiteX0" fmla="*/ 0 w 944033"/>
              <a:gd name="connsiteY0" fmla="*/ 0 h 152519"/>
              <a:gd name="connsiteX1" fmla="*/ 80433 w 944033"/>
              <a:gd name="connsiteY1" fmla="*/ 84667 h 152519"/>
              <a:gd name="connsiteX2" fmla="*/ 228600 w 944033"/>
              <a:gd name="connsiteY2" fmla="*/ 131233 h 152519"/>
              <a:gd name="connsiteX3" fmla="*/ 474133 w 944033"/>
              <a:gd name="connsiteY3" fmla="*/ 152400 h 152519"/>
              <a:gd name="connsiteX4" fmla="*/ 745067 w 944033"/>
              <a:gd name="connsiteY4" fmla="*/ 122767 h 152519"/>
              <a:gd name="connsiteX5" fmla="*/ 910167 w 944033"/>
              <a:gd name="connsiteY5" fmla="*/ 46567 h 152519"/>
              <a:gd name="connsiteX6" fmla="*/ 944033 w 944033"/>
              <a:gd name="connsiteY6" fmla="*/ 12700 h 152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4033" h="152519">
                <a:moveTo>
                  <a:pt x="0" y="0"/>
                </a:moveTo>
                <a:cubicBezTo>
                  <a:pt x="21166" y="31397"/>
                  <a:pt x="42333" y="62795"/>
                  <a:pt x="80433" y="84667"/>
                </a:cubicBezTo>
                <a:cubicBezTo>
                  <a:pt x="118533" y="106539"/>
                  <a:pt x="162983" y="119944"/>
                  <a:pt x="228600" y="131233"/>
                </a:cubicBezTo>
                <a:cubicBezTo>
                  <a:pt x="294217" y="142522"/>
                  <a:pt x="388055" y="153811"/>
                  <a:pt x="474133" y="152400"/>
                </a:cubicBezTo>
                <a:cubicBezTo>
                  <a:pt x="560211" y="150989"/>
                  <a:pt x="672395" y="140406"/>
                  <a:pt x="745067" y="122767"/>
                </a:cubicBezTo>
                <a:cubicBezTo>
                  <a:pt x="817739" y="105128"/>
                  <a:pt x="877006" y="64912"/>
                  <a:pt x="910167" y="46567"/>
                </a:cubicBezTo>
                <a:cubicBezTo>
                  <a:pt x="943328" y="28223"/>
                  <a:pt x="944033" y="12700"/>
                  <a:pt x="944033" y="12700"/>
                </a:cubicBezTo>
              </a:path>
            </a:pathLst>
          </a:cu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Freeform 46"/>
          <p:cNvSpPr/>
          <p:nvPr/>
        </p:nvSpPr>
        <p:spPr>
          <a:xfrm rot="10800000">
            <a:off x="7358371" y="1219215"/>
            <a:ext cx="944033" cy="152519"/>
          </a:xfrm>
          <a:custGeom>
            <a:avLst/>
            <a:gdLst>
              <a:gd name="connsiteX0" fmla="*/ 0 w 944033"/>
              <a:gd name="connsiteY0" fmla="*/ 0 h 152519"/>
              <a:gd name="connsiteX1" fmla="*/ 80433 w 944033"/>
              <a:gd name="connsiteY1" fmla="*/ 84667 h 152519"/>
              <a:gd name="connsiteX2" fmla="*/ 228600 w 944033"/>
              <a:gd name="connsiteY2" fmla="*/ 131233 h 152519"/>
              <a:gd name="connsiteX3" fmla="*/ 474133 w 944033"/>
              <a:gd name="connsiteY3" fmla="*/ 152400 h 152519"/>
              <a:gd name="connsiteX4" fmla="*/ 745067 w 944033"/>
              <a:gd name="connsiteY4" fmla="*/ 122767 h 152519"/>
              <a:gd name="connsiteX5" fmla="*/ 910167 w 944033"/>
              <a:gd name="connsiteY5" fmla="*/ 46567 h 152519"/>
              <a:gd name="connsiteX6" fmla="*/ 944033 w 944033"/>
              <a:gd name="connsiteY6" fmla="*/ 12700 h 152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4033" h="152519">
                <a:moveTo>
                  <a:pt x="0" y="0"/>
                </a:moveTo>
                <a:cubicBezTo>
                  <a:pt x="21166" y="31397"/>
                  <a:pt x="42333" y="62795"/>
                  <a:pt x="80433" y="84667"/>
                </a:cubicBezTo>
                <a:cubicBezTo>
                  <a:pt x="118533" y="106539"/>
                  <a:pt x="162983" y="119944"/>
                  <a:pt x="228600" y="131233"/>
                </a:cubicBezTo>
                <a:cubicBezTo>
                  <a:pt x="294217" y="142522"/>
                  <a:pt x="388055" y="153811"/>
                  <a:pt x="474133" y="152400"/>
                </a:cubicBezTo>
                <a:cubicBezTo>
                  <a:pt x="560211" y="150989"/>
                  <a:pt x="672395" y="140406"/>
                  <a:pt x="745067" y="122767"/>
                </a:cubicBezTo>
                <a:cubicBezTo>
                  <a:pt x="817739" y="105128"/>
                  <a:pt x="877006" y="64912"/>
                  <a:pt x="910167" y="46567"/>
                </a:cubicBezTo>
                <a:cubicBezTo>
                  <a:pt x="943328" y="28223"/>
                  <a:pt x="944033" y="12700"/>
                  <a:pt x="944033" y="12700"/>
                </a:cubicBezTo>
              </a:path>
            </a:pathLst>
          </a:custGeom>
          <a:ln w="12700"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48" name="Object 47"/>
          <p:cNvGraphicFramePr>
            <a:graphicFrameLocks noChangeAspect="1"/>
          </p:cNvGraphicFramePr>
          <p:nvPr>
            <p:extLst>
              <p:ext uri="{D42A27DB-BD31-4B8C-83A1-F6EECF244321}">
                <p14:modId xmlns:p14="http://schemas.microsoft.com/office/powerpoint/2010/main" val="2221256930"/>
              </p:ext>
            </p:extLst>
          </p:nvPr>
        </p:nvGraphicFramePr>
        <p:xfrm>
          <a:off x="8319529" y="1320419"/>
          <a:ext cx="339725" cy="339725"/>
        </p:xfrm>
        <a:graphic>
          <a:graphicData uri="http://schemas.openxmlformats.org/presentationml/2006/ole">
            <mc:AlternateContent xmlns:mc="http://schemas.openxmlformats.org/markup-compatibility/2006">
              <mc:Choice xmlns:v="urn:schemas-microsoft-com:vml" Requires="v">
                <p:oleObj spid="_x0000_s2599759" name="Equation" r:id="rId8" imgW="203200" imgH="203200" progId="Equation.DSMT4">
                  <p:embed/>
                </p:oleObj>
              </mc:Choice>
              <mc:Fallback>
                <p:oleObj name="Equation" r:id="rId8" imgW="203200" imgH="203200" progId="Equation.DSMT4">
                  <p:embed/>
                  <p:pic>
                    <p:nvPicPr>
                      <p:cNvPr id="0" name=""/>
                      <p:cNvPicPr/>
                      <p:nvPr/>
                    </p:nvPicPr>
                    <p:blipFill>
                      <a:blip r:embed="rId5"/>
                      <a:stretch>
                        <a:fillRect/>
                      </a:stretch>
                    </p:blipFill>
                    <p:spPr>
                      <a:xfrm>
                        <a:off x="8319529" y="1320419"/>
                        <a:ext cx="339725" cy="339725"/>
                      </a:xfrm>
                      <a:prstGeom prst="rect">
                        <a:avLst/>
                      </a:prstGeom>
                    </p:spPr>
                  </p:pic>
                </p:oleObj>
              </mc:Fallback>
            </mc:AlternateContent>
          </a:graphicData>
        </a:graphic>
      </p:graphicFrame>
      <p:graphicFrame>
        <p:nvGraphicFramePr>
          <p:cNvPr id="49" name="Object 48"/>
          <p:cNvGraphicFramePr>
            <a:graphicFrameLocks noChangeAspect="1"/>
          </p:cNvGraphicFramePr>
          <p:nvPr>
            <p:extLst>
              <p:ext uri="{D42A27DB-BD31-4B8C-83A1-F6EECF244321}">
                <p14:modId xmlns:p14="http://schemas.microsoft.com/office/powerpoint/2010/main" val="1796720908"/>
              </p:ext>
            </p:extLst>
          </p:nvPr>
        </p:nvGraphicFramePr>
        <p:xfrm>
          <a:off x="7371211" y="1335764"/>
          <a:ext cx="446087" cy="339725"/>
        </p:xfrm>
        <a:graphic>
          <a:graphicData uri="http://schemas.openxmlformats.org/presentationml/2006/ole">
            <mc:AlternateContent xmlns:mc="http://schemas.openxmlformats.org/markup-compatibility/2006">
              <mc:Choice xmlns:v="urn:schemas-microsoft-com:vml" Requires="v">
                <p:oleObj spid="_x0000_s2599760" name="Equation" r:id="rId9" imgW="266700" imgH="203200" progId="Equation.DSMT4">
                  <p:embed/>
                </p:oleObj>
              </mc:Choice>
              <mc:Fallback>
                <p:oleObj name="Equation" r:id="rId9" imgW="266700" imgH="203200" progId="Equation.DSMT4">
                  <p:embed/>
                  <p:pic>
                    <p:nvPicPr>
                      <p:cNvPr id="0" name=""/>
                      <p:cNvPicPr/>
                      <p:nvPr/>
                    </p:nvPicPr>
                    <p:blipFill>
                      <a:blip r:embed="rId7"/>
                      <a:stretch>
                        <a:fillRect/>
                      </a:stretch>
                    </p:blipFill>
                    <p:spPr>
                      <a:xfrm>
                        <a:off x="7371211" y="1335764"/>
                        <a:ext cx="446087" cy="339725"/>
                      </a:xfrm>
                      <a:prstGeom prst="rect">
                        <a:avLst/>
                      </a:prstGeom>
                    </p:spPr>
                  </p:pic>
                </p:oleObj>
              </mc:Fallback>
            </mc:AlternateContent>
          </a:graphicData>
        </a:graphic>
      </p:graphicFrame>
      <p:sp>
        <p:nvSpPr>
          <p:cNvPr id="50" name="Rectangle 9"/>
          <p:cNvSpPr txBox="1">
            <a:spLocks noChangeArrowheads="1"/>
          </p:cNvSpPr>
          <p:nvPr/>
        </p:nvSpPr>
        <p:spPr>
          <a:xfrm>
            <a:off x="222248" y="334168"/>
            <a:ext cx="6407151" cy="939801"/>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0000"/>
                </a:solidFill>
                <a:latin typeface="Apple Chancery"/>
                <a:ea typeface="ＭＳ Ｐゴシック" charset="0"/>
                <a:cs typeface="Apple Chancery"/>
              </a:rPr>
              <a:t>Example 14</a:t>
            </a:r>
            <a:r>
              <a:rPr lang="en-US" sz="2800" dirty="0">
                <a:solidFill>
                  <a:srgbClr val="FF0000"/>
                </a:solidFill>
                <a:latin typeface="Apple Chancery"/>
                <a:ea typeface="ＭＳ Ｐゴシック" charset="0"/>
                <a:cs typeface="Apple Chancery"/>
                <a:sym typeface="Wingdings"/>
              </a:rPr>
              <a:t>:</a:t>
            </a:r>
            <a:r>
              <a:rPr lang="en-US" sz="2800" dirty="0">
                <a:solidFill>
                  <a:srgbClr val="FF0000"/>
                </a:solidFill>
                <a:latin typeface="Apple Chancery"/>
                <a:ea typeface="ＭＳ Ｐゴシック" charset="0"/>
                <a:cs typeface="Apple Chancery"/>
              </a:rPr>
              <a:t> </a:t>
            </a:r>
            <a:r>
              <a:rPr lang="en-US" sz="2000" dirty="0">
                <a:solidFill>
                  <a:srgbClr val="0000FF"/>
                </a:solidFill>
                <a:latin typeface="Times New Roman"/>
                <a:cs typeface="Times New Roman"/>
              </a:rPr>
              <a:t>What will happen </a:t>
            </a:r>
            <a:r>
              <a:rPr lang="en-US" sz="2000" dirty="0">
                <a:solidFill>
                  <a:srgbClr val="000000"/>
                </a:solidFill>
                <a:latin typeface="Times New Roman"/>
                <a:cs typeface="Times New Roman"/>
              </a:rPr>
              <a:t>when a </a:t>
            </a:r>
            <a:r>
              <a:rPr lang="en-US" sz="2000" dirty="0">
                <a:solidFill>
                  <a:srgbClr val="0000FF"/>
                </a:solidFill>
                <a:latin typeface="Times New Roman"/>
                <a:cs typeface="Times New Roman"/>
              </a:rPr>
              <a:t>magnet</a:t>
            </a:r>
            <a:r>
              <a:rPr lang="en-US" sz="2000" dirty="0">
                <a:solidFill>
                  <a:srgbClr val="000000"/>
                </a:solidFill>
                <a:latin typeface="Times New Roman"/>
                <a:cs typeface="Times New Roman"/>
              </a:rPr>
              <a:t> is </a:t>
            </a:r>
            <a:r>
              <a:rPr lang="en-US" sz="2000" dirty="0">
                <a:solidFill>
                  <a:srgbClr val="0000FF"/>
                </a:solidFill>
                <a:latin typeface="Times New Roman"/>
                <a:cs typeface="Times New Roman"/>
              </a:rPr>
              <a:t>dropped down </a:t>
            </a:r>
            <a:r>
              <a:rPr lang="en-US" sz="2000" dirty="0">
                <a:solidFill>
                  <a:srgbClr val="000000"/>
                </a:solidFill>
                <a:latin typeface="Times New Roman"/>
                <a:cs typeface="Times New Roman"/>
              </a:rPr>
              <a:t>an </a:t>
            </a:r>
            <a:r>
              <a:rPr lang="en-US" sz="2000" dirty="0">
                <a:solidFill>
                  <a:srgbClr val="FF0000"/>
                </a:solidFill>
                <a:latin typeface="Times New Roman"/>
                <a:cs typeface="Times New Roman"/>
              </a:rPr>
              <a:t>aluminum tube</a:t>
            </a:r>
            <a:r>
              <a:rPr lang="en-US" sz="2000" dirty="0">
                <a:solidFill>
                  <a:srgbClr val="000000"/>
                </a:solidFill>
                <a:latin typeface="Times New Roman"/>
                <a:cs typeface="Times New Roman"/>
              </a:rPr>
              <a:t>?</a:t>
            </a:r>
            <a:endParaRPr lang="en-US" sz="1800" dirty="0">
              <a:solidFill>
                <a:srgbClr val="008000"/>
              </a:solidFill>
              <a:latin typeface="Apple Chancery"/>
              <a:ea typeface="ＭＳ Ｐゴシック" charset="0"/>
              <a:cs typeface="Apple Chancery"/>
            </a:endParaRPr>
          </a:p>
        </p:txBody>
      </p:sp>
      <p:sp>
        <p:nvSpPr>
          <p:cNvPr id="51" name="Rectangle 9"/>
          <p:cNvSpPr txBox="1">
            <a:spLocks noChangeArrowheads="1"/>
          </p:cNvSpPr>
          <p:nvPr/>
        </p:nvSpPr>
        <p:spPr>
          <a:xfrm>
            <a:off x="6682327" y="4103476"/>
            <a:ext cx="2426840" cy="939801"/>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a:solidFill>
                  <a:srgbClr val="FF0000"/>
                </a:solidFill>
                <a:latin typeface="Apple Chancery"/>
                <a:ea typeface="ＭＳ Ｐゴシック" charset="0"/>
                <a:cs typeface="Apple Chancery"/>
              </a:rPr>
              <a:t>(graphic, with considerable modification, courtesy of Mr. White)</a:t>
            </a:r>
            <a:endParaRPr lang="en-US" sz="1400" dirty="0">
              <a:solidFill>
                <a:srgbClr val="008000"/>
              </a:solidFill>
              <a:latin typeface="Apple Chancery"/>
              <a:ea typeface="ＭＳ Ｐゴシック" charset="0"/>
              <a:cs typeface="Apple Chancery"/>
            </a:endParaRPr>
          </a:p>
        </p:txBody>
      </p:sp>
      <p:sp>
        <p:nvSpPr>
          <p:cNvPr id="54" name="Rectangle 9"/>
          <p:cNvSpPr txBox="1">
            <a:spLocks noChangeArrowheads="1"/>
          </p:cNvSpPr>
          <p:nvPr/>
        </p:nvSpPr>
        <p:spPr>
          <a:xfrm>
            <a:off x="939103" y="2689175"/>
            <a:ext cx="6083998" cy="984541"/>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cs typeface="Apple Chancery"/>
              </a:rPr>
              <a:t>--Notice </a:t>
            </a:r>
            <a:r>
              <a:rPr lang="en-US" sz="2000" dirty="0">
                <a:latin typeface="Times New Roman"/>
                <a:cs typeface="Times New Roman"/>
              </a:rPr>
              <a:t>we find </a:t>
            </a:r>
            <a:r>
              <a:rPr lang="en-US" sz="2000" i="1" dirty="0">
                <a:solidFill>
                  <a:srgbClr val="0000FF"/>
                </a:solidFill>
                <a:latin typeface="Times New Roman"/>
                <a:cs typeface="Times New Roman"/>
              </a:rPr>
              <a:t>two</a:t>
            </a:r>
            <a:r>
              <a:rPr lang="en-US" sz="2000" dirty="0">
                <a:solidFill>
                  <a:srgbClr val="0000FF"/>
                </a:solidFill>
                <a:latin typeface="Times New Roman"/>
                <a:cs typeface="Times New Roman"/>
              </a:rPr>
              <a:t> </a:t>
            </a:r>
            <a:r>
              <a:rPr lang="en-US" sz="2000" i="1" dirty="0">
                <a:solidFill>
                  <a:srgbClr val="0000FF"/>
                </a:solidFill>
                <a:latin typeface="Times New Roman"/>
                <a:cs typeface="Times New Roman"/>
              </a:rPr>
              <a:t>north poles</a:t>
            </a:r>
            <a:r>
              <a:rPr lang="en-US" sz="2000" dirty="0">
                <a:solidFill>
                  <a:srgbClr val="0000FF"/>
                </a:solidFill>
                <a:latin typeface="Times New Roman"/>
                <a:cs typeface="Times New Roman"/>
              </a:rPr>
              <a:t> </a:t>
            </a:r>
            <a:r>
              <a:rPr lang="en-US" sz="2000" dirty="0">
                <a:solidFill>
                  <a:srgbClr val="000000"/>
                </a:solidFill>
                <a:latin typeface="Times New Roman"/>
                <a:cs typeface="Times New Roman"/>
              </a:rPr>
              <a:t>juxtaposed against one another due to the induced current.  This will produce a </a:t>
            </a:r>
            <a:r>
              <a:rPr lang="en-US" sz="2000" dirty="0">
                <a:solidFill>
                  <a:srgbClr val="FF0000"/>
                </a:solidFill>
                <a:latin typeface="Times New Roman"/>
                <a:cs typeface="Times New Roman"/>
              </a:rPr>
              <a:t>magnetic force UPWARD </a:t>
            </a:r>
            <a:r>
              <a:rPr lang="en-US" sz="2000" dirty="0">
                <a:latin typeface="Times New Roman"/>
                <a:cs typeface="Times New Roman"/>
              </a:rPr>
              <a:t>on the magnet</a:t>
            </a:r>
            <a:r>
              <a:rPr lang="en-US" sz="2000" dirty="0">
                <a:solidFill>
                  <a:srgbClr val="000000"/>
                </a:solidFill>
                <a:latin typeface="Times New Roman"/>
                <a:cs typeface="Times New Roman"/>
              </a:rPr>
              <a:t>. </a:t>
            </a:r>
            <a:endParaRPr lang="en-US" sz="1800" dirty="0">
              <a:solidFill>
                <a:srgbClr val="008000"/>
              </a:solidFill>
              <a:latin typeface="Apple Chancery"/>
              <a:ea typeface="ＭＳ Ｐゴシック" charset="0"/>
              <a:cs typeface="Apple Chancery"/>
            </a:endParaRPr>
          </a:p>
        </p:txBody>
      </p:sp>
      <p:sp>
        <p:nvSpPr>
          <p:cNvPr id="55" name="Rectangle 9"/>
          <p:cNvSpPr txBox="1">
            <a:spLocks noChangeArrowheads="1"/>
          </p:cNvSpPr>
          <p:nvPr/>
        </p:nvSpPr>
        <p:spPr>
          <a:xfrm>
            <a:off x="621603" y="3908133"/>
            <a:ext cx="5842697" cy="128484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FF0000"/>
                </a:solidFill>
                <a:latin typeface="Apple Chancery"/>
                <a:ea typeface="ＭＳ Ｐゴシック" charset="0"/>
                <a:cs typeface="Apple Chancery"/>
              </a:rPr>
              <a:t>            </a:t>
            </a:r>
            <a:r>
              <a:rPr lang="en-US" sz="2000" dirty="0">
                <a:solidFill>
                  <a:srgbClr val="000000"/>
                </a:solidFill>
                <a:latin typeface="Times New Roman"/>
                <a:cs typeface="Times New Roman"/>
              </a:rPr>
              <a:t>There is an </a:t>
            </a:r>
            <a:r>
              <a:rPr lang="en-US" sz="2000" dirty="0">
                <a:solidFill>
                  <a:srgbClr val="0000FF"/>
                </a:solidFill>
                <a:latin typeface="Times New Roman"/>
                <a:cs typeface="Times New Roman"/>
              </a:rPr>
              <a:t>decreasing magnetic flux </a:t>
            </a:r>
            <a:r>
              <a:rPr lang="en-US" sz="2000" dirty="0">
                <a:solidFill>
                  <a:srgbClr val="000000"/>
                </a:solidFill>
                <a:latin typeface="Times New Roman"/>
                <a:cs typeface="Times New Roman"/>
              </a:rPr>
              <a:t>through it, so the </a:t>
            </a:r>
            <a:r>
              <a:rPr lang="en-US" sz="2000" dirty="0">
                <a:solidFill>
                  <a:srgbClr val="0000FF"/>
                </a:solidFill>
                <a:latin typeface="Times New Roman"/>
                <a:cs typeface="Times New Roman"/>
              </a:rPr>
              <a:t>induced current </a:t>
            </a:r>
            <a:r>
              <a:rPr lang="en-US" sz="2000" dirty="0">
                <a:solidFill>
                  <a:srgbClr val="000000"/>
                </a:solidFill>
                <a:latin typeface="Times New Roman"/>
                <a:cs typeface="Times New Roman"/>
              </a:rPr>
              <a:t>and its </a:t>
            </a:r>
            <a:r>
              <a:rPr lang="en-US" sz="2000" dirty="0">
                <a:solidFill>
                  <a:srgbClr val="0000FF"/>
                </a:solidFill>
                <a:latin typeface="Times New Roman"/>
                <a:cs typeface="Times New Roman"/>
              </a:rPr>
              <a:t>associated induced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dirty="0">
                <a:solidFill>
                  <a:srgbClr val="0000FF"/>
                </a:solidFill>
                <a:latin typeface="Times New Roman"/>
                <a:cs typeface="Times New Roman"/>
              </a:rPr>
              <a:t> </a:t>
            </a:r>
            <a:r>
              <a:rPr lang="en-US" sz="2000" dirty="0">
                <a:solidFill>
                  <a:srgbClr val="000000"/>
                </a:solidFill>
                <a:latin typeface="Times New Roman"/>
                <a:cs typeface="Times New Roman"/>
              </a:rPr>
              <a:t>will </a:t>
            </a:r>
            <a:r>
              <a:rPr lang="en-US" sz="2000" dirty="0">
                <a:solidFill>
                  <a:srgbClr val="FF0000"/>
                </a:solidFill>
                <a:latin typeface="Times New Roman"/>
                <a:cs typeface="Times New Roman"/>
              </a:rPr>
              <a:t>set itself up how</a:t>
            </a:r>
            <a:r>
              <a:rPr lang="en-US" sz="2000" dirty="0">
                <a:solidFill>
                  <a:srgbClr val="000000"/>
                </a:solidFill>
                <a:latin typeface="Times New Roman"/>
                <a:cs typeface="Times New Roman"/>
              </a:rPr>
              <a:t>? </a:t>
            </a:r>
            <a:endParaRPr lang="en-US" sz="1800" dirty="0">
              <a:solidFill>
                <a:srgbClr val="008000"/>
              </a:solidFill>
              <a:latin typeface="Apple Chancery"/>
              <a:ea typeface="ＭＳ Ｐゴシック" charset="0"/>
              <a:cs typeface="Apple Chancery"/>
            </a:endParaRPr>
          </a:p>
        </p:txBody>
      </p:sp>
      <p:sp>
        <p:nvSpPr>
          <p:cNvPr id="57" name="Rectangle 9"/>
          <p:cNvSpPr txBox="1">
            <a:spLocks noChangeArrowheads="1"/>
          </p:cNvSpPr>
          <p:nvPr/>
        </p:nvSpPr>
        <p:spPr>
          <a:xfrm>
            <a:off x="939103" y="5105140"/>
            <a:ext cx="7874697" cy="68606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cs typeface="Apple Chancery"/>
              </a:rPr>
              <a:t>--Notice </a:t>
            </a:r>
            <a:r>
              <a:rPr lang="en-US" sz="2000" dirty="0">
                <a:solidFill>
                  <a:srgbClr val="000000"/>
                </a:solidFill>
                <a:latin typeface="Times New Roman"/>
                <a:cs typeface="Times New Roman"/>
              </a:rPr>
              <a:t>we find </a:t>
            </a:r>
            <a:r>
              <a:rPr lang="en-US" sz="2000" dirty="0">
                <a:solidFill>
                  <a:srgbClr val="0000FF"/>
                </a:solidFill>
                <a:latin typeface="Times New Roman"/>
                <a:cs typeface="Times New Roman"/>
              </a:rPr>
              <a:t>one </a:t>
            </a:r>
            <a:r>
              <a:rPr lang="en-US" sz="2000" i="1" dirty="0">
                <a:solidFill>
                  <a:srgbClr val="0000FF"/>
                </a:solidFill>
                <a:latin typeface="Times New Roman"/>
                <a:cs typeface="Times New Roman"/>
              </a:rPr>
              <a:t>north poles</a:t>
            </a:r>
            <a:r>
              <a:rPr lang="en-US" sz="2000" dirty="0">
                <a:solidFill>
                  <a:srgbClr val="0000FF"/>
                </a:solidFill>
                <a:latin typeface="Times New Roman"/>
                <a:cs typeface="Times New Roman"/>
              </a:rPr>
              <a:t> </a:t>
            </a:r>
            <a:r>
              <a:rPr lang="en-US" sz="2000" dirty="0">
                <a:solidFill>
                  <a:srgbClr val="000000"/>
                </a:solidFill>
                <a:latin typeface="Times New Roman"/>
                <a:cs typeface="Times New Roman"/>
              </a:rPr>
              <a:t>and </a:t>
            </a:r>
            <a:r>
              <a:rPr lang="en-US" sz="2000" dirty="0">
                <a:solidFill>
                  <a:srgbClr val="0000FF"/>
                </a:solidFill>
                <a:latin typeface="Times New Roman"/>
                <a:cs typeface="Times New Roman"/>
              </a:rPr>
              <a:t>one </a:t>
            </a:r>
            <a:r>
              <a:rPr lang="en-US" sz="2000" i="1" dirty="0">
                <a:solidFill>
                  <a:srgbClr val="0000FF"/>
                </a:solidFill>
                <a:latin typeface="Times New Roman"/>
                <a:cs typeface="Times New Roman"/>
              </a:rPr>
              <a:t>south pole </a:t>
            </a:r>
            <a:r>
              <a:rPr lang="en-US" sz="2000" dirty="0">
                <a:solidFill>
                  <a:srgbClr val="000000"/>
                </a:solidFill>
                <a:latin typeface="Times New Roman"/>
                <a:cs typeface="Times New Roman"/>
              </a:rPr>
              <a:t>juxtaposed against one another.  This will produce a </a:t>
            </a:r>
            <a:r>
              <a:rPr lang="en-US" sz="2000" dirty="0">
                <a:solidFill>
                  <a:srgbClr val="FF0000"/>
                </a:solidFill>
                <a:latin typeface="Times New Roman"/>
                <a:cs typeface="Times New Roman"/>
              </a:rPr>
              <a:t>magnetic force UPWARD </a:t>
            </a:r>
            <a:r>
              <a:rPr lang="en-US" sz="2000" dirty="0">
                <a:solidFill>
                  <a:srgbClr val="000000"/>
                </a:solidFill>
                <a:latin typeface="Times New Roman"/>
                <a:cs typeface="Times New Roman"/>
              </a:rPr>
              <a:t>on the magnet. </a:t>
            </a:r>
            <a:endParaRPr lang="en-US" sz="1800" dirty="0">
              <a:solidFill>
                <a:srgbClr val="008000"/>
              </a:solidFill>
              <a:latin typeface="Apple Chancery"/>
              <a:ea typeface="ＭＳ Ｐゴシック" charset="0"/>
              <a:cs typeface="Apple Chancery"/>
            </a:endParaRPr>
          </a:p>
        </p:txBody>
      </p:sp>
      <p:sp>
        <p:nvSpPr>
          <p:cNvPr id="58" name="Rectangle 9"/>
          <p:cNvSpPr txBox="1">
            <a:spLocks noChangeArrowheads="1"/>
          </p:cNvSpPr>
          <p:nvPr/>
        </p:nvSpPr>
        <p:spPr>
          <a:xfrm>
            <a:off x="621603" y="5824278"/>
            <a:ext cx="7874697" cy="68606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cs typeface="Apple Chancery"/>
              </a:rPr>
              <a:t>--Bottom line:  </a:t>
            </a:r>
            <a:r>
              <a:rPr lang="en-US" sz="2000" dirty="0">
                <a:solidFill>
                  <a:srgbClr val="000000"/>
                </a:solidFill>
                <a:latin typeface="Times New Roman"/>
                <a:cs typeface="Times New Roman"/>
              </a:rPr>
              <a:t>It should take a </a:t>
            </a:r>
            <a:r>
              <a:rPr lang="en-US" sz="2000" i="1" dirty="0">
                <a:solidFill>
                  <a:srgbClr val="FF0000"/>
                </a:solidFill>
                <a:latin typeface="Times New Roman"/>
                <a:cs typeface="Times New Roman"/>
              </a:rPr>
              <a:t>long time </a:t>
            </a:r>
            <a:r>
              <a:rPr lang="en-US" sz="2000" dirty="0">
                <a:solidFill>
                  <a:srgbClr val="000000"/>
                </a:solidFill>
                <a:latin typeface="Times New Roman"/>
                <a:cs typeface="Times New Roman"/>
              </a:rPr>
              <a:t>for the magnet to free fall to the bottom of the tube!</a:t>
            </a:r>
            <a:endParaRPr lang="en-US" sz="1800" dirty="0">
              <a:solidFill>
                <a:srgbClr val="008000"/>
              </a:solidFill>
              <a:latin typeface="Apple Chancery"/>
              <a:ea typeface="ＭＳ Ｐゴシック" charset="0"/>
              <a:cs typeface="Apple Chancery"/>
            </a:endParaRPr>
          </a:p>
        </p:txBody>
      </p:sp>
    </p:spTree>
    <p:extLst>
      <p:ext uri="{BB962C8B-B14F-4D97-AF65-F5344CB8AC3E}">
        <p14:creationId xmlns:p14="http://schemas.microsoft.com/office/powerpoint/2010/main" val="49600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dissolv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500"/>
                                        <p:tgtEl>
                                          <p:spTgt spid="30"/>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dissolv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dissolve">
                                      <p:cBhvr>
                                        <p:cTn id="20" dur="500"/>
                                        <p:tgtEl>
                                          <p:spTgt spid="5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dissolve">
                                      <p:cBhvr>
                                        <p:cTn id="25" dur="500"/>
                                        <p:tgtEl>
                                          <p:spTgt spid="40"/>
                                        </p:tgtEl>
                                      </p:cBhvr>
                                    </p:animEffect>
                                  </p:childTnLst>
                                </p:cTn>
                              </p:par>
                              <p:par>
                                <p:cTn id="26" presetID="9"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dissolve">
                                      <p:cBhvr>
                                        <p:cTn id="28" dur="500"/>
                                        <p:tgtEl>
                                          <p:spTgt spid="37"/>
                                        </p:tgtEl>
                                      </p:cBhvr>
                                    </p:animEffect>
                                  </p:childTnLst>
                                </p:cTn>
                              </p:par>
                              <p:par>
                                <p:cTn id="29" presetID="9" presetClass="entr" presetSubtype="0" fill="hold" nodeType="withEffect">
                                  <p:stCondLst>
                                    <p:cond delay="0"/>
                                  </p:stCondLst>
                                  <p:childTnLst>
                                    <p:set>
                                      <p:cBhvr>
                                        <p:cTn id="30" dur="1" fill="hold">
                                          <p:stCondLst>
                                            <p:cond delay="0"/>
                                          </p:stCondLst>
                                        </p:cTn>
                                        <p:tgtEl>
                                          <p:spTgt spid="573441"/>
                                        </p:tgtEl>
                                        <p:attrNameLst>
                                          <p:attrName>style.visibility</p:attrName>
                                        </p:attrNameLst>
                                      </p:cBhvr>
                                      <p:to>
                                        <p:strVal val="visible"/>
                                      </p:to>
                                    </p:set>
                                    <p:animEffect transition="in" filter="dissolve">
                                      <p:cBhvr>
                                        <p:cTn id="31" dur="500"/>
                                        <p:tgtEl>
                                          <p:spTgt spid="573441"/>
                                        </p:tgtEl>
                                      </p:cBhvr>
                                    </p:animEffect>
                                  </p:childTnLst>
                                </p:cTn>
                              </p:par>
                              <p:par>
                                <p:cTn id="32" presetID="9" presetClass="entr" presetSubtype="0" fill="hold"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dissolve">
                                      <p:cBhvr>
                                        <p:cTn id="34" dur="5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dissolve">
                                      <p:cBhvr>
                                        <p:cTn id="39" dur="500"/>
                                        <p:tgtEl>
                                          <p:spTgt spid="54"/>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dissolve">
                                      <p:cBhvr>
                                        <p:cTn id="44" dur="500"/>
                                        <p:tgtEl>
                                          <p:spTgt spid="56"/>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dissolve">
                                      <p:cBhvr>
                                        <p:cTn id="49" dur="500"/>
                                        <p:tgtEl>
                                          <p:spTgt spid="47"/>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dissolve">
                                      <p:cBhvr>
                                        <p:cTn id="52" dur="500"/>
                                        <p:tgtEl>
                                          <p:spTgt spid="46"/>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dissolve">
                                      <p:cBhvr>
                                        <p:cTn id="57" dur="500"/>
                                        <p:tgtEl>
                                          <p:spTgt spid="55"/>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dissolve">
                                      <p:cBhvr>
                                        <p:cTn id="62" dur="500"/>
                                        <p:tgtEl>
                                          <p:spTgt spid="42"/>
                                        </p:tgtEl>
                                      </p:cBhvr>
                                    </p:animEffect>
                                  </p:childTnLst>
                                </p:cTn>
                              </p:par>
                              <p:par>
                                <p:cTn id="63" presetID="9" presetClass="entr" presetSubtype="0" fill="hold" nodeType="with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dissolve">
                                      <p:cBhvr>
                                        <p:cTn id="65" dur="500"/>
                                        <p:tgtEl>
                                          <p:spTgt spid="49"/>
                                        </p:tgtEl>
                                      </p:cBhvr>
                                    </p:animEffect>
                                  </p:childTnLst>
                                </p:cTn>
                              </p:par>
                              <p:par>
                                <p:cTn id="66" presetID="9" presetClass="entr" presetSubtype="0"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dissolve">
                                      <p:cBhvr>
                                        <p:cTn id="68" dur="500"/>
                                        <p:tgtEl>
                                          <p:spTgt spid="43"/>
                                        </p:tgtEl>
                                      </p:cBhvr>
                                    </p:animEffect>
                                  </p:childTnLst>
                                </p:cTn>
                              </p:par>
                              <p:par>
                                <p:cTn id="69" presetID="9" presetClass="entr" presetSubtype="0" fill="hold" nodeType="with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dissolve">
                                      <p:cBhvr>
                                        <p:cTn id="71" dur="500"/>
                                        <p:tgtEl>
                                          <p:spTgt spid="48"/>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dissolve">
                                      <p:cBhvr>
                                        <p:cTn id="76" dur="500"/>
                                        <p:tgtEl>
                                          <p:spTgt spid="57"/>
                                        </p:tgtEl>
                                      </p:cBhvr>
                                    </p:animEffect>
                                  </p:childTnLst>
                                </p:cTn>
                              </p:par>
                            </p:childTnLst>
                          </p:cTn>
                        </p:par>
                      </p:childTnLst>
                    </p:cTn>
                  </p:par>
                  <p:par>
                    <p:cTn id="77" fill="hold">
                      <p:stCondLst>
                        <p:cond delay="indefinite"/>
                      </p:stCondLst>
                      <p:childTnLst>
                        <p:par>
                          <p:cTn id="78" fill="hold">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dissolve">
                                      <p:cBhvr>
                                        <p:cTn id="8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6" grpId="0"/>
      <p:bldP spid="52" grpId="0"/>
      <p:bldP spid="30" grpId="0" animBg="1"/>
      <p:bldP spid="33" grpId="0" animBg="1"/>
      <p:bldP spid="46" grpId="0" animBg="1"/>
      <p:bldP spid="47" grpId="0" animBg="1"/>
      <p:bldP spid="54" grpId="0"/>
      <p:bldP spid="55" grpId="0"/>
      <p:bldP spid="57" grpId="0"/>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37243" name="Group 137242">
            <a:extLst>
              <a:ext uri="{FF2B5EF4-FFF2-40B4-BE49-F238E27FC236}">
                <a16:creationId xmlns:a16="http://schemas.microsoft.com/office/drawing/2014/main" id="{F9CD9E66-6F4C-4849-98D0-858C7BB1DAB5}"/>
              </a:ext>
            </a:extLst>
          </p:cNvPr>
          <p:cNvGrpSpPr/>
          <p:nvPr/>
        </p:nvGrpSpPr>
        <p:grpSpPr>
          <a:xfrm>
            <a:off x="462850" y="6190875"/>
            <a:ext cx="7992873" cy="400110"/>
            <a:chOff x="462850" y="6190875"/>
            <a:chExt cx="7992873" cy="400110"/>
          </a:xfrm>
        </p:grpSpPr>
        <p:sp>
          <p:nvSpPr>
            <p:cNvPr id="19" name="TextBox 18"/>
            <p:cNvSpPr txBox="1"/>
            <p:nvPr/>
          </p:nvSpPr>
          <p:spPr>
            <a:xfrm>
              <a:off x="462850" y="6190875"/>
              <a:ext cx="7992873" cy="400110"/>
            </a:xfrm>
            <a:prstGeom prst="rect">
              <a:avLst/>
            </a:prstGeom>
            <a:noFill/>
          </p:spPr>
          <p:txBody>
            <a:bodyPr wrap="square" rtlCol="0">
              <a:spAutoFit/>
            </a:bodyPr>
            <a:lstStyle/>
            <a:p>
              <a:r>
                <a:rPr lang="en-US" sz="2000" dirty="0">
                  <a:solidFill>
                    <a:srgbClr val="FF0000"/>
                  </a:solidFill>
                  <a:latin typeface="Apple Chancery"/>
                  <a:cs typeface="Apple Chancery"/>
                </a:rPr>
                <a:t>and the units </a:t>
              </a:r>
              <a:r>
                <a:rPr lang="en-US" sz="2000" dirty="0">
                  <a:latin typeface="Times New Roman"/>
                  <a:cs typeface="Times New Roman"/>
                </a:rPr>
                <a:t>being </a:t>
              </a:r>
              <a:r>
                <a:rPr lang="en-US" sz="2000" i="1" dirty="0">
                  <a:solidFill>
                    <a:srgbClr val="0000FF"/>
                  </a:solidFill>
                  <a:latin typeface="Times New Roman"/>
                  <a:cs typeface="Times New Roman"/>
                </a:rPr>
                <a:t>                      </a:t>
              </a:r>
              <a:r>
                <a:rPr lang="en-US" sz="2000" dirty="0">
                  <a:latin typeface="Times New Roman"/>
                  <a:cs typeface="Times New Roman"/>
                </a:rPr>
                <a:t>, or </a:t>
              </a:r>
              <a:r>
                <a:rPr lang="en-US" sz="2000" i="1" dirty="0" err="1">
                  <a:solidFill>
                    <a:srgbClr val="FF0000"/>
                  </a:solidFill>
                  <a:latin typeface="Times New Roman"/>
                  <a:cs typeface="Times New Roman"/>
                </a:rPr>
                <a:t>Webers</a:t>
              </a:r>
              <a:r>
                <a:rPr lang="en-US" sz="2000" dirty="0">
                  <a:latin typeface="Times New Roman"/>
                  <a:cs typeface="Times New Roman"/>
                </a:rPr>
                <a:t>.</a:t>
              </a:r>
            </a:p>
          </p:txBody>
        </p:sp>
        <p:graphicFrame>
          <p:nvGraphicFramePr>
            <p:cNvPr id="18" name="Object 17"/>
            <p:cNvGraphicFramePr>
              <a:graphicFrameLocks noChangeAspect="1"/>
            </p:cNvGraphicFramePr>
            <p:nvPr>
              <p:extLst>
                <p:ext uri="{D42A27DB-BD31-4B8C-83A1-F6EECF244321}">
                  <p14:modId xmlns:p14="http://schemas.microsoft.com/office/powerpoint/2010/main" val="2825960130"/>
                </p:ext>
              </p:extLst>
            </p:nvPr>
          </p:nvGraphicFramePr>
          <p:xfrm>
            <a:off x="2606887" y="6190875"/>
            <a:ext cx="1547813" cy="320675"/>
          </p:xfrm>
          <a:graphic>
            <a:graphicData uri="http://schemas.openxmlformats.org/presentationml/2006/ole">
              <mc:AlternateContent xmlns:mc="http://schemas.openxmlformats.org/markup-compatibility/2006">
                <mc:Choice xmlns:v="urn:schemas-microsoft-com:vml" Requires="v">
                  <p:oleObj spid="_x0000_s3258520" name="Equation" r:id="rId4" imgW="927100" imgH="190500" progId="Equation.DSMT4">
                    <p:embed/>
                  </p:oleObj>
                </mc:Choice>
                <mc:Fallback>
                  <p:oleObj name="Equation" r:id="rId4" imgW="927100" imgH="190500" progId="Equation.DSMT4">
                    <p:embed/>
                    <p:pic>
                      <p:nvPicPr>
                        <p:cNvPr id="18" name="Object 17"/>
                        <p:cNvPicPr/>
                        <p:nvPr/>
                      </p:nvPicPr>
                      <p:blipFill>
                        <a:blip r:embed="rId5"/>
                        <a:stretch>
                          <a:fillRect/>
                        </a:stretch>
                      </p:blipFill>
                      <p:spPr>
                        <a:xfrm>
                          <a:off x="2606887" y="6190875"/>
                          <a:ext cx="1547813" cy="320675"/>
                        </a:xfrm>
                        <a:prstGeom prst="rect">
                          <a:avLst/>
                        </a:prstGeom>
                      </p:spPr>
                    </p:pic>
                  </p:oleObj>
                </mc:Fallback>
              </mc:AlternateContent>
            </a:graphicData>
          </a:graphic>
        </p:graphicFrame>
      </p:grpSp>
      <p:sp>
        <p:nvSpPr>
          <p:cNvPr id="108" name="TextBox 107">
            <a:extLst>
              <a:ext uri="{FF2B5EF4-FFF2-40B4-BE49-F238E27FC236}">
                <a16:creationId xmlns:a16="http://schemas.microsoft.com/office/drawing/2014/main" id="{AEBEEC0E-0AFC-DE40-8F4A-2E212064CF71}"/>
              </a:ext>
            </a:extLst>
          </p:cNvPr>
          <p:cNvSpPr txBox="1"/>
          <p:nvPr/>
        </p:nvSpPr>
        <p:spPr>
          <a:xfrm>
            <a:off x="374881" y="4382280"/>
            <a:ext cx="8526231" cy="1015663"/>
          </a:xfrm>
          <a:prstGeom prst="rect">
            <a:avLst/>
          </a:prstGeom>
          <a:noFill/>
        </p:spPr>
        <p:txBody>
          <a:bodyPr wrap="square" rtlCol="0">
            <a:spAutoFit/>
          </a:bodyPr>
          <a:lstStyle/>
          <a:p>
            <a:r>
              <a:rPr lang="en-US" sz="2000" dirty="0">
                <a:solidFill>
                  <a:srgbClr val="FF0000"/>
                </a:solidFill>
                <a:latin typeface="Apple Chancery"/>
                <a:cs typeface="Apple Chancery"/>
              </a:rPr>
              <a:t>Noting that </a:t>
            </a:r>
            <a:r>
              <a:rPr lang="en-US" sz="2000" dirty="0">
                <a:latin typeface="Times New Roman"/>
                <a:cs typeface="Times New Roman"/>
              </a:rPr>
              <a:t>the component of      parallel to the face produces no flux and the component perpendicular to the face (along the line of     ) does produce a flux we realize a dot product will do the desired math, so</a:t>
            </a:r>
          </a:p>
        </p:txBody>
      </p:sp>
      <p:sp>
        <p:nvSpPr>
          <p:cNvPr id="45" name="TextBox 44"/>
          <p:cNvSpPr txBox="1"/>
          <p:nvPr/>
        </p:nvSpPr>
        <p:spPr>
          <a:xfrm>
            <a:off x="263786" y="100718"/>
            <a:ext cx="863732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Magnetic Flux</a:t>
            </a:r>
            <a:endParaRPr lang="en-US" sz="2000" dirty="0">
              <a:latin typeface="Times New Roman"/>
              <a:cs typeface="Times New Roman"/>
            </a:endParaRP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48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a:t>
            </a:r>
          </a:p>
        </p:txBody>
      </p:sp>
      <p:sp>
        <p:nvSpPr>
          <p:cNvPr id="47" name="TextBox 46"/>
          <p:cNvSpPr txBox="1"/>
          <p:nvPr/>
        </p:nvSpPr>
        <p:spPr>
          <a:xfrm>
            <a:off x="397087" y="752046"/>
            <a:ext cx="8504025" cy="1138773"/>
          </a:xfrm>
          <a:prstGeom prst="rect">
            <a:avLst/>
          </a:prstGeom>
          <a:noFill/>
        </p:spPr>
        <p:txBody>
          <a:bodyPr wrap="square" rtlCol="0">
            <a:spAutoFit/>
          </a:bodyPr>
          <a:lstStyle/>
          <a:p>
            <a:r>
              <a:rPr lang="en-US" sz="2800" dirty="0">
                <a:solidFill>
                  <a:srgbClr val="FF0000"/>
                </a:solidFill>
                <a:latin typeface="Apple Chancery"/>
                <a:cs typeface="Apple Chancery"/>
              </a:rPr>
              <a:t>If you’ll remember, </a:t>
            </a:r>
            <a:r>
              <a:rPr lang="en-US" sz="2000" dirty="0">
                <a:latin typeface="Times New Roman"/>
                <a:cs typeface="Times New Roman"/>
              </a:rPr>
              <a:t>when you have a surface in a vector field, a certain amount of the field will pass through the surface (we first talked about this with Gauss’s Law where we had electric field lines passing through a closed surface).  </a:t>
            </a:r>
          </a:p>
        </p:txBody>
      </p:sp>
      <p:graphicFrame>
        <p:nvGraphicFramePr>
          <p:cNvPr id="10" name="Object 9"/>
          <p:cNvGraphicFramePr>
            <a:graphicFrameLocks noChangeAspect="1"/>
          </p:cNvGraphicFramePr>
          <p:nvPr>
            <p:extLst>
              <p:ext uri="{D42A27DB-BD31-4B8C-83A1-F6EECF244321}">
                <p14:modId xmlns:p14="http://schemas.microsoft.com/office/powerpoint/2010/main" val="3014208048"/>
              </p:ext>
            </p:extLst>
          </p:nvPr>
        </p:nvGraphicFramePr>
        <p:xfrm>
          <a:off x="5509475" y="4985140"/>
          <a:ext cx="1825625" cy="784225"/>
        </p:xfrm>
        <a:graphic>
          <a:graphicData uri="http://schemas.openxmlformats.org/presentationml/2006/ole">
            <mc:AlternateContent xmlns:mc="http://schemas.openxmlformats.org/markup-compatibility/2006">
              <mc:Choice xmlns:v="urn:schemas-microsoft-com:vml" Requires="v">
                <p:oleObj spid="_x0000_s3258521" name="Equation" r:id="rId6" imgW="914400" imgH="393700" progId="Equation.DSMT4">
                  <p:embed/>
                </p:oleObj>
              </mc:Choice>
              <mc:Fallback>
                <p:oleObj name="Equation" r:id="rId6" imgW="914400" imgH="393700" progId="Equation.DSMT4">
                  <p:embed/>
                  <p:pic>
                    <p:nvPicPr>
                      <p:cNvPr id="10" name="Object 9"/>
                      <p:cNvPicPr/>
                      <p:nvPr/>
                    </p:nvPicPr>
                    <p:blipFill>
                      <a:blip r:embed="rId7"/>
                      <a:stretch>
                        <a:fillRect/>
                      </a:stretch>
                    </p:blipFill>
                    <p:spPr>
                      <a:xfrm>
                        <a:off x="5509475" y="4985140"/>
                        <a:ext cx="1825625" cy="784225"/>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561827667"/>
              </p:ext>
            </p:extLst>
          </p:nvPr>
        </p:nvGraphicFramePr>
        <p:xfrm>
          <a:off x="483712" y="5834565"/>
          <a:ext cx="8235950" cy="369887"/>
        </p:xfrm>
        <a:graphic>
          <a:graphicData uri="http://schemas.openxmlformats.org/presentationml/2006/ole">
            <mc:AlternateContent xmlns:mc="http://schemas.openxmlformats.org/markup-compatibility/2006">
              <mc:Choice xmlns:v="urn:schemas-microsoft-com:vml" Requires="v">
                <p:oleObj spid="_x0000_s3258522" name="Equation" r:id="rId8" imgW="4533900" imgH="203200" progId="Equation.DSMT4">
                  <p:embed/>
                </p:oleObj>
              </mc:Choice>
              <mc:Fallback>
                <p:oleObj name="Equation" r:id="rId8" imgW="4533900" imgH="203200" progId="Equation.DSMT4">
                  <p:embed/>
                  <p:pic>
                    <p:nvPicPr>
                      <p:cNvPr id="17" name="Object 16"/>
                      <p:cNvPicPr/>
                      <p:nvPr/>
                    </p:nvPicPr>
                    <p:blipFill>
                      <a:blip r:embed="rId9"/>
                      <a:stretch>
                        <a:fillRect/>
                      </a:stretch>
                    </p:blipFill>
                    <p:spPr>
                      <a:xfrm>
                        <a:off x="483712" y="5834565"/>
                        <a:ext cx="8235950" cy="369887"/>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6D407A54-25DB-8440-BDE8-04DE7F138D30}"/>
              </a:ext>
            </a:extLst>
          </p:cNvPr>
          <p:cNvSpPr txBox="1"/>
          <p:nvPr/>
        </p:nvSpPr>
        <p:spPr>
          <a:xfrm>
            <a:off x="368303" y="1971978"/>
            <a:ext cx="5488063" cy="707886"/>
          </a:xfrm>
          <a:prstGeom prst="rect">
            <a:avLst/>
          </a:prstGeom>
          <a:noFill/>
        </p:spPr>
        <p:txBody>
          <a:bodyPr wrap="square" rtlCol="0">
            <a:spAutoFit/>
          </a:bodyPr>
          <a:lstStyle/>
          <a:p>
            <a:r>
              <a:rPr lang="en-US" sz="2000" dirty="0">
                <a:solidFill>
                  <a:srgbClr val="FF0000"/>
                </a:solidFill>
                <a:latin typeface="Apple Chancery"/>
                <a:cs typeface="Apple Chancery"/>
              </a:rPr>
              <a:t>The idea of flux </a:t>
            </a:r>
            <a:r>
              <a:rPr lang="en-US" sz="2000" dirty="0">
                <a:latin typeface="Times New Roman"/>
                <a:cs typeface="Times New Roman"/>
              </a:rPr>
              <a:t>is a mathematical way to measure how much of the field passes through the surface.</a:t>
            </a:r>
          </a:p>
        </p:txBody>
      </p:sp>
      <p:grpSp>
        <p:nvGrpSpPr>
          <p:cNvPr id="137244" name="Group 137243">
            <a:extLst>
              <a:ext uri="{FF2B5EF4-FFF2-40B4-BE49-F238E27FC236}">
                <a16:creationId xmlns:a16="http://schemas.microsoft.com/office/drawing/2014/main" id="{188DB856-0D77-BB4B-9E74-8F3E9310FDB5}"/>
              </a:ext>
            </a:extLst>
          </p:cNvPr>
          <p:cNvGrpSpPr/>
          <p:nvPr/>
        </p:nvGrpSpPr>
        <p:grpSpPr>
          <a:xfrm>
            <a:off x="5954059" y="1960853"/>
            <a:ext cx="2880379" cy="2554246"/>
            <a:chOff x="5954059" y="1960853"/>
            <a:chExt cx="2880379" cy="2554246"/>
          </a:xfrm>
        </p:grpSpPr>
        <p:cxnSp>
          <p:nvCxnSpPr>
            <p:cNvPr id="52" name="Straight Arrow Connector 51">
              <a:extLst>
                <a:ext uri="{FF2B5EF4-FFF2-40B4-BE49-F238E27FC236}">
                  <a16:creationId xmlns:a16="http://schemas.microsoft.com/office/drawing/2014/main" id="{24206E34-422F-6146-8AF4-B1EB54160B0B}"/>
                </a:ext>
              </a:extLst>
            </p:cNvPr>
            <p:cNvCxnSpPr>
              <a:cxnSpLocks/>
            </p:cNvCxnSpPr>
            <p:nvPr/>
          </p:nvCxnSpPr>
          <p:spPr>
            <a:xfrm flipV="1">
              <a:off x="6766813" y="2070388"/>
              <a:ext cx="1397662" cy="805779"/>
            </a:xfrm>
            <a:prstGeom prst="straightConnector1">
              <a:avLst/>
            </a:prstGeom>
            <a:ln w="1905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 name="Donut 1">
              <a:extLst>
                <a:ext uri="{FF2B5EF4-FFF2-40B4-BE49-F238E27FC236}">
                  <a16:creationId xmlns:a16="http://schemas.microsoft.com/office/drawing/2014/main" id="{136BB89B-8D57-5846-BE41-5DB1C9925ACB}"/>
                </a:ext>
              </a:extLst>
            </p:cNvPr>
            <p:cNvSpPr/>
            <p:nvPr/>
          </p:nvSpPr>
          <p:spPr>
            <a:xfrm>
              <a:off x="7103900" y="2303199"/>
              <a:ext cx="814196" cy="1923279"/>
            </a:xfrm>
            <a:prstGeom prst="donut">
              <a:avLst>
                <a:gd name="adj" fmla="val 13303"/>
              </a:avLst>
            </a:prstGeom>
            <a:solidFill>
              <a:srgbClr val="92D05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6E24FED0-2283-C44E-9690-799FB81D5744}"/>
                </a:ext>
              </a:extLst>
            </p:cNvPr>
            <p:cNvSpPr/>
            <p:nvPr/>
          </p:nvSpPr>
          <p:spPr>
            <a:xfrm>
              <a:off x="7335100" y="2427069"/>
              <a:ext cx="497298" cy="1681944"/>
            </a:xfrm>
            <a:prstGeom prst="ellipse">
              <a:avLst/>
            </a:prstGeom>
            <a:solidFill>
              <a:srgbClr val="FFFF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nut 21">
              <a:extLst>
                <a:ext uri="{FF2B5EF4-FFF2-40B4-BE49-F238E27FC236}">
                  <a16:creationId xmlns:a16="http://schemas.microsoft.com/office/drawing/2014/main" id="{17555B82-271F-1944-90C6-3D7B33DF5BC2}"/>
                </a:ext>
              </a:extLst>
            </p:cNvPr>
            <p:cNvSpPr/>
            <p:nvPr/>
          </p:nvSpPr>
          <p:spPr>
            <a:xfrm>
              <a:off x="7217900" y="2306061"/>
              <a:ext cx="814196" cy="1923279"/>
            </a:xfrm>
            <a:prstGeom prst="donut">
              <a:avLst>
                <a:gd name="adj" fmla="val 13303"/>
              </a:avLst>
            </a:prstGeom>
            <a:solidFill>
              <a:srgbClr val="00B05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30" name="Group 29">
              <a:extLst>
                <a:ext uri="{FF2B5EF4-FFF2-40B4-BE49-F238E27FC236}">
                  <a16:creationId xmlns:a16="http://schemas.microsoft.com/office/drawing/2014/main" id="{7CF63D1B-6385-7945-B7CE-D7DE7E19DD8B}"/>
                </a:ext>
              </a:extLst>
            </p:cNvPr>
            <p:cNvGrpSpPr/>
            <p:nvPr/>
          </p:nvGrpSpPr>
          <p:grpSpPr>
            <a:xfrm>
              <a:off x="7578041" y="3243987"/>
              <a:ext cx="1045417" cy="111894"/>
              <a:chOff x="8173784" y="3392298"/>
              <a:chExt cx="705364" cy="106712"/>
            </a:xfrm>
          </p:grpSpPr>
          <p:cxnSp>
            <p:nvCxnSpPr>
              <p:cNvPr id="7" name="Straight Connector 6">
                <a:extLst>
                  <a:ext uri="{FF2B5EF4-FFF2-40B4-BE49-F238E27FC236}">
                    <a16:creationId xmlns:a16="http://schemas.microsoft.com/office/drawing/2014/main" id="{05A28F74-FACC-064F-9D9E-B526F97C1BA7}"/>
                  </a:ext>
                </a:extLst>
              </p:cNvPr>
              <p:cNvCxnSpPr/>
              <p:nvPr/>
            </p:nvCxnSpPr>
            <p:spPr>
              <a:xfrm flipV="1">
                <a:off x="8173784" y="3422775"/>
                <a:ext cx="646440" cy="2707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57CDC418-3DC0-E245-A2D4-F03B81C39F81}"/>
                  </a:ext>
                </a:extLst>
              </p:cNvPr>
              <p:cNvCxnSpPr>
                <a:cxnSpLocks/>
              </p:cNvCxnSpPr>
              <p:nvPr/>
            </p:nvCxnSpPr>
            <p:spPr>
              <a:xfrm>
                <a:off x="8173784" y="3446791"/>
                <a:ext cx="646440" cy="2707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CDEB4EB5-1986-284F-9E92-E0DA84D85C94}"/>
                  </a:ext>
                </a:extLst>
              </p:cNvPr>
              <p:cNvCxnSpPr>
                <a:cxnSpLocks/>
              </p:cNvCxnSpPr>
              <p:nvPr/>
            </p:nvCxnSpPr>
            <p:spPr>
              <a:xfrm flipV="1">
                <a:off x="8759288" y="3449656"/>
                <a:ext cx="119860" cy="4935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95310432-D5EE-144E-98A0-2F230E8319B8}"/>
                  </a:ext>
                </a:extLst>
              </p:cNvPr>
              <p:cNvCxnSpPr>
                <a:cxnSpLocks/>
              </p:cNvCxnSpPr>
              <p:nvPr/>
            </p:nvCxnSpPr>
            <p:spPr>
              <a:xfrm>
                <a:off x="8759288" y="3392298"/>
                <a:ext cx="119860" cy="6259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59" name="Straight Arrow Connector 58">
              <a:extLst>
                <a:ext uri="{FF2B5EF4-FFF2-40B4-BE49-F238E27FC236}">
                  <a16:creationId xmlns:a16="http://schemas.microsoft.com/office/drawing/2014/main" id="{9227D4EE-EF0B-5C42-A1E6-8F2DF6D81C65}"/>
                </a:ext>
              </a:extLst>
            </p:cNvPr>
            <p:cNvCxnSpPr>
              <a:cxnSpLocks/>
            </p:cNvCxnSpPr>
            <p:nvPr/>
          </p:nvCxnSpPr>
          <p:spPr>
            <a:xfrm flipV="1">
              <a:off x="7486209" y="2480122"/>
              <a:ext cx="743343" cy="429716"/>
            </a:xfrm>
            <a:prstGeom prst="straightConnector1">
              <a:avLst/>
            </a:prstGeom>
            <a:ln w="1905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id="{C9900F4C-3ECC-3741-9AE7-C04E6DBB9F69}"/>
                </a:ext>
              </a:extLst>
            </p:cNvPr>
            <p:cNvCxnSpPr>
              <a:cxnSpLocks/>
            </p:cNvCxnSpPr>
            <p:nvPr/>
          </p:nvCxnSpPr>
          <p:spPr>
            <a:xfrm flipV="1">
              <a:off x="7027121" y="3709320"/>
              <a:ext cx="1397662" cy="805779"/>
            </a:xfrm>
            <a:prstGeom prst="straightConnector1">
              <a:avLst/>
            </a:prstGeom>
            <a:ln w="1905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C5B332C6-5749-6C44-B033-080F52998EC9}"/>
                </a:ext>
              </a:extLst>
            </p:cNvPr>
            <p:cNvCxnSpPr>
              <a:cxnSpLocks/>
            </p:cNvCxnSpPr>
            <p:nvPr/>
          </p:nvCxnSpPr>
          <p:spPr>
            <a:xfrm flipV="1">
              <a:off x="7519217" y="3547170"/>
              <a:ext cx="411909" cy="236472"/>
            </a:xfrm>
            <a:prstGeom prst="straightConnector1">
              <a:avLst/>
            </a:prstGeom>
            <a:ln w="1905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242987F6-3C99-A147-99AE-3F53BE12070C}"/>
                </a:ext>
              </a:extLst>
            </p:cNvPr>
            <p:cNvCxnSpPr>
              <a:cxnSpLocks/>
            </p:cNvCxnSpPr>
            <p:nvPr/>
          </p:nvCxnSpPr>
          <p:spPr>
            <a:xfrm flipH="1">
              <a:off x="6921246" y="3571080"/>
              <a:ext cx="205355" cy="11682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AB032F11-21E2-EC47-BBFC-C417AA9ED8A1}"/>
                </a:ext>
              </a:extLst>
            </p:cNvPr>
            <p:cNvCxnSpPr>
              <a:cxnSpLocks/>
            </p:cNvCxnSpPr>
            <p:nvPr/>
          </p:nvCxnSpPr>
          <p:spPr>
            <a:xfrm flipH="1">
              <a:off x="6762905" y="3951191"/>
              <a:ext cx="462320" cy="277314"/>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98CB9598-C938-5C42-A38C-E9E25114C2F9}"/>
                </a:ext>
              </a:extLst>
            </p:cNvPr>
            <p:cNvCxnSpPr>
              <a:cxnSpLocks/>
            </p:cNvCxnSpPr>
            <p:nvPr/>
          </p:nvCxnSpPr>
          <p:spPr>
            <a:xfrm flipH="1">
              <a:off x="6838427" y="3127235"/>
              <a:ext cx="266310" cy="156517"/>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4" name="Straight Arrow Connector 93">
              <a:extLst>
                <a:ext uri="{FF2B5EF4-FFF2-40B4-BE49-F238E27FC236}">
                  <a16:creationId xmlns:a16="http://schemas.microsoft.com/office/drawing/2014/main" id="{BDC9CF31-5A86-7E4F-A89A-C0D78213E9F7}"/>
                </a:ext>
              </a:extLst>
            </p:cNvPr>
            <p:cNvCxnSpPr>
              <a:cxnSpLocks/>
            </p:cNvCxnSpPr>
            <p:nvPr/>
          </p:nvCxnSpPr>
          <p:spPr>
            <a:xfrm flipV="1">
              <a:off x="7599266" y="2718556"/>
              <a:ext cx="988782" cy="584072"/>
            </a:xfrm>
            <a:prstGeom prst="straightConnector1">
              <a:avLst/>
            </a:prstGeom>
            <a:ln w="1905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37240" name="Freeform 137239">
              <a:extLst>
                <a:ext uri="{FF2B5EF4-FFF2-40B4-BE49-F238E27FC236}">
                  <a16:creationId xmlns:a16="http://schemas.microsoft.com/office/drawing/2014/main" id="{D5A125CC-4DF3-2A45-96E1-5AD11C50051F}"/>
                </a:ext>
              </a:extLst>
            </p:cNvPr>
            <p:cNvSpPr/>
            <p:nvPr/>
          </p:nvSpPr>
          <p:spPr>
            <a:xfrm>
              <a:off x="8138160" y="2998269"/>
              <a:ext cx="101065" cy="279133"/>
            </a:xfrm>
            <a:custGeom>
              <a:avLst/>
              <a:gdLst>
                <a:gd name="connsiteX0" fmla="*/ 0 w 101065"/>
                <a:gd name="connsiteY0" fmla="*/ 0 h 279133"/>
                <a:gd name="connsiteX1" fmla="*/ 81815 w 101065"/>
                <a:gd name="connsiteY1" fmla="*/ 144379 h 279133"/>
                <a:gd name="connsiteX2" fmla="*/ 101065 w 101065"/>
                <a:gd name="connsiteY2" fmla="*/ 279133 h 279133"/>
              </a:gdLst>
              <a:ahLst/>
              <a:cxnLst>
                <a:cxn ang="0">
                  <a:pos x="connsiteX0" y="connsiteY0"/>
                </a:cxn>
                <a:cxn ang="0">
                  <a:pos x="connsiteX1" y="connsiteY1"/>
                </a:cxn>
                <a:cxn ang="0">
                  <a:pos x="connsiteX2" y="connsiteY2"/>
                </a:cxn>
              </a:cxnLst>
              <a:rect l="l" t="t" r="r" b="b"/>
              <a:pathLst>
                <a:path w="101065" h="279133">
                  <a:moveTo>
                    <a:pt x="0" y="0"/>
                  </a:moveTo>
                  <a:cubicBezTo>
                    <a:pt x="32485" y="48928"/>
                    <a:pt x="64971" y="97857"/>
                    <a:pt x="81815" y="144379"/>
                  </a:cubicBezTo>
                  <a:cubicBezTo>
                    <a:pt x="98659" y="190901"/>
                    <a:pt x="99862" y="235017"/>
                    <a:pt x="101065" y="279133"/>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7" name="Object 96">
              <a:extLst>
                <a:ext uri="{FF2B5EF4-FFF2-40B4-BE49-F238E27FC236}">
                  <a16:creationId xmlns:a16="http://schemas.microsoft.com/office/drawing/2014/main" id="{F8606303-28EC-3B4D-8F61-DC98B9A7FA2D}"/>
                </a:ext>
              </a:extLst>
            </p:cNvPr>
            <p:cNvGraphicFramePr>
              <a:graphicFrameLocks noChangeAspect="1"/>
            </p:cNvGraphicFramePr>
            <p:nvPr>
              <p:extLst>
                <p:ext uri="{D42A27DB-BD31-4B8C-83A1-F6EECF244321}">
                  <p14:modId xmlns:p14="http://schemas.microsoft.com/office/powerpoint/2010/main" val="2204469610"/>
                </p:ext>
              </p:extLst>
            </p:nvPr>
          </p:nvGraphicFramePr>
          <p:xfrm>
            <a:off x="8163051" y="1960853"/>
            <a:ext cx="226909" cy="308132"/>
          </p:xfrm>
          <a:graphic>
            <a:graphicData uri="http://schemas.openxmlformats.org/presentationml/2006/ole">
              <mc:AlternateContent xmlns:mc="http://schemas.openxmlformats.org/markup-compatibility/2006">
                <mc:Choice xmlns:v="urn:schemas-microsoft-com:vml" Requires="v">
                  <p:oleObj spid="_x0000_s3258523" name="Equation" r:id="rId10" imgW="139700" imgH="190500" progId="Equation.DSMT4">
                    <p:embed/>
                  </p:oleObj>
                </mc:Choice>
                <mc:Fallback>
                  <p:oleObj name="Equation" r:id="rId10" imgW="139700" imgH="190500" progId="Equation.DSMT4">
                    <p:embed/>
                    <p:pic>
                      <p:nvPicPr>
                        <p:cNvPr id="10" name="Object 9"/>
                        <p:cNvPicPr/>
                        <p:nvPr/>
                      </p:nvPicPr>
                      <p:blipFill>
                        <a:blip r:embed="rId11"/>
                        <a:stretch>
                          <a:fillRect/>
                        </a:stretch>
                      </p:blipFill>
                      <p:spPr>
                        <a:xfrm>
                          <a:off x="8163051" y="1960853"/>
                          <a:ext cx="226909" cy="308132"/>
                        </a:xfrm>
                        <a:prstGeom prst="rect">
                          <a:avLst/>
                        </a:prstGeom>
                      </p:spPr>
                    </p:pic>
                  </p:oleObj>
                </mc:Fallback>
              </mc:AlternateContent>
            </a:graphicData>
          </a:graphic>
        </p:graphicFrame>
        <p:graphicFrame>
          <p:nvGraphicFramePr>
            <p:cNvPr id="98" name="Object 97">
              <a:extLst>
                <a:ext uri="{FF2B5EF4-FFF2-40B4-BE49-F238E27FC236}">
                  <a16:creationId xmlns:a16="http://schemas.microsoft.com/office/drawing/2014/main" id="{8755E1F6-3769-B648-9290-96D9B254CE5A}"/>
                </a:ext>
              </a:extLst>
            </p:cNvPr>
            <p:cNvGraphicFramePr>
              <a:graphicFrameLocks noChangeAspect="1"/>
            </p:cNvGraphicFramePr>
            <p:nvPr>
              <p:extLst>
                <p:ext uri="{D42A27DB-BD31-4B8C-83A1-F6EECF244321}">
                  <p14:modId xmlns:p14="http://schemas.microsoft.com/office/powerpoint/2010/main" val="444104588"/>
                </p:ext>
              </p:extLst>
            </p:nvPr>
          </p:nvGraphicFramePr>
          <p:xfrm>
            <a:off x="8566150" y="3300413"/>
            <a:ext cx="268288" cy="309562"/>
          </p:xfrm>
          <a:graphic>
            <a:graphicData uri="http://schemas.openxmlformats.org/presentationml/2006/ole">
              <mc:AlternateContent xmlns:mc="http://schemas.openxmlformats.org/markup-compatibility/2006">
                <mc:Choice xmlns:v="urn:schemas-microsoft-com:vml" Requires="v">
                  <p:oleObj spid="_x0000_s3258524" name="Equation" r:id="rId12" imgW="165100" imgH="190500" progId="Equation.DSMT4">
                    <p:embed/>
                  </p:oleObj>
                </mc:Choice>
                <mc:Fallback>
                  <p:oleObj name="Equation" r:id="rId12" imgW="165100" imgH="190500" progId="Equation.DSMT4">
                    <p:embed/>
                    <p:pic>
                      <p:nvPicPr>
                        <p:cNvPr id="97" name="Object 96">
                          <a:extLst>
                            <a:ext uri="{FF2B5EF4-FFF2-40B4-BE49-F238E27FC236}">
                              <a16:creationId xmlns:a16="http://schemas.microsoft.com/office/drawing/2014/main" id="{F8606303-28EC-3B4D-8F61-DC98B9A7FA2D}"/>
                            </a:ext>
                          </a:extLst>
                        </p:cNvPr>
                        <p:cNvPicPr/>
                        <p:nvPr/>
                      </p:nvPicPr>
                      <p:blipFill>
                        <a:blip r:embed="rId13"/>
                        <a:stretch>
                          <a:fillRect/>
                        </a:stretch>
                      </p:blipFill>
                      <p:spPr>
                        <a:xfrm>
                          <a:off x="8566150" y="3300413"/>
                          <a:ext cx="268288" cy="309562"/>
                        </a:xfrm>
                        <a:prstGeom prst="rect">
                          <a:avLst/>
                        </a:prstGeom>
                      </p:spPr>
                    </p:pic>
                  </p:oleObj>
                </mc:Fallback>
              </mc:AlternateContent>
            </a:graphicData>
          </a:graphic>
        </p:graphicFrame>
        <p:graphicFrame>
          <p:nvGraphicFramePr>
            <p:cNvPr id="99" name="Object 98">
              <a:extLst>
                <a:ext uri="{FF2B5EF4-FFF2-40B4-BE49-F238E27FC236}">
                  <a16:creationId xmlns:a16="http://schemas.microsoft.com/office/drawing/2014/main" id="{9E82E06E-5E15-A34B-84D5-ADCEAC0E02CA}"/>
                </a:ext>
              </a:extLst>
            </p:cNvPr>
            <p:cNvGraphicFramePr>
              <a:graphicFrameLocks noChangeAspect="1"/>
            </p:cNvGraphicFramePr>
            <p:nvPr>
              <p:extLst>
                <p:ext uri="{D42A27DB-BD31-4B8C-83A1-F6EECF244321}">
                  <p14:modId xmlns:p14="http://schemas.microsoft.com/office/powerpoint/2010/main" val="2947195232"/>
                </p:ext>
              </p:extLst>
            </p:nvPr>
          </p:nvGraphicFramePr>
          <p:xfrm>
            <a:off x="8255000" y="2930525"/>
            <a:ext cx="206375" cy="288925"/>
          </p:xfrm>
          <a:graphic>
            <a:graphicData uri="http://schemas.openxmlformats.org/presentationml/2006/ole">
              <mc:AlternateContent xmlns:mc="http://schemas.openxmlformats.org/markup-compatibility/2006">
                <mc:Choice xmlns:v="urn:schemas-microsoft-com:vml" Requires="v">
                  <p:oleObj spid="_x0000_s3258525" name="Equation" r:id="rId14" imgW="127000" imgH="177800" progId="Equation.DSMT4">
                    <p:embed/>
                  </p:oleObj>
                </mc:Choice>
                <mc:Fallback>
                  <p:oleObj name="Equation" r:id="rId14" imgW="127000" imgH="177800" progId="Equation.DSMT4">
                    <p:embed/>
                    <p:pic>
                      <p:nvPicPr>
                        <p:cNvPr id="98" name="Object 97">
                          <a:extLst>
                            <a:ext uri="{FF2B5EF4-FFF2-40B4-BE49-F238E27FC236}">
                              <a16:creationId xmlns:a16="http://schemas.microsoft.com/office/drawing/2014/main" id="{8755E1F6-3769-B648-9290-96D9B254CE5A}"/>
                            </a:ext>
                          </a:extLst>
                        </p:cNvPr>
                        <p:cNvPicPr/>
                        <p:nvPr/>
                      </p:nvPicPr>
                      <p:blipFill>
                        <a:blip r:embed="rId15"/>
                        <a:stretch>
                          <a:fillRect/>
                        </a:stretch>
                      </p:blipFill>
                      <p:spPr>
                        <a:xfrm>
                          <a:off x="8255000" y="2930525"/>
                          <a:ext cx="206375" cy="288925"/>
                        </a:xfrm>
                        <a:prstGeom prst="rect">
                          <a:avLst/>
                        </a:prstGeom>
                      </p:spPr>
                    </p:pic>
                  </p:oleObj>
                </mc:Fallback>
              </mc:AlternateContent>
            </a:graphicData>
          </a:graphic>
        </p:graphicFrame>
        <p:graphicFrame>
          <p:nvGraphicFramePr>
            <p:cNvPr id="100" name="Object 99">
              <a:extLst>
                <a:ext uri="{FF2B5EF4-FFF2-40B4-BE49-F238E27FC236}">
                  <a16:creationId xmlns:a16="http://schemas.microsoft.com/office/drawing/2014/main" id="{D803135D-6404-2F4F-9BA2-265D54DCC051}"/>
                </a:ext>
              </a:extLst>
            </p:cNvPr>
            <p:cNvGraphicFramePr>
              <a:graphicFrameLocks noChangeAspect="1"/>
            </p:cNvGraphicFramePr>
            <p:nvPr>
              <p:extLst>
                <p:ext uri="{D42A27DB-BD31-4B8C-83A1-F6EECF244321}">
                  <p14:modId xmlns:p14="http://schemas.microsoft.com/office/powerpoint/2010/main" val="2046202562"/>
                </p:ext>
              </p:extLst>
            </p:nvPr>
          </p:nvGraphicFramePr>
          <p:xfrm>
            <a:off x="5954059" y="3329407"/>
            <a:ext cx="961206" cy="219222"/>
          </p:xfrm>
          <a:graphic>
            <a:graphicData uri="http://schemas.openxmlformats.org/presentationml/2006/ole">
              <mc:AlternateContent xmlns:mc="http://schemas.openxmlformats.org/markup-compatibility/2006">
                <mc:Choice xmlns:v="urn:schemas-microsoft-com:vml" Requires="v">
                  <p:oleObj spid="_x0000_s3258526" name="Equation" r:id="rId16" imgW="723900" imgH="165100" progId="Equation.DSMT4">
                    <p:embed/>
                  </p:oleObj>
                </mc:Choice>
                <mc:Fallback>
                  <p:oleObj name="Equation" r:id="rId16" imgW="723900" imgH="165100" progId="Equation.DSMT4">
                    <p:embed/>
                    <p:pic>
                      <p:nvPicPr>
                        <p:cNvPr id="98" name="Object 97">
                          <a:extLst>
                            <a:ext uri="{FF2B5EF4-FFF2-40B4-BE49-F238E27FC236}">
                              <a16:creationId xmlns:a16="http://schemas.microsoft.com/office/drawing/2014/main" id="{8755E1F6-3769-B648-9290-96D9B254CE5A}"/>
                            </a:ext>
                          </a:extLst>
                        </p:cNvPr>
                        <p:cNvPicPr/>
                        <p:nvPr/>
                      </p:nvPicPr>
                      <p:blipFill>
                        <a:blip r:embed="rId17"/>
                        <a:stretch>
                          <a:fillRect/>
                        </a:stretch>
                      </p:blipFill>
                      <p:spPr>
                        <a:xfrm>
                          <a:off x="5954059" y="3329407"/>
                          <a:ext cx="961206" cy="219222"/>
                        </a:xfrm>
                        <a:prstGeom prst="rect">
                          <a:avLst/>
                        </a:prstGeom>
                      </p:spPr>
                    </p:pic>
                  </p:oleObj>
                </mc:Fallback>
              </mc:AlternateContent>
            </a:graphicData>
          </a:graphic>
        </p:graphicFrame>
        <p:graphicFrame>
          <p:nvGraphicFramePr>
            <p:cNvPr id="101" name="Object 100">
              <a:extLst>
                <a:ext uri="{FF2B5EF4-FFF2-40B4-BE49-F238E27FC236}">
                  <a16:creationId xmlns:a16="http://schemas.microsoft.com/office/drawing/2014/main" id="{4AF18ECF-76CC-C148-9171-FF9B15560D3C}"/>
                </a:ext>
              </a:extLst>
            </p:cNvPr>
            <p:cNvGraphicFramePr>
              <a:graphicFrameLocks noChangeAspect="1"/>
            </p:cNvGraphicFramePr>
            <p:nvPr>
              <p:extLst>
                <p:ext uri="{D42A27DB-BD31-4B8C-83A1-F6EECF244321}">
                  <p14:modId xmlns:p14="http://schemas.microsoft.com/office/powerpoint/2010/main" val="2781010563"/>
                </p:ext>
              </p:extLst>
            </p:nvPr>
          </p:nvGraphicFramePr>
          <p:xfrm>
            <a:off x="6799598" y="2358038"/>
            <a:ext cx="354012" cy="219075"/>
          </p:xfrm>
          <a:graphic>
            <a:graphicData uri="http://schemas.openxmlformats.org/presentationml/2006/ole">
              <mc:AlternateContent xmlns:mc="http://schemas.openxmlformats.org/markup-compatibility/2006">
                <mc:Choice xmlns:v="urn:schemas-microsoft-com:vml" Requires="v">
                  <p:oleObj spid="_x0000_s3258527" name="Equation" r:id="rId18" imgW="266700" imgH="165100" progId="Equation.DSMT4">
                    <p:embed/>
                  </p:oleObj>
                </mc:Choice>
                <mc:Fallback>
                  <p:oleObj name="Equation" r:id="rId18" imgW="266700" imgH="165100" progId="Equation.DSMT4">
                    <p:embed/>
                    <p:pic>
                      <p:nvPicPr>
                        <p:cNvPr id="100" name="Object 99">
                          <a:extLst>
                            <a:ext uri="{FF2B5EF4-FFF2-40B4-BE49-F238E27FC236}">
                              <a16:creationId xmlns:a16="http://schemas.microsoft.com/office/drawing/2014/main" id="{D803135D-6404-2F4F-9BA2-265D54DCC051}"/>
                            </a:ext>
                          </a:extLst>
                        </p:cNvPr>
                        <p:cNvPicPr/>
                        <p:nvPr/>
                      </p:nvPicPr>
                      <p:blipFill>
                        <a:blip r:embed="rId19"/>
                        <a:stretch>
                          <a:fillRect/>
                        </a:stretch>
                      </p:blipFill>
                      <p:spPr>
                        <a:xfrm>
                          <a:off x="6799598" y="2358038"/>
                          <a:ext cx="354012" cy="219075"/>
                        </a:xfrm>
                        <a:prstGeom prst="rect">
                          <a:avLst/>
                        </a:prstGeom>
                      </p:spPr>
                    </p:pic>
                  </p:oleObj>
                </mc:Fallback>
              </mc:AlternateContent>
            </a:graphicData>
          </a:graphic>
        </p:graphicFrame>
        <p:sp>
          <p:nvSpPr>
            <p:cNvPr id="137241" name="Freeform 137240">
              <a:extLst>
                <a:ext uri="{FF2B5EF4-FFF2-40B4-BE49-F238E27FC236}">
                  <a16:creationId xmlns:a16="http://schemas.microsoft.com/office/drawing/2014/main" id="{9C9F6E58-BE9D-BE46-BA05-913A11C3D469}"/>
                </a:ext>
              </a:extLst>
            </p:cNvPr>
            <p:cNvSpPr/>
            <p:nvPr/>
          </p:nvSpPr>
          <p:spPr>
            <a:xfrm>
              <a:off x="6933365" y="3456633"/>
              <a:ext cx="610358" cy="200988"/>
            </a:xfrm>
            <a:custGeom>
              <a:avLst/>
              <a:gdLst>
                <a:gd name="connsiteX0" fmla="*/ 0 w 610358"/>
                <a:gd name="connsiteY0" fmla="*/ 0 h 200988"/>
                <a:gd name="connsiteX1" fmla="*/ 582804 w 610358"/>
                <a:gd name="connsiteY1" fmla="*/ 200967 h 200988"/>
                <a:gd name="connsiteX2" fmla="*/ 462224 w 610358"/>
                <a:gd name="connsiteY2" fmla="*/ 10049 h 200988"/>
              </a:gdLst>
              <a:ahLst/>
              <a:cxnLst>
                <a:cxn ang="0">
                  <a:pos x="connsiteX0" y="connsiteY0"/>
                </a:cxn>
                <a:cxn ang="0">
                  <a:pos x="connsiteX1" y="connsiteY1"/>
                </a:cxn>
                <a:cxn ang="0">
                  <a:pos x="connsiteX2" y="connsiteY2"/>
                </a:cxn>
              </a:cxnLst>
              <a:rect l="l" t="t" r="r" b="b"/>
              <a:pathLst>
                <a:path w="610358" h="200988">
                  <a:moveTo>
                    <a:pt x="0" y="0"/>
                  </a:moveTo>
                  <a:cubicBezTo>
                    <a:pt x="252883" y="99646"/>
                    <a:pt x="505767" y="199292"/>
                    <a:pt x="582804" y="200967"/>
                  </a:cubicBezTo>
                  <a:cubicBezTo>
                    <a:pt x="659841" y="202642"/>
                    <a:pt x="561032" y="106345"/>
                    <a:pt x="462224" y="10049"/>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3" name="TextBox 102">
            <a:extLst>
              <a:ext uri="{FF2B5EF4-FFF2-40B4-BE49-F238E27FC236}">
                <a16:creationId xmlns:a16="http://schemas.microsoft.com/office/drawing/2014/main" id="{B8AACE60-FB57-CA42-B3EC-89CD1076F675}"/>
              </a:ext>
            </a:extLst>
          </p:cNvPr>
          <p:cNvSpPr txBox="1"/>
          <p:nvPr/>
        </p:nvSpPr>
        <p:spPr>
          <a:xfrm>
            <a:off x="397087" y="2773309"/>
            <a:ext cx="5488063" cy="400110"/>
          </a:xfrm>
          <a:prstGeom prst="rect">
            <a:avLst/>
          </a:prstGeom>
          <a:noFill/>
        </p:spPr>
        <p:txBody>
          <a:bodyPr wrap="square" rtlCol="0">
            <a:spAutoFit/>
          </a:bodyPr>
          <a:lstStyle/>
          <a:p>
            <a:r>
              <a:rPr lang="en-US" sz="2000" dirty="0">
                <a:solidFill>
                  <a:srgbClr val="FF0000"/>
                </a:solidFill>
                <a:latin typeface="Apple Chancery"/>
                <a:cs typeface="Apple Chancery"/>
              </a:rPr>
              <a:t>Magnetic flux </a:t>
            </a:r>
            <a:r>
              <a:rPr lang="en-US" sz="2000" dirty="0">
                <a:latin typeface="Times New Roman"/>
                <a:cs typeface="Times New Roman"/>
              </a:rPr>
              <a:t>through a coil is shown to the right.</a:t>
            </a:r>
          </a:p>
        </p:txBody>
      </p:sp>
      <p:sp>
        <p:nvSpPr>
          <p:cNvPr id="104" name="TextBox 103">
            <a:extLst>
              <a:ext uri="{FF2B5EF4-FFF2-40B4-BE49-F238E27FC236}">
                <a16:creationId xmlns:a16="http://schemas.microsoft.com/office/drawing/2014/main" id="{C1A1A001-F023-7A41-9454-A63855C1F26F}"/>
              </a:ext>
            </a:extLst>
          </p:cNvPr>
          <p:cNvSpPr txBox="1"/>
          <p:nvPr/>
        </p:nvSpPr>
        <p:spPr>
          <a:xfrm>
            <a:off x="397087" y="3281175"/>
            <a:ext cx="5488063" cy="1015663"/>
          </a:xfrm>
          <a:prstGeom prst="rect">
            <a:avLst/>
          </a:prstGeom>
          <a:noFill/>
        </p:spPr>
        <p:txBody>
          <a:bodyPr wrap="square" rtlCol="0">
            <a:spAutoFit/>
          </a:bodyPr>
          <a:lstStyle/>
          <a:p>
            <a:r>
              <a:rPr lang="en-US" sz="2000" dirty="0">
                <a:solidFill>
                  <a:srgbClr val="FF0000"/>
                </a:solidFill>
                <a:latin typeface="Apple Chancery"/>
                <a:cs typeface="Apple Chancery"/>
              </a:rPr>
              <a:t>So let’s define </a:t>
            </a:r>
            <a:r>
              <a:rPr lang="en-US" sz="2000" dirty="0">
                <a:latin typeface="Times New Roman"/>
                <a:cs typeface="Times New Roman"/>
              </a:rPr>
              <a:t>an area vector     whose magnitude is the area of the face of the coil and whose direction is perpendicularly out from the face.</a:t>
            </a:r>
          </a:p>
        </p:txBody>
      </p:sp>
      <p:graphicFrame>
        <p:nvGraphicFramePr>
          <p:cNvPr id="105" name="Object 104">
            <a:extLst>
              <a:ext uri="{FF2B5EF4-FFF2-40B4-BE49-F238E27FC236}">
                <a16:creationId xmlns:a16="http://schemas.microsoft.com/office/drawing/2014/main" id="{01DBBCF7-64EA-E348-A67C-D58D0AE9DA15}"/>
              </a:ext>
            </a:extLst>
          </p:cNvPr>
          <p:cNvGraphicFramePr>
            <a:graphicFrameLocks noChangeAspect="1"/>
          </p:cNvGraphicFramePr>
          <p:nvPr>
            <p:extLst>
              <p:ext uri="{D42A27DB-BD31-4B8C-83A1-F6EECF244321}">
                <p14:modId xmlns:p14="http://schemas.microsoft.com/office/powerpoint/2010/main" val="3185337681"/>
              </p:ext>
            </p:extLst>
          </p:nvPr>
        </p:nvGraphicFramePr>
        <p:xfrm>
          <a:off x="3658997" y="4362593"/>
          <a:ext cx="243842" cy="331126"/>
        </p:xfrm>
        <a:graphic>
          <a:graphicData uri="http://schemas.openxmlformats.org/presentationml/2006/ole">
            <mc:AlternateContent xmlns:mc="http://schemas.openxmlformats.org/markup-compatibility/2006">
              <mc:Choice xmlns:v="urn:schemas-microsoft-com:vml" Requires="v">
                <p:oleObj spid="_x0000_s3258528" name="Equation" r:id="rId20" imgW="139700" imgH="190500" progId="Equation.DSMT4">
                  <p:embed/>
                </p:oleObj>
              </mc:Choice>
              <mc:Fallback>
                <p:oleObj name="Equation" r:id="rId20" imgW="139700" imgH="190500" progId="Equation.DSMT4">
                  <p:embed/>
                  <p:pic>
                    <p:nvPicPr>
                      <p:cNvPr id="97" name="Object 96">
                        <a:extLst>
                          <a:ext uri="{FF2B5EF4-FFF2-40B4-BE49-F238E27FC236}">
                            <a16:creationId xmlns:a16="http://schemas.microsoft.com/office/drawing/2014/main" id="{F8606303-28EC-3B4D-8F61-DC98B9A7FA2D}"/>
                          </a:ext>
                        </a:extLst>
                      </p:cNvPr>
                      <p:cNvPicPr/>
                      <p:nvPr/>
                    </p:nvPicPr>
                    <p:blipFill>
                      <a:blip r:embed="rId11"/>
                      <a:stretch>
                        <a:fillRect/>
                      </a:stretch>
                    </p:blipFill>
                    <p:spPr>
                      <a:xfrm>
                        <a:off x="3658997" y="4362593"/>
                        <a:ext cx="243842" cy="331126"/>
                      </a:xfrm>
                      <a:prstGeom prst="rect">
                        <a:avLst/>
                      </a:prstGeom>
                    </p:spPr>
                  </p:pic>
                </p:oleObj>
              </mc:Fallback>
            </mc:AlternateContent>
          </a:graphicData>
        </a:graphic>
      </p:graphicFrame>
      <p:graphicFrame>
        <p:nvGraphicFramePr>
          <p:cNvPr id="106" name="Object 105">
            <a:extLst>
              <a:ext uri="{FF2B5EF4-FFF2-40B4-BE49-F238E27FC236}">
                <a16:creationId xmlns:a16="http://schemas.microsoft.com/office/drawing/2014/main" id="{2C7440CE-E5C0-0F4B-ACDC-F33446308D86}"/>
              </a:ext>
            </a:extLst>
          </p:cNvPr>
          <p:cNvGraphicFramePr>
            <a:graphicFrameLocks noChangeAspect="1"/>
          </p:cNvGraphicFramePr>
          <p:nvPr>
            <p:extLst>
              <p:ext uri="{D42A27DB-BD31-4B8C-83A1-F6EECF244321}">
                <p14:modId xmlns:p14="http://schemas.microsoft.com/office/powerpoint/2010/main" val="3868592798"/>
              </p:ext>
            </p:extLst>
          </p:nvPr>
        </p:nvGraphicFramePr>
        <p:xfrm>
          <a:off x="5997096" y="4693719"/>
          <a:ext cx="287337" cy="331788"/>
        </p:xfrm>
        <a:graphic>
          <a:graphicData uri="http://schemas.openxmlformats.org/presentationml/2006/ole">
            <mc:AlternateContent xmlns:mc="http://schemas.openxmlformats.org/markup-compatibility/2006">
              <mc:Choice xmlns:v="urn:schemas-microsoft-com:vml" Requires="v">
                <p:oleObj spid="_x0000_s3258529" name="Equation" r:id="rId21" imgW="165100" imgH="190500" progId="Equation.DSMT4">
                  <p:embed/>
                </p:oleObj>
              </mc:Choice>
              <mc:Fallback>
                <p:oleObj name="Equation" r:id="rId21" imgW="165100" imgH="190500" progId="Equation.DSMT4">
                  <p:embed/>
                  <p:pic>
                    <p:nvPicPr>
                      <p:cNvPr id="105" name="Object 104">
                        <a:extLst>
                          <a:ext uri="{FF2B5EF4-FFF2-40B4-BE49-F238E27FC236}">
                            <a16:creationId xmlns:a16="http://schemas.microsoft.com/office/drawing/2014/main" id="{01DBBCF7-64EA-E348-A67C-D58D0AE9DA15}"/>
                          </a:ext>
                        </a:extLst>
                      </p:cNvPr>
                      <p:cNvPicPr/>
                      <p:nvPr/>
                    </p:nvPicPr>
                    <p:blipFill>
                      <a:blip r:embed="rId22"/>
                      <a:stretch>
                        <a:fillRect/>
                      </a:stretch>
                    </p:blipFill>
                    <p:spPr>
                      <a:xfrm>
                        <a:off x="5997096" y="4693719"/>
                        <a:ext cx="287337" cy="331788"/>
                      </a:xfrm>
                      <a:prstGeom prst="rect">
                        <a:avLst/>
                      </a:prstGeom>
                    </p:spPr>
                  </p:pic>
                </p:oleObj>
              </mc:Fallback>
            </mc:AlternateContent>
          </a:graphicData>
        </a:graphic>
      </p:graphicFrame>
      <p:sp>
        <p:nvSpPr>
          <p:cNvPr id="107" name="TextBox 106">
            <a:extLst>
              <a:ext uri="{FF2B5EF4-FFF2-40B4-BE49-F238E27FC236}">
                <a16:creationId xmlns:a16="http://schemas.microsoft.com/office/drawing/2014/main" id="{D64402A8-F7F4-2E4D-94DB-171DBA3C6F55}"/>
              </a:ext>
            </a:extLst>
          </p:cNvPr>
          <p:cNvSpPr txBox="1"/>
          <p:nvPr/>
        </p:nvSpPr>
        <p:spPr>
          <a:xfrm>
            <a:off x="263786" y="5468759"/>
            <a:ext cx="965045" cy="400110"/>
          </a:xfrm>
          <a:prstGeom prst="rect">
            <a:avLst/>
          </a:prstGeom>
          <a:noFill/>
        </p:spPr>
        <p:txBody>
          <a:bodyPr wrap="square" rtlCol="0">
            <a:spAutoFit/>
          </a:bodyPr>
          <a:lstStyle/>
          <a:p>
            <a:r>
              <a:rPr lang="en-US" sz="2000" dirty="0">
                <a:latin typeface="Times New Roman"/>
                <a:cs typeface="Times New Roman"/>
              </a:rPr>
              <a:t>with </a:t>
            </a:r>
          </a:p>
        </p:txBody>
      </p:sp>
      <p:graphicFrame>
        <p:nvGraphicFramePr>
          <p:cNvPr id="109" name="Object 108">
            <a:extLst>
              <a:ext uri="{FF2B5EF4-FFF2-40B4-BE49-F238E27FC236}">
                <a16:creationId xmlns:a16="http://schemas.microsoft.com/office/drawing/2014/main" id="{1253F999-8BF1-5240-BEBF-49992464C8FC}"/>
              </a:ext>
            </a:extLst>
          </p:cNvPr>
          <p:cNvGraphicFramePr>
            <a:graphicFrameLocks noChangeAspect="1"/>
          </p:cNvGraphicFramePr>
          <p:nvPr>
            <p:extLst>
              <p:ext uri="{D42A27DB-BD31-4B8C-83A1-F6EECF244321}">
                <p14:modId xmlns:p14="http://schemas.microsoft.com/office/powerpoint/2010/main" val="3443745777"/>
              </p:ext>
            </p:extLst>
          </p:nvPr>
        </p:nvGraphicFramePr>
        <p:xfrm>
          <a:off x="3408282" y="3261048"/>
          <a:ext cx="287337" cy="331788"/>
        </p:xfrm>
        <a:graphic>
          <a:graphicData uri="http://schemas.openxmlformats.org/presentationml/2006/ole">
            <mc:AlternateContent xmlns:mc="http://schemas.openxmlformats.org/markup-compatibility/2006">
              <mc:Choice xmlns:v="urn:schemas-microsoft-com:vml" Requires="v">
                <p:oleObj spid="_x0000_s3258530" name="Equation" r:id="rId23" imgW="165100" imgH="190500" progId="Equation.DSMT4">
                  <p:embed/>
                </p:oleObj>
              </mc:Choice>
              <mc:Fallback>
                <p:oleObj name="Equation" r:id="rId23" imgW="165100" imgH="190500" progId="Equation.DSMT4">
                  <p:embed/>
                  <p:pic>
                    <p:nvPicPr>
                      <p:cNvPr id="106" name="Object 105">
                        <a:extLst>
                          <a:ext uri="{FF2B5EF4-FFF2-40B4-BE49-F238E27FC236}">
                            <a16:creationId xmlns:a16="http://schemas.microsoft.com/office/drawing/2014/main" id="{2C7440CE-E5C0-0F4B-ACDC-F33446308D86}"/>
                          </a:ext>
                        </a:extLst>
                      </p:cNvPr>
                      <p:cNvPicPr/>
                      <p:nvPr/>
                    </p:nvPicPr>
                    <p:blipFill>
                      <a:blip r:embed="rId22"/>
                      <a:stretch>
                        <a:fillRect/>
                      </a:stretch>
                    </p:blipFill>
                    <p:spPr>
                      <a:xfrm>
                        <a:off x="3408282" y="3261048"/>
                        <a:ext cx="287337" cy="331788"/>
                      </a:xfrm>
                      <a:prstGeom prst="rect">
                        <a:avLst/>
                      </a:prstGeom>
                    </p:spPr>
                  </p:pic>
                </p:oleObj>
              </mc:Fallback>
            </mc:AlternateContent>
          </a:graphicData>
        </a:graphic>
      </p:graphicFrame>
    </p:spTree>
    <p:extLst>
      <p:ext uri="{BB962C8B-B14F-4D97-AF65-F5344CB8AC3E}">
        <p14:creationId xmlns:p14="http://schemas.microsoft.com/office/powerpoint/2010/main" val="165373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dissolve">
                                      <p:cBhvr>
                                        <p:cTn id="7" dur="500"/>
                                        <p:tgtEl>
                                          <p:spTgt spid="103"/>
                                        </p:tgtEl>
                                      </p:cBhvr>
                                    </p:animEffect>
                                  </p:childTnLst>
                                </p:cTn>
                              </p:par>
                              <p:par>
                                <p:cTn id="8" presetID="9" presetClass="entr" presetSubtype="0" fill="hold" nodeType="withEffect">
                                  <p:stCondLst>
                                    <p:cond delay="0"/>
                                  </p:stCondLst>
                                  <p:childTnLst>
                                    <p:set>
                                      <p:cBhvr>
                                        <p:cTn id="9" dur="1" fill="hold">
                                          <p:stCondLst>
                                            <p:cond delay="0"/>
                                          </p:stCondLst>
                                        </p:cTn>
                                        <p:tgtEl>
                                          <p:spTgt spid="137244"/>
                                        </p:tgtEl>
                                        <p:attrNameLst>
                                          <p:attrName>style.visibility</p:attrName>
                                        </p:attrNameLst>
                                      </p:cBhvr>
                                      <p:to>
                                        <p:strVal val="visible"/>
                                      </p:to>
                                    </p:set>
                                    <p:animEffect transition="in" filter="dissolve">
                                      <p:cBhvr>
                                        <p:cTn id="10" dur="500"/>
                                        <p:tgtEl>
                                          <p:spTgt spid="13724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dissolve">
                                      <p:cBhvr>
                                        <p:cTn id="15" dur="500"/>
                                        <p:tgtEl>
                                          <p:spTgt spid="10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4"/>
                                        </p:tgtEl>
                                        <p:attrNameLst>
                                          <p:attrName>style.visibility</p:attrName>
                                        </p:attrNameLst>
                                      </p:cBhvr>
                                      <p:to>
                                        <p:strVal val="visible"/>
                                      </p:to>
                                    </p:set>
                                    <p:animEffect transition="in" filter="dissolve">
                                      <p:cBhvr>
                                        <p:cTn id="18" dur="500"/>
                                        <p:tgtEl>
                                          <p:spTgt spid="10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dissolve">
                                      <p:cBhvr>
                                        <p:cTn id="23" dur="500"/>
                                        <p:tgtEl>
                                          <p:spTgt spid="105"/>
                                        </p:tgtEl>
                                      </p:cBhvr>
                                    </p:animEffect>
                                  </p:childTnLst>
                                </p:cTn>
                              </p:par>
                              <p:par>
                                <p:cTn id="24" presetID="9" presetClass="entr" presetSubtype="0" fill="hold" nodeType="withEffect">
                                  <p:stCondLst>
                                    <p:cond delay="0"/>
                                  </p:stCondLst>
                                  <p:childTnLst>
                                    <p:set>
                                      <p:cBhvr>
                                        <p:cTn id="25" dur="1" fill="hold">
                                          <p:stCondLst>
                                            <p:cond delay="0"/>
                                          </p:stCondLst>
                                        </p:cTn>
                                        <p:tgtEl>
                                          <p:spTgt spid="106"/>
                                        </p:tgtEl>
                                        <p:attrNameLst>
                                          <p:attrName>style.visibility</p:attrName>
                                        </p:attrNameLst>
                                      </p:cBhvr>
                                      <p:to>
                                        <p:strVal val="visible"/>
                                      </p:to>
                                    </p:set>
                                    <p:animEffect transition="in" filter="dissolve">
                                      <p:cBhvr>
                                        <p:cTn id="26" dur="500"/>
                                        <p:tgtEl>
                                          <p:spTgt spid="106"/>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08"/>
                                        </p:tgtEl>
                                        <p:attrNameLst>
                                          <p:attrName>style.visibility</p:attrName>
                                        </p:attrNameLst>
                                      </p:cBhvr>
                                      <p:to>
                                        <p:strVal val="visible"/>
                                      </p:to>
                                    </p:set>
                                    <p:animEffect transition="in" filter="dissolve">
                                      <p:cBhvr>
                                        <p:cTn id="29" dur="500"/>
                                        <p:tgtEl>
                                          <p:spTgt spid="108"/>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ssolv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07"/>
                                        </p:tgtEl>
                                        <p:attrNameLst>
                                          <p:attrName>style.visibility</p:attrName>
                                        </p:attrNameLst>
                                      </p:cBhvr>
                                      <p:to>
                                        <p:strVal val="visible"/>
                                      </p:to>
                                    </p:set>
                                    <p:animEffect transition="in" filter="dissolve">
                                      <p:cBhvr>
                                        <p:cTn id="39" dur="500"/>
                                        <p:tgtEl>
                                          <p:spTgt spid="107"/>
                                        </p:tgtEl>
                                      </p:cBhvr>
                                    </p:animEffect>
                                  </p:childTnLst>
                                </p:cTn>
                              </p:par>
                              <p:par>
                                <p:cTn id="40" presetID="9"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ssolv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37243"/>
                                        </p:tgtEl>
                                        <p:attrNameLst>
                                          <p:attrName>style.visibility</p:attrName>
                                        </p:attrNameLst>
                                      </p:cBhvr>
                                      <p:to>
                                        <p:strVal val="visible"/>
                                      </p:to>
                                    </p:set>
                                    <p:animEffect transition="in" filter="dissolve">
                                      <p:cBhvr>
                                        <p:cTn id="47" dur="500"/>
                                        <p:tgtEl>
                                          <p:spTgt spid="137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3" grpId="0"/>
      <p:bldP spid="104" grpId="0"/>
      <p:bldP spid="10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6700" y="628372"/>
            <a:ext cx="8774112" cy="1446550"/>
          </a:xfrm>
          <a:prstGeom prst="rect">
            <a:avLst/>
          </a:prstGeom>
          <a:noFill/>
        </p:spPr>
        <p:txBody>
          <a:bodyPr wrap="square" rtlCol="0">
            <a:spAutoFit/>
          </a:bodyPr>
          <a:lstStyle/>
          <a:p>
            <a:r>
              <a:rPr lang="en-US" sz="2800" dirty="0">
                <a:solidFill>
                  <a:srgbClr val="FF0000"/>
                </a:solidFill>
                <a:latin typeface="Apple Chancery"/>
                <a:cs typeface="Apple Chancery"/>
              </a:rPr>
              <a:t>Around </a:t>
            </a:r>
            <a:r>
              <a:rPr lang="en-US" sz="2000" dirty="0">
                <a:solidFill>
                  <a:srgbClr val="0000FF"/>
                </a:solidFill>
                <a:latin typeface="Times New Roman"/>
                <a:cs typeface="Times New Roman"/>
              </a:rPr>
              <a:t>1862</a:t>
            </a:r>
            <a:r>
              <a:rPr lang="en-US" sz="2000" dirty="0">
                <a:solidFill>
                  <a:srgbClr val="008000"/>
                </a:solidFill>
                <a:latin typeface="Times New Roman"/>
                <a:cs typeface="Times New Roman"/>
              </a:rPr>
              <a:t>, </a:t>
            </a:r>
            <a:r>
              <a:rPr lang="en-US" sz="2000" dirty="0">
                <a:latin typeface="Times New Roman"/>
                <a:cs typeface="Times New Roman"/>
              </a:rPr>
              <a:t>James Clerk Maxwell compiled the four equations, known as </a:t>
            </a:r>
            <a:r>
              <a:rPr lang="en-US" sz="2000" dirty="0">
                <a:solidFill>
                  <a:srgbClr val="FF0000"/>
                </a:solidFill>
                <a:latin typeface="Times New Roman"/>
                <a:cs typeface="Times New Roman"/>
              </a:rPr>
              <a:t>Maxwell’s equations</a:t>
            </a:r>
            <a:r>
              <a:rPr lang="en-US" sz="2000" dirty="0">
                <a:latin typeface="Times New Roman"/>
                <a:cs typeface="Times New Roman"/>
              </a:rPr>
              <a:t>, that </a:t>
            </a:r>
            <a:r>
              <a:rPr lang="en-US" sz="2000" dirty="0">
                <a:solidFill>
                  <a:srgbClr val="0000FF"/>
                </a:solidFill>
                <a:latin typeface="Times New Roman"/>
                <a:cs typeface="Times New Roman"/>
              </a:rPr>
              <a:t>govern the world of electricity and magnetism</a:t>
            </a:r>
            <a:r>
              <a:rPr lang="en-US" sz="2000" dirty="0">
                <a:latin typeface="Times New Roman"/>
                <a:cs typeface="Times New Roman"/>
              </a:rPr>
              <a:t>.  The equations come in two forms, the integral form you are familiar with and the derivative form used for boundary value problems.  Both are shown below:</a:t>
            </a:r>
          </a:p>
        </p:txBody>
      </p:sp>
      <p:sp>
        <p:nvSpPr>
          <p:cNvPr id="14033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474" name="TextBox 473"/>
          <p:cNvSpPr txBox="1"/>
          <p:nvPr/>
        </p:nvSpPr>
        <p:spPr>
          <a:xfrm>
            <a:off x="34290" y="0"/>
            <a:ext cx="9144000" cy="707886"/>
          </a:xfrm>
          <a:prstGeom prst="rect">
            <a:avLst/>
          </a:prstGeom>
          <a:noFill/>
        </p:spPr>
        <p:txBody>
          <a:bodyPr wrap="square" rtlCol="0">
            <a:spAutoFit/>
          </a:bodyPr>
          <a:lstStyle/>
          <a:p>
            <a:pPr algn="ctr"/>
            <a:r>
              <a:rPr lang="en-US" sz="4000" dirty="0">
                <a:solidFill>
                  <a:srgbClr val="FF0000"/>
                </a:solidFill>
                <a:latin typeface="Apple Chancery"/>
                <a:cs typeface="Apple Chancery"/>
              </a:rPr>
              <a:t>Maxwell’s Equations</a:t>
            </a:r>
          </a:p>
        </p:txBody>
      </p:sp>
      <p:sp>
        <p:nvSpPr>
          <p:cNvPr id="480" name="TextBox 479"/>
          <p:cNvSpPr txBox="1"/>
          <p:nvPr/>
        </p:nvSpPr>
        <p:spPr>
          <a:xfrm>
            <a:off x="0" y="2874295"/>
            <a:ext cx="2235200" cy="400110"/>
          </a:xfrm>
          <a:prstGeom prst="rect">
            <a:avLst/>
          </a:prstGeom>
          <a:noFill/>
        </p:spPr>
        <p:txBody>
          <a:bodyPr wrap="square" rtlCol="0">
            <a:spAutoFit/>
          </a:bodyPr>
          <a:lstStyle/>
          <a:p>
            <a:pPr algn="ctr"/>
            <a:r>
              <a:rPr lang="en-US" sz="2000" dirty="0">
                <a:solidFill>
                  <a:srgbClr val="FF0000"/>
                </a:solidFill>
                <a:latin typeface="Apple Chancery"/>
                <a:cs typeface="Apple Chancery"/>
              </a:rPr>
              <a:t>Gauss’s Law</a:t>
            </a:r>
            <a:endParaRPr lang="en-US" sz="2000" dirty="0">
              <a:latin typeface="Times New Roman"/>
              <a:cs typeface="Times New Roman"/>
            </a:endParaRPr>
          </a:p>
        </p:txBody>
      </p:sp>
      <p:sp>
        <p:nvSpPr>
          <p:cNvPr id="493"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40.)</a:t>
            </a:r>
          </a:p>
        </p:txBody>
      </p:sp>
      <p:cxnSp>
        <p:nvCxnSpPr>
          <p:cNvPr id="5" name="Straight Connector 4"/>
          <p:cNvCxnSpPr/>
          <p:nvPr/>
        </p:nvCxnSpPr>
        <p:spPr>
          <a:xfrm>
            <a:off x="0" y="2387600"/>
            <a:ext cx="91440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5613400" y="2387600"/>
            <a:ext cx="0" cy="4457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a:off x="2235200" y="2387600"/>
            <a:ext cx="0" cy="4457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a:off x="0" y="2717800"/>
            <a:ext cx="91440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8" name="TextBox 157"/>
          <p:cNvSpPr txBox="1"/>
          <p:nvPr/>
        </p:nvSpPr>
        <p:spPr>
          <a:xfrm>
            <a:off x="34290" y="3648995"/>
            <a:ext cx="2200910" cy="707886"/>
          </a:xfrm>
          <a:prstGeom prst="rect">
            <a:avLst/>
          </a:prstGeom>
          <a:noFill/>
        </p:spPr>
        <p:txBody>
          <a:bodyPr wrap="square" rtlCol="0">
            <a:spAutoFit/>
          </a:bodyPr>
          <a:lstStyle/>
          <a:p>
            <a:pPr algn="ctr"/>
            <a:r>
              <a:rPr lang="en-US" sz="2000" dirty="0">
                <a:solidFill>
                  <a:srgbClr val="FF0000"/>
                </a:solidFill>
                <a:latin typeface="Apple Chancery"/>
                <a:cs typeface="Apple Chancery"/>
              </a:rPr>
              <a:t>Gauss’s Law for Magnetism</a:t>
            </a:r>
            <a:endParaRPr lang="en-US" sz="2000" dirty="0">
              <a:latin typeface="Times New Roman"/>
              <a:cs typeface="Times New Roman"/>
            </a:endParaRPr>
          </a:p>
        </p:txBody>
      </p:sp>
      <p:sp>
        <p:nvSpPr>
          <p:cNvPr id="161" name="TextBox 160"/>
          <p:cNvSpPr txBox="1"/>
          <p:nvPr/>
        </p:nvSpPr>
        <p:spPr>
          <a:xfrm>
            <a:off x="0" y="4741195"/>
            <a:ext cx="2235200" cy="400110"/>
          </a:xfrm>
          <a:prstGeom prst="rect">
            <a:avLst/>
          </a:prstGeom>
          <a:noFill/>
        </p:spPr>
        <p:txBody>
          <a:bodyPr wrap="square" rtlCol="0">
            <a:spAutoFit/>
          </a:bodyPr>
          <a:lstStyle/>
          <a:p>
            <a:pPr algn="ctr"/>
            <a:r>
              <a:rPr lang="en-US" sz="2000" dirty="0">
                <a:solidFill>
                  <a:srgbClr val="FF0000"/>
                </a:solidFill>
                <a:latin typeface="Apple Chancery"/>
                <a:cs typeface="Apple Chancery"/>
              </a:rPr>
              <a:t>Faraday’s Law</a:t>
            </a:r>
            <a:endParaRPr lang="en-US" sz="2000" dirty="0">
              <a:latin typeface="Times New Roman"/>
              <a:cs typeface="Times New Roman"/>
            </a:endParaRPr>
          </a:p>
        </p:txBody>
      </p:sp>
      <p:sp>
        <p:nvSpPr>
          <p:cNvPr id="176" name="TextBox 175"/>
          <p:cNvSpPr txBox="1"/>
          <p:nvPr/>
        </p:nvSpPr>
        <p:spPr>
          <a:xfrm>
            <a:off x="0" y="5604795"/>
            <a:ext cx="2235200" cy="400110"/>
          </a:xfrm>
          <a:prstGeom prst="rect">
            <a:avLst/>
          </a:prstGeom>
          <a:noFill/>
        </p:spPr>
        <p:txBody>
          <a:bodyPr wrap="square" rtlCol="0">
            <a:spAutoFit/>
          </a:bodyPr>
          <a:lstStyle/>
          <a:p>
            <a:pPr algn="ctr"/>
            <a:r>
              <a:rPr lang="en-US" sz="2000" dirty="0">
                <a:solidFill>
                  <a:srgbClr val="FF0000"/>
                </a:solidFill>
                <a:latin typeface="Apple Chancery"/>
                <a:cs typeface="Apple Chancery"/>
              </a:rPr>
              <a:t>Ampere’s Law</a:t>
            </a:r>
            <a:endParaRPr lang="en-US" sz="2000" dirty="0">
              <a:latin typeface="Times New Roman"/>
              <a:cs typeface="Times New Roman"/>
            </a:endParaRPr>
          </a:p>
        </p:txBody>
      </p:sp>
      <p:sp>
        <p:nvSpPr>
          <p:cNvPr id="177" name="TextBox 176"/>
          <p:cNvSpPr txBox="1"/>
          <p:nvPr/>
        </p:nvSpPr>
        <p:spPr>
          <a:xfrm>
            <a:off x="2235200" y="2317690"/>
            <a:ext cx="3378200" cy="400110"/>
          </a:xfrm>
          <a:prstGeom prst="rect">
            <a:avLst/>
          </a:prstGeom>
          <a:noFill/>
        </p:spPr>
        <p:txBody>
          <a:bodyPr wrap="square" rtlCol="0">
            <a:spAutoFit/>
          </a:bodyPr>
          <a:lstStyle/>
          <a:p>
            <a:pPr algn="ctr"/>
            <a:r>
              <a:rPr lang="en-US" sz="2000" dirty="0">
                <a:solidFill>
                  <a:srgbClr val="FF0000"/>
                </a:solidFill>
                <a:latin typeface="Apple Chancery"/>
                <a:cs typeface="Apple Chancery"/>
              </a:rPr>
              <a:t>Integral form</a:t>
            </a:r>
            <a:endParaRPr lang="en-US" sz="2000" dirty="0">
              <a:latin typeface="Times New Roman"/>
              <a:cs typeface="Times New Roman"/>
            </a:endParaRPr>
          </a:p>
        </p:txBody>
      </p:sp>
      <p:sp>
        <p:nvSpPr>
          <p:cNvPr id="183" name="TextBox 182"/>
          <p:cNvSpPr txBox="1"/>
          <p:nvPr/>
        </p:nvSpPr>
        <p:spPr>
          <a:xfrm>
            <a:off x="5613400" y="2317690"/>
            <a:ext cx="3530600" cy="400110"/>
          </a:xfrm>
          <a:prstGeom prst="rect">
            <a:avLst/>
          </a:prstGeom>
          <a:noFill/>
        </p:spPr>
        <p:txBody>
          <a:bodyPr wrap="square" rtlCol="0">
            <a:spAutoFit/>
          </a:bodyPr>
          <a:lstStyle/>
          <a:p>
            <a:pPr algn="ctr"/>
            <a:r>
              <a:rPr lang="en-US" sz="2000" dirty="0">
                <a:solidFill>
                  <a:srgbClr val="FF0000"/>
                </a:solidFill>
                <a:latin typeface="Apple Chancery"/>
                <a:cs typeface="Apple Chancery"/>
              </a:rPr>
              <a:t>Differential form</a:t>
            </a:r>
            <a:endParaRPr lang="en-US" sz="2000" dirty="0">
              <a:latin typeface="Times New Roman"/>
              <a:cs typeface="Times New Roman"/>
            </a:endParaRPr>
          </a:p>
        </p:txBody>
      </p:sp>
      <p:graphicFrame>
        <p:nvGraphicFramePr>
          <p:cNvPr id="184" name="Object 183"/>
          <p:cNvGraphicFramePr>
            <a:graphicFrameLocks noChangeAspect="1"/>
          </p:cNvGraphicFramePr>
          <p:nvPr>
            <p:extLst>
              <p:ext uri="{D42A27DB-BD31-4B8C-83A1-F6EECF244321}">
                <p14:modId xmlns:p14="http://schemas.microsoft.com/office/powerpoint/2010/main" val="1623775434"/>
              </p:ext>
            </p:extLst>
          </p:nvPr>
        </p:nvGraphicFramePr>
        <p:xfrm>
          <a:off x="2706688" y="2805113"/>
          <a:ext cx="2243137" cy="730250"/>
        </p:xfrm>
        <a:graphic>
          <a:graphicData uri="http://schemas.openxmlformats.org/presentationml/2006/ole">
            <mc:AlternateContent xmlns:mc="http://schemas.openxmlformats.org/markup-compatibility/2006">
              <mc:Choice xmlns:v="urn:schemas-microsoft-com:vml" Requires="v">
                <p:oleObj spid="_x0000_s3013" name="Equation" r:id="rId3" imgW="1320800" imgH="431800" progId="Equation.DSMT4">
                  <p:embed/>
                </p:oleObj>
              </mc:Choice>
              <mc:Fallback>
                <p:oleObj name="Equation" r:id="rId3" imgW="1320800" imgH="431800" progId="Equation.DSMT4">
                  <p:embed/>
                  <p:pic>
                    <p:nvPicPr>
                      <p:cNvPr id="0" name=""/>
                      <p:cNvPicPr/>
                      <p:nvPr/>
                    </p:nvPicPr>
                    <p:blipFill>
                      <a:blip r:embed="rId4"/>
                      <a:stretch>
                        <a:fillRect/>
                      </a:stretch>
                    </p:blipFill>
                    <p:spPr>
                      <a:xfrm>
                        <a:off x="2706688" y="2805113"/>
                        <a:ext cx="2243137" cy="730250"/>
                      </a:xfrm>
                      <a:prstGeom prst="rect">
                        <a:avLst/>
                      </a:prstGeom>
                    </p:spPr>
                  </p:pic>
                </p:oleObj>
              </mc:Fallback>
            </mc:AlternateContent>
          </a:graphicData>
        </a:graphic>
      </p:graphicFrame>
      <p:graphicFrame>
        <p:nvGraphicFramePr>
          <p:cNvPr id="185" name="Object 184"/>
          <p:cNvGraphicFramePr>
            <a:graphicFrameLocks noChangeAspect="1"/>
          </p:cNvGraphicFramePr>
          <p:nvPr>
            <p:extLst>
              <p:ext uri="{D42A27DB-BD31-4B8C-83A1-F6EECF244321}">
                <p14:modId xmlns:p14="http://schemas.microsoft.com/office/powerpoint/2010/main" val="806823987"/>
              </p:ext>
            </p:extLst>
          </p:nvPr>
        </p:nvGraphicFramePr>
        <p:xfrm>
          <a:off x="5827713" y="2804505"/>
          <a:ext cx="1120775" cy="730250"/>
        </p:xfrm>
        <a:graphic>
          <a:graphicData uri="http://schemas.openxmlformats.org/presentationml/2006/ole">
            <mc:AlternateContent xmlns:mc="http://schemas.openxmlformats.org/markup-compatibility/2006">
              <mc:Choice xmlns:v="urn:schemas-microsoft-com:vml" Requires="v">
                <p:oleObj spid="_x0000_s3014" name="Equation" r:id="rId5" imgW="660400" imgH="431800" progId="Equation.DSMT4">
                  <p:embed/>
                </p:oleObj>
              </mc:Choice>
              <mc:Fallback>
                <p:oleObj name="Equation" r:id="rId5" imgW="660400" imgH="431800" progId="Equation.DSMT4">
                  <p:embed/>
                  <p:pic>
                    <p:nvPicPr>
                      <p:cNvPr id="0" name=""/>
                      <p:cNvPicPr/>
                      <p:nvPr/>
                    </p:nvPicPr>
                    <p:blipFill>
                      <a:blip r:embed="rId6"/>
                      <a:stretch>
                        <a:fillRect/>
                      </a:stretch>
                    </p:blipFill>
                    <p:spPr>
                      <a:xfrm>
                        <a:off x="5827713" y="2804505"/>
                        <a:ext cx="1120775" cy="730250"/>
                      </a:xfrm>
                      <a:prstGeom prst="rect">
                        <a:avLst/>
                      </a:prstGeom>
                    </p:spPr>
                  </p:pic>
                </p:oleObj>
              </mc:Fallback>
            </mc:AlternateContent>
          </a:graphicData>
        </a:graphic>
      </p:graphicFrame>
      <p:graphicFrame>
        <p:nvGraphicFramePr>
          <p:cNvPr id="186" name="Object 185"/>
          <p:cNvGraphicFramePr>
            <a:graphicFrameLocks noChangeAspect="1"/>
          </p:cNvGraphicFramePr>
          <p:nvPr>
            <p:extLst>
              <p:ext uri="{D42A27DB-BD31-4B8C-83A1-F6EECF244321}">
                <p14:modId xmlns:p14="http://schemas.microsoft.com/office/powerpoint/2010/main" val="3484650877"/>
              </p:ext>
            </p:extLst>
          </p:nvPr>
        </p:nvGraphicFramePr>
        <p:xfrm>
          <a:off x="2832100" y="3732213"/>
          <a:ext cx="1941513" cy="515937"/>
        </p:xfrm>
        <a:graphic>
          <a:graphicData uri="http://schemas.openxmlformats.org/presentationml/2006/ole">
            <mc:AlternateContent xmlns:mc="http://schemas.openxmlformats.org/markup-compatibility/2006">
              <mc:Choice xmlns:v="urn:schemas-microsoft-com:vml" Requires="v">
                <p:oleObj spid="_x0000_s3015" name="Equation" r:id="rId7" imgW="1143000" imgH="304800" progId="Equation.DSMT4">
                  <p:embed/>
                </p:oleObj>
              </mc:Choice>
              <mc:Fallback>
                <p:oleObj name="Equation" r:id="rId7" imgW="1143000" imgH="304800" progId="Equation.DSMT4">
                  <p:embed/>
                  <p:pic>
                    <p:nvPicPr>
                      <p:cNvPr id="0" name=""/>
                      <p:cNvPicPr/>
                      <p:nvPr/>
                    </p:nvPicPr>
                    <p:blipFill>
                      <a:blip r:embed="rId8"/>
                      <a:stretch>
                        <a:fillRect/>
                      </a:stretch>
                    </p:blipFill>
                    <p:spPr>
                      <a:xfrm>
                        <a:off x="2832100" y="3732213"/>
                        <a:ext cx="1941513" cy="515937"/>
                      </a:xfrm>
                      <a:prstGeom prst="rect">
                        <a:avLst/>
                      </a:prstGeom>
                    </p:spPr>
                  </p:pic>
                </p:oleObj>
              </mc:Fallback>
            </mc:AlternateContent>
          </a:graphicData>
        </a:graphic>
      </p:graphicFrame>
      <p:graphicFrame>
        <p:nvGraphicFramePr>
          <p:cNvPr id="187" name="Object 186"/>
          <p:cNvGraphicFramePr>
            <a:graphicFrameLocks noChangeAspect="1"/>
          </p:cNvGraphicFramePr>
          <p:nvPr>
            <p:extLst>
              <p:ext uri="{D42A27DB-BD31-4B8C-83A1-F6EECF244321}">
                <p14:modId xmlns:p14="http://schemas.microsoft.com/office/powerpoint/2010/main" val="284456435"/>
              </p:ext>
            </p:extLst>
          </p:nvPr>
        </p:nvGraphicFramePr>
        <p:xfrm>
          <a:off x="6669088" y="3757613"/>
          <a:ext cx="969962" cy="365125"/>
        </p:xfrm>
        <a:graphic>
          <a:graphicData uri="http://schemas.openxmlformats.org/presentationml/2006/ole">
            <mc:AlternateContent xmlns:mc="http://schemas.openxmlformats.org/markup-compatibility/2006">
              <mc:Choice xmlns:v="urn:schemas-microsoft-com:vml" Requires="v">
                <p:oleObj spid="_x0000_s3016" name="Equation" r:id="rId9" imgW="571500" imgH="215900" progId="Equation.DSMT4">
                  <p:embed/>
                </p:oleObj>
              </mc:Choice>
              <mc:Fallback>
                <p:oleObj name="Equation" r:id="rId9" imgW="571500" imgH="215900" progId="Equation.DSMT4">
                  <p:embed/>
                  <p:pic>
                    <p:nvPicPr>
                      <p:cNvPr id="0" name=""/>
                      <p:cNvPicPr/>
                      <p:nvPr/>
                    </p:nvPicPr>
                    <p:blipFill>
                      <a:blip r:embed="rId10"/>
                      <a:stretch>
                        <a:fillRect/>
                      </a:stretch>
                    </p:blipFill>
                    <p:spPr>
                      <a:xfrm>
                        <a:off x="6669088" y="3757613"/>
                        <a:ext cx="969962" cy="365125"/>
                      </a:xfrm>
                      <a:prstGeom prst="rect">
                        <a:avLst/>
                      </a:prstGeom>
                    </p:spPr>
                  </p:pic>
                </p:oleObj>
              </mc:Fallback>
            </mc:AlternateContent>
          </a:graphicData>
        </a:graphic>
      </p:graphicFrame>
      <p:graphicFrame>
        <p:nvGraphicFramePr>
          <p:cNvPr id="190" name="Object 189"/>
          <p:cNvGraphicFramePr>
            <a:graphicFrameLocks noChangeAspect="1"/>
          </p:cNvGraphicFramePr>
          <p:nvPr>
            <p:extLst>
              <p:ext uri="{D42A27DB-BD31-4B8C-83A1-F6EECF244321}">
                <p14:modId xmlns:p14="http://schemas.microsoft.com/office/powerpoint/2010/main" val="2064265302"/>
              </p:ext>
            </p:extLst>
          </p:nvPr>
        </p:nvGraphicFramePr>
        <p:xfrm>
          <a:off x="2979738" y="4664075"/>
          <a:ext cx="1790700" cy="666750"/>
        </p:xfrm>
        <a:graphic>
          <a:graphicData uri="http://schemas.openxmlformats.org/presentationml/2006/ole">
            <mc:AlternateContent xmlns:mc="http://schemas.openxmlformats.org/markup-compatibility/2006">
              <mc:Choice xmlns:v="urn:schemas-microsoft-com:vml" Requires="v">
                <p:oleObj spid="_x0000_s3017" name="Equation" r:id="rId11" imgW="1054100" imgH="393700" progId="Equation.DSMT4">
                  <p:embed/>
                </p:oleObj>
              </mc:Choice>
              <mc:Fallback>
                <p:oleObj name="Equation" r:id="rId11" imgW="1054100" imgH="393700" progId="Equation.DSMT4">
                  <p:embed/>
                  <p:pic>
                    <p:nvPicPr>
                      <p:cNvPr id="0" name=""/>
                      <p:cNvPicPr/>
                      <p:nvPr/>
                    </p:nvPicPr>
                    <p:blipFill>
                      <a:blip r:embed="rId12"/>
                      <a:stretch>
                        <a:fillRect/>
                      </a:stretch>
                    </p:blipFill>
                    <p:spPr>
                      <a:xfrm>
                        <a:off x="2979738" y="4664075"/>
                        <a:ext cx="1790700" cy="666750"/>
                      </a:xfrm>
                      <a:prstGeom prst="rect">
                        <a:avLst/>
                      </a:prstGeom>
                    </p:spPr>
                  </p:pic>
                </p:oleObj>
              </mc:Fallback>
            </mc:AlternateContent>
          </a:graphicData>
        </a:graphic>
      </p:graphicFrame>
      <p:graphicFrame>
        <p:nvGraphicFramePr>
          <p:cNvPr id="191" name="Object 190"/>
          <p:cNvGraphicFramePr>
            <a:graphicFrameLocks noChangeAspect="1"/>
          </p:cNvGraphicFramePr>
          <p:nvPr>
            <p:extLst>
              <p:ext uri="{D42A27DB-BD31-4B8C-83A1-F6EECF244321}">
                <p14:modId xmlns:p14="http://schemas.microsoft.com/office/powerpoint/2010/main" val="552841183"/>
              </p:ext>
            </p:extLst>
          </p:nvPr>
        </p:nvGraphicFramePr>
        <p:xfrm>
          <a:off x="6702425" y="4664075"/>
          <a:ext cx="1314450" cy="666750"/>
        </p:xfrm>
        <a:graphic>
          <a:graphicData uri="http://schemas.openxmlformats.org/presentationml/2006/ole">
            <mc:AlternateContent xmlns:mc="http://schemas.openxmlformats.org/markup-compatibility/2006">
              <mc:Choice xmlns:v="urn:schemas-microsoft-com:vml" Requires="v">
                <p:oleObj spid="_x0000_s3018" name="Equation" r:id="rId13" imgW="774700" imgH="393700" progId="Equation.DSMT4">
                  <p:embed/>
                </p:oleObj>
              </mc:Choice>
              <mc:Fallback>
                <p:oleObj name="Equation" r:id="rId13" imgW="774700" imgH="393700" progId="Equation.DSMT4">
                  <p:embed/>
                  <p:pic>
                    <p:nvPicPr>
                      <p:cNvPr id="0" name=""/>
                      <p:cNvPicPr/>
                      <p:nvPr/>
                    </p:nvPicPr>
                    <p:blipFill>
                      <a:blip r:embed="rId14"/>
                      <a:stretch>
                        <a:fillRect/>
                      </a:stretch>
                    </p:blipFill>
                    <p:spPr>
                      <a:xfrm>
                        <a:off x="6702425" y="4664075"/>
                        <a:ext cx="1314450" cy="666750"/>
                      </a:xfrm>
                      <a:prstGeom prst="rect">
                        <a:avLst/>
                      </a:prstGeom>
                    </p:spPr>
                  </p:pic>
                </p:oleObj>
              </mc:Fallback>
            </mc:AlternateContent>
          </a:graphicData>
        </a:graphic>
      </p:graphicFrame>
      <p:graphicFrame>
        <p:nvGraphicFramePr>
          <p:cNvPr id="192" name="Object 191"/>
          <p:cNvGraphicFramePr>
            <a:graphicFrameLocks noChangeAspect="1"/>
          </p:cNvGraphicFramePr>
          <p:nvPr>
            <p:extLst>
              <p:ext uri="{D42A27DB-BD31-4B8C-83A1-F6EECF244321}">
                <p14:modId xmlns:p14="http://schemas.microsoft.com/office/powerpoint/2010/main" val="551535601"/>
              </p:ext>
            </p:extLst>
          </p:nvPr>
        </p:nvGraphicFramePr>
        <p:xfrm>
          <a:off x="2368550" y="5516563"/>
          <a:ext cx="3192463" cy="731837"/>
        </p:xfrm>
        <a:graphic>
          <a:graphicData uri="http://schemas.openxmlformats.org/presentationml/2006/ole">
            <mc:AlternateContent xmlns:mc="http://schemas.openxmlformats.org/markup-compatibility/2006">
              <mc:Choice xmlns:v="urn:schemas-microsoft-com:vml" Requires="v">
                <p:oleObj spid="_x0000_s3019" name="Equation" r:id="rId15" imgW="1879600" imgH="431800" progId="Equation.DSMT4">
                  <p:embed/>
                </p:oleObj>
              </mc:Choice>
              <mc:Fallback>
                <p:oleObj name="Equation" r:id="rId15" imgW="1879600" imgH="431800" progId="Equation.DSMT4">
                  <p:embed/>
                  <p:pic>
                    <p:nvPicPr>
                      <p:cNvPr id="0" name=""/>
                      <p:cNvPicPr/>
                      <p:nvPr/>
                    </p:nvPicPr>
                    <p:blipFill>
                      <a:blip r:embed="rId16"/>
                      <a:stretch>
                        <a:fillRect/>
                      </a:stretch>
                    </p:blipFill>
                    <p:spPr>
                      <a:xfrm>
                        <a:off x="2368550" y="5516563"/>
                        <a:ext cx="3192463" cy="731837"/>
                      </a:xfrm>
                      <a:prstGeom prst="rect">
                        <a:avLst/>
                      </a:prstGeom>
                    </p:spPr>
                  </p:pic>
                </p:oleObj>
              </mc:Fallback>
            </mc:AlternateContent>
          </a:graphicData>
        </a:graphic>
      </p:graphicFrame>
      <p:graphicFrame>
        <p:nvGraphicFramePr>
          <p:cNvPr id="193" name="Object 192"/>
          <p:cNvGraphicFramePr>
            <a:graphicFrameLocks noChangeAspect="1"/>
          </p:cNvGraphicFramePr>
          <p:nvPr>
            <p:extLst>
              <p:ext uri="{D42A27DB-BD31-4B8C-83A1-F6EECF244321}">
                <p14:modId xmlns:p14="http://schemas.microsoft.com/office/powerpoint/2010/main" val="2205094358"/>
              </p:ext>
            </p:extLst>
          </p:nvPr>
        </p:nvGraphicFramePr>
        <p:xfrm>
          <a:off x="5827713" y="5465763"/>
          <a:ext cx="2305050" cy="795337"/>
        </p:xfrm>
        <a:graphic>
          <a:graphicData uri="http://schemas.openxmlformats.org/presentationml/2006/ole">
            <mc:AlternateContent xmlns:mc="http://schemas.openxmlformats.org/markup-compatibility/2006">
              <mc:Choice xmlns:v="urn:schemas-microsoft-com:vml" Requires="v">
                <p:oleObj spid="_x0000_s3020" name="Equation" r:id="rId17" imgW="1358900" imgH="469900" progId="Equation.DSMT4">
                  <p:embed/>
                </p:oleObj>
              </mc:Choice>
              <mc:Fallback>
                <p:oleObj name="Equation" r:id="rId17" imgW="1358900" imgH="469900" progId="Equation.DSMT4">
                  <p:embed/>
                  <p:pic>
                    <p:nvPicPr>
                      <p:cNvPr id="0" name=""/>
                      <p:cNvPicPr/>
                      <p:nvPr/>
                    </p:nvPicPr>
                    <p:blipFill>
                      <a:blip r:embed="rId18"/>
                      <a:stretch>
                        <a:fillRect/>
                      </a:stretch>
                    </p:blipFill>
                    <p:spPr>
                      <a:xfrm>
                        <a:off x="5827713" y="5465763"/>
                        <a:ext cx="2305050" cy="795337"/>
                      </a:xfrm>
                      <a:prstGeom prst="rect">
                        <a:avLst/>
                      </a:prstGeom>
                    </p:spPr>
                  </p:pic>
                </p:oleObj>
              </mc:Fallback>
            </mc:AlternateContent>
          </a:graphicData>
        </a:graphic>
      </p:graphicFrame>
      <p:graphicFrame>
        <p:nvGraphicFramePr>
          <p:cNvPr id="194" name="Object 193"/>
          <p:cNvGraphicFramePr>
            <a:graphicFrameLocks noChangeAspect="1"/>
          </p:cNvGraphicFramePr>
          <p:nvPr>
            <p:extLst>
              <p:ext uri="{D42A27DB-BD31-4B8C-83A1-F6EECF244321}">
                <p14:modId xmlns:p14="http://schemas.microsoft.com/office/powerpoint/2010/main" val="3626441425"/>
              </p:ext>
            </p:extLst>
          </p:nvPr>
        </p:nvGraphicFramePr>
        <p:xfrm>
          <a:off x="6897211" y="6168687"/>
          <a:ext cx="1822451" cy="555928"/>
        </p:xfrm>
        <a:graphic>
          <a:graphicData uri="http://schemas.openxmlformats.org/presentationml/2006/ole">
            <mc:AlternateContent xmlns:mc="http://schemas.openxmlformats.org/markup-compatibility/2006">
              <mc:Choice xmlns:v="urn:schemas-microsoft-com:vml" Requires="v">
                <p:oleObj spid="_x0000_s3021" name="Equation" r:id="rId19" imgW="1168400" imgH="355600" progId="Equation.DSMT4">
                  <p:embed/>
                </p:oleObj>
              </mc:Choice>
              <mc:Fallback>
                <p:oleObj name="Equation" r:id="rId19" imgW="1168400" imgH="355600" progId="Equation.DSMT4">
                  <p:embed/>
                  <p:pic>
                    <p:nvPicPr>
                      <p:cNvPr id="0" name=""/>
                      <p:cNvPicPr/>
                      <p:nvPr/>
                    </p:nvPicPr>
                    <p:blipFill>
                      <a:blip r:embed="rId20"/>
                      <a:stretch>
                        <a:fillRect/>
                      </a:stretch>
                    </p:blipFill>
                    <p:spPr>
                      <a:xfrm>
                        <a:off x="6897211" y="6168687"/>
                        <a:ext cx="1822451" cy="555928"/>
                      </a:xfrm>
                      <a:prstGeom prst="rect">
                        <a:avLst/>
                      </a:prstGeom>
                    </p:spPr>
                  </p:pic>
                </p:oleObj>
              </mc:Fallback>
            </mc:AlternateContent>
          </a:graphicData>
        </a:graphic>
      </p:graphicFrame>
      <p:graphicFrame>
        <p:nvGraphicFramePr>
          <p:cNvPr id="195" name="Object 194"/>
          <p:cNvGraphicFramePr>
            <a:graphicFrameLocks noChangeAspect="1"/>
          </p:cNvGraphicFramePr>
          <p:nvPr>
            <p:extLst>
              <p:ext uri="{D42A27DB-BD31-4B8C-83A1-F6EECF244321}">
                <p14:modId xmlns:p14="http://schemas.microsoft.com/office/powerpoint/2010/main" val="3731281348"/>
              </p:ext>
            </p:extLst>
          </p:nvPr>
        </p:nvGraphicFramePr>
        <p:xfrm>
          <a:off x="7273925" y="2957797"/>
          <a:ext cx="1709737" cy="537831"/>
        </p:xfrm>
        <a:graphic>
          <a:graphicData uri="http://schemas.openxmlformats.org/presentationml/2006/ole">
            <mc:AlternateContent xmlns:mc="http://schemas.openxmlformats.org/markup-compatibility/2006">
              <mc:Choice xmlns:v="urn:schemas-microsoft-com:vml" Requires="v">
                <p:oleObj spid="_x0000_s3022" name="Equation" r:id="rId21" imgW="1130300" imgH="355600" progId="Equation.DSMT4">
                  <p:embed/>
                </p:oleObj>
              </mc:Choice>
              <mc:Fallback>
                <p:oleObj name="Equation" r:id="rId21" imgW="1130300" imgH="355600" progId="Equation.DSMT4">
                  <p:embed/>
                  <p:pic>
                    <p:nvPicPr>
                      <p:cNvPr id="0" name=""/>
                      <p:cNvPicPr/>
                      <p:nvPr/>
                    </p:nvPicPr>
                    <p:blipFill>
                      <a:blip r:embed="rId22"/>
                      <a:stretch>
                        <a:fillRect/>
                      </a:stretch>
                    </p:blipFill>
                    <p:spPr>
                      <a:xfrm>
                        <a:off x="7273925" y="2957797"/>
                        <a:ext cx="1709737" cy="537831"/>
                      </a:xfrm>
                      <a:prstGeom prst="rect">
                        <a:avLst/>
                      </a:prstGeom>
                    </p:spPr>
                  </p:pic>
                </p:oleObj>
              </mc:Fallback>
            </mc:AlternateContent>
          </a:graphicData>
        </a:graphic>
      </p:graphicFrame>
    </p:spTree>
    <p:extLst>
      <p:ext uri="{BB962C8B-B14F-4D97-AF65-F5344CB8AC3E}">
        <p14:creationId xmlns:p14="http://schemas.microsoft.com/office/powerpoint/2010/main" val="51732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dissolve">
                                      <p:cBhvr>
                                        <p:cTn id="7" dur="500"/>
                                        <p:tgtEl>
                                          <p:spTgt spid="18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5"/>
                                        </p:tgtEl>
                                        <p:attrNameLst>
                                          <p:attrName>style.visibility</p:attrName>
                                        </p:attrNameLst>
                                      </p:cBhvr>
                                      <p:to>
                                        <p:strVal val="visible"/>
                                      </p:to>
                                    </p:set>
                                    <p:animEffect transition="in" filter="dissolve">
                                      <p:cBhvr>
                                        <p:cTn id="12" dur="500"/>
                                        <p:tgtEl>
                                          <p:spTgt spid="18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5"/>
                                        </p:tgtEl>
                                        <p:attrNameLst>
                                          <p:attrName>style.visibility</p:attrName>
                                        </p:attrNameLst>
                                      </p:cBhvr>
                                      <p:to>
                                        <p:strVal val="visible"/>
                                      </p:to>
                                    </p:set>
                                    <p:animEffect transition="in" filter="dissolve">
                                      <p:cBhvr>
                                        <p:cTn id="17" dur="500"/>
                                        <p:tgtEl>
                                          <p:spTgt spid="19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86"/>
                                        </p:tgtEl>
                                        <p:attrNameLst>
                                          <p:attrName>style.visibility</p:attrName>
                                        </p:attrNameLst>
                                      </p:cBhvr>
                                      <p:to>
                                        <p:strVal val="visible"/>
                                      </p:to>
                                    </p:set>
                                    <p:animEffect transition="in" filter="dissolve">
                                      <p:cBhvr>
                                        <p:cTn id="22" dur="500"/>
                                        <p:tgtEl>
                                          <p:spTgt spid="18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87"/>
                                        </p:tgtEl>
                                        <p:attrNameLst>
                                          <p:attrName>style.visibility</p:attrName>
                                        </p:attrNameLst>
                                      </p:cBhvr>
                                      <p:to>
                                        <p:strVal val="visible"/>
                                      </p:to>
                                    </p:set>
                                    <p:animEffect transition="in" filter="dissolve">
                                      <p:cBhvr>
                                        <p:cTn id="27" dur="500"/>
                                        <p:tgtEl>
                                          <p:spTgt spid="18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90"/>
                                        </p:tgtEl>
                                        <p:attrNameLst>
                                          <p:attrName>style.visibility</p:attrName>
                                        </p:attrNameLst>
                                      </p:cBhvr>
                                      <p:to>
                                        <p:strVal val="visible"/>
                                      </p:to>
                                    </p:set>
                                    <p:animEffect transition="in" filter="dissolve">
                                      <p:cBhvr>
                                        <p:cTn id="32" dur="500"/>
                                        <p:tgtEl>
                                          <p:spTgt spid="19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91"/>
                                        </p:tgtEl>
                                        <p:attrNameLst>
                                          <p:attrName>style.visibility</p:attrName>
                                        </p:attrNameLst>
                                      </p:cBhvr>
                                      <p:to>
                                        <p:strVal val="visible"/>
                                      </p:to>
                                    </p:set>
                                    <p:animEffect transition="in" filter="dissolve">
                                      <p:cBhvr>
                                        <p:cTn id="37" dur="500"/>
                                        <p:tgtEl>
                                          <p:spTgt spid="19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92"/>
                                        </p:tgtEl>
                                        <p:attrNameLst>
                                          <p:attrName>style.visibility</p:attrName>
                                        </p:attrNameLst>
                                      </p:cBhvr>
                                      <p:to>
                                        <p:strVal val="visible"/>
                                      </p:to>
                                    </p:set>
                                    <p:animEffect transition="in" filter="dissolve">
                                      <p:cBhvr>
                                        <p:cTn id="42" dur="500"/>
                                        <p:tgtEl>
                                          <p:spTgt spid="192"/>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93"/>
                                        </p:tgtEl>
                                        <p:attrNameLst>
                                          <p:attrName>style.visibility</p:attrName>
                                        </p:attrNameLst>
                                      </p:cBhvr>
                                      <p:to>
                                        <p:strVal val="visible"/>
                                      </p:to>
                                    </p:set>
                                    <p:animEffect transition="in" filter="dissolve">
                                      <p:cBhvr>
                                        <p:cTn id="47" dur="500"/>
                                        <p:tgtEl>
                                          <p:spTgt spid="193"/>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194"/>
                                        </p:tgtEl>
                                        <p:attrNameLst>
                                          <p:attrName>style.visibility</p:attrName>
                                        </p:attrNameLst>
                                      </p:cBhvr>
                                      <p:to>
                                        <p:strVal val="visible"/>
                                      </p:to>
                                    </p:set>
                                    <p:animEffect transition="in" filter="dissolve">
                                      <p:cBhvr>
                                        <p:cTn id="52" dur="5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6450" y="723900"/>
            <a:ext cx="2806700" cy="271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381000" y="850900"/>
            <a:ext cx="4610100" cy="1754327"/>
          </a:xfrm>
          <a:prstGeom prst="rect">
            <a:avLst/>
          </a:prstGeom>
          <a:noFill/>
        </p:spPr>
        <p:txBody>
          <a:bodyPr wrap="square" rtlCol="0">
            <a:spAutoFit/>
          </a:bodyPr>
          <a:lstStyle/>
          <a:p>
            <a:r>
              <a:rPr lang="en-US" sz="2800" dirty="0">
                <a:solidFill>
                  <a:srgbClr val="FF0000"/>
                </a:solidFill>
                <a:latin typeface="Apple Chancery"/>
                <a:cs typeface="Apple Chancery"/>
              </a:rPr>
              <a:t>Example 15: </a:t>
            </a:r>
            <a:r>
              <a:rPr lang="en-US" sz="2000" dirty="0">
                <a:latin typeface="Times New Roman"/>
                <a:cs typeface="Times New Roman"/>
              </a:rPr>
              <a:t>When this set-up (somewhat modified) was first presented, it was pointed out that, “</a:t>
            </a:r>
            <a:r>
              <a:rPr lang="en-US" sz="2000" dirty="0">
                <a:solidFill>
                  <a:srgbClr val="FF0000"/>
                </a:solidFill>
                <a:latin typeface="Times New Roman"/>
                <a:cs typeface="Times New Roman"/>
              </a:rPr>
              <a:t>Some very funky stuff </a:t>
            </a:r>
            <a:r>
              <a:rPr lang="en-US" sz="2000" dirty="0">
                <a:solidFill>
                  <a:srgbClr val="0000FF"/>
                </a:solidFill>
                <a:latin typeface="Times New Roman"/>
                <a:cs typeface="Times New Roman"/>
              </a:rPr>
              <a:t>happens</a:t>
            </a:r>
            <a:r>
              <a:rPr lang="en-US" sz="2000" dirty="0">
                <a:latin typeface="Times New Roman"/>
                <a:cs typeface="Times New Roman"/>
              </a:rPr>
              <a:t> in the </a:t>
            </a:r>
            <a:r>
              <a:rPr lang="en-US" sz="2000" dirty="0">
                <a:solidFill>
                  <a:srgbClr val="FF0000"/>
                </a:solidFill>
                <a:latin typeface="Times New Roman"/>
                <a:cs typeface="Times New Roman"/>
              </a:rPr>
              <a:t>primary coil </a:t>
            </a:r>
            <a:r>
              <a:rPr lang="en-US" sz="2000" dirty="0">
                <a:latin typeface="Times New Roman"/>
                <a:cs typeface="Times New Roman"/>
              </a:rPr>
              <a:t>when the switch is thrown.”  </a:t>
            </a:r>
            <a:r>
              <a:rPr lang="en-US" sz="2000" dirty="0">
                <a:solidFill>
                  <a:srgbClr val="0000FF"/>
                </a:solidFill>
                <a:latin typeface="Times New Roman"/>
                <a:cs typeface="Times New Roman"/>
              </a:rPr>
              <a:t>What is that funkiness?</a:t>
            </a:r>
          </a:p>
        </p:txBody>
      </p:sp>
      <p:sp>
        <p:nvSpPr>
          <p:cNvPr id="46" name="TextBox 45"/>
          <p:cNvSpPr txBox="1"/>
          <p:nvPr/>
        </p:nvSpPr>
        <p:spPr>
          <a:xfrm>
            <a:off x="960860" y="2625726"/>
            <a:ext cx="4411240" cy="1015663"/>
          </a:xfrm>
          <a:prstGeom prst="rect">
            <a:avLst/>
          </a:prstGeom>
          <a:noFill/>
        </p:spPr>
        <p:txBody>
          <a:bodyPr wrap="square" rtlCol="0">
            <a:spAutoFit/>
          </a:bodyPr>
          <a:lstStyle/>
          <a:p>
            <a:r>
              <a:rPr lang="en-US" sz="2000" dirty="0">
                <a:solidFill>
                  <a:srgbClr val="FF0000"/>
                </a:solidFill>
                <a:latin typeface="Apple Chancery"/>
                <a:cs typeface="Apple Chancery"/>
              </a:rPr>
              <a:t>--As the current </a:t>
            </a:r>
            <a:r>
              <a:rPr lang="en-US" sz="2000" dirty="0">
                <a:solidFill>
                  <a:srgbClr val="0000FF"/>
                </a:solidFill>
                <a:latin typeface="Times New Roman"/>
                <a:cs typeface="Times New Roman"/>
              </a:rPr>
              <a:t>increases</a:t>
            </a:r>
            <a:r>
              <a:rPr lang="en-US" sz="2000" dirty="0">
                <a:latin typeface="Times New Roman"/>
                <a:cs typeface="Times New Roman"/>
              </a:rPr>
              <a:t> from </a:t>
            </a:r>
            <a:r>
              <a:rPr lang="en-US" sz="2000" dirty="0">
                <a:solidFill>
                  <a:srgbClr val="008000"/>
                </a:solidFill>
                <a:latin typeface="Times New Roman"/>
                <a:cs typeface="Times New Roman"/>
              </a:rPr>
              <a:t>zero to something</a:t>
            </a:r>
            <a:r>
              <a:rPr lang="en-US" sz="2000" dirty="0">
                <a:latin typeface="Times New Roman"/>
                <a:cs typeface="Times New Roman"/>
              </a:rPr>
              <a:t>, the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solidFill>
                  <a:srgbClr val="0000FF"/>
                </a:solidFill>
                <a:latin typeface="Times New Roman"/>
                <a:cs typeface="Times New Roman"/>
              </a:rPr>
              <a:t>down the </a:t>
            </a:r>
            <a:r>
              <a:rPr lang="en-US" sz="2000" dirty="0">
                <a:latin typeface="Times New Roman"/>
                <a:cs typeface="Times New Roman"/>
              </a:rPr>
              <a:t>coil’s </a:t>
            </a:r>
            <a:r>
              <a:rPr lang="en-US" sz="2000" dirty="0">
                <a:solidFill>
                  <a:srgbClr val="0000FF"/>
                </a:solidFill>
                <a:latin typeface="Times New Roman"/>
                <a:cs typeface="Times New Roman"/>
              </a:rPr>
              <a:t>axis</a:t>
            </a:r>
            <a:r>
              <a:rPr lang="en-US" sz="2000" dirty="0">
                <a:latin typeface="Times New Roman"/>
                <a:cs typeface="Times New Roman"/>
              </a:rPr>
              <a:t> </a:t>
            </a:r>
            <a:r>
              <a:rPr lang="en-US" sz="2000" dirty="0">
                <a:solidFill>
                  <a:srgbClr val="FF0000"/>
                </a:solidFill>
                <a:latin typeface="Times New Roman"/>
                <a:cs typeface="Times New Roman"/>
              </a:rPr>
              <a:t>increases</a:t>
            </a:r>
            <a:r>
              <a:rPr lang="en-US" sz="2000" dirty="0">
                <a:latin typeface="Times New Roman"/>
                <a:cs typeface="Times New Roman"/>
              </a:rPr>
              <a:t>.</a:t>
            </a:r>
          </a:p>
        </p:txBody>
      </p:sp>
      <p:sp>
        <p:nvSpPr>
          <p:cNvPr id="47" name="TextBox 46"/>
          <p:cNvSpPr txBox="1"/>
          <p:nvPr/>
        </p:nvSpPr>
        <p:spPr>
          <a:xfrm>
            <a:off x="960859" y="3665123"/>
            <a:ext cx="8051057" cy="400110"/>
          </a:xfrm>
          <a:prstGeom prst="rect">
            <a:avLst/>
          </a:prstGeom>
          <a:noFill/>
        </p:spPr>
        <p:txBody>
          <a:bodyPr wrap="square" rtlCol="0">
            <a:spAutoFit/>
          </a:bodyPr>
          <a:lstStyle/>
          <a:p>
            <a:r>
              <a:rPr lang="en-US" sz="2000" dirty="0">
                <a:solidFill>
                  <a:srgbClr val="FF0000"/>
                </a:solidFill>
                <a:latin typeface="Apple Chancery"/>
                <a:cs typeface="Apple Chancery"/>
              </a:rPr>
              <a:t>--That increase </a:t>
            </a:r>
            <a:r>
              <a:rPr lang="en-US" sz="2000" dirty="0">
                <a:latin typeface="Times New Roman"/>
                <a:cs typeface="Times New Roman"/>
              </a:rPr>
              <a:t>of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latin typeface="Times New Roman"/>
                <a:cs typeface="Times New Roman"/>
              </a:rPr>
              <a:t>in turn </a:t>
            </a:r>
            <a:r>
              <a:rPr lang="en-US" sz="2000" dirty="0">
                <a:solidFill>
                  <a:srgbClr val="0000FF"/>
                </a:solidFill>
                <a:latin typeface="Times New Roman"/>
                <a:cs typeface="Times New Roman"/>
              </a:rPr>
              <a:t>produces an increasing magnetic flux</a:t>
            </a:r>
            <a:r>
              <a:rPr lang="en-US" sz="2000" dirty="0">
                <a:latin typeface="Times New Roman"/>
                <a:cs typeface="Times New Roman"/>
              </a:rPr>
              <a:t>.</a:t>
            </a:r>
          </a:p>
        </p:txBody>
      </p:sp>
      <p:sp>
        <p:nvSpPr>
          <p:cNvPr id="53" name="TextBox 52"/>
          <p:cNvSpPr txBox="1"/>
          <p:nvPr/>
        </p:nvSpPr>
        <p:spPr>
          <a:xfrm>
            <a:off x="965571" y="4124396"/>
            <a:ext cx="8051057" cy="1015663"/>
          </a:xfrm>
          <a:prstGeom prst="rect">
            <a:avLst/>
          </a:prstGeom>
          <a:noFill/>
        </p:spPr>
        <p:txBody>
          <a:bodyPr wrap="square" rtlCol="0">
            <a:spAutoFit/>
          </a:bodyPr>
          <a:lstStyle/>
          <a:p>
            <a:r>
              <a:rPr lang="en-US" sz="2000" dirty="0">
                <a:solidFill>
                  <a:srgbClr val="FF0000"/>
                </a:solidFill>
                <a:latin typeface="Apple Chancery"/>
                <a:cs typeface="Apple Chancery"/>
              </a:rPr>
              <a:t>--The increasing flux </a:t>
            </a:r>
            <a:r>
              <a:rPr lang="en-US" sz="2000" dirty="0">
                <a:solidFill>
                  <a:srgbClr val="0000FF"/>
                </a:solidFill>
                <a:latin typeface="Times New Roman"/>
                <a:cs typeface="Times New Roman"/>
              </a:rPr>
              <a:t>produces</a:t>
            </a:r>
            <a:r>
              <a:rPr lang="en-US" sz="2000" dirty="0">
                <a:latin typeface="Times New Roman"/>
                <a:cs typeface="Times New Roman"/>
              </a:rPr>
              <a:t> a </a:t>
            </a:r>
            <a:r>
              <a:rPr lang="en-US" sz="2000" dirty="0">
                <a:solidFill>
                  <a:srgbClr val="FF0000"/>
                </a:solidFill>
                <a:latin typeface="Times New Roman"/>
                <a:cs typeface="Times New Roman"/>
              </a:rPr>
              <a:t>back EMF </a:t>
            </a:r>
            <a:r>
              <a:rPr lang="en-US" sz="2000" dirty="0">
                <a:latin typeface="Times New Roman"/>
                <a:cs typeface="Times New Roman"/>
              </a:rPr>
              <a:t>that </a:t>
            </a:r>
            <a:r>
              <a:rPr lang="en-US" sz="2000" dirty="0">
                <a:solidFill>
                  <a:srgbClr val="0000FF"/>
                </a:solidFill>
                <a:latin typeface="Times New Roman"/>
                <a:cs typeface="Times New Roman"/>
              </a:rPr>
              <a:t>tries to force current to flow </a:t>
            </a:r>
            <a:r>
              <a:rPr lang="en-US" sz="2000" i="1" dirty="0">
                <a:solidFill>
                  <a:srgbClr val="FF0000"/>
                </a:solidFill>
                <a:latin typeface="Times New Roman"/>
                <a:cs typeface="Times New Roman"/>
              </a:rPr>
              <a:t>opposite</a:t>
            </a:r>
            <a:r>
              <a:rPr lang="en-US" sz="2000" i="1" dirty="0">
                <a:latin typeface="Times New Roman"/>
                <a:cs typeface="Times New Roman"/>
              </a:rPr>
              <a:t> </a:t>
            </a:r>
            <a:r>
              <a:rPr lang="en-US" sz="2000" dirty="0">
                <a:latin typeface="Times New Roman"/>
                <a:cs typeface="Times New Roman"/>
              </a:rPr>
              <a:t>the </a:t>
            </a:r>
            <a:r>
              <a:rPr lang="en-US" sz="2000" dirty="0">
                <a:solidFill>
                  <a:srgbClr val="0000FF"/>
                </a:solidFill>
                <a:latin typeface="Times New Roman"/>
                <a:cs typeface="Times New Roman"/>
              </a:rPr>
              <a:t>direction of the current generated by the battery </a:t>
            </a:r>
            <a:r>
              <a:rPr lang="en-US" sz="2000" dirty="0">
                <a:latin typeface="Times New Roman"/>
                <a:cs typeface="Times New Roman"/>
              </a:rPr>
              <a:t>(that is, a current that </a:t>
            </a:r>
            <a:r>
              <a:rPr lang="en-US" sz="2000" i="1" dirty="0">
                <a:solidFill>
                  <a:srgbClr val="FF0000"/>
                </a:solidFill>
                <a:latin typeface="Times New Roman"/>
                <a:cs typeface="Times New Roman"/>
              </a:rPr>
              <a:t>fights the change</a:t>
            </a:r>
            <a:r>
              <a:rPr lang="en-US" sz="2000" dirty="0">
                <a:latin typeface="Times New Roman"/>
                <a:cs typeface="Times New Roman"/>
              </a:rPr>
              <a:t>) and a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solidFill>
                  <a:srgbClr val="0000FF"/>
                </a:solidFill>
                <a:latin typeface="Times New Roman"/>
                <a:cs typeface="Times New Roman"/>
              </a:rPr>
              <a:t>opposing the battery’s </a:t>
            </a:r>
            <a:r>
              <a:rPr lang="en-US" sz="2000" i="1" dirty="0">
                <a:solidFill>
                  <a:srgbClr val="0000FF"/>
                </a:solidFill>
                <a:latin typeface="Times New Roman"/>
                <a:cs typeface="Times New Roman"/>
              </a:rPr>
              <a:t>B-fld</a:t>
            </a:r>
            <a:r>
              <a:rPr lang="en-US" sz="2000" dirty="0">
                <a:latin typeface="Times New Roman"/>
                <a:cs typeface="Times New Roman"/>
              </a:rPr>
              <a:t>. </a:t>
            </a:r>
          </a:p>
        </p:txBody>
      </p:sp>
      <p:sp>
        <p:nvSpPr>
          <p:cNvPr id="54" name="TextBox 53"/>
          <p:cNvSpPr txBox="1"/>
          <p:nvPr/>
        </p:nvSpPr>
        <p:spPr>
          <a:xfrm>
            <a:off x="1040513" y="5178159"/>
            <a:ext cx="4217288" cy="1015663"/>
          </a:xfrm>
          <a:prstGeom prst="rect">
            <a:avLst/>
          </a:prstGeom>
          <a:noFill/>
        </p:spPr>
        <p:txBody>
          <a:bodyPr wrap="square" rtlCol="0">
            <a:spAutoFit/>
          </a:bodyPr>
          <a:lstStyle/>
          <a:p>
            <a:r>
              <a:rPr lang="en-US" sz="2000" dirty="0">
                <a:solidFill>
                  <a:srgbClr val="FF0000"/>
                </a:solidFill>
                <a:latin typeface="Apple Chancery"/>
                <a:cs typeface="Apple Chancery"/>
              </a:rPr>
              <a:t>--The net effect </a:t>
            </a:r>
            <a:r>
              <a:rPr lang="en-US" sz="2000" dirty="0">
                <a:latin typeface="Times New Roman"/>
                <a:cs typeface="Times New Roman"/>
              </a:rPr>
              <a:t>is that </a:t>
            </a:r>
            <a:r>
              <a:rPr lang="en-US" sz="2000" dirty="0">
                <a:solidFill>
                  <a:srgbClr val="008000"/>
                </a:solidFill>
                <a:latin typeface="Times New Roman"/>
                <a:cs typeface="Times New Roman"/>
              </a:rPr>
              <a:t>current in the coil is initially stymied</a:t>
            </a:r>
            <a:r>
              <a:rPr lang="en-US" sz="2000" dirty="0">
                <a:latin typeface="Times New Roman"/>
                <a:cs typeface="Times New Roman"/>
              </a:rPr>
              <a:t>, </a:t>
            </a:r>
            <a:r>
              <a:rPr lang="en-US" sz="2000" dirty="0">
                <a:solidFill>
                  <a:srgbClr val="3366FF"/>
                </a:solidFill>
                <a:latin typeface="Times New Roman"/>
                <a:cs typeface="Times New Roman"/>
              </a:rPr>
              <a:t>increasing only slowly with time. </a:t>
            </a:r>
          </a:p>
        </p:txBody>
      </p:sp>
      <p:sp>
        <p:nvSpPr>
          <p:cNvPr id="4" name="Freeform 3"/>
          <p:cNvSpPr/>
          <p:nvPr/>
        </p:nvSpPr>
        <p:spPr>
          <a:xfrm>
            <a:off x="7835900" y="706967"/>
            <a:ext cx="889000" cy="2027766"/>
          </a:xfrm>
          <a:custGeom>
            <a:avLst/>
            <a:gdLst>
              <a:gd name="connsiteX0" fmla="*/ 0 w 889000"/>
              <a:gd name="connsiteY0" fmla="*/ 757766 h 2027766"/>
              <a:gd name="connsiteX1" fmla="*/ 190500 w 889000"/>
              <a:gd name="connsiteY1" fmla="*/ 749300 h 2027766"/>
              <a:gd name="connsiteX2" fmla="*/ 402167 w 889000"/>
              <a:gd name="connsiteY2" fmla="*/ 173566 h 2027766"/>
              <a:gd name="connsiteX3" fmla="*/ 673100 w 889000"/>
              <a:gd name="connsiteY3" fmla="*/ 918633 h 2027766"/>
              <a:gd name="connsiteX4" fmla="*/ 664633 w 889000"/>
              <a:gd name="connsiteY4" fmla="*/ 1117600 h 2027766"/>
              <a:gd name="connsiteX5" fmla="*/ 457200 w 889000"/>
              <a:gd name="connsiteY5" fmla="*/ 1816100 h 2027766"/>
              <a:gd name="connsiteX6" fmla="*/ 203200 w 889000"/>
              <a:gd name="connsiteY6" fmla="*/ 1248833 h 2027766"/>
              <a:gd name="connsiteX7" fmla="*/ 16933 w 889000"/>
              <a:gd name="connsiteY7" fmla="*/ 1240366 h 2027766"/>
              <a:gd name="connsiteX8" fmla="*/ 118533 w 889000"/>
              <a:gd name="connsiteY8" fmla="*/ 2027766 h 2027766"/>
              <a:gd name="connsiteX9" fmla="*/ 740833 w 889000"/>
              <a:gd name="connsiteY9" fmla="*/ 1985433 h 2027766"/>
              <a:gd name="connsiteX10" fmla="*/ 889000 w 889000"/>
              <a:gd name="connsiteY10" fmla="*/ 1104900 h 2027766"/>
              <a:gd name="connsiteX11" fmla="*/ 846667 w 889000"/>
              <a:gd name="connsiteY11" fmla="*/ 347133 h 2027766"/>
              <a:gd name="connsiteX12" fmla="*/ 609600 w 889000"/>
              <a:gd name="connsiteY12" fmla="*/ 33866 h 2027766"/>
              <a:gd name="connsiteX13" fmla="*/ 431800 w 889000"/>
              <a:gd name="connsiteY13" fmla="*/ 0 h 2027766"/>
              <a:gd name="connsiteX14" fmla="*/ 203200 w 889000"/>
              <a:gd name="connsiteY14" fmla="*/ 67733 h 2027766"/>
              <a:gd name="connsiteX15" fmla="*/ 55033 w 889000"/>
              <a:gd name="connsiteY15" fmla="*/ 381000 h 2027766"/>
              <a:gd name="connsiteX16" fmla="*/ 0 w 889000"/>
              <a:gd name="connsiteY16" fmla="*/ 651933 h 2027766"/>
              <a:gd name="connsiteX17" fmla="*/ 0 w 889000"/>
              <a:gd name="connsiteY17" fmla="*/ 757766 h 202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9000" h="2027766">
                <a:moveTo>
                  <a:pt x="0" y="757766"/>
                </a:moveTo>
                <a:lnTo>
                  <a:pt x="190500" y="749300"/>
                </a:lnTo>
                <a:lnTo>
                  <a:pt x="402167" y="173566"/>
                </a:lnTo>
                <a:lnTo>
                  <a:pt x="673100" y="918633"/>
                </a:lnTo>
                <a:lnTo>
                  <a:pt x="664633" y="1117600"/>
                </a:lnTo>
                <a:lnTo>
                  <a:pt x="457200" y="1816100"/>
                </a:lnTo>
                <a:lnTo>
                  <a:pt x="203200" y="1248833"/>
                </a:lnTo>
                <a:lnTo>
                  <a:pt x="16933" y="1240366"/>
                </a:lnTo>
                <a:lnTo>
                  <a:pt x="118533" y="2027766"/>
                </a:lnTo>
                <a:lnTo>
                  <a:pt x="740833" y="1985433"/>
                </a:lnTo>
                <a:lnTo>
                  <a:pt x="889000" y="1104900"/>
                </a:lnTo>
                <a:lnTo>
                  <a:pt x="846667" y="347133"/>
                </a:lnTo>
                <a:lnTo>
                  <a:pt x="609600" y="33866"/>
                </a:lnTo>
                <a:lnTo>
                  <a:pt x="431800" y="0"/>
                </a:lnTo>
                <a:lnTo>
                  <a:pt x="203200" y="67733"/>
                </a:lnTo>
                <a:lnTo>
                  <a:pt x="55033" y="381000"/>
                </a:lnTo>
                <a:lnTo>
                  <a:pt x="0" y="651933"/>
                </a:lnTo>
                <a:lnTo>
                  <a:pt x="0" y="757766"/>
                </a:lnTo>
                <a:close/>
              </a:path>
            </a:pathLst>
          </a:cu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0" name="Group 79"/>
          <p:cNvGrpSpPr/>
          <p:nvPr/>
        </p:nvGrpSpPr>
        <p:grpSpPr>
          <a:xfrm>
            <a:off x="5590117" y="1363747"/>
            <a:ext cx="3423675" cy="988399"/>
            <a:chOff x="5412317" y="677947"/>
            <a:chExt cx="3423675" cy="988399"/>
          </a:xfrm>
        </p:grpSpPr>
        <p:grpSp>
          <p:nvGrpSpPr>
            <p:cNvPr id="60" name="Group 347"/>
            <p:cNvGrpSpPr>
              <a:grpSpLocks/>
            </p:cNvGrpSpPr>
            <p:nvPr/>
          </p:nvGrpSpPr>
          <p:grpSpPr bwMode="auto">
            <a:xfrm rot="20099183">
              <a:off x="8163243" y="801277"/>
              <a:ext cx="185738" cy="180023"/>
              <a:chOff x="2653" y="3970"/>
              <a:chExt cx="130" cy="126"/>
            </a:xfrm>
          </p:grpSpPr>
          <p:sp>
            <p:nvSpPr>
              <p:cNvPr id="62" name="Line 348"/>
              <p:cNvSpPr>
                <a:spLocks noChangeShapeType="1"/>
              </p:cNvSpPr>
              <p:nvPr/>
            </p:nvSpPr>
            <p:spPr bwMode="auto">
              <a:xfrm>
                <a:off x="2653" y="3970"/>
                <a:ext cx="130" cy="62"/>
              </a:xfrm>
              <a:prstGeom prst="line">
                <a:avLst/>
              </a:prstGeom>
              <a:noFill/>
              <a:ln w="19050" cmpd="sng">
                <a:solidFill>
                  <a:srgbClr val="008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 name="Line 349"/>
              <p:cNvSpPr>
                <a:spLocks noChangeShapeType="1"/>
              </p:cNvSpPr>
              <p:nvPr/>
            </p:nvSpPr>
            <p:spPr bwMode="auto">
              <a:xfrm rot="10800000" flipH="1">
                <a:off x="2656" y="4032"/>
                <a:ext cx="120" cy="64"/>
              </a:xfrm>
              <a:prstGeom prst="line">
                <a:avLst/>
              </a:prstGeom>
              <a:noFill/>
              <a:ln w="19050" cmpd="sng">
                <a:solidFill>
                  <a:srgbClr val="008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4" name="Group 347"/>
            <p:cNvGrpSpPr>
              <a:grpSpLocks/>
            </p:cNvGrpSpPr>
            <p:nvPr/>
          </p:nvGrpSpPr>
          <p:grpSpPr bwMode="auto">
            <a:xfrm rot="1123781" flipV="1">
              <a:off x="8168009" y="1045214"/>
              <a:ext cx="185738" cy="180023"/>
              <a:chOff x="2653" y="3970"/>
              <a:chExt cx="130" cy="126"/>
            </a:xfrm>
          </p:grpSpPr>
          <p:sp>
            <p:nvSpPr>
              <p:cNvPr id="65" name="Line 348"/>
              <p:cNvSpPr>
                <a:spLocks noChangeShapeType="1"/>
              </p:cNvSpPr>
              <p:nvPr/>
            </p:nvSpPr>
            <p:spPr bwMode="auto">
              <a:xfrm>
                <a:off x="2653" y="3970"/>
                <a:ext cx="130" cy="62"/>
              </a:xfrm>
              <a:prstGeom prst="line">
                <a:avLst/>
              </a:prstGeom>
              <a:noFill/>
              <a:ln w="19050" cmpd="sng">
                <a:solidFill>
                  <a:srgbClr val="008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6" name="Line 349"/>
              <p:cNvSpPr>
                <a:spLocks noChangeShapeType="1"/>
              </p:cNvSpPr>
              <p:nvPr/>
            </p:nvSpPr>
            <p:spPr bwMode="auto">
              <a:xfrm rot="10800000" flipH="1">
                <a:off x="2656" y="4032"/>
                <a:ext cx="120" cy="64"/>
              </a:xfrm>
              <a:prstGeom prst="line">
                <a:avLst/>
              </a:prstGeom>
              <a:noFill/>
              <a:ln w="19050" cmpd="sng">
                <a:solidFill>
                  <a:srgbClr val="008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67" name="Freeform 66"/>
            <p:cNvSpPr/>
            <p:nvPr/>
          </p:nvSpPr>
          <p:spPr>
            <a:xfrm>
              <a:off x="5412317" y="840325"/>
              <a:ext cx="2894595" cy="125954"/>
            </a:xfrm>
            <a:custGeom>
              <a:avLst/>
              <a:gdLst>
                <a:gd name="connsiteX0" fmla="*/ 0 w 2908300"/>
                <a:gd name="connsiteY0" fmla="*/ 0 h 239262"/>
                <a:gd name="connsiteX1" fmla="*/ 203200 w 2908300"/>
                <a:gd name="connsiteY1" fmla="*/ 127000 h 239262"/>
                <a:gd name="connsiteX2" fmla="*/ 431800 w 2908300"/>
                <a:gd name="connsiteY2" fmla="*/ 203200 h 239262"/>
                <a:gd name="connsiteX3" fmla="*/ 901700 w 2908300"/>
                <a:gd name="connsiteY3" fmla="*/ 220133 h 239262"/>
                <a:gd name="connsiteX4" fmla="*/ 1447800 w 2908300"/>
                <a:gd name="connsiteY4" fmla="*/ 237067 h 239262"/>
                <a:gd name="connsiteX5" fmla="*/ 1981200 w 2908300"/>
                <a:gd name="connsiteY5" fmla="*/ 237067 h 239262"/>
                <a:gd name="connsiteX6" fmla="*/ 2357966 w 2908300"/>
                <a:gd name="connsiteY6" fmla="*/ 237067 h 239262"/>
                <a:gd name="connsiteX7" fmla="*/ 2590800 w 2908300"/>
                <a:gd name="connsiteY7" fmla="*/ 207433 h 239262"/>
                <a:gd name="connsiteX8" fmla="*/ 2794000 w 2908300"/>
                <a:gd name="connsiteY8" fmla="*/ 135467 h 239262"/>
                <a:gd name="connsiteX9" fmla="*/ 2908300 w 2908300"/>
                <a:gd name="connsiteY9" fmla="*/ 50800 h 23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8300" h="239262">
                  <a:moveTo>
                    <a:pt x="0" y="0"/>
                  </a:moveTo>
                  <a:cubicBezTo>
                    <a:pt x="65616" y="46566"/>
                    <a:pt x="131233" y="93133"/>
                    <a:pt x="203200" y="127000"/>
                  </a:cubicBezTo>
                  <a:cubicBezTo>
                    <a:pt x="275167" y="160867"/>
                    <a:pt x="315383" y="187678"/>
                    <a:pt x="431800" y="203200"/>
                  </a:cubicBezTo>
                  <a:cubicBezTo>
                    <a:pt x="548217" y="218722"/>
                    <a:pt x="901700" y="220133"/>
                    <a:pt x="901700" y="220133"/>
                  </a:cubicBezTo>
                  <a:lnTo>
                    <a:pt x="1447800" y="237067"/>
                  </a:lnTo>
                  <a:cubicBezTo>
                    <a:pt x="1627717" y="239889"/>
                    <a:pt x="1981200" y="237067"/>
                    <a:pt x="1981200" y="237067"/>
                  </a:cubicBezTo>
                  <a:cubicBezTo>
                    <a:pt x="2132894" y="237067"/>
                    <a:pt x="2256366" y="242006"/>
                    <a:pt x="2357966" y="237067"/>
                  </a:cubicBezTo>
                  <a:cubicBezTo>
                    <a:pt x="2459566" y="232128"/>
                    <a:pt x="2518128" y="224366"/>
                    <a:pt x="2590800" y="207433"/>
                  </a:cubicBezTo>
                  <a:cubicBezTo>
                    <a:pt x="2663472" y="190500"/>
                    <a:pt x="2741083" y="161572"/>
                    <a:pt x="2794000" y="135467"/>
                  </a:cubicBezTo>
                  <a:cubicBezTo>
                    <a:pt x="2846917" y="109362"/>
                    <a:pt x="2908300" y="50800"/>
                    <a:pt x="2908300" y="50800"/>
                  </a:cubicBezTo>
                </a:path>
              </a:pathLst>
            </a:custGeom>
            <a:ln w="1270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Freeform 67"/>
            <p:cNvSpPr/>
            <p:nvPr/>
          </p:nvSpPr>
          <p:spPr>
            <a:xfrm flipV="1">
              <a:off x="5431367" y="1064692"/>
              <a:ext cx="2894595" cy="125954"/>
            </a:xfrm>
            <a:custGeom>
              <a:avLst/>
              <a:gdLst>
                <a:gd name="connsiteX0" fmla="*/ 0 w 2908300"/>
                <a:gd name="connsiteY0" fmla="*/ 0 h 239262"/>
                <a:gd name="connsiteX1" fmla="*/ 203200 w 2908300"/>
                <a:gd name="connsiteY1" fmla="*/ 127000 h 239262"/>
                <a:gd name="connsiteX2" fmla="*/ 431800 w 2908300"/>
                <a:gd name="connsiteY2" fmla="*/ 203200 h 239262"/>
                <a:gd name="connsiteX3" fmla="*/ 901700 w 2908300"/>
                <a:gd name="connsiteY3" fmla="*/ 220133 h 239262"/>
                <a:gd name="connsiteX4" fmla="*/ 1447800 w 2908300"/>
                <a:gd name="connsiteY4" fmla="*/ 237067 h 239262"/>
                <a:gd name="connsiteX5" fmla="*/ 1981200 w 2908300"/>
                <a:gd name="connsiteY5" fmla="*/ 237067 h 239262"/>
                <a:gd name="connsiteX6" fmla="*/ 2357966 w 2908300"/>
                <a:gd name="connsiteY6" fmla="*/ 237067 h 239262"/>
                <a:gd name="connsiteX7" fmla="*/ 2590800 w 2908300"/>
                <a:gd name="connsiteY7" fmla="*/ 207433 h 239262"/>
                <a:gd name="connsiteX8" fmla="*/ 2794000 w 2908300"/>
                <a:gd name="connsiteY8" fmla="*/ 135467 h 239262"/>
                <a:gd name="connsiteX9" fmla="*/ 2908300 w 2908300"/>
                <a:gd name="connsiteY9" fmla="*/ 50800 h 23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8300" h="239262">
                  <a:moveTo>
                    <a:pt x="0" y="0"/>
                  </a:moveTo>
                  <a:cubicBezTo>
                    <a:pt x="65616" y="46566"/>
                    <a:pt x="131233" y="93133"/>
                    <a:pt x="203200" y="127000"/>
                  </a:cubicBezTo>
                  <a:cubicBezTo>
                    <a:pt x="275167" y="160867"/>
                    <a:pt x="315383" y="187678"/>
                    <a:pt x="431800" y="203200"/>
                  </a:cubicBezTo>
                  <a:cubicBezTo>
                    <a:pt x="548217" y="218722"/>
                    <a:pt x="901700" y="220133"/>
                    <a:pt x="901700" y="220133"/>
                  </a:cubicBezTo>
                  <a:lnTo>
                    <a:pt x="1447800" y="237067"/>
                  </a:lnTo>
                  <a:cubicBezTo>
                    <a:pt x="1627717" y="239889"/>
                    <a:pt x="1981200" y="237067"/>
                    <a:pt x="1981200" y="237067"/>
                  </a:cubicBezTo>
                  <a:cubicBezTo>
                    <a:pt x="2132894" y="237067"/>
                    <a:pt x="2256366" y="242006"/>
                    <a:pt x="2357966" y="237067"/>
                  </a:cubicBezTo>
                  <a:cubicBezTo>
                    <a:pt x="2459566" y="232128"/>
                    <a:pt x="2518128" y="224366"/>
                    <a:pt x="2590800" y="207433"/>
                  </a:cubicBezTo>
                  <a:cubicBezTo>
                    <a:pt x="2663472" y="190500"/>
                    <a:pt x="2741083" y="161572"/>
                    <a:pt x="2794000" y="135467"/>
                  </a:cubicBezTo>
                  <a:cubicBezTo>
                    <a:pt x="2846917" y="109362"/>
                    <a:pt x="2908300" y="50800"/>
                    <a:pt x="2908300" y="50800"/>
                  </a:cubicBezTo>
                </a:path>
              </a:pathLst>
            </a:custGeom>
            <a:ln w="12700" cmpd="sng">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69" name="Object 68"/>
            <p:cNvGraphicFramePr>
              <a:graphicFrameLocks noChangeAspect="1"/>
            </p:cNvGraphicFramePr>
            <p:nvPr>
              <p:extLst>
                <p:ext uri="{D42A27DB-BD31-4B8C-83A1-F6EECF244321}">
                  <p14:modId xmlns:p14="http://schemas.microsoft.com/office/powerpoint/2010/main" val="3607392199"/>
                </p:ext>
              </p:extLst>
            </p:nvPr>
          </p:nvGraphicFramePr>
          <p:xfrm>
            <a:off x="8369267" y="677947"/>
            <a:ext cx="466725" cy="354013"/>
          </p:xfrm>
          <a:graphic>
            <a:graphicData uri="http://schemas.openxmlformats.org/presentationml/2006/ole">
              <mc:AlternateContent xmlns:mc="http://schemas.openxmlformats.org/markup-compatibility/2006">
                <mc:Choice xmlns:v="urn:schemas-microsoft-com:vml" Requires="v">
                  <p:oleObj spid="_x0000_s2605870" name="Equation" r:id="rId5" imgW="266700" imgH="203200" progId="Equation.DSMT4">
                    <p:embed/>
                  </p:oleObj>
                </mc:Choice>
                <mc:Fallback>
                  <p:oleObj name="Equation" r:id="rId5" imgW="266700" imgH="203200" progId="Equation.DSMT4">
                    <p:embed/>
                    <p:pic>
                      <p:nvPicPr>
                        <p:cNvPr id="0" name=""/>
                        <p:cNvPicPr/>
                        <p:nvPr/>
                      </p:nvPicPr>
                      <p:blipFill>
                        <a:blip r:embed="rId6"/>
                        <a:stretch>
                          <a:fillRect/>
                        </a:stretch>
                      </p:blipFill>
                      <p:spPr>
                        <a:xfrm>
                          <a:off x="8369267" y="677947"/>
                          <a:ext cx="466725" cy="354013"/>
                        </a:xfrm>
                        <a:prstGeom prst="rect">
                          <a:avLst/>
                        </a:prstGeom>
                      </p:spPr>
                    </p:pic>
                  </p:oleObj>
                </mc:Fallback>
              </mc:AlternateContent>
            </a:graphicData>
          </a:graphic>
        </p:graphicFrame>
        <p:grpSp>
          <p:nvGrpSpPr>
            <p:cNvPr id="70" name="Group 347"/>
            <p:cNvGrpSpPr>
              <a:grpSpLocks/>
            </p:cNvGrpSpPr>
            <p:nvPr/>
          </p:nvGrpSpPr>
          <p:grpSpPr bwMode="auto">
            <a:xfrm rot="5400000" flipV="1">
              <a:off x="5962651" y="1365253"/>
              <a:ext cx="185738" cy="180023"/>
              <a:chOff x="2653" y="3970"/>
              <a:chExt cx="130" cy="126"/>
            </a:xfrm>
          </p:grpSpPr>
          <p:sp>
            <p:nvSpPr>
              <p:cNvPr id="71" name="Line 348"/>
              <p:cNvSpPr>
                <a:spLocks noChangeShapeType="1"/>
              </p:cNvSpPr>
              <p:nvPr/>
            </p:nvSpPr>
            <p:spPr bwMode="auto">
              <a:xfrm>
                <a:off x="2653" y="3970"/>
                <a:ext cx="130" cy="62"/>
              </a:xfrm>
              <a:prstGeom prst="line">
                <a:avLst/>
              </a:prstGeom>
              <a:noFill/>
              <a:ln w="19050" cmpd="sng">
                <a:solidFill>
                  <a:srgbClr val="008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2" name="Line 349"/>
              <p:cNvSpPr>
                <a:spLocks noChangeShapeType="1"/>
              </p:cNvSpPr>
              <p:nvPr/>
            </p:nvSpPr>
            <p:spPr bwMode="auto">
              <a:xfrm rot="10800000" flipH="1">
                <a:off x="2656" y="4032"/>
                <a:ext cx="120" cy="64"/>
              </a:xfrm>
              <a:prstGeom prst="line">
                <a:avLst/>
              </a:prstGeom>
              <a:noFill/>
              <a:ln w="19050" cmpd="sng">
                <a:solidFill>
                  <a:srgbClr val="008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aphicFrame>
          <p:nvGraphicFramePr>
            <p:cNvPr id="73" name="Object 72"/>
            <p:cNvGraphicFramePr>
              <a:graphicFrameLocks noChangeAspect="1"/>
            </p:cNvGraphicFramePr>
            <p:nvPr>
              <p:extLst>
                <p:ext uri="{D42A27DB-BD31-4B8C-83A1-F6EECF244321}">
                  <p14:modId xmlns:p14="http://schemas.microsoft.com/office/powerpoint/2010/main" val="2092580671"/>
                </p:ext>
              </p:extLst>
            </p:nvPr>
          </p:nvGraphicFramePr>
          <p:xfrm>
            <a:off x="5680075" y="1312333"/>
            <a:ext cx="350838" cy="354013"/>
          </p:xfrm>
          <a:graphic>
            <a:graphicData uri="http://schemas.openxmlformats.org/presentationml/2006/ole">
              <mc:AlternateContent xmlns:mc="http://schemas.openxmlformats.org/markup-compatibility/2006">
                <mc:Choice xmlns:v="urn:schemas-microsoft-com:vml" Requires="v">
                  <p:oleObj spid="_x0000_s2605871" name="Equation" r:id="rId7" imgW="203200" imgH="203200" progId="Equation.DSMT4">
                    <p:embed/>
                  </p:oleObj>
                </mc:Choice>
                <mc:Fallback>
                  <p:oleObj name="Equation" r:id="rId7" imgW="203200" imgH="203200" progId="Equation.DSMT4">
                    <p:embed/>
                    <p:pic>
                      <p:nvPicPr>
                        <p:cNvPr id="0" name=""/>
                        <p:cNvPicPr/>
                        <p:nvPr/>
                      </p:nvPicPr>
                      <p:blipFill>
                        <a:blip r:embed="rId8"/>
                        <a:stretch>
                          <a:fillRect/>
                        </a:stretch>
                      </p:blipFill>
                      <p:spPr>
                        <a:xfrm>
                          <a:off x="5680075" y="1312333"/>
                          <a:ext cx="350838" cy="354013"/>
                        </a:xfrm>
                        <a:prstGeom prst="rect">
                          <a:avLst/>
                        </a:prstGeom>
                      </p:spPr>
                    </p:pic>
                  </p:oleObj>
                </mc:Fallback>
              </mc:AlternateContent>
            </a:graphicData>
          </a:graphic>
        </p:graphicFrame>
      </p:grpSp>
      <p:cxnSp>
        <p:nvCxnSpPr>
          <p:cNvPr id="6" name="Straight Connector 5"/>
          <p:cNvCxnSpPr/>
          <p:nvPr/>
        </p:nvCxnSpPr>
        <p:spPr>
          <a:xfrm>
            <a:off x="5673408" y="5140059"/>
            <a:ext cx="0" cy="1584556"/>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H="1" flipV="1">
            <a:off x="5586413" y="6648415"/>
            <a:ext cx="2841149" cy="13512"/>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5676900" y="5306719"/>
            <a:ext cx="2819400" cy="1335381"/>
          </a:xfrm>
          <a:custGeom>
            <a:avLst/>
            <a:gdLst>
              <a:gd name="connsiteX0" fmla="*/ 0 w 2819400"/>
              <a:gd name="connsiteY0" fmla="*/ 1335381 h 1335381"/>
              <a:gd name="connsiteX1" fmla="*/ 63500 w 2819400"/>
              <a:gd name="connsiteY1" fmla="*/ 1081381 h 1335381"/>
              <a:gd name="connsiteX2" fmla="*/ 165100 w 2819400"/>
              <a:gd name="connsiteY2" fmla="*/ 903581 h 1335381"/>
              <a:gd name="connsiteX3" fmla="*/ 317500 w 2819400"/>
              <a:gd name="connsiteY3" fmla="*/ 713081 h 1335381"/>
              <a:gd name="connsiteX4" fmla="*/ 520700 w 2819400"/>
              <a:gd name="connsiteY4" fmla="*/ 522581 h 1335381"/>
              <a:gd name="connsiteX5" fmla="*/ 876300 w 2819400"/>
              <a:gd name="connsiteY5" fmla="*/ 293981 h 1335381"/>
              <a:gd name="connsiteX6" fmla="*/ 1282700 w 2819400"/>
              <a:gd name="connsiteY6" fmla="*/ 128881 h 1335381"/>
              <a:gd name="connsiteX7" fmla="*/ 1854200 w 2819400"/>
              <a:gd name="connsiteY7" fmla="*/ 27281 h 1335381"/>
              <a:gd name="connsiteX8" fmla="*/ 2400300 w 2819400"/>
              <a:gd name="connsiteY8" fmla="*/ 1881 h 1335381"/>
              <a:gd name="connsiteX9" fmla="*/ 2819400 w 2819400"/>
              <a:gd name="connsiteY9" fmla="*/ 1881 h 133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9400" h="1335381">
                <a:moveTo>
                  <a:pt x="0" y="1335381"/>
                </a:moveTo>
                <a:cubicBezTo>
                  <a:pt x="17991" y="1244364"/>
                  <a:pt x="35983" y="1153348"/>
                  <a:pt x="63500" y="1081381"/>
                </a:cubicBezTo>
                <a:cubicBezTo>
                  <a:pt x="91017" y="1009414"/>
                  <a:pt x="122767" y="964964"/>
                  <a:pt x="165100" y="903581"/>
                </a:cubicBezTo>
                <a:cubicBezTo>
                  <a:pt x="207433" y="842198"/>
                  <a:pt x="258233" y="776581"/>
                  <a:pt x="317500" y="713081"/>
                </a:cubicBezTo>
                <a:cubicBezTo>
                  <a:pt x="376767" y="649581"/>
                  <a:pt x="427567" y="592431"/>
                  <a:pt x="520700" y="522581"/>
                </a:cubicBezTo>
                <a:cubicBezTo>
                  <a:pt x="613833" y="452731"/>
                  <a:pt x="749300" y="359598"/>
                  <a:pt x="876300" y="293981"/>
                </a:cubicBezTo>
                <a:cubicBezTo>
                  <a:pt x="1003300" y="228364"/>
                  <a:pt x="1119717" y="173331"/>
                  <a:pt x="1282700" y="128881"/>
                </a:cubicBezTo>
                <a:cubicBezTo>
                  <a:pt x="1445683" y="84431"/>
                  <a:pt x="1667933" y="48448"/>
                  <a:pt x="1854200" y="27281"/>
                </a:cubicBezTo>
                <a:cubicBezTo>
                  <a:pt x="2040467" y="6114"/>
                  <a:pt x="2239433" y="6114"/>
                  <a:pt x="2400300" y="1881"/>
                </a:cubicBezTo>
                <a:cubicBezTo>
                  <a:pt x="2561167" y="-2352"/>
                  <a:pt x="2819400" y="1881"/>
                  <a:pt x="2819400" y="1881"/>
                </a:cubicBez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79" name="Group 78"/>
          <p:cNvGrpSpPr/>
          <p:nvPr/>
        </p:nvGrpSpPr>
        <p:grpSpPr>
          <a:xfrm>
            <a:off x="5265738" y="965200"/>
            <a:ext cx="3239269" cy="2238375"/>
            <a:chOff x="5087938" y="279400"/>
            <a:chExt cx="3239269" cy="2238375"/>
          </a:xfrm>
        </p:grpSpPr>
        <p:graphicFrame>
          <p:nvGraphicFramePr>
            <p:cNvPr id="44" name="Object 43"/>
            <p:cNvGraphicFramePr>
              <a:graphicFrameLocks noChangeAspect="1"/>
            </p:cNvGraphicFramePr>
            <p:nvPr>
              <p:extLst>
                <p:ext uri="{D42A27DB-BD31-4B8C-83A1-F6EECF244321}">
                  <p14:modId xmlns:p14="http://schemas.microsoft.com/office/powerpoint/2010/main" val="261548962"/>
                </p:ext>
              </p:extLst>
            </p:nvPr>
          </p:nvGraphicFramePr>
          <p:xfrm>
            <a:off x="5087938" y="279400"/>
            <a:ext cx="441325" cy="354013"/>
          </p:xfrm>
          <a:graphic>
            <a:graphicData uri="http://schemas.openxmlformats.org/presentationml/2006/ole">
              <mc:AlternateContent xmlns:mc="http://schemas.openxmlformats.org/markup-compatibility/2006">
                <mc:Choice xmlns:v="urn:schemas-microsoft-com:vml" Requires="v">
                  <p:oleObj spid="_x0000_s2605872" name="Equation" r:id="rId9" imgW="254000" imgH="203200" progId="Equation.DSMT4">
                    <p:embed/>
                  </p:oleObj>
                </mc:Choice>
                <mc:Fallback>
                  <p:oleObj name="Equation" r:id="rId9" imgW="254000" imgH="203200" progId="Equation.DSMT4">
                    <p:embed/>
                    <p:pic>
                      <p:nvPicPr>
                        <p:cNvPr id="0" name=""/>
                        <p:cNvPicPr/>
                        <p:nvPr/>
                      </p:nvPicPr>
                      <p:blipFill>
                        <a:blip r:embed="rId10"/>
                        <a:stretch>
                          <a:fillRect/>
                        </a:stretch>
                      </p:blipFill>
                      <p:spPr>
                        <a:xfrm>
                          <a:off x="5087938" y="279400"/>
                          <a:ext cx="441325" cy="354013"/>
                        </a:xfrm>
                        <a:prstGeom prst="rect">
                          <a:avLst/>
                        </a:prstGeom>
                      </p:spPr>
                    </p:pic>
                  </p:oleObj>
                </mc:Fallback>
              </mc:AlternateContent>
            </a:graphicData>
          </a:graphic>
        </p:graphicFrame>
        <p:sp>
          <p:nvSpPr>
            <p:cNvPr id="3" name="Freeform 2"/>
            <p:cNvSpPr/>
            <p:nvPr/>
          </p:nvSpPr>
          <p:spPr>
            <a:xfrm>
              <a:off x="5431367" y="668875"/>
              <a:ext cx="2894595" cy="239262"/>
            </a:xfrm>
            <a:custGeom>
              <a:avLst/>
              <a:gdLst>
                <a:gd name="connsiteX0" fmla="*/ 0 w 2908300"/>
                <a:gd name="connsiteY0" fmla="*/ 0 h 239262"/>
                <a:gd name="connsiteX1" fmla="*/ 203200 w 2908300"/>
                <a:gd name="connsiteY1" fmla="*/ 127000 h 239262"/>
                <a:gd name="connsiteX2" fmla="*/ 431800 w 2908300"/>
                <a:gd name="connsiteY2" fmla="*/ 203200 h 239262"/>
                <a:gd name="connsiteX3" fmla="*/ 901700 w 2908300"/>
                <a:gd name="connsiteY3" fmla="*/ 220133 h 239262"/>
                <a:gd name="connsiteX4" fmla="*/ 1447800 w 2908300"/>
                <a:gd name="connsiteY4" fmla="*/ 237067 h 239262"/>
                <a:gd name="connsiteX5" fmla="*/ 1981200 w 2908300"/>
                <a:gd name="connsiteY5" fmla="*/ 237067 h 239262"/>
                <a:gd name="connsiteX6" fmla="*/ 2357966 w 2908300"/>
                <a:gd name="connsiteY6" fmla="*/ 237067 h 239262"/>
                <a:gd name="connsiteX7" fmla="*/ 2590800 w 2908300"/>
                <a:gd name="connsiteY7" fmla="*/ 207433 h 239262"/>
                <a:gd name="connsiteX8" fmla="*/ 2794000 w 2908300"/>
                <a:gd name="connsiteY8" fmla="*/ 135467 h 239262"/>
                <a:gd name="connsiteX9" fmla="*/ 2908300 w 2908300"/>
                <a:gd name="connsiteY9" fmla="*/ 50800 h 23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8300" h="239262">
                  <a:moveTo>
                    <a:pt x="0" y="0"/>
                  </a:moveTo>
                  <a:cubicBezTo>
                    <a:pt x="65616" y="46566"/>
                    <a:pt x="131233" y="93133"/>
                    <a:pt x="203200" y="127000"/>
                  </a:cubicBezTo>
                  <a:cubicBezTo>
                    <a:pt x="275167" y="160867"/>
                    <a:pt x="315383" y="187678"/>
                    <a:pt x="431800" y="203200"/>
                  </a:cubicBezTo>
                  <a:cubicBezTo>
                    <a:pt x="548217" y="218722"/>
                    <a:pt x="901700" y="220133"/>
                    <a:pt x="901700" y="220133"/>
                  </a:cubicBezTo>
                  <a:lnTo>
                    <a:pt x="1447800" y="237067"/>
                  </a:lnTo>
                  <a:cubicBezTo>
                    <a:pt x="1627717" y="239889"/>
                    <a:pt x="1981200" y="237067"/>
                    <a:pt x="1981200" y="237067"/>
                  </a:cubicBezTo>
                  <a:cubicBezTo>
                    <a:pt x="2132894" y="237067"/>
                    <a:pt x="2256366" y="242006"/>
                    <a:pt x="2357966" y="237067"/>
                  </a:cubicBezTo>
                  <a:cubicBezTo>
                    <a:pt x="2459566" y="232128"/>
                    <a:pt x="2518128" y="224366"/>
                    <a:pt x="2590800" y="207433"/>
                  </a:cubicBezTo>
                  <a:cubicBezTo>
                    <a:pt x="2663472" y="190500"/>
                    <a:pt x="2741083" y="161572"/>
                    <a:pt x="2794000" y="135467"/>
                  </a:cubicBezTo>
                  <a:cubicBezTo>
                    <a:pt x="2846917" y="109362"/>
                    <a:pt x="2908300" y="50800"/>
                    <a:pt x="2908300" y="50800"/>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5" name="Group 347"/>
            <p:cNvGrpSpPr>
              <a:grpSpLocks/>
            </p:cNvGrpSpPr>
            <p:nvPr/>
          </p:nvGrpSpPr>
          <p:grpSpPr bwMode="auto">
            <a:xfrm rot="16200000">
              <a:off x="5962651" y="1866099"/>
              <a:ext cx="185738" cy="180023"/>
              <a:chOff x="2653" y="3970"/>
              <a:chExt cx="130" cy="126"/>
            </a:xfrm>
          </p:grpSpPr>
          <p:sp>
            <p:nvSpPr>
              <p:cNvPr id="16"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7"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18" name="Group 347"/>
            <p:cNvGrpSpPr>
              <a:grpSpLocks/>
            </p:cNvGrpSpPr>
            <p:nvPr/>
          </p:nvGrpSpPr>
          <p:grpSpPr bwMode="auto">
            <a:xfrm rot="16200000">
              <a:off x="5962651" y="885955"/>
              <a:ext cx="185738" cy="180023"/>
              <a:chOff x="2653" y="3970"/>
              <a:chExt cx="130" cy="126"/>
            </a:xfrm>
          </p:grpSpPr>
          <p:sp>
            <p:nvSpPr>
              <p:cNvPr id="19"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0"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4" name="Group 347"/>
            <p:cNvGrpSpPr>
              <a:grpSpLocks/>
            </p:cNvGrpSpPr>
            <p:nvPr/>
          </p:nvGrpSpPr>
          <p:grpSpPr bwMode="auto">
            <a:xfrm rot="16200000">
              <a:off x="6877053" y="905959"/>
              <a:ext cx="185738" cy="180023"/>
              <a:chOff x="2653" y="3970"/>
              <a:chExt cx="130" cy="126"/>
            </a:xfrm>
          </p:grpSpPr>
          <p:sp>
            <p:nvSpPr>
              <p:cNvPr id="25"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6"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7" name="Group 347"/>
            <p:cNvGrpSpPr>
              <a:grpSpLocks/>
            </p:cNvGrpSpPr>
            <p:nvPr/>
          </p:nvGrpSpPr>
          <p:grpSpPr bwMode="auto">
            <a:xfrm rot="16200000">
              <a:off x="7334254" y="915961"/>
              <a:ext cx="185738" cy="180023"/>
              <a:chOff x="2653" y="3970"/>
              <a:chExt cx="130" cy="126"/>
            </a:xfrm>
          </p:grpSpPr>
          <p:sp>
            <p:nvSpPr>
              <p:cNvPr id="28"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31" name="Freeform 30"/>
            <p:cNvSpPr/>
            <p:nvPr/>
          </p:nvSpPr>
          <p:spPr>
            <a:xfrm flipV="1">
              <a:off x="5432612" y="1123133"/>
              <a:ext cx="2894595" cy="239262"/>
            </a:xfrm>
            <a:custGeom>
              <a:avLst/>
              <a:gdLst>
                <a:gd name="connsiteX0" fmla="*/ 0 w 2908300"/>
                <a:gd name="connsiteY0" fmla="*/ 0 h 239262"/>
                <a:gd name="connsiteX1" fmla="*/ 203200 w 2908300"/>
                <a:gd name="connsiteY1" fmla="*/ 127000 h 239262"/>
                <a:gd name="connsiteX2" fmla="*/ 431800 w 2908300"/>
                <a:gd name="connsiteY2" fmla="*/ 203200 h 239262"/>
                <a:gd name="connsiteX3" fmla="*/ 901700 w 2908300"/>
                <a:gd name="connsiteY3" fmla="*/ 220133 h 239262"/>
                <a:gd name="connsiteX4" fmla="*/ 1447800 w 2908300"/>
                <a:gd name="connsiteY4" fmla="*/ 237067 h 239262"/>
                <a:gd name="connsiteX5" fmla="*/ 1981200 w 2908300"/>
                <a:gd name="connsiteY5" fmla="*/ 237067 h 239262"/>
                <a:gd name="connsiteX6" fmla="*/ 2357966 w 2908300"/>
                <a:gd name="connsiteY6" fmla="*/ 237067 h 239262"/>
                <a:gd name="connsiteX7" fmla="*/ 2590800 w 2908300"/>
                <a:gd name="connsiteY7" fmla="*/ 207433 h 239262"/>
                <a:gd name="connsiteX8" fmla="*/ 2794000 w 2908300"/>
                <a:gd name="connsiteY8" fmla="*/ 135467 h 239262"/>
                <a:gd name="connsiteX9" fmla="*/ 2908300 w 2908300"/>
                <a:gd name="connsiteY9" fmla="*/ 50800 h 23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8300" h="239262">
                  <a:moveTo>
                    <a:pt x="0" y="0"/>
                  </a:moveTo>
                  <a:cubicBezTo>
                    <a:pt x="65616" y="46566"/>
                    <a:pt x="131233" y="93133"/>
                    <a:pt x="203200" y="127000"/>
                  </a:cubicBezTo>
                  <a:cubicBezTo>
                    <a:pt x="275167" y="160867"/>
                    <a:pt x="315383" y="187678"/>
                    <a:pt x="431800" y="203200"/>
                  </a:cubicBezTo>
                  <a:cubicBezTo>
                    <a:pt x="548217" y="218722"/>
                    <a:pt x="901700" y="220133"/>
                    <a:pt x="901700" y="220133"/>
                  </a:cubicBezTo>
                  <a:lnTo>
                    <a:pt x="1447800" y="237067"/>
                  </a:lnTo>
                  <a:cubicBezTo>
                    <a:pt x="1627717" y="239889"/>
                    <a:pt x="1981200" y="237067"/>
                    <a:pt x="1981200" y="237067"/>
                  </a:cubicBezTo>
                  <a:cubicBezTo>
                    <a:pt x="2132894" y="237067"/>
                    <a:pt x="2256366" y="242006"/>
                    <a:pt x="2357966" y="237067"/>
                  </a:cubicBezTo>
                  <a:cubicBezTo>
                    <a:pt x="2459566" y="232128"/>
                    <a:pt x="2518128" y="224366"/>
                    <a:pt x="2590800" y="207433"/>
                  </a:cubicBezTo>
                  <a:cubicBezTo>
                    <a:pt x="2663472" y="190500"/>
                    <a:pt x="2741083" y="161572"/>
                    <a:pt x="2794000" y="135467"/>
                  </a:cubicBezTo>
                  <a:cubicBezTo>
                    <a:pt x="2846917" y="109362"/>
                    <a:pt x="2908300" y="50800"/>
                    <a:pt x="2908300" y="50800"/>
                  </a:cubicBezTo>
                </a:path>
              </a:pathLst>
            </a:cu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4" name="Straight Connector 33"/>
            <p:cNvCxnSpPr/>
            <p:nvPr/>
          </p:nvCxnSpPr>
          <p:spPr>
            <a:xfrm flipH="1">
              <a:off x="5372100" y="1012152"/>
              <a:ext cx="2953862" cy="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nvGrpSpPr>
            <p:cNvPr id="35" name="Group 347"/>
            <p:cNvGrpSpPr>
              <a:grpSpLocks/>
            </p:cNvGrpSpPr>
            <p:nvPr/>
          </p:nvGrpSpPr>
          <p:grpSpPr bwMode="auto">
            <a:xfrm rot="10800000">
              <a:off x="5376416" y="917907"/>
              <a:ext cx="185738" cy="180023"/>
              <a:chOff x="2653" y="3970"/>
              <a:chExt cx="130" cy="126"/>
            </a:xfrm>
          </p:grpSpPr>
          <p:sp>
            <p:nvSpPr>
              <p:cNvPr id="36"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7"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8" name="Group 347"/>
            <p:cNvGrpSpPr>
              <a:grpSpLocks/>
            </p:cNvGrpSpPr>
            <p:nvPr/>
          </p:nvGrpSpPr>
          <p:grpSpPr bwMode="auto">
            <a:xfrm rot="12766381">
              <a:off x="5406042" y="608885"/>
              <a:ext cx="185738" cy="180023"/>
              <a:chOff x="2653" y="3970"/>
              <a:chExt cx="130" cy="126"/>
            </a:xfrm>
          </p:grpSpPr>
          <p:sp>
            <p:nvSpPr>
              <p:cNvPr id="39"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0"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41" name="Group 347"/>
            <p:cNvGrpSpPr>
              <a:grpSpLocks/>
            </p:cNvGrpSpPr>
            <p:nvPr/>
          </p:nvGrpSpPr>
          <p:grpSpPr bwMode="auto">
            <a:xfrm rot="8833619" flipV="1">
              <a:off x="5410357" y="1228592"/>
              <a:ext cx="185738" cy="180023"/>
              <a:chOff x="2653" y="3970"/>
              <a:chExt cx="130" cy="126"/>
            </a:xfrm>
          </p:grpSpPr>
          <p:sp>
            <p:nvSpPr>
              <p:cNvPr id="42"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3"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aphicFrame>
          <p:nvGraphicFramePr>
            <p:cNvPr id="45" name="Object 44"/>
            <p:cNvGraphicFramePr>
              <a:graphicFrameLocks noChangeAspect="1"/>
            </p:cNvGraphicFramePr>
            <p:nvPr>
              <p:extLst>
                <p:ext uri="{D42A27DB-BD31-4B8C-83A1-F6EECF244321}">
                  <p14:modId xmlns:p14="http://schemas.microsoft.com/office/powerpoint/2010/main" val="1295770725"/>
                </p:ext>
              </p:extLst>
            </p:nvPr>
          </p:nvGraphicFramePr>
          <p:xfrm>
            <a:off x="5527675" y="1739900"/>
            <a:ext cx="350838" cy="354013"/>
          </p:xfrm>
          <a:graphic>
            <a:graphicData uri="http://schemas.openxmlformats.org/presentationml/2006/ole">
              <mc:AlternateContent xmlns:mc="http://schemas.openxmlformats.org/markup-compatibility/2006">
                <mc:Choice xmlns:v="urn:schemas-microsoft-com:vml" Requires="v">
                  <p:oleObj spid="_x0000_s2605873" name="Equation" r:id="rId11" imgW="203200" imgH="203200" progId="Equation.DSMT4">
                    <p:embed/>
                  </p:oleObj>
                </mc:Choice>
                <mc:Fallback>
                  <p:oleObj name="Equation" r:id="rId11" imgW="203200" imgH="203200" progId="Equation.DSMT4">
                    <p:embed/>
                    <p:pic>
                      <p:nvPicPr>
                        <p:cNvPr id="0" name=""/>
                        <p:cNvPicPr/>
                        <p:nvPr/>
                      </p:nvPicPr>
                      <p:blipFill>
                        <a:blip r:embed="rId12"/>
                        <a:stretch>
                          <a:fillRect/>
                        </a:stretch>
                      </p:blipFill>
                      <p:spPr>
                        <a:xfrm>
                          <a:off x="5527675" y="1739900"/>
                          <a:ext cx="350838" cy="354013"/>
                        </a:xfrm>
                        <a:prstGeom prst="rect">
                          <a:avLst/>
                        </a:prstGeom>
                      </p:spPr>
                    </p:pic>
                  </p:oleObj>
                </mc:Fallback>
              </mc:AlternateContent>
            </a:graphicData>
          </a:graphic>
        </p:graphicFrame>
        <p:cxnSp>
          <p:nvCxnSpPr>
            <p:cNvPr id="33" name="Straight Connector 32"/>
            <p:cNvCxnSpPr/>
            <p:nvPr/>
          </p:nvCxnSpPr>
          <p:spPr>
            <a:xfrm flipH="1" flipV="1">
              <a:off x="6311900" y="2468033"/>
              <a:ext cx="307976" cy="49742"/>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nvGrpSpPr>
            <p:cNvPr id="76" name="Group 347"/>
            <p:cNvGrpSpPr>
              <a:grpSpLocks/>
            </p:cNvGrpSpPr>
            <p:nvPr/>
          </p:nvGrpSpPr>
          <p:grpSpPr bwMode="auto">
            <a:xfrm rot="16200000">
              <a:off x="6421120" y="895956"/>
              <a:ext cx="185738" cy="180023"/>
              <a:chOff x="2653" y="3970"/>
              <a:chExt cx="130" cy="126"/>
            </a:xfrm>
          </p:grpSpPr>
          <p:sp>
            <p:nvSpPr>
              <p:cNvPr id="77" name="Line 348"/>
              <p:cNvSpPr>
                <a:spLocks noChangeShapeType="1"/>
              </p:cNvSpPr>
              <p:nvPr/>
            </p:nvSpPr>
            <p:spPr bwMode="auto">
              <a:xfrm>
                <a:off x="2653" y="3970"/>
                <a:ext cx="130" cy="62"/>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8" name="Line 349"/>
              <p:cNvSpPr>
                <a:spLocks noChangeShapeType="1"/>
              </p:cNvSpPr>
              <p:nvPr/>
            </p:nvSpPr>
            <p:spPr bwMode="auto">
              <a:xfrm rot="10800000" flipH="1">
                <a:off x="2656" y="4032"/>
                <a:ext cx="120" cy="64"/>
              </a:xfrm>
              <a:prstGeom prst="line">
                <a:avLst/>
              </a:prstGeom>
              <a:noFill/>
              <a:ln w="19050" cmpd="sng">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sp>
        <p:nvSpPr>
          <p:cNvPr id="81" name="TextBox 80"/>
          <p:cNvSpPr txBox="1"/>
          <p:nvPr/>
        </p:nvSpPr>
        <p:spPr>
          <a:xfrm>
            <a:off x="34290" y="0"/>
            <a:ext cx="9144000" cy="707886"/>
          </a:xfrm>
          <a:prstGeom prst="rect">
            <a:avLst/>
          </a:prstGeom>
          <a:noFill/>
        </p:spPr>
        <p:txBody>
          <a:bodyPr wrap="square" rtlCol="0">
            <a:spAutoFit/>
          </a:bodyPr>
          <a:lstStyle/>
          <a:p>
            <a:pPr algn="ctr"/>
            <a:r>
              <a:rPr lang="en-US" sz="4000" dirty="0">
                <a:solidFill>
                  <a:srgbClr val="FF0000"/>
                </a:solidFill>
                <a:latin typeface="Apple Chancery"/>
                <a:cs typeface="Apple Chancery"/>
              </a:rPr>
              <a:t>Inductance</a:t>
            </a:r>
          </a:p>
        </p:txBody>
      </p:sp>
      <p:sp>
        <p:nvSpPr>
          <p:cNvPr id="6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41.)</a:t>
            </a:r>
          </a:p>
        </p:txBody>
      </p:sp>
    </p:spTree>
    <p:extLst>
      <p:ext uri="{BB962C8B-B14F-4D97-AF65-F5344CB8AC3E}">
        <p14:creationId xmlns:p14="http://schemas.microsoft.com/office/powerpoint/2010/main" val="354400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dissolv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dissolve">
                                      <p:cBhvr>
                                        <p:cTn id="12" dur="5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dissolv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dissolve">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dissolve">
                                      <p:cBhvr>
                                        <p:cTn id="27" dur="500"/>
                                        <p:tgtEl>
                                          <p:spTgt spid="8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dissolve">
                                      <p:cBhvr>
                                        <p:cTn id="32" dur="500"/>
                                        <p:tgtEl>
                                          <p:spTgt spid="5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dissolve">
                                      <p:cBhvr>
                                        <p:cTn id="37" dur="500"/>
                                        <p:tgtEl>
                                          <p:spTgt spid="6"/>
                                        </p:tgtEl>
                                      </p:cBhvr>
                                    </p:animEffect>
                                  </p:childTnLst>
                                </p:cTn>
                              </p:par>
                              <p:par>
                                <p:cTn id="38" presetID="9" presetClass="entr" presetSubtype="0" fill="hold"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dissolve">
                                      <p:cBhvr>
                                        <p:cTn id="40" dur="500"/>
                                        <p:tgtEl>
                                          <p:spTgt spid="74"/>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dissolve">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53" grpId="0"/>
      <p:bldP spid="54" grpId="0"/>
      <p:bldP spid="2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42.)</a:t>
            </a:r>
          </a:p>
        </p:txBody>
      </p:sp>
      <p:sp>
        <p:nvSpPr>
          <p:cNvPr id="48" name="TextBox 47"/>
          <p:cNvSpPr txBox="1"/>
          <p:nvPr/>
        </p:nvSpPr>
        <p:spPr>
          <a:xfrm>
            <a:off x="241298" y="1336797"/>
            <a:ext cx="6007101" cy="1138773"/>
          </a:xfrm>
          <a:prstGeom prst="rect">
            <a:avLst/>
          </a:prstGeom>
          <a:noFill/>
        </p:spPr>
        <p:txBody>
          <a:bodyPr wrap="square" rtlCol="0">
            <a:spAutoFit/>
          </a:bodyPr>
          <a:lstStyle/>
          <a:p>
            <a:r>
              <a:rPr lang="en-US" sz="2800" dirty="0">
                <a:solidFill>
                  <a:srgbClr val="FF0000"/>
                </a:solidFill>
                <a:latin typeface="Apple Chancery"/>
                <a:cs typeface="Apple Chancery"/>
              </a:rPr>
              <a:t>Using Faraday’s Law, </a:t>
            </a:r>
            <a:r>
              <a:rPr lang="en-US" sz="2000" dirty="0">
                <a:latin typeface="Times New Roman"/>
                <a:cs typeface="Times New Roman"/>
              </a:rPr>
              <a:t>we could identify the </a:t>
            </a:r>
            <a:r>
              <a:rPr lang="en-US" sz="2000" dirty="0">
                <a:solidFill>
                  <a:srgbClr val="0000FF"/>
                </a:solidFill>
                <a:latin typeface="Times New Roman"/>
                <a:cs typeface="Times New Roman"/>
              </a:rPr>
              <a:t>induced EMF generated in the coil </a:t>
            </a:r>
            <a:r>
              <a:rPr lang="en-US" sz="2000" dirty="0">
                <a:latin typeface="Times New Roman"/>
                <a:cs typeface="Times New Roman"/>
              </a:rPr>
              <a:t>due to the throwing of the switch.  That would be: </a:t>
            </a:r>
          </a:p>
        </p:txBody>
      </p:sp>
      <p:sp>
        <p:nvSpPr>
          <p:cNvPr id="2" name="TextBox 1"/>
          <p:cNvSpPr txBox="1"/>
          <p:nvPr/>
        </p:nvSpPr>
        <p:spPr>
          <a:xfrm>
            <a:off x="241299" y="236759"/>
            <a:ext cx="6007101" cy="1138773"/>
          </a:xfrm>
          <a:prstGeom prst="rect">
            <a:avLst/>
          </a:prstGeom>
          <a:noFill/>
        </p:spPr>
        <p:txBody>
          <a:bodyPr wrap="square" rtlCol="0">
            <a:spAutoFit/>
          </a:bodyPr>
          <a:lstStyle/>
          <a:p>
            <a:r>
              <a:rPr lang="en-US" sz="2800" dirty="0">
                <a:solidFill>
                  <a:srgbClr val="FF0000"/>
                </a:solidFill>
                <a:latin typeface="Apple Chancery"/>
                <a:cs typeface="Apple Chancery"/>
              </a:rPr>
              <a:t>The circuit symbol </a:t>
            </a:r>
            <a:r>
              <a:rPr lang="en-US" sz="2000" dirty="0">
                <a:solidFill>
                  <a:srgbClr val="0000FF"/>
                </a:solidFill>
                <a:latin typeface="Times New Roman"/>
                <a:cs typeface="Times New Roman"/>
              </a:rPr>
              <a:t>for a coil </a:t>
            </a:r>
            <a:r>
              <a:rPr lang="en-US" sz="2000" dirty="0">
                <a:latin typeface="Times New Roman"/>
                <a:cs typeface="Times New Roman"/>
              </a:rPr>
              <a:t>is shown in the circuit to the right.  We need some way to quantify how “big” the coil is.</a:t>
            </a:r>
            <a:endParaRPr lang="en-US" sz="2000" dirty="0">
              <a:solidFill>
                <a:srgbClr val="0000FF"/>
              </a:solidFill>
              <a:latin typeface="Times New Roman"/>
              <a:cs typeface="Times New Roman"/>
            </a:endParaRPr>
          </a:p>
        </p:txBody>
      </p:sp>
      <p:graphicFrame>
        <p:nvGraphicFramePr>
          <p:cNvPr id="75" name="Object 74"/>
          <p:cNvGraphicFramePr>
            <a:graphicFrameLocks noChangeAspect="1"/>
          </p:cNvGraphicFramePr>
          <p:nvPr>
            <p:extLst>
              <p:ext uri="{D42A27DB-BD31-4B8C-83A1-F6EECF244321}">
                <p14:modId xmlns:p14="http://schemas.microsoft.com/office/powerpoint/2010/main" val="3905334211"/>
              </p:ext>
            </p:extLst>
          </p:nvPr>
        </p:nvGraphicFramePr>
        <p:xfrm>
          <a:off x="2214563" y="2459831"/>
          <a:ext cx="1533525" cy="658813"/>
        </p:xfrm>
        <a:graphic>
          <a:graphicData uri="http://schemas.openxmlformats.org/presentationml/2006/ole">
            <mc:AlternateContent xmlns:mc="http://schemas.openxmlformats.org/markup-compatibility/2006">
              <mc:Choice xmlns:v="urn:schemas-microsoft-com:vml" Requires="v">
                <p:oleObj spid="_x0000_s3165333" name="Equation" r:id="rId4" imgW="914400" imgH="393700" progId="Equation.DSMT4">
                  <p:embed/>
                </p:oleObj>
              </mc:Choice>
              <mc:Fallback>
                <p:oleObj name="Equation" r:id="rId4" imgW="914400" imgH="393700" progId="Equation.DSMT4">
                  <p:embed/>
                  <p:pic>
                    <p:nvPicPr>
                      <p:cNvPr id="0" name=""/>
                      <p:cNvPicPr/>
                      <p:nvPr/>
                    </p:nvPicPr>
                    <p:blipFill>
                      <a:blip r:embed="rId5"/>
                      <a:stretch>
                        <a:fillRect/>
                      </a:stretch>
                    </p:blipFill>
                    <p:spPr>
                      <a:xfrm>
                        <a:off x="2214563" y="2459831"/>
                        <a:ext cx="1533525" cy="658813"/>
                      </a:xfrm>
                      <a:prstGeom prst="rect">
                        <a:avLst/>
                      </a:prstGeom>
                    </p:spPr>
                  </p:pic>
                </p:oleObj>
              </mc:Fallback>
            </mc:AlternateContent>
          </a:graphicData>
        </a:graphic>
      </p:graphicFrame>
      <p:cxnSp>
        <p:nvCxnSpPr>
          <p:cNvPr id="7" name="Straight Connector 6"/>
          <p:cNvCxnSpPr/>
          <p:nvPr/>
        </p:nvCxnSpPr>
        <p:spPr>
          <a:xfrm>
            <a:off x="7429569" y="2235200"/>
            <a:ext cx="0" cy="52070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7651819" y="2235200"/>
            <a:ext cx="0" cy="52070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7766437" y="2384049"/>
            <a:ext cx="0" cy="23850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7542920" y="2387224"/>
            <a:ext cx="0" cy="23850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7118021" y="2500534"/>
            <a:ext cx="307343"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6718300" y="2228850"/>
            <a:ext cx="398782" cy="269875"/>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6378973" y="908273"/>
            <a:ext cx="0" cy="159680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8636318" y="1853161"/>
            <a:ext cx="1" cy="651914"/>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7766437" y="2500534"/>
            <a:ext cx="869882"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8598220" y="928055"/>
            <a:ext cx="1" cy="42039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2" name="Freeform 24"/>
          <p:cNvSpPr>
            <a:spLocks noChangeArrowheads="1"/>
          </p:cNvSpPr>
          <p:nvPr/>
        </p:nvSpPr>
        <p:spPr bwMode="auto">
          <a:xfrm>
            <a:off x="8445500" y="1348445"/>
            <a:ext cx="317821" cy="514796"/>
          </a:xfrm>
          <a:custGeom>
            <a:avLst/>
            <a:gdLst>
              <a:gd name="T0" fmla="*/ 215900 w 381000"/>
              <a:gd name="T1" fmla="*/ 0 h 876300"/>
              <a:gd name="T2" fmla="*/ 0 w 381000"/>
              <a:gd name="T3" fmla="*/ 165100 h 876300"/>
              <a:gd name="T4" fmla="*/ 381000 w 381000"/>
              <a:gd name="T5" fmla="*/ 368300 h 876300"/>
              <a:gd name="T6" fmla="*/ 12700 w 381000"/>
              <a:gd name="T7" fmla="*/ 546100 h 876300"/>
              <a:gd name="T8" fmla="*/ 368300 w 381000"/>
              <a:gd name="T9" fmla="*/ 736600 h 876300"/>
              <a:gd name="T10" fmla="*/ 203200 w 381000"/>
              <a:gd name="T11" fmla="*/ 876300 h 876300"/>
              <a:gd name="T12" fmla="*/ 0 60000 65536"/>
              <a:gd name="T13" fmla="*/ 0 60000 65536"/>
              <a:gd name="T14" fmla="*/ 0 60000 65536"/>
              <a:gd name="T15" fmla="*/ 0 60000 65536"/>
              <a:gd name="T16" fmla="*/ 0 60000 65536"/>
              <a:gd name="T17" fmla="*/ 0 60000 65536"/>
              <a:gd name="T18" fmla="*/ 0 w 381000"/>
              <a:gd name="T19" fmla="*/ 0 h 876300"/>
              <a:gd name="T20" fmla="*/ 381000 w 381000"/>
              <a:gd name="T21" fmla="*/ 876300 h 876300"/>
            </a:gdLst>
            <a:ahLst/>
            <a:cxnLst>
              <a:cxn ang="T12">
                <a:pos x="T0" y="T1"/>
              </a:cxn>
              <a:cxn ang="T13">
                <a:pos x="T2" y="T3"/>
              </a:cxn>
              <a:cxn ang="T14">
                <a:pos x="T4" y="T5"/>
              </a:cxn>
              <a:cxn ang="T15">
                <a:pos x="T6" y="T7"/>
              </a:cxn>
              <a:cxn ang="T16">
                <a:pos x="T8" y="T9"/>
              </a:cxn>
              <a:cxn ang="T17">
                <a:pos x="T10" y="T11"/>
              </a:cxn>
            </a:cxnLst>
            <a:rect l="T18" t="T19" r="T20" b="T21"/>
            <a:pathLst>
              <a:path w="381000" h="876300">
                <a:moveTo>
                  <a:pt x="215900" y="0"/>
                </a:moveTo>
                <a:lnTo>
                  <a:pt x="0" y="165100"/>
                </a:lnTo>
                <a:lnTo>
                  <a:pt x="381000" y="368300"/>
                </a:lnTo>
                <a:lnTo>
                  <a:pt x="12700" y="546100"/>
                </a:lnTo>
                <a:lnTo>
                  <a:pt x="368300" y="736600"/>
                </a:lnTo>
                <a:lnTo>
                  <a:pt x="203200" y="876300"/>
                </a:lnTo>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5" name="Arc 209"/>
          <p:cNvSpPr>
            <a:spLocks noChangeAspect="1"/>
          </p:cNvSpPr>
          <p:nvPr/>
        </p:nvSpPr>
        <p:spPr bwMode="auto">
          <a:xfrm rot="10800000" flipV="1">
            <a:off x="7661976" y="6348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6" name="Arc 210"/>
          <p:cNvSpPr>
            <a:spLocks noChangeAspect="1"/>
          </p:cNvSpPr>
          <p:nvPr/>
        </p:nvSpPr>
        <p:spPr bwMode="auto">
          <a:xfrm rot="10800000" flipV="1">
            <a:off x="7440051" y="6348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7" name="Arc 211"/>
          <p:cNvSpPr>
            <a:spLocks noChangeAspect="1"/>
          </p:cNvSpPr>
          <p:nvPr/>
        </p:nvSpPr>
        <p:spPr bwMode="auto">
          <a:xfrm rot="10800000" flipV="1">
            <a:off x="7215814" y="631835"/>
            <a:ext cx="115586"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8" name="Arc 212"/>
          <p:cNvSpPr>
            <a:spLocks noChangeAspect="1"/>
          </p:cNvSpPr>
          <p:nvPr/>
        </p:nvSpPr>
        <p:spPr bwMode="auto">
          <a:xfrm rot="10800000" flipV="1">
            <a:off x="7883900" y="6348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9" name="Line 213"/>
          <p:cNvSpPr>
            <a:spLocks noChangeAspect="1" noChangeShapeType="1"/>
          </p:cNvSpPr>
          <p:nvPr/>
        </p:nvSpPr>
        <p:spPr bwMode="auto">
          <a:xfrm rot="10800000" flipH="1">
            <a:off x="8214476" y="920293"/>
            <a:ext cx="383745" cy="0"/>
          </a:xfrm>
          <a:prstGeom prst="line">
            <a:avLst/>
          </a:prstGeom>
          <a:noFill/>
          <a:ln w="28575"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0" name="Line 214"/>
          <p:cNvSpPr>
            <a:spLocks noChangeAspect="1" noChangeShapeType="1"/>
          </p:cNvSpPr>
          <p:nvPr/>
        </p:nvSpPr>
        <p:spPr bwMode="auto">
          <a:xfrm rot="10800000" flipH="1">
            <a:off x="6378973" y="920293"/>
            <a:ext cx="392992" cy="0"/>
          </a:xfrm>
          <a:prstGeom prst="line">
            <a:avLst/>
          </a:prstGeom>
          <a:noFill/>
          <a:ln w="28575"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1" name="Arc 215"/>
          <p:cNvSpPr>
            <a:spLocks noChangeAspect="1"/>
          </p:cNvSpPr>
          <p:nvPr/>
        </p:nvSpPr>
        <p:spPr bwMode="auto">
          <a:xfrm rot="10800000">
            <a:off x="7661976" y="9112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2" name="Arc 216"/>
          <p:cNvSpPr>
            <a:spLocks noChangeAspect="1"/>
          </p:cNvSpPr>
          <p:nvPr/>
        </p:nvSpPr>
        <p:spPr bwMode="auto">
          <a:xfrm rot="10800000">
            <a:off x="7440051" y="9112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3" name="Arc 217"/>
          <p:cNvSpPr>
            <a:spLocks noChangeAspect="1"/>
          </p:cNvSpPr>
          <p:nvPr/>
        </p:nvSpPr>
        <p:spPr bwMode="auto">
          <a:xfrm rot="10800000" flipV="1">
            <a:off x="6996201" y="6348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4" name="Arc 218"/>
          <p:cNvSpPr>
            <a:spLocks noChangeAspect="1"/>
          </p:cNvSpPr>
          <p:nvPr/>
        </p:nvSpPr>
        <p:spPr bwMode="auto">
          <a:xfrm rot="10800000">
            <a:off x="7218126" y="9112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5" name="Arc 219"/>
          <p:cNvSpPr>
            <a:spLocks noChangeAspect="1"/>
          </p:cNvSpPr>
          <p:nvPr/>
        </p:nvSpPr>
        <p:spPr bwMode="auto">
          <a:xfrm rot="10800000">
            <a:off x="6996201" y="9112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 name="Arc 220"/>
          <p:cNvSpPr>
            <a:spLocks noChangeAspect="1"/>
          </p:cNvSpPr>
          <p:nvPr/>
        </p:nvSpPr>
        <p:spPr bwMode="auto">
          <a:xfrm rot="10800000">
            <a:off x="7876965" y="908274"/>
            <a:ext cx="337511"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7" name="Arc 221"/>
          <p:cNvSpPr>
            <a:spLocks noChangeAspect="1"/>
          </p:cNvSpPr>
          <p:nvPr/>
        </p:nvSpPr>
        <p:spPr bwMode="auto">
          <a:xfrm rot="10800000">
            <a:off x="6767341" y="908274"/>
            <a:ext cx="337511"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cxnSp>
        <p:nvCxnSpPr>
          <p:cNvPr id="110" name="Straight Connector 109"/>
          <p:cNvCxnSpPr/>
          <p:nvPr/>
        </p:nvCxnSpPr>
        <p:spPr>
          <a:xfrm>
            <a:off x="6379207" y="2505075"/>
            <a:ext cx="307343"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6654330" y="2473325"/>
            <a:ext cx="462752" cy="31750"/>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117" name="Object 116"/>
          <p:cNvGraphicFramePr>
            <a:graphicFrameLocks noChangeAspect="1"/>
          </p:cNvGraphicFramePr>
          <p:nvPr>
            <p:extLst>
              <p:ext uri="{D42A27DB-BD31-4B8C-83A1-F6EECF244321}">
                <p14:modId xmlns:p14="http://schemas.microsoft.com/office/powerpoint/2010/main" val="973202986"/>
              </p:ext>
            </p:extLst>
          </p:nvPr>
        </p:nvGraphicFramePr>
        <p:xfrm>
          <a:off x="7440120" y="2776538"/>
          <a:ext cx="255588" cy="254000"/>
        </p:xfrm>
        <a:graphic>
          <a:graphicData uri="http://schemas.openxmlformats.org/presentationml/2006/ole">
            <mc:AlternateContent xmlns:mc="http://schemas.openxmlformats.org/markup-compatibility/2006">
              <mc:Choice xmlns:v="urn:schemas-microsoft-com:vml" Requires="v">
                <p:oleObj spid="_x0000_s3165334" name="Equation" r:id="rId6" imgW="152400" imgH="152400" progId="Equation.DSMT4">
                  <p:embed/>
                </p:oleObj>
              </mc:Choice>
              <mc:Fallback>
                <p:oleObj name="Equation" r:id="rId6" imgW="152400" imgH="152400" progId="Equation.DSMT4">
                  <p:embed/>
                  <p:pic>
                    <p:nvPicPr>
                      <p:cNvPr id="0" name=""/>
                      <p:cNvPicPr/>
                      <p:nvPr/>
                    </p:nvPicPr>
                    <p:blipFill>
                      <a:blip r:embed="rId7"/>
                      <a:stretch>
                        <a:fillRect/>
                      </a:stretch>
                    </p:blipFill>
                    <p:spPr>
                      <a:xfrm>
                        <a:off x="7440120" y="2776538"/>
                        <a:ext cx="255588" cy="254000"/>
                      </a:xfrm>
                      <a:prstGeom prst="rect">
                        <a:avLst/>
                      </a:prstGeom>
                    </p:spPr>
                  </p:pic>
                </p:oleObj>
              </mc:Fallback>
            </mc:AlternateContent>
          </a:graphicData>
        </a:graphic>
      </p:graphicFrame>
      <p:graphicFrame>
        <p:nvGraphicFramePr>
          <p:cNvPr id="118" name="Object 117"/>
          <p:cNvGraphicFramePr>
            <a:graphicFrameLocks noChangeAspect="1"/>
          </p:cNvGraphicFramePr>
          <p:nvPr>
            <p:extLst>
              <p:ext uri="{D42A27DB-BD31-4B8C-83A1-F6EECF244321}">
                <p14:modId xmlns:p14="http://schemas.microsoft.com/office/powerpoint/2010/main" val="3343153055"/>
              </p:ext>
            </p:extLst>
          </p:nvPr>
        </p:nvGraphicFramePr>
        <p:xfrm>
          <a:off x="8833168" y="1411945"/>
          <a:ext cx="255588" cy="254000"/>
        </p:xfrm>
        <a:graphic>
          <a:graphicData uri="http://schemas.openxmlformats.org/presentationml/2006/ole">
            <mc:AlternateContent xmlns:mc="http://schemas.openxmlformats.org/markup-compatibility/2006">
              <mc:Choice xmlns:v="urn:schemas-microsoft-com:vml" Requires="v">
                <p:oleObj spid="_x0000_s3165335" name="Equation" r:id="rId8" imgW="152400" imgH="152400" progId="Equation.DSMT4">
                  <p:embed/>
                </p:oleObj>
              </mc:Choice>
              <mc:Fallback>
                <p:oleObj name="Equation" r:id="rId8" imgW="152400" imgH="152400" progId="Equation.DSMT4">
                  <p:embed/>
                  <p:pic>
                    <p:nvPicPr>
                      <p:cNvPr id="0" name=""/>
                      <p:cNvPicPr/>
                      <p:nvPr/>
                    </p:nvPicPr>
                    <p:blipFill>
                      <a:blip r:embed="rId9"/>
                      <a:stretch>
                        <a:fillRect/>
                      </a:stretch>
                    </p:blipFill>
                    <p:spPr>
                      <a:xfrm>
                        <a:off x="8833168" y="1411945"/>
                        <a:ext cx="255588" cy="254000"/>
                      </a:xfrm>
                      <a:prstGeom prst="rect">
                        <a:avLst/>
                      </a:prstGeom>
                    </p:spPr>
                  </p:pic>
                </p:oleObj>
              </mc:Fallback>
            </mc:AlternateContent>
          </a:graphicData>
        </a:graphic>
      </p:graphicFrame>
      <p:sp>
        <p:nvSpPr>
          <p:cNvPr id="119" name="TextBox 118"/>
          <p:cNvSpPr txBox="1"/>
          <p:nvPr/>
        </p:nvSpPr>
        <p:spPr>
          <a:xfrm>
            <a:off x="241299" y="3026611"/>
            <a:ext cx="8737601" cy="830997"/>
          </a:xfrm>
          <a:prstGeom prst="rect">
            <a:avLst/>
          </a:prstGeom>
          <a:noFill/>
        </p:spPr>
        <p:txBody>
          <a:bodyPr wrap="square" rtlCol="0">
            <a:spAutoFit/>
          </a:bodyPr>
          <a:lstStyle/>
          <a:p>
            <a:r>
              <a:rPr lang="en-US" sz="2800" dirty="0">
                <a:solidFill>
                  <a:srgbClr val="FF0000"/>
                </a:solidFill>
                <a:latin typeface="Apple Chancery"/>
                <a:cs typeface="Apple Chancery"/>
              </a:rPr>
              <a:t>Problem is, </a:t>
            </a:r>
            <a:r>
              <a:rPr lang="en-US" sz="2000" dirty="0">
                <a:latin typeface="Times New Roman"/>
                <a:cs typeface="Times New Roman"/>
              </a:rPr>
              <a:t>a coil in an electrical circuit is often encased in ceramic, so there is </a:t>
            </a:r>
            <a:r>
              <a:rPr lang="en-US" sz="2000" dirty="0">
                <a:solidFill>
                  <a:srgbClr val="0000FF"/>
                </a:solidFill>
                <a:latin typeface="Times New Roman"/>
                <a:cs typeface="Times New Roman"/>
              </a:rPr>
              <a:t>no easy way to measure </a:t>
            </a:r>
            <a:r>
              <a:rPr lang="en-US" sz="2000" dirty="0">
                <a:latin typeface="Times New Roman"/>
                <a:cs typeface="Times New Roman"/>
              </a:rPr>
              <a:t>the </a:t>
            </a:r>
            <a:r>
              <a:rPr lang="en-US" sz="2000" i="1" dirty="0">
                <a:solidFill>
                  <a:srgbClr val="FF0000"/>
                </a:solidFill>
                <a:latin typeface="Times New Roman"/>
                <a:cs typeface="Times New Roman"/>
              </a:rPr>
              <a:t>time rate of change of magnetic flux </a:t>
            </a:r>
            <a:r>
              <a:rPr lang="en-US" sz="2000" dirty="0">
                <a:solidFill>
                  <a:srgbClr val="0000FF"/>
                </a:solidFill>
                <a:latin typeface="Times New Roman"/>
                <a:cs typeface="Times New Roman"/>
              </a:rPr>
              <a:t>down its axis</a:t>
            </a:r>
            <a:r>
              <a:rPr lang="en-US" sz="2000" dirty="0">
                <a:latin typeface="Times New Roman"/>
                <a:cs typeface="Times New Roman"/>
              </a:rPr>
              <a:t>.</a:t>
            </a:r>
          </a:p>
        </p:txBody>
      </p:sp>
      <p:sp>
        <p:nvSpPr>
          <p:cNvPr id="120" name="TextBox 119"/>
          <p:cNvSpPr txBox="1"/>
          <p:nvPr/>
        </p:nvSpPr>
        <p:spPr>
          <a:xfrm>
            <a:off x="533399" y="3898684"/>
            <a:ext cx="8445501" cy="707886"/>
          </a:xfrm>
          <a:prstGeom prst="rect">
            <a:avLst/>
          </a:prstGeom>
          <a:noFill/>
        </p:spPr>
        <p:txBody>
          <a:bodyPr wrap="square" rtlCol="0">
            <a:spAutoFit/>
          </a:bodyPr>
          <a:lstStyle/>
          <a:p>
            <a:r>
              <a:rPr lang="en-US" sz="2000" dirty="0">
                <a:solidFill>
                  <a:srgbClr val="FF0000"/>
                </a:solidFill>
                <a:latin typeface="Apple Chancery"/>
                <a:cs typeface="Apple Chancery"/>
              </a:rPr>
              <a:t>What was observed </a:t>
            </a:r>
            <a:r>
              <a:rPr lang="en-US" sz="2000" dirty="0">
                <a:latin typeface="Times New Roman"/>
                <a:cs typeface="Times New Roman"/>
              </a:rPr>
              <a:t>was that it is the </a:t>
            </a:r>
            <a:r>
              <a:rPr lang="en-US" sz="2000" dirty="0">
                <a:solidFill>
                  <a:srgbClr val="0000FF"/>
                </a:solidFill>
                <a:latin typeface="Times New Roman"/>
                <a:cs typeface="Times New Roman"/>
              </a:rPr>
              <a:t>change of current </a:t>
            </a:r>
            <a:r>
              <a:rPr lang="en-US" sz="2000" dirty="0">
                <a:latin typeface="Times New Roman"/>
                <a:cs typeface="Times New Roman"/>
              </a:rPr>
              <a:t>that actually </a:t>
            </a:r>
            <a:r>
              <a:rPr lang="en-US" sz="2000" dirty="0">
                <a:solidFill>
                  <a:srgbClr val="0000FF"/>
                </a:solidFill>
                <a:latin typeface="Times New Roman"/>
                <a:cs typeface="Times New Roman"/>
              </a:rPr>
              <a:t>induces the EMF</a:t>
            </a:r>
            <a:r>
              <a:rPr lang="en-US" sz="2000" dirty="0">
                <a:latin typeface="Times New Roman"/>
                <a:cs typeface="Times New Roman"/>
              </a:rPr>
              <a:t>, which means we </a:t>
            </a:r>
            <a:r>
              <a:rPr lang="en-US" sz="2000" i="1" dirty="0">
                <a:latin typeface="Times New Roman"/>
                <a:cs typeface="Times New Roman"/>
              </a:rPr>
              <a:t>could </a:t>
            </a:r>
            <a:r>
              <a:rPr lang="en-US" sz="2000" dirty="0">
                <a:latin typeface="Times New Roman"/>
                <a:cs typeface="Times New Roman"/>
              </a:rPr>
              <a:t>write:</a:t>
            </a:r>
          </a:p>
        </p:txBody>
      </p:sp>
      <p:graphicFrame>
        <p:nvGraphicFramePr>
          <p:cNvPr id="121" name="Object 120"/>
          <p:cNvGraphicFramePr>
            <a:graphicFrameLocks noChangeAspect="1"/>
          </p:cNvGraphicFramePr>
          <p:nvPr>
            <p:extLst>
              <p:ext uri="{D42A27DB-BD31-4B8C-83A1-F6EECF244321}">
                <p14:modId xmlns:p14="http://schemas.microsoft.com/office/powerpoint/2010/main" val="2833406965"/>
              </p:ext>
            </p:extLst>
          </p:nvPr>
        </p:nvGraphicFramePr>
        <p:xfrm>
          <a:off x="4364126" y="4239063"/>
          <a:ext cx="1044575" cy="658813"/>
        </p:xfrm>
        <a:graphic>
          <a:graphicData uri="http://schemas.openxmlformats.org/presentationml/2006/ole">
            <mc:AlternateContent xmlns:mc="http://schemas.openxmlformats.org/markup-compatibility/2006">
              <mc:Choice xmlns:v="urn:schemas-microsoft-com:vml" Requires="v">
                <p:oleObj spid="_x0000_s3165336" name="Equation" r:id="rId10" imgW="622300" imgH="393700" progId="Equation.DSMT4">
                  <p:embed/>
                </p:oleObj>
              </mc:Choice>
              <mc:Fallback>
                <p:oleObj name="Equation" r:id="rId10" imgW="622300" imgH="393700" progId="Equation.DSMT4">
                  <p:embed/>
                  <p:pic>
                    <p:nvPicPr>
                      <p:cNvPr id="0" name=""/>
                      <p:cNvPicPr/>
                      <p:nvPr/>
                    </p:nvPicPr>
                    <p:blipFill>
                      <a:blip r:embed="rId11"/>
                      <a:stretch>
                        <a:fillRect/>
                      </a:stretch>
                    </p:blipFill>
                    <p:spPr>
                      <a:xfrm>
                        <a:off x="4364126" y="4239063"/>
                        <a:ext cx="1044575" cy="658813"/>
                      </a:xfrm>
                      <a:prstGeom prst="rect">
                        <a:avLst/>
                      </a:prstGeom>
                    </p:spPr>
                  </p:pic>
                </p:oleObj>
              </mc:Fallback>
            </mc:AlternateContent>
          </a:graphicData>
        </a:graphic>
      </p:graphicFrame>
      <p:graphicFrame>
        <p:nvGraphicFramePr>
          <p:cNvPr id="122" name="Object 121"/>
          <p:cNvGraphicFramePr>
            <a:graphicFrameLocks noChangeAspect="1"/>
          </p:cNvGraphicFramePr>
          <p:nvPr>
            <p:extLst>
              <p:ext uri="{D42A27DB-BD31-4B8C-83A1-F6EECF244321}">
                <p14:modId xmlns:p14="http://schemas.microsoft.com/office/powerpoint/2010/main" val="2585039847"/>
              </p:ext>
            </p:extLst>
          </p:nvPr>
        </p:nvGraphicFramePr>
        <p:xfrm>
          <a:off x="7329488" y="290513"/>
          <a:ext cx="447675" cy="276225"/>
        </p:xfrm>
        <a:graphic>
          <a:graphicData uri="http://schemas.openxmlformats.org/presentationml/2006/ole">
            <mc:AlternateContent xmlns:mc="http://schemas.openxmlformats.org/markup-compatibility/2006">
              <mc:Choice xmlns:v="urn:schemas-microsoft-com:vml" Requires="v">
                <p:oleObj spid="_x0000_s3165337" name="Equation" r:id="rId12" imgW="266700" imgH="165100" progId="Equation.DSMT4">
                  <p:embed/>
                </p:oleObj>
              </mc:Choice>
              <mc:Fallback>
                <p:oleObj name="Equation" r:id="rId12" imgW="266700" imgH="165100" progId="Equation.DSMT4">
                  <p:embed/>
                  <p:pic>
                    <p:nvPicPr>
                      <p:cNvPr id="0" name=""/>
                      <p:cNvPicPr/>
                      <p:nvPr/>
                    </p:nvPicPr>
                    <p:blipFill>
                      <a:blip r:embed="rId13"/>
                      <a:stretch>
                        <a:fillRect/>
                      </a:stretch>
                    </p:blipFill>
                    <p:spPr>
                      <a:xfrm>
                        <a:off x="7329488" y="290513"/>
                        <a:ext cx="447675" cy="276225"/>
                      </a:xfrm>
                      <a:prstGeom prst="rect">
                        <a:avLst/>
                      </a:prstGeom>
                    </p:spPr>
                  </p:pic>
                </p:oleObj>
              </mc:Fallback>
            </mc:AlternateContent>
          </a:graphicData>
        </a:graphic>
      </p:graphicFrame>
      <p:sp>
        <p:nvSpPr>
          <p:cNvPr id="123" name="TextBox 122"/>
          <p:cNvSpPr txBox="1"/>
          <p:nvPr/>
        </p:nvSpPr>
        <p:spPr>
          <a:xfrm>
            <a:off x="533400" y="4876006"/>
            <a:ext cx="8445500" cy="1015663"/>
          </a:xfrm>
          <a:prstGeom prst="rect">
            <a:avLst/>
          </a:prstGeom>
          <a:noFill/>
        </p:spPr>
        <p:txBody>
          <a:bodyPr wrap="square" rtlCol="0">
            <a:spAutoFit/>
          </a:bodyPr>
          <a:lstStyle/>
          <a:p>
            <a:r>
              <a:rPr lang="en-US" sz="2000" dirty="0">
                <a:solidFill>
                  <a:srgbClr val="FF0000"/>
                </a:solidFill>
                <a:latin typeface="Apple Chancery"/>
                <a:cs typeface="Apple Chancery"/>
              </a:rPr>
              <a:t>To make this </a:t>
            </a:r>
            <a:r>
              <a:rPr lang="en-US" sz="2000" dirty="0">
                <a:solidFill>
                  <a:srgbClr val="0000FF"/>
                </a:solidFill>
                <a:latin typeface="Times New Roman"/>
                <a:cs typeface="Times New Roman"/>
              </a:rPr>
              <a:t>into an equality</a:t>
            </a:r>
            <a:r>
              <a:rPr lang="en-US" sz="2000" dirty="0">
                <a:latin typeface="Times New Roman"/>
                <a:cs typeface="Times New Roman"/>
              </a:rPr>
              <a:t>, we need a </a:t>
            </a:r>
            <a:r>
              <a:rPr lang="en-US" sz="2000" dirty="0">
                <a:solidFill>
                  <a:srgbClr val="0000FF"/>
                </a:solidFill>
                <a:latin typeface="Times New Roman"/>
                <a:cs typeface="Times New Roman"/>
              </a:rPr>
              <a:t>proportionality constant</a:t>
            </a:r>
            <a:r>
              <a:rPr lang="en-US" sz="2000" dirty="0">
                <a:latin typeface="Times New Roman"/>
                <a:cs typeface="Times New Roman"/>
              </a:rPr>
              <a:t>.  In this case, the constant is called the </a:t>
            </a:r>
            <a:r>
              <a:rPr lang="en-US" sz="2000" i="1" dirty="0">
                <a:solidFill>
                  <a:srgbClr val="FF0000"/>
                </a:solidFill>
                <a:latin typeface="Times New Roman"/>
                <a:cs typeface="Times New Roman"/>
              </a:rPr>
              <a:t>inductance</a:t>
            </a:r>
            <a:r>
              <a:rPr lang="en-US" sz="2000" i="1" dirty="0">
                <a:latin typeface="Times New Roman"/>
                <a:cs typeface="Times New Roman"/>
              </a:rPr>
              <a:t> </a:t>
            </a:r>
            <a:r>
              <a:rPr lang="en-US" sz="2000" dirty="0">
                <a:solidFill>
                  <a:srgbClr val="0000FF"/>
                </a:solidFill>
                <a:latin typeface="Times New Roman"/>
                <a:cs typeface="Times New Roman"/>
              </a:rPr>
              <a:t>of the coil</a:t>
            </a:r>
            <a:r>
              <a:rPr lang="en-US" sz="2000" dirty="0">
                <a:latin typeface="Times New Roman"/>
                <a:cs typeface="Times New Roman"/>
              </a:rPr>
              <a:t>.  Its </a:t>
            </a:r>
            <a:r>
              <a:rPr lang="en-US" sz="2000" dirty="0">
                <a:solidFill>
                  <a:srgbClr val="0000FF"/>
                </a:solidFill>
                <a:latin typeface="Times New Roman"/>
                <a:cs typeface="Times New Roman"/>
              </a:rPr>
              <a:t>symbol is </a:t>
            </a:r>
            <a:r>
              <a:rPr lang="en-US" sz="2000" i="1" dirty="0">
                <a:solidFill>
                  <a:srgbClr val="FF0000"/>
                </a:solidFill>
                <a:latin typeface="Times New Roman"/>
                <a:cs typeface="Times New Roman"/>
              </a:rPr>
              <a:t>L</a:t>
            </a:r>
            <a:r>
              <a:rPr lang="en-US" sz="2000" dirty="0">
                <a:latin typeface="Times New Roman"/>
                <a:cs typeface="Times New Roman"/>
              </a:rPr>
              <a:t> and its </a:t>
            </a:r>
            <a:r>
              <a:rPr lang="en-US" sz="2000" dirty="0">
                <a:solidFill>
                  <a:srgbClr val="0000FF"/>
                </a:solidFill>
                <a:latin typeface="Times New Roman"/>
                <a:cs typeface="Times New Roman"/>
              </a:rPr>
              <a:t>units are </a:t>
            </a:r>
            <a:r>
              <a:rPr lang="en-US" sz="2000" i="1" dirty="0">
                <a:solidFill>
                  <a:srgbClr val="FF0000"/>
                </a:solidFill>
                <a:latin typeface="Times New Roman"/>
                <a:cs typeface="Times New Roman"/>
              </a:rPr>
              <a:t>henrys</a:t>
            </a:r>
            <a:r>
              <a:rPr lang="en-US" sz="2000" dirty="0">
                <a:latin typeface="Times New Roman"/>
                <a:cs typeface="Times New Roman"/>
              </a:rPr>
              <a:t>.  With that, Faraday’s Law becomes:</a:t>
            </a:r>
          </a:p>
        </p:txBody>
      </p:sp>
      <p:graphicFrame>
        <p:nvGraphicFramePr>
          <p:cNvPr id="124" name="Object 123"/>
          <p:cNvGraphicFramePr>
            <a:graphicFrameLocks noChangeAspect="1"/>
          </p:cNvGraphicFramePr>
          <p:nvPr>
            <p:extLst>
              <p:ext uri="{D42A27DB-BD31-4B8C-83A1-F6EECF244321}">
                <p14:modId xmlns:p14="http://schemas.microsoft.com/office/powerpoint/2010/main" val="945028039"/>
              </p:ext>
            </p:extLst>
          </p:nvPr>
        </p:nvGraphicFramePr>
        <p:xfrm>
          <a:off x="5578794" y="5747207"/>
          <a:ext cx="1258888" cy="660400"/>
        </p:xfrm>
        <a:graphic>
          <a:graphicData uri="http://schemas.openxmlformats.org/presentationml/2006/ole">
            <mc:AlternateContent xmlns:mc="http://schemas.openxmlformats.org/markup-compatibility/2006">
              <mc:Choice xmlns:v="urn:schemas-microsoft-com:vml" Requires="v">
                <p:oleObj spid="_x0000_s3165338" name="Equation" r:id="rId14" imgW="749300" imgH="393700" progId="Equation.DSMT4">
                  <p:embed/>
                </p:oleObj>
              </mc:Choice>
              <mc:Fallback>
                <p:oleObj name="Equation" r:id="rId14" imgW="749300" imgH="393700" progId="Equation.DSMT4">
                  <p:embed/>
                  <p:pic>
                    <p:nvPicPr>
                      <p:cNvPr id="0" name=""/>
                      <p:cNvPicPr/>
                      <p:nvPr/>
                    </p:nvPicPr>
                    <p:blipFill>
                      <a:blip r:embed="rId15"/>
                      <a:stretch>
                        <a:fillRect/>
                      </a:stretch>
                    </p:blipFill>
                    <p:spPr>
                      <a:xfrm>
                        <a:off x="5578794" y="5747207"/>
                        <a:ext cx="1258888" cy="660400"/>
                      </a:xfrm>
                      <a:prstGeom prst="rect">
                        <a:avLst/>
                      </a:prstGeom>
                    </p:spPr>
                  </p:pic>
                </p:oleObj>
              </mc:Fallback>
            </mc:AlternateContent>
          </a:graphicData>
        </a:graphic>
      </p:graphicFrame>
    </p:spTree>
    <p:extLst>
      <p:ext uri="{BB962C8B-B14F-4D97-AF65-F5344CB8AC3E}">
        <p14:creationId xmlns:p14="http://schemas.microsoft.com/office/powerpoint/2010/main" val="19487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dissolve">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9"/>
                                        </p:tgtEl>
                                        <p:attrNameLst>
                                          <p:attrName>style.visibility</p:attrName>
                                        </p:attrNameLst>
                                      </p:cBhvr>
                                      <p:to>
                                        <p:strVal val="visible"/>
                                      </p:to>
                                    </p:set>
                                    <p:animEffect transition="in" filter="dissolve">
                                      <p:cBhvr>
                                        <p:cTn id="17" dur="500"/>
                                        <p:tgtEl>
                                          <p:spTgt spid="11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0">
                                            <p:txEl>
                                              <p:pRg st="0" end="0"/>
                                            </p:txEl>
                                          </p:spTgt>
                                        </p:tgtEl>
                                        <p:attrNameLst>
                                          <p:attrName>style.visibility</p:attrName>
                                        </p:attrNameLst>
                                      </p:cBhvr>
                                      <p:to>
                                        <p:strVal val="visible"/>
                                      </p:to>
                                    </p:set>
                                    <p:animEffect transition="in" filter="dissolve">
                                      <p:cBhvr>
                                        <p:cTn id="22" dur="500"/>
                                        <p:tgtEl>
                                          <p:spTgt spid="1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1"/>
                                        </p:tgtEl>
                                        <p:attrNameLst>
                                          <p:attrName>style.visibility</p:attrName>
                                        </p:attrNameLst>
                                      </p:cBhvr>
                                      <p:to>
                                        <p:strVal val="visible"/>
                                      </p:to>
                                    </p:set>
                                    <p:animEffect transition="in" filter="dissolve">
                                      <p:cBhvr>
                                        <p:cTn id="27" dur="500"/>
                                        <p:tgtEl>
                                          <p:spTgt spid="12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3"/>
                                        </p:tgtEl>
                                        <p:attrNameLst>
                                          <p:attrName>style.visibility</p:attrName>
                                        </p:attrNameLst>
                                      </p:cBhvr>
                                      <p:to>
                                        <p:strVal val="visible"/>
                                      </p:to>
                                    </p:set>
                                    <p:animEffect transition="in" filter="dissolve">
                                      <p:cBhvr>
                                        <p:cTn id="32" dur="500"/>
                                        <p:tgtEl>
                                          <p:spTgt spid="12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24"/>
                                        </p:tgtEl>
                                        <p:attrNameLst>
                                          <p:attrName>style.visibility</p:attrName>
                                        </p:attrNameLst>
                                      </p:cBhvr>
                                      <p:to>
                                        <p:strVal val="visible"/>
                                      </p:to>
                                    </p:set>
                                    <p:animEffect transition="in" filter="dissolve">
                                      <p:cBhvr>
                                        <p:cTn id="3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119" grpId="0"/>
      <p:bldP spid="12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43.)</a:t>
            </a:r>
          </a:p>
        </p:txBody>
      </p:sp>
      <p:sp>
        <p:nvSpPr>
          <p:cNvPr id="2" name="TextBox 1"/>
          <p:cNvSpPr txBox="1"/>
          <p:nvPr/>
        </p:nvSpPr>
        <p:spPr>
          <a:xfrm>
            <a:off x="165099" y="825500"/>
            <a:ext cx="8944068" cy="830997"/>
          </a:xfrm>
          <a:prstGeom prst="rect">
            <a:avLst/>
          </a:prstGeom>
          <a:noFill/>
        </p:spPr>
        <p:txBody>
          <a:bodyPr wrap="square" rtlCol="0">
            <a:spAutoFit/>
          </a:bodyPr>
          <a:lstStyle/>
          <a:p>
            <a:r>
              <a:rPr lang="en-US" sz="2800" dirty="0">
                <a:solidFill>
                  <a:srgbClr val="FF0000"/>
                </a:solidFill>
                <a:latin typeface="Apple Chancery"/>
                <a:cs typeface="Apple Chancery"/>
              </a:rPr>
              <a:t>Notice that </a:t>
            </a:r>
            <a:r>
              <a:rPr lang="en-US" sz="2000" dirty="0">
                <a:solidFill>
                  <a:srgbClr val="0000FF"/>
                </a:solidFill>
                <a:latin typeface="Times New Roman"/>
                <a:cs typeface="Times New Roman"/>
              </a:rPr>
              <a:t>all </a:t>
            </a:r>
            <a:r>
              <a:rPr lang="en-US" sz="2000" dirty="0">
                <a:latin typeface="Times New Roman"/>
                <a:cs typeface="Times New Roman"/>
              </a:rPr>
              <a:t>of the </a:t>
            </a:r>
            <a:r>
              <a:rPr lang="en-US" sz="2000" dirty="0">
                <a:solidFill>
                  <a:srgbClr val="0000FF"/>
                </a:solidFill>
                <a:latin typeface="Times New Roman"/>
                <a:cs typeface="Times New Roman"/>
              </a:rPr>
              <a:t>parameters that characterize </a:t>
            </a:r>
            <a:r>
              <a:rPr lang="en-US" sz="2000" dirty="0">
                <a:latin typeface="Times New Roman"/>
                <a:cs typeface="Times New Roman"/>
              </a:rPr>
              <a:t>the </a:t>
            </a:r>
            <a:r>
              <a:rPr lang="en-US" sz="2000" dirty="0">
                <a:solidFill>
                  <a:srgbClr val="0000FF"/>
                </a:solidFill>
                <a:latin typeface="Times New Roman"/>
                <a:cs typeface="Times New Roman"/>
              </a:rPr>
              <a:t>size of the circuit elements </a:t>
            </a:r>
            <a:r>
              <a:rPr lang="en-US" sz="2000" dirty="0">
                <a:latin typeface="Times New Roman"/>
                <a:cs typeface="Times New Roman"/>
              </a:rPr>
              <a:t>have been </a:t>
            </a:r>
            <a:r>
              <a:rPr lang="en-US" sz="2000" dirty="0">
                <a:solidFill>
                  <a:srgbClr val="FF0000"/>
                </a:solidFill>
                <a:latin typeface="Times New Roman"/>
                <a:cs typeface="Times New Roman"/>
              </a:rPr>
              <a:t>proportionality constants </a:t>
            </a:r>
            <a:r>
              <a:rPr lang="en-US" sz="2000" dirty="0">
                <a:latin typeface="Times New Roman"/>
                <a:cs typeface="Times New Roman"/>
              </a:rPr>
              <a:t>linking two characteristics of an element.</a:t>
            </a:r>
            <a:endParaRPr lang="en-US" sz="2000" dirty="0">
              <a:solidFill>
                <a:srgbClr val="0000FF"/>
              </a:solidFill>
              <a:latin typeface="Times New Roman"/>
              <a:cs typeface="Times New Roman"/>
            </a:endParaRPr>
          </a:p>
        </p:txBody>
      </p:sp>
      <p:sp>
        <p:nvSpPr>
          <p:cNvPr id="46" name="TextBox 45"/>
          <p:cNvSpPr txBox="1"/>
          <p:nvPr/>
        </p:nvSpPr>
        <p:spPr>
          <a:xfrm>
            <a:off x="694160" y="1824573"/>
            <a:ext cx="5185939" cy="1015663"/>
          </a:xfrm>
          <a:prstGeom prst="rect">
            <a:avLst/>
          </a:prstGeom>
          <a:noFill/>
        </p:spPr>
        <p:txBody>
          <a:bodyPr wrap="square" rtlCol="0">
            <a:spAutoFit/>
          </a:bodyPr>
          <a:lstStyle/>
          <a:p>
            <a:r>
              <a:rPr lang="en-US" sz="2000" dirty="0">
                <a:solidFill>
                  <a:srgbClr val="FF0000"/>
                </a:solidFill>
                <a:latin typeface="Apple Chancery"/>
                <a:cs typeface="Apple Chancery"/>
              </a:rPr>
              <a:t>The proportionality constant </a:t>
            </a:r>
            <a:r>
              <a:rPr lang="en-US" sz="2000" dirty="0">
                <a:latin typeface="Times New Roman"/>
                <a:cs typeface="Times New Roman"/>
              </a:rPr>
              <a:t>between the </a:t>
            </a:r>
            <a:r>
              <a:rPr lang="en-US" sz="2000" dirty="0">
                <a:solidFill>
                  <a:srgbClr val="0000FF"/>
                </a:solidFill>
                <a:latin typeface="Times New Roman"/>
                <a:cs typeface="Times New Roman"/>
              </a:rPr>
              <a:t>voltage across a resistor </a:t>
            </a:r>
            <a:r>
              <a:rPr lang="en-US" sz="2000" dirty="0">
                <a:latin typeface="Times New Roman"/>
                <a:cs typeface="Times New Roman"/>
              </a:rPr>
              <a:t>and the </a:t>
            </a:r>
            <a:r>
              <a:rPr lang="en-US" sz="2000" dirty="0">
                <a:solidFill>
                  <a:srgbClr val="0000FF"/>
                </a:solidFill>
                <a:latin typeface="Times New Roman"/>
                <a:cs typeface="Times New Roman"/>
              </a:rPr>
              <a:t>current through a resistor </a:t>
            </a:r>
            <a:r>
              <a:rPr lang="en-US" sz="2000" dirty="0">
                <a:latin typeface="Times New Roman"/>
                <a:cs typeface="Times New Roman"/>
              </a:rPr>
              <a:t>is the </a:t>
            </a:r>
            <a:r>
              <a:rPr lang="en-US" sz="2000" dirty="0">
                <a:solidFill>
                  <a:srgbClr val="FF0000"/>
                </a:solidFill>
                <a:latin typeface="Times New Roman"/>
                <a:cs typeface="Times New Roman"/>
              </a:rPr>
              <a:t>resistance </a:t>
            </a:r>
            <a:r>
              <a:rPr lang="en-US" sz="2000" i="1" dirty="0">
                <a:solidFill>
                  <a:srgbClr val="FF0000"/>
                </a:solidFill>
                <a:latin typeface="Times New Roman"/>
                <a:cs typeface="Times New Roman"/>
              </a:rPr>
              <a:t>R </a:t>
            </a:r>
            <a:r>
              <a:rPr lang="en-US" sz="2000" dirty="0">
                <a:latin typeface="Times New Roman"/>
                <a:cs typeface="Times New Roman"/>
              </a:rPr>
              <a:t>of a resistor.</a:t>
            </a:r>
          </a:p>
        </p:txBody>
      </p:sp>
      <p:sp>
        <p:nvSpPr>
          <p:cNvPr id="81" name="TextBox 80"/>
          <p:cNvSpPr txBox="1"/>
          <p:nvPr/>
        </p:nvSpPr>
        <p:spPr>
          <a:xfrm>
            <a:off x="34290" y="25400"/>
            <a:ext cx="9144000" cy="707886"/>
          </a:xfrm>
          <a:prstGeom prst="rect">
            <a:avLst/>
          </a:prstGeom>
          <a:noFill/>
        </p:spPr>
        <p:txBody>
          <a:bodyPr wrap="square" rtlCol="0">
            <a:spAutoFit/>
          </a:bodyPr>
          <a:lstStyle/>
          <a:p>
            <a:pPr algn="ctr"/>
            <a:r>
              <a:rPr lang="en-US" sz="4000" dirty="0">
                <a:solidFill>
                  <a:srgbClr val="FF0000"/>
                </a:solidFill>
                <a:latin typeface="Apple Chancery"/>
                <a:cs typeface="Apple Chancery"/>
              </a:rPr>
              <a:t>Observations</a:t>
            </a:r>
          </a:p>
        </p:txBody>
      </p:sp>
      <p:graphicFrame>
        <p:nvGraphicFramePr>
          <p:cNvPr id="61" name="Object 60"/>
          <p:cNvGraphicFramePr>
            <a:graphicFrameLocks noChangeAspect="1"/>
          </p:cNvGraphicFramePr>
          <p:nvPr>
            <p:extLst>
              <p:ext uri="{D42A27DB-BD31-4B8C-83A1-F6EECF244321}">
                <p14:modId xmlns:p14="http://schemas.microsoft.com/office/powerpoint/2010/main" val="4289428006"/>
              </p:ext>
            </p:extLst>
          </p:nvPr>
        </p:nvGraphicFramePr>
        <p:xfrm>
          <a:off x="6538913" y="2165350"/>
          <a:ext cx="1600200" cy="404813"/>
        </p:xfrm>
        <a:graphic>
          <a:graphicData uri="http://schemas.openxmlformats.org/presentationml/2006/ole">
            <mc:AlternateContent xmlns:mc="http://schemas.openxmlformats.org/markup-compatibility/2006">
              <mc:Choice xmlns:v="urn:schemas-microsoft-com:vml" Requires="v">
                <p:oleObj spid="_x0000_s2607740" name="Equation" r:id="rId4" imgW="952500" imgH="241300" progId="Equation.DSMT4">
                  <p:embed/>
                </p:oleObj>
              </mc:Choice>
              <mc:Fallback>
                <p:oleObj name="Equation" r:id="rId4" imgW="952500" imgH="241300" progId="Equation.DSMT4">
                  <p:embed/>
                  <p:pic>
                    <p:nvPicPr>
                      <p:cNvPr id="0" name=""/>
                      <p:cNvPicPr/>
                      <p:nvPr/>
                    </p:nvPicPr>
                    <p:blipFill>
                      <a:blip r:embed="rId5"/>
                      <a:stretch>
                        <a:fillRect/>
                      </a:stretch>
                    </p:blipFill>
                    <p:spPr>
                      <a:xfrm>
                        <a:off x="6538913" y="2165350"/>
                        <a:ext cx="1600200" cy="404813"/>
                      </a:xfrm>
                      <a:prstGeom prst="rect">
                        <a:avLst/>
                      </a:prstGeom>
                    </p:spPr>
                  </p:pic>
                </p:oleObj>
              </mc:Fallback>
            </mc:AlternateContent>
          </a:graphicData>
        </a:graphic>
      </p:graphicFrame>
      <p:graphicFrame>
        <p:nvGraphicFramePr>
          <p:cNvPr id="75" name="Object 74"/>
          <p:cNvGraphicFramePr>
            <a:graphicFrameLocks noChangeAspect="1"/>
          </p:cNvGraphicFramePr>
          <p:nvPr>
            <p:extLst>
              <p:ext uri="{D42A27DB-BD31-4B8C-83A1-F6EECF244321}">
                <p14:modId xmlns:p14="http://schemas.microsoft.com/office/powerpoint/2010/main" val="1718762493"/>
              </p:ext>
            </p:extLst>
          </p:nvPr>
        </p:nvGraphicFramePr>
        <p:xfrm>
          <a:off x="6767513" y="4199922"/>
          <a:ext cx="1258888" cy="660400"/>
        </p:xfrm>
        <a:graphic>
          <a:graphicData uri="http://schemas.openxmlformats.org/presentationml/2006/ole">
            <mc:AlternateContent xmlns:mc="http://schemas.openxmlformats.org/markup-compatibility/2006">
              <mc:Choice xmlns:v="urn:schemas-microsoft-com:vml" Requires="v">
                <p:oleObj spid="_x0000_s2607741" name="Equation" r:id="rId6" imgW="749300" imgH="393700" progId="Equation.DSMT4">
                  <p:embed/>
                </p:oleObj>
              </mc:Choice>
              <mc:Fallback>
                <p:oleObj name="Equation" r:id="rId6" imgW="749300" imgH="393700" progId="Equation.DSMT4">
                  <p:embed/>
                  <p:pic>
                    <p:nvPicPr>
                      <p:cNvPr id="0" name=""/>
                      <p:cNvPicPr/>
                      <p:nvPr/>
                    </p:nvPicPr>
                    <p:blipFill>
                      <a:blip r:embed="rId7"/>
                      <a:stretch>
                        <a:fillRect/>
                      </a:stretch>
                    </p:blipFill>
                    <p:spPr>
                      <a:xfrm>
                        <a:off x="6767513" y="4199922"/>
                        <a:ext cx="1258888" cy="660400"/>
                      </a:xfrm>
                      <a:prstGeom prst="rect">
                        <a:avLst/>
                      </a:prstGeom>
                    </p:spPr>
                  </p:pic>
                </p:oleObj>
              </mc:Fallback>
            </mc:AlternateContent>
          </a:graphicData>
        </a:graphic>
      </p:graphicFrame>
      <p:sp>
        <p:nvSpPr>
          <p:cNvPr id="82" name="TextBox 81"/>
          <p:cNvSpPr txBox="1"/>
          <p:nvPr/>
        </p:nvSpPr>
        <p:spPr>
          <a:xfrm>
            <a:off x="694161" y="2944812"/>
            <a:ext cx="5006552" cy="1015663"/>
          </a:xfrm>
          <a:prstGeom prst="rect">
            <a:avLst/>
          </a:prstGeom>
          <a:noFill/>
        </p:spPr>
        <p:txBody>
          <a:bodyPr wrap="square" rtlCol="0">
            <a:spAutoFit/>
          </a:bodyPr>
          <a:lstStyle/>
          <a:p>
            <a:r>
              <a:rPr lang="en-US" sz="2000" dirty="0">
                <a:solidFill>
                  <a:srgbClr val="FF0000"/>
                </a:solidFill>
                <a:latin typeface="Apple Chancery"/>
                <a:cs typeface="Apple Chancery"/>
              </a:rPr>
              <a:t>The proportionality constant </a:t>
            </a:r>
            <a:r>
              <a:rPr lang="en-US" sz="2000" dirty="0">
                <a:latin typeface="Times New Roman"/>
                <a:cs typeface="Times New Roman"/>
              </a:rPr>
              <a:t>between the </a:t>
            </a:r>
            <a:r>
              <a:rPr lang="en-US" sz="2000" dirty="0">
                <a:solidFill>
                  <a:srgbClr val="0000FF"/>
                </a:solidFill>
                <a:latin typeface="Times New Roman"/>
                <a:cs typeface="Times New Roman"/>
              </a:rPr>
              <a:t>voltage across a capacitor </a:t>
            </a:r>
            <a:r>
              <a:rPr lang="en-US" sz="2000" dirty="0">
                <a:latin typeface="Times New Roman"/>
                <a:cs typeface="Times New Roman"/>
              </a:rPr>
              <a:t>and the </a:t>
            </a:r>
            <a:r>
              <a:rPr lang="en-US" sz="2000" dirty="0">
                <a:solidFill>
                  <a:srgbClr val="0000FF"/>
                </a:solidFill>
                <a:latin typeface="Times New Roman"/>
                <a:cs typeface="Times New Roman"/>
              </a:rPr>
              <a:t>charge on one plate </a:t>
            </a:r>
            <a:r>
              <a:rPr lang="en-US" sz="2000" dirty="0">
                <a:latin typeface="Times New Roman"/>
                <a:cs typeface="Times New Roman"/>
              </a:rPr>
              <a:t>is the </a:t>
            </a:r>
            <a:r>
              <a:rPr lang="en-US" sz="2000" i="1" dirty="0">
                <a:solidFill>
                  <a:srgbClr val="FF0000"/>
                </a:solidFill>
                <a:latin typeface="Times New Roman"/>
                <a:cs typeface="Times New Roman"/>
              </a:rPr>
              <a:t>capacitance C </a:t>
            </a:r>
            <a:r>
              <a:rPr lang="en-US" sz="2000" dirty="0">
                <a:latin typeface="Times New Roman"/>
                <a:cs typeface="Times New Roman"/>
              </a:rPr>
              <a:t>of a capacitor.</a:t>
            </a:r>
          </a:p>
        </p:txBody>
      </p:sp>
      <p:graphicFrame>
        <p:nvGraphicFramePr>
          <p:cNvPr id="83" name="Object 82"/>
          <p:cNvGraphicFramePr>
            <a:graphicFrameLocks noChangeAspect="1"/>
          </p:cNvGraphicFramePr>
          <p:nvPr>
            <p:extLst>
              <p:ext uri="{D42A27DB-BD31-4B8C-83A1-F6EECF244321}">
                <p14:modId xmlns:p14="http://schemas.microsoft.com/office/powerpoint/2010/main" val="1816194316"/>
              </p:ext>
            </p:extLst>
          </p:nvPr>
        </p:nvGraphicFramePr>
        <p:xfrm>
          <a:off x="6048375" y="3263900"/>
          <a:ext cx="2581275" cy="469900"/>
        </p:xfrm>
        <a:graphic>
          <a:graphicData uri="http://schemas.openxmlformats.org/presentationml/2006/ole">
            <mc:AlternateContent xmlns:mc="http://schemas.openxmlformats.org/markup-compatibility/2006">
              <mc:Choice xmlns:v="urn:schemas-microsoft-com:vml" Requires="v">
                <p:oleObj spid="_x0000_s2607742" name="Equation" r:id="rId8" imgW="1536700" imgH="279400" progId="Equation.DSMT4">
                  <p:embed/>
                </p:oleObj>
              </mc:Choice>
              <mc:Fallback>
                <p:oleObj name="Equation" r:id="rId8" imgW="1536700" imgH="279400" progId="Equation.DSMT4">
                  <p:embed/>
                  <p:pic>
                    <p:nvPicPr>
                      <p:cNvPr id="0" name=""/>
                      <p:cNvPicPr/>
                      <p:nvPr/>
                    </p:nvPicPr>
                    <p:blipFill>
                      <a:blip r:embed="rId9"/>
                      <a:stretch>
                        <a:fillRect/>
                      </a:stretch>
                    </p:blipFill>
                    <p:spPr>
                      <a:xfrm>
                        <a:off x="6048375" y="3263900"/>
                        <a:ext cx="2581275" cy="469900"/>
                      </a:xfrm>
                      <a:prstGeom prst="rect">
                        <a:avLst/>
                      </a:prstGeom>
                    </p:spPr>
                  </p:pic>
                </p:oleObj>
              </mc:Fallback>
            </mc:AlternateContent>
          </a:graphicData>
        </a:graphic>
      </p:graphicFrame>
      <p:sp>
        <p:nvSpPr>
          <p:cNvPr id="84" name="TextBox 83"/>
          <p:cNvSpPr txBox="1"/>
          <p:nvPr/>
        </p:nvSpPr>
        <p:spPr>
          <a:xfrm>
            <a:off x="694159" y="4098250"/>
            <a:ext cx="5706641" cy="1015663"/>
          </a:xfrm>
          <a:prstGeom prst="rect">
            <a:avLst/>
          </a:prstGeom>
          <a:noFill/>
        </p:spPr>
        <p:txBody>
          <a:bodyPr wrap="square" rtlCol="0">
            <a:spAutoFit/>
          </a:bodyPr>
          <a:lstStyle/>
          <a:p>
            <a:r>
              <a:rPr lang="en-US" sz="2000" dirty="0">
                <a:solidFill>
                  <a:srgbClr val="FF0000"/>
                </a:solidFill>
                <a:latin typeface="Apple Chancery"/>
                <a:cs typeface="Apple Chancery"/>
              </a:rPr>
              <a:t>The proportionality constant </a:t>
            </a:r>
            <a:r>
              <a:rPr lang="en-US" sz="2000" dirty="0">
                <a:latin typeface="Times New Roman"/>
                <a:cs typeface="Times New Roman"/>
              </a:rPr>
              <a:t>between the </a:t>
            </a:r>
            <a:r>
              <a:rPr lang="en-US" sz="2000" dirty="0">
                <a:solidFill>
                  <a:srgbClr val="0000FF"/>
                </a:solidFill>
                <a:latin typeface="Times New Roman"/>
                <a:cs typeface="Times New Roman"/>
              </a:rPr>
              <a:t>induced EMF of a coil </a:t>
            </a:r>
            <a:r>
              <a:rPr lang="en-US" sz="2000" dirty="0">
                <a:latin typeface="Times New Roman"/>
                <a:cs typeface="Times New Roman"/>
              </a:rPr>
              <a:t>and the </a:t>
            </a:r>
            <a:r>
              <a:rPr lang="en-US" sz="2000" dirty="0">
                <a:solidFill>
                  <a:srgbClr val="0000FF"/>
                </a:solidFill>
                <a:latin typeface="Times New Roman"/>
                <a:cs typeface="Times New Roman"/>
              </a:rPr>
              <a:t>rate as which current changes in the coil </a:t>
            </a:r>
            <a:r>
              <a:rPr lang="en-US" sz="2000" dirty="0">
                <a:latin typeface="Times New Roman"/>
                <a:cs typeface="Times New Roman"/>
              </a:rPr>
              <a:t>is the </a:t>
            </a:r>
            <a:r>
              <a:rPr lang="en-US" sz="2000" i="1" dirty="0">
                <a:solidFill>
                  <a:srgbClr val="FF0000"/>
                </a:solidFill>
                <a:latin typeface="Times New Roman"/>
                <a:cs typeface="Times New Roman"/>
              </a:rPr>
              <a:t>inductance L </a:t>
            </a:r>
            <a:r>
              <a:rPr lang="en-US" sz="2000" dirty="0">
                <a:latin typeface="Times New Roman"/>
                <a:cs typeface="Times New Roman"/>
              </a:rPr>
              <a:t>of an inductor.</a:t>
            </a:r>
          </a:p>
        </p:txBody>
      </p:sp>
    </p:spTree>
    <p:extLst>
      <p:ext uri="{BB962C8B-B14F-4D97-AF65-F5344CB8AC3E}">
        <p14:creationId xmlns:p14="http://schemas.microsoft.com/office/powerpoint/2010/main" val="24031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dissolve">
                                      <p:cBhvr>
                                        <p:cTn id="7" dur="500"/>
                                        <p:tgtEl>
                                          <p:spTgt spid="46"/>
                                        </p:tgtEl>
                                      </p:cBhvr>
                                    </p:animEffect>
                                  </p:childTnLst>
                                </p:cTn>
                              </p:par>
                              <p:par>
                                <p:cTn id="8" presetID="9" presetClass="entr" presetSubtype="0"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dissolve">
                                      <p:cBhvr>
                                        <p:cTn id="10" dur="500"/>
                                        <p:tgtEl>
                                          <p:spTgt spid="6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dissolve">
                                      <p:cBhvr>
                                        <p:cTn id="15" dur="500"/>
                                        <p:tgtEl>
                                          <p:spTgt spid="82"/>
                                        </p:tgtEl>
                                      </p:cBhvr>
                                    </p:animEffect>
                                  </p:childTnLst>
                                </p:cTn>
                              </p:par>
                              <p:par>
                                <p:cTn id="16" presetID="9" presetClass="entr" presetSubtype="0" fill="hold" nodeType="with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dissolve">
                                      <p:cBhvr>
                                        <p:cTn id="18" dur="500"/>
                                        <p:tgtEl>
                                          <p:spTgt spid="8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4"/>
                                        </p:tgtEl>
                                        <p:attrNameLst>
                                          <p:attrName>style.visibility</p:attrName>
                                        </p:attrNameLst>
                                      </p:cBhvr>
                                      <p:to>
                                        <p:strVal val="visible"/>
                                      </p:to>
                                    </p:set>
                                    <p:animEffect transition="in" filter="dissolve">
                                      <p:cBhvr>
                                        <p:cTn id="23" dur="500"/>
                                        <p:tgtEl>
                                          <p:spTgt spid="84"/>
                                        </p:tgtEl>
                                      </p:cBhvr>
                                    </p:animEffect>
                                  </p:childTnLst>
                                </p:cTn>
                              </p:par>
                              <p:par>
                                <p:cTn id="24" presetID="9" presetClass="entr" presetSubtype="0" fill="hold" nodeType="with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dissolve">
                                      <p:cBhvr>
                                        <p:cTn id="2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2" grpId="0"/>
      <p:bldP spid="8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44.)</a:t>
            </a:r>
          </a:p>
        </p:txBody>
      </p:sp>
      <p:sp>
        <p:nvSpPr>
          <p:cNvPr id="81" name="TextBox 80"/>
          <p:cNvSpPr txBox="1"/>
          <p:nvPr/>
        </p:nvSpPr>
        <p:spPr>
          <a:xfrm>
            <a:off x="34290" y="25400"/>
            <a:ext cx="9144000" cy="707886"/>
          </a:xfrm>
          <a:prstGeom prst="rect">
            <a:avLst/>
          </a:prstGeom>
          <a:noFill/>
        </p:spPr>
        <p:txBody>
          <a:bodyPr wrap="square" rtlCol="0">
            <a:spAutoFit/>
          </a:bodyPr>
          <a:lstStyle/>
          <a:p>
            <a:pPr algn="ctr"/>
            <a:r>
              <a:rPr lang="en-US" sz="4000" dirty="0">
                <a:solidFill>
                  <a:srgbClr val="FF0000"/>
                </a:solidFill>
                <a:latin typeface="Apple Chancery"/>
                <a:cs typeface="Apple Chancery"/>
              </a:rPr>
              <a:t>Additional Observations</a:t>
            </a:r>
          </a:p>
        </p:txBody>
      </p:sp>
      <p:sp>
        <p:nvSpPr>
          <p:cNvPr id="87" name="TextBox 86"/>
          <p:cNvSpPr txBox="1"/>
          <p:nvPr/>
        </p:nvSpPr>
        <p:spPr>
          <a:xfrm>
            <a:off x="253999" y="1181100"/>
            <a:ext cx="6819901" cy="523220"/>
          </a:xfrm>
          <a:prstGeom prst="rect">
            <a:avLst/>
          </a:prstGeom>
          <a:noFill/>
        </p:spPr>
        <p:txBody>
          <a:bodyPr wrap="square" rtlCol="0">
            <a:spAutoFit/>
          </a:bodyPr>
          <a:lstStyle/>
          <a:p>
            <a:r>
              <a:rPr lang="en-US" sz="2800" dirty="0">
                <a:solidFill>
                  <a:srgbClr val="FF0000"/>
                </a:solidFill>
                <a:latin typeface="Apple Chancery"/>
                <a:cs typeface="Apple Chancery"/>
              </a:rPr>
              <a:t>Coils are called </a:t>
            </a:r>
            <a:r>
              <a:rPr lang="en-US" sz="2000" dirty="0">
                <a:latin typeface="Times New Roman"/>
                <a:cs typeface="Times New Roman"/>
              </a:rPr>
              <a:t>by several names.  The most common are:</a:t>
            </a:r>
            <a:endParaRPr lang="en-US" sz="2000" dirty="0">
              <a:solidFill>
                <a:srgbClr val="0000FF"/>
              </a:solidFill>
              <a:latin typeface="Times New Roman"/>
              <a:cs typeface="Times New Roman"/>
            </a:endParaRPr>
          </a:p>
        </p:txBody>
      </p:sp>
      <p:sp>
        <p:nvSpPr>
          <p:cNvPr id="88" name="TextBox 87"/>
          <p:cNvSpPr txBox="1"/>
          <p:nvPr/>
        </p:nvSpPr>
        <p:spPr>
          <a:xfrm>
            <a:off x="253999" y="4386540"/>
            <a:ext cx="8788401" cy="1138773"/>
          </a:xfrm>
          <a:prstGeom prst="rect">
            <a:avLst/>
          </a:prstGeom>
          <a:noFill/>
        </p:spPr>
        <p:txBody>
          <a:bodyPr wrap="square" rtlCol="0">
            <a:spAutoFit/>
          </a:bodyPr>
          <a:lstStyle/>
          <a:p>
            <a:r>
              <a:rPr lang="en-US" sz="2800" dirty="0">
                <a:solidFill>
                  <a:srgbClr val="FF0000"/>
                </a:solidFill>
                <a:latin typeface="Apple Chancery"/>
                <a:cs typeface="Apple Chancery"/>
              </a:rPr>
              <a:t>Minor Point: </a:t>
            </a:r>
            <a:r>
              <a:rPr lang="en-US" sz="2000" dirty="0">
                <a:latin typeface="Times New Roman"/>
                <a:cs typeface="Times New Roman"/>
              </a:rPr>
              <a:t>Because inductors are </a:t>
            </a:r>
            <a:r>
              <a:rPr lang="en-US" sz="2000" dirty="0">
                <a:solidFill>
                  <a:srgbClr val="0000FF"/>
                </a:solidFill>
                <a:latin typeface="Times New Roman"/>
                <a:cs typeface="Times New Roman"/>
              </a:rPr>
              <a:t>made </a:t>
            </a:r>
            <a:r>
              <a:rPr lang="en-US" sz="2000" dirty="0">
                <a:latin typeface="Times New Roman"/>
                <a:cs typeface="Times New Roman"/>
              </a:rPr>
              <a:t>of</a:t>
            </a:r>
            <a:r>
              <a:rPr lang="en-US" sz="2000" dirty="0">
                <a:solidFill>
                  <a:srgbClr val="0000FF"/>
                </a:solidFill>
                <a:latin typeface="Times New Roman"/>
                <a:cs typeface="Times New Roman"/>
              </a:rPr>
              <a:t> wire</a:t>
            </a:r>
            <a:r>
              <a:rPr lang="en-US" sz="2000" dirty="0">
                <a:latin typeface="Times New Roman"/>
                <a:cs typeface="Times New Roman"/>
              </a:rPr>
              <a:t>, </a:t>
            </a:r>
            <a:r>
              <a:rPr lang="en-US" sz="2000" dirty="0">
                <a:solidFill>
                  <a:srgbClr val="FF0000"/>
                </a:solidFill>
                <a:latin typeface="Times New Roman"/>
                <a:cs typeface="Times New Roman"/>
              </a:rPr>
              <a:t>inductors</a:t>
            </a:r>
            <a:r>
              <a:rPr lang="en-US" sz="2000" dirty="0">
                <a:latin typeface="Times New Roman"/>
                <a:cs typeface="Times New Roman"/>
              </a:rPr>
              <a:t> have </a:t>
            </a:r>
            <a:r>
              <a:rPr lang="en-US" sz="2000" dirty="0">
                <a:solidFill>
                  <a:srgbClr val="0000FF"/>
                </a:solidFill>
                <a:latin typeface="Times New Roman"/>
                <a:cs typeface="Times New Roman"/>
              </a:rPr>
              <a:t>resistor-like resistance </a:t>
            </a:r>
            <a:r>
              <a:rPr lang="en-US" sz="2000" dirty="0">
                <a:latin typeface="Times New Roman"/>
                <a:cs typeface="Times New Roman"/>
              </a:rPr>
              <a:t>associated with them.  That means that when an inductor is placed in a circuit, you will often be told both its </a:t>
            </a:r>
            <a:r>
              <a:rPr lang="en-US" sz="2000" dirty="0">
                <a:solidFill>
                  <a:srgbClr val="0000FF"/>
                </a:solidFill>
                <a:latin typeface="Times New Roman"/>
                <a:cs typeface="Times New Roman"/>
              </a:rPr>
              <a:t>inductance</a:t>
            </a:r>
            <a:r>
              <a:rPr lang="en-US" sz="2000" dirty="0">
                <a:latin typeface="Times New Roman"/>
                <a:cs typeface="Times New Roman"/>
              </a:rPr>
              <a:t> </a:t>
            </a:r>
            <a:r>
              <a:rPr lang="en-US" sz="2000" i="1" dirty="0">
                <a:solidFill>
                  <a:srgbClr val="FF0000"/>
                </a:solidFill>
                <a:latin typeface="Times New Roman"/>
                <a:cs typeface="Times New Roman"/>
              </a:rPr>
              <a:t>L</a:t>
            </a:r>
            <a:r>
              <a:rPr lang="en-US" sz="2000" dirty="0">
                <a:latin typeface="Times New Roman"/>
                <a:cs typeface="Times New Roman"/>
              </a:rPr>
              <a:t> and it’s </a:t>
            </a:r>
            <a:r>
              <a:rPr lang="en-US" sz="2000" dirty="0">
                <a:solidFill>
                  <a:srgbClr val="0000FF"/>
                </a:solidFill>
                <a:latin typeface="Times New Roman"/>
                <a:cs typeface="Times New Roman"/>
              </a:rPr>
              <a:t>resistance</a:t>
            </a:r>
            <a:r>
              <a:rPr lang="en-US" sz="2000" dirty="0">
                <a:latin typeface="Times New Roman"/>
                <a:cs typeface="Times New Roman"/>
              </a:rPr>
              <a:t> </a:t>
            </a:r>
            <a:r>
              <a:rPr lang="en-US" sz="2000" i="1" dirty="0">
                <a:latin typeface="Times New Roman"/>
                <a:cs typeface="Times New Roman"/>
              </a:rPr>
              <a:t>   .</a:t>
            </a:r>
            <a:endParaRPr lang="en-US" sz="2000" dirty="0">
              <a:solidFill>
                <a:srgbClr val="0000FF"/>
              </a:solidFill>
              <a:latin typeface="Times New Roman"/>
              <a:cs typeface="Times New Roman"/>
            </a:endParaRPr>
          </a:p>
        </p:txBody>
      </p:sp>
      <p:graphicFrame>
        <p:nvGraphicFramePr>
          <p:cNvPr id="92" name="Object 91"/>
          <p:cNvGraphicFramePr>
            <a:graphicFrameLocks noChangeAspect="1"/>
          </p:cNvGraphicFramePr>
          <p:nvPr>
            <p:extLst>
              <p:ext uri="{D42A27DB-BD31-4B8C-83A1-F6EECF244321}">
                <p14:modId xmlns:p14="http://schemas.microsoft.com/office/powerpoint/2010/main" val="1966985103"/>
              </p:ext>
            </p:extLst>
          </p:nvPr>
        </p:nvGraphicFramePr>
        <p:xfrm>
          <a:off x="7407275" y="5157788"/>
          <a:ext cx="255587" cy="341312"/>
        </p:xfrm>
        <a:graphic>
          <a:graphicData uri="http://schemas.openxmlformats.org/presentationml/2006/ole">
            <mc:AlternateContent xmlns:mc="http://schemas.openxmlformats.org/markup-compatibility/2006">
              <mc:Choice xmlns:v="urn:schemas-microsoft-com:vml" Requires="v">
                <p:oleObj spid="_x0000_s2625789" name="Equation" r:id="rId4" imgW="152400" imgH="203200" progId="Equation.DSMT4">
                  <p:embed/>
                </p:oleObj>
              </mc:Choice>
              <mc:Fallback>
                <p:oleObj name="Equation" r:id="rId4" imgW="152400" imgH="203200" progId="Equation.DSMT4">
                  <p:embed/>
                  <p:pic>
                    <p:nvPicPr>
                      <p:cNvPr id="0" name=""/>
                      <p:cNvPicPr/>
                      <p:nvPr/>
                    </p:nvPicPr>
                    <p:blipFill>
                      <a:blip r:embed="rId5"/>
                      <a:stretch>
                        <a:fillRect/>
                      </a:stretch>
                    </p:blipFill>
                    <p:spPr>
                      <a:xfrm>
                        <a:off x="7407275" y="5157788"/>
                        <a:ext cx="255587" cy="341312"/>
                      </a:xfrm>
                      <a:prstGeom prst="rect">
                        <a:avLst/>
                      </a:prstGeom>
                    </p:spPr>
                  </p:pic>
                </p:oleObj>
              </mc:Fallback>
            </mc:AlternateContent>
          </a:graphicData>
        </a:graphic>
      </p:graphicFrame>
      <p:sp>
        <p:nvSpPr>
          <p:cNvPr id="16" name="TextBox 15"/>
          <p:cNvSpPr txBox="1"/>
          <p:nvPr/>
        </p:nvSpPr>
        <p:spPr>
          <a:xfrm>
            <a:off x="558799" y="1764050"/>
            <a:ext cx="5770563" cy="400110"/>
          </a:xfrm>
          <a:prstGeom prst="rect">
            <a:avLst/>
          </a:prstGeom>
          <a:noFill/>
        </p:spPr>
        <p:txBody>
          <a:bodyPr wrap="square" rtlCol="0">
            <a:spAutoFit/>
          </a:bodyPr>
          <a:lstStyle/>
          <a:p>
            <a:r>
              <a:rPr lang="en-US" sz="2000" dirty="0">
                <a:solidFill>
                  <a:srgbClr val="FF0000"/>
                </a:solidFill>
                <a:latin typeface="Apple Chancery"/>
                <a:cs typeface="Apple Chancery"/>
              </a:rPr>
              <a:t>Coils: </a:t>
            </a:r>
            <a:r>
              <a:rPr lang="en-US" sz="2000" dirty="0">
                <a:latin typeface="Times New Roman"/>
                <a:cs typeface="Times New Roman"/>
              </a:rPr>
              <a:t>Mundane, but to the point;</a:t>
            </a:r>
            <a:endParaRPr lang="en-US" sz="2000" dirty="0">
              <a:solidFill>
                <a:srgbClr val="0000FF"/>
              </a:solidFill>
              <a:latin typeface="Times New Roman"/>
              <a:cs typeface="Times New Roman"/>
            </a:endParaRPr>
          </a:p>
        </p:txBody>
      </p:sp>
      <p:sp>
        <p:nvSpPr>
          <p:cNvPr id="17" name="TextBox 16"/>
          <p:cNvSpPr txBox="1"/>
          <p:nvPr/>
        </p:nvSpPr>
        <p:spPr>
          <a:xfrm>
            <a:off x="558799" y="2621480"/>
            <a:ext cx="8394701" cy="400110"/>
          </a:xfrm>
          <a:prstGeom prst="rect">
            <a:avLst/>
          </a:prstGeom>
          <a:noFill/>
        </p:spPr>
        <p:txBody>
          <a:bodyPr wrap="square" rtlCol="0">
            <a:spAutoFit/>
          </a:bodyPr>
          <a:lstStyle/>
          <a:p>
            <a:r>
              <a:rPr lang="en-US" sz="2000" dirty="0">
                <a:solidFill>
                  <a:srgbClr val="FF0000"/>
                </a:solidFill>
                <a:latin typeface="Apple Chancery"/>
                <a:cs typeface="Apple Chancery"/>
              </a:rPr>
              <a:t>Inductors: </a:t>
            </a:r>
            <a:r>
              <a:rPr lang="en-US" sz="2000" dirty="0">
                <a:latin typeface="Times New Roman"/>
                <a:cs typeface="Times New Roman"/>
              </a:rPr>
              <a:t>This is what coils are called when being used as a circuit element;</a:t>
            </a:r>
            <a:endParaRPr lang="en-US" sz="2000" dirty="0">
              <a:solidFill>
                <a:srgbClr val="0000FF"/>
              </a:solidFill>
              <a:latin typeface="Times New Roman"/>
              <a:cs typeface="Times New Roman"/>
            </a:endParaRPr>
          </a:p>
        </p:txBody>
      </p:sp>
      <p:sp>
        <p:nvSpPr>
          <p:cNvPr id="18" name="TextBox 17"/>
          <p:cNvSpPr txBox="1"/>
          <p:nvPr/>
        </p:nvSpPr>
        <p:spPr>
          <a:xfrm>
            <a:off x="558800" y="2180630"/>
            <a:ext cx="5514976" cy="400110"/>
          </a:xfrm>
          <a:prstGeom prst="rect">
            <a:avLst/>
          </a:prstGeom>
          <a:noFill/>
        </p:spPr>
        <p:txBody>
          <a:bodyPr wrap="square" rtlCol="0">
            <a:spAutoFit/>
          </a:bodyPr>
          <a:lstStyle/>
          <a:p>
            <a:r>
              <a:rPr lang="en-US" sz="2000" dirty="0">
                <a:solidFill>
                  <a:srgbClr val="FF0000"/>
                </a:solidFill>
                <a:latin typeface="Apple Chancery"/>
                <a:cs typeface="Apple Chancery"/>
              </a:rPr>
              <a:t>Solenoids: </a:t>
            </a:r>
            <a:r>
              <a:rPr lang="en-US" sz="2000" dirty="0">
                <a:latin typeface="Times New Roman"/>
                <a:cs typeface="Times New Roman"/>
              </a:rPr>
              <a:t>This term was used earlier;</a:t>
            </a:r>
            <a:endParaRPr lang="en-US" sz="2000" dirty="0">
              <a:solidFill>
                <a:srgbClr val="0000FF"/>
              </a:solidFill>
              <a:latin typeface="Times New Roman"/>
              <a:cs typeface="Times New Roman"/>
            </a:endParaRPr>
          </a:p>
        </p:txBody>
      </p:sp>
      <p:sp>
        <p:nvSpPr>
          <p:cNvPr id="19" name="TextBox 18"/>
          <p:cNvSpPr txBox="1"/>
          <p:nvPr/>
        </p:nvSpPr>
        <p:spPr>
          <a:xfrm>
            <a:off x="558799" y="3084080"/>
            <a:ext cx="8394701" cy="707886"/>
          </a:xfrm>
          <a:prstGeom prst="rect">
            <a:avLst/>
          </a:prstGeom>
          <a:noFill/>
        </p:spPr>
        <p:txBody>
          <a:bodyPr wrap="square" rtlCol="0">
            <a:spAutoFit/>
          </a:bodyPr>
          <a:lstStyle/>
          <a:p>
            <a:r>
              <a:rPr lang="en-US" sz="2000" dirty="0">
                <a:solidFill>
                  <a:srgbClr val="FF0000"/>
                </a:solidFill>
                <a:latin typeface="Apple Chancery"/>
                <a:cs typeface="Apple Chancery"/>
              </a:rPr>
              <a:t>Chokes: </a:t>
            </a:r>
            <a:r>
              <a:rPr lang="en-US" sz="2000" dirty="0">
                <a:latin typeface="Times New Roman"/>
                <a:cs typeface="Times New Roman"/>
              </a:rPr>
              <a:t>This is slang used by electronics nerds in the 1950’s.  You get extra points if you use terms like this in the presence of old people.</a:t>
            </a:r>
            <a:endParaRPr lang="en-US" sz="2000" dirty="0">
              <a:solidFill>
                <a:srgbClr val="0000FF"/>
              </a:solidFill>
              <a:latin typeface="Times New Roman"/>
              <a:cs typeface="Times New Roman"/>
            </a:endParaRPr>
          </a:p>
        </p:txBody>
      </p:sp>
    </p:spTree>
    <p:extLst>
      <p:ext uri="{BB962C8B-B14F-4D97-AF65-F5344CB8AC3E}">
        <p14:creationId xmlns:p14="http://schemas.microsoft.com/office/powerpoint/2010/main" val="98906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dissolve">
                                      <p:cBhvr>
                                        <p:cTn id="27" dur="500"/>
                                        <p:tgtEl>
                                          <p:spTgt spid="92"/>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88"/>
                                        </p:tgtEl>
                                        <p:attrNameLst>
                                          <p:attrName>style.visibility</p:attrName>
                                        </p:attrNameLst>
                                      </p:cBhvr>
                                      <p:to>
                                        <p:strVal val="visible"/>
                                      </p:to>
                                    </p:set>
                                    <p:animEffect transition="in" filter="dissolve">
                                      <p:cBhvr>
                                        <p:cTn id="30"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16" grpId="0"/>
      <p:bldP spid="17" grpId="0"/>
      <p:bldP spid="18" grpId="0"/>
      <p:bldP spid="1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
          <p:cNvSpPr txBox="1">
            <a:spLocks noChangeArrowheads="1"/>
          </p:cNvSpPr>
          <p:nvPr/>
        </p:nvSpPr>
        <p:spPr>
          <a:xfrm>
            <a:off x="5910263" y="2924176"/>
            <a:ext cx="3055937" cy="1533524"/>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If we let </a:t>
            </a:r>
            <a:r>
              <a:rPr lang="en-US" sz="2000" i="1" dirty="0">
                <a:solidFill>
                  <a:srgbClr val="0000FF"/>
                </a:solidFill>
                <a:latin typeface="Times New Roman"/>
                <a:cs typeface="Times New Roman"/>
              </a:rPr>
              <a:t>n </a:t>
            </a:r>
            <a:r>
              <a:rPr lang="en-US" sz="2000" dirty="0">
                <a:latin typeface="Times New Roman"/>
                <a:cs typeface="Times New Roman"/>
              </a:rPr>
              <a:t>be the </a:t>
            </a:r>
            <a:r>
              <a:rPr lang="en-US" sz="2000" i="1" dirty="0">
                <a:solidFill>
                  <a:srgbClr val="0000FF"/>
                </a:solidFill>
                <a:latin typeface="Times New Roman"/>
                <a:cs typeface="Times New Roman"/>
              </a:rPr>
              <a:t>number of winds per unit length </a:t>
            </a:r>
            <a:r>
              <a:rPr lang="en-US" sz="2000" dirty="0">
                <a:solidFill>
                  <a:srgbClr val="000000"/>
                </a:solidFill>
                <a:latin typeface="Times New Roman"/>
                <a:cs typeface="Times New Roman"/>
              </a:rPr>
              <a:t>(i.e., </a:t>
            </a:r>
            <a:r>
              <a:rPr lang="en-US" sz="2000" i="1" dirty="0">
                <a:solidFill>
                  <a:srgbClr val="FF0000"/>
                </a:solidFill>
                <a:latin typeface="Times New Roman"/>
                <a:cs typeface="Times New Roman"/>
              </a:rPr>
              <a:t>N/l</a:t>
            </a:r>
            <a:r>
              <a:rPr lang="en-US" sz="2000" dirty="0">
                <a:solidFill>
                  <a:srgbClr val="000000"/>
                </a:solidFill>
                <a:latin typeface="Times New Roman"/>
                <a:cs typeface="Times New Roman"/>
              </a:rPr>
              <a:t>), and noting the </a:t>
            </a:r>
            <a:r>
              <a:rPr lang="en-US" sz="2000" dirty="0">
                <a:solidFill>
                  <a:srgbClr val="0000FF"/>
                </a:solidFill>
                <a:latin typeface="Times New Roman"/>
                <a:cs typeface="Times New Roman"/>
              </a:rPr>
              <a:t>volume of the coil </a:t>
            </a:r>
            <a:r>
              <a:rPr lang="en-US" sz="2000" dirty="0">
                <a:latin typeface="Times New Roman"/>
                <a:cs typeface="Times New Roman"/>
              </a:rPr>
              <a:t>is</a:t>
            </a:r>
            <a:r>
              <a:rPr lang="en-US" sz="2000" dirty="0">
                <a:solidFill>
                  <a:srgbClr val="0000FF"/>
                </a:solidFill>
                <a:latin typeface="Times New Roman"/>
                <a:cs typeface="Times New Roman"/>
              </a:rPr>
              <a:t>         , </a:t>
            </a:r>
            <a:r>
              <a:rPr lang="en-US" sz="2000" dirty="0">
                <a:solidFill>
                  <a:srgbClr val="000000"/>
                </a:solidFill>
                <a:latin typeface="Times New Roman"/>
                <a:cs typeface="Times New Roman"/>
              </a:rPr>
              <a:t>we can write:</a:t>
            </a:r>
            <a:endParaRPr lang="en-US" sz="1800" dirty="0">
              <a:solidFill>
                <a:srgbClr val="000000"/>
              </a:solidFill>
              <a:latin typeface="Apple Chancery"/>
              <a:ea typeface="ＭＳ Ｐゴシック" charset="0"/>
              <a:cs typeface="Apple Chancery"/>
            </a:endParaRPr>
          </a:p>
        </p:txBody>
      </p:sp>
      <p:sp>
        <p:nvSpPr>
          <p:cNvPr id="26"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27"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45.)</a:t>
            </a:r>
          </a:p>
        </p:txBody>
      </p:sp>
      <p:sp>
        <p:nvSpPr>
          <p:cNvPr id="50" name="Rectangle 9"/>
          <p:cNvSpPr txBox="1">
            <a:spLocks noChangeArrowheads="1"/>
          </p:cNvSpPr>
          <p:nvPr/>
        </p:nvSpPr>
        <p:spPr>
          <a:xfrm>
            <a:off x="222249" y="270668"/>
            <a:ext cx="3638552" cy="1462882"/>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0000"/>
                </a:solidFill>
                <a:latin typeface="Apple Chancery"/>
                <a:ea typeface="ＭＳ Ｐゴシック" charset="0"/>
                <a:cs typeface="Apple Chancery"/>
              </a:rPr>
              <a:t>Example 16</a:t>
            </a:r>
            <a:r>
              <a:rPr lang="en-US" sz="2800" dirty="0">
                <a:solidFill>
                  <a:srgbClr val="FF0000"/>
                </a:solidFill>
                <a:latin typeface="Apple Chancery"/>
                <a:ea typeface="ＭＳ Ｐゴシック" charset="0"/>
                <a:cs typeface="Apple Chancery"/>
                <a:sym typeface="Wingdings"/>
              </a:rPr>
              <a:t>:</a:t>
            </a:r>
            <a:r>
              <a:rPr lang="en-US" sz="2800" dirty="0">
                <a:solidFill>
                  <a:srgbClr val="FF0000"/>
                </a:solidFill>
                <a:latin typeface="Apple Chancery"/>
                <a:ea typeface="ＭＳ Ｐゴシック" charset="0"/>
                <a:cs typeface="Apple Chancery"/>
              </a:rPr>
              <a:t> </a:t>
            </a:r>
            <a:r>
              <a:rPr lang="en-US" sz="2000" dirty="0">
                <a:solidFill>
                  <a:srgbClr val="0000FF"/>
                </a:solidFill>
                <a:latin typeface="Times New Roman"/>
                <a:cs typeface="Times New Roman"/>
              </a:rPr>
              <a:t>Derive an expression </a:t>
            </a:r>
            <a:r>
              <a:rPr lang="en-US" sz="2000" dirty="0">
                <a:solidFill>
                  <a:srgbClr val="000000"/>
                </a:solidFill>
                <a:latin typeface="Times New Roman"/>
                <a:cs typeface="Times New Roman"/>
              </a:rPr>
              <a:t>for the </a:t>
            </a:r>
            <a:r>
              <a:rPr lang="en-US" sz="2000" dirty="0">
                <a:solidFill>
                  <a:srgbClr val="FF0000"/>
                </a:solidFill>
                <a:latin typeface="Times New Roman"/>
                <a:cs typeface="Times New Roman"/>
              </a:rPr>
              <a:t>inductance </a:t>
            </a:r>
            <a:r>
              <a:rPr lang="en-US" sz="2000" dirty="0">
                <a:solidFill>
                  <a:srgbClr val="000000"/>
                </a:solidFill>
                <a:latin typeface="Times New Roman"/>
                <a:cs typeface="Times New Roman"/>
              </a:rPr>
              <a:t>of a </a:t>
            </a:r>
            <a:r>
              <a:rPr lang="en-US" sz="2000" dirty="0">
                <a:solidFill>
                  <a:srgbClr val="FF0000"/>
                </a:solidFill>
                <a:latin typeface="Times New Roman"/>
                <a:cs typeface="Times New Roman"/>
              </a:rPr>
              <a:t>solenoid </a:t>
            </a:r>
            <a:r>
              <a:rPr lang="en-US" sz="2000" dirty="0">
                <a:solidFill>
                  <a:srgbClr val="000000"/>
                </a:solidFill>
                <a:latin typeface="Times New Roman"/>
                <a:cs typeface="Times New Roman"/>
              </a:rPr>
              <a:t>of </a:t>
            </a:r>
            <a:r>
              <a:rPr lang="en-US" sz="2000" dirty="0">
                <a:solidFill>
                  <a:srgbClr val="0000FF"/>
                </a:solidFill>
                <a:latin typeface="Times New Roman"/>
                <a:cs typeface="Times New Roman"/>
              </a:rPr>
              <a:t>length</a:t>
            </a:r>
            <a:r>
              <a:rPr lang="en-US" sz="2000" dirty="0">
                <a:solidFill>
                  <a:srgbClr val="000000"/>
                </a:solidFill>
                <a:latin typeface="Times New Roman"/>
                <a:cs typeface="Times New Roman"/>
              </a:rPr>
              <a:t> </a:t>
            </a:r>
            <a:r>
              <a:rPr lang="en-US" sz="2000" i="1" dirty="0">
                <a:solidFill>
                  <a:srgbClr val="FF0000"/>
                </a:solidFill>
                <a:latin typeface="Times New Roman"/>
                <a:cs typeface="Times New Roman"/>
              </a:rPr>
              <a:t>l,</a:t>
            </a:r>
            <a:r>
              <a:rPr lang="en-US" sz="2000" i="1" dirty="0">
                <a:solidFill>
                  <a:srgbClr val="000000"/>
                </a:solidFill>
                <a:latin typeface="Times New Roman"/>
                <a:cs typeface="Times New Roman"/>
              </a:rPr>
              <a:t> </a:t>
            </a:r>
            <a:r>
              <a:rPr lang="en-US" sz="2000" dirty="0">
                <a:solidFill>
                  <a:srgbClr val="0000FF"/>
                </a:solidFill>
                <a:latin typeface="Times New Roman"/>
                <a:cs typeface="Times New Roman"/>
              </a:rPr>
              <a:t>radius</a:t>
            </a:r>
            <a:r>
              <a:rPr lang="en-US" sz="2000" dirty="0">
                <a:solidFill>
                  <a:srgbClr val="000000"/>
                </a:solidFill>
                <a:latin typeface="Times New Roman"/>
                <a:cs typeface="Times New Roman"/>
              </a:rPr>
              <a:t> </a:t>
            </a:r>
            <a:r>
              <a:rPr lang="en-US" sz="2000" i="1" dirty="0">
                <a:solidFill>
                  <a:srgbClr val="FF0000"/>
                </a:solidFill>
                <a:latin typeface="Times New Roman"/>
                <a:cs typeface="Times New Roman"/>
              </a:rPr>
              <a:t>r</a:t>
            </a:r>
            <a:r>
              <a:rPr lang="en-US" sz="2000" i="1" dirty="0">
                <a:solidFill>
                  <a:srgbClr val="000000"/>
                </a:solidFill>
                <a:latin typeface="Times New Roman"/>
                <a:cs typeface="Times New Roman"/>
              </a:rPr>
              <a:t> </a:t>
            </a:r>
            <a:r>
              <a:rPr lang="en-US" sz="2000" dirty="0">
                <a:solidFill>
                  <a:srgbClr val="000000"/>
                </a:solidFill>
                <a:latin typeface="Times New Roman"/>
                <a:cs typeface="Times New Roman"/>
              </a:rPr>
              <a:t>and</a:t>
            </a:r>
            <a:r>
              <a:rPr lang="en-US" sz="2000" i="1" dirty="0">
                <a:solidFill>
                  <a:srgbClr val="000000"/>
                </a:solidFill>
                <a:latin typeface="Times New Roman"/>
                <a:cs typeface="Times New Roman"/>
              </a:rPr>
              <a:t> </a:t>
            </a:r>
            <a:r>
              <a:rPr lang="en-US" sz="2000" dirty="0">
                <a:solidFill>
                  <a:srgbClr val="0000FF"/>
                </a:solidFill>
                <a:latin typeface="Times New Roman"/>
                <a:cs typeface="Times New Roman"/>
              </a:rPr>
              <a:t>total number of turns </a:t>
            </a:r>
            <a:r>
              <a:rPr lang="en-US" sz="2000" i="1" dirty="0">
                <a:solidFill>
                  <a:srgbClr val="FF0000"/>
                </a:solidFill>
                <a:latin typeface="Times New Roman"/>
                <a:cs typeface="Times New Roman"/>
              </a:rPr>
              <a:t>N</a:t>
            </a:r>
            <a:r>
              <a:rPr lang="en-US" sz="2000" i="1" dirty="0">
                <a:solidFill>
                  <a:srgbClr val="0000FF"/>
                </a:solidFill>
                <a:latin typeface="Times New Roman"/>
                <a:cs typeface="Times New Roman"/>
              </a:rPr>
              <a:t>.</a:t>
            </a:r>
            <a:endParaRPr lang="en-US" sz="1800" dirty="0">
              <a:solidFill>
                <a:srgbClr val="008000"/>
              </a:solidFill>
              <a:latin typeface="Apple Chancery"/>
              <a:ea typeface="ＭＳ Ｐゴシック" charset="0"/>
              <a:cs typeface="Apple Chancery"/>
            </a:endParaRPr>
          </a:p>
        </p:txBody>
      </p:sp>
      <p:grpSp>
        <p:nvGrpSpPr>
          <p:cNvPr id="2" name="Group 1"/>
          <p:cNvGrpSpPr/>
          <p:nvPr/>
        </p:nvGrpSpPr>
        <p:grpSpPr>
          <a:xfrm>
            <a:off x="4233863" y="573088"/>
            <a:ext cx="4572000" cy="2543175"/>
            <a:chOff x="4191000" y="901700"/>
            <a:chExt cx="4572000" cy="2543175"/>
          </a:xfrm>
        </p:grpSpPr>
        <p:sp>
          <p:nvSpPr>
            <p:cNvPr id="58" name="Rectangle 10"/>
            <p:cNvSpPr>
              <a:spLocks noChangeArrowheads="1"/>
            </p:cNvSpPr>
            <p:nvPr/>
          </p:nvSpPr>
          <p:spPr bwMode="auto">
            <a:xfrm>
              <a:off x="4510088" y="984250"/>
              <a:ext cx="4040187" cy="1762125"/>
            </a:xfrm>
            <a:prstGeom prst="rect">
              <a:avLst/>
            </a:prstGeom>
            <a:gradFill rotWithShape="0">
              <a:gsLst>
                <a:gs pos="0">
                  <a:srgbClr val="690A1B"/>
                </a:gs>
                <a:gs pos="50000">
                  <a:srgbClr val="E3153B"/>
                </a:gs>
                <a:gs pos="100000">
                  <a:srgbClr val="690A1B"/>
                </a:gs>
              </a:gsLst>
              <a:lin ang="5400000" scaled="1"/>
            </a:gradFill>
            <a:ln w="9525">
              <a:solidFill>
                <a:schemeClr val="tx1"/>
              </a:solidFill>
              <a:miter lim="800000"/>
              <a:headEnd/>
              <a:tailEnd/>
            </a:ln>
          </p:spPr>
          <p:txBody>
            <a:bodyPr wrap="none" anchor="ctr"/>
            <a:lstStyle/>
            <a:p>
              <a:endParaRPr lang="en-US"/>
            </a:p>
          </p:txBody>
        </p:sp>
        <p:cxnSp>
          <p:nvCxnSpPr>
            <p:cNvPr id="59" name="Straight Arrow Connector 35"/>
            <p:cNvCxnSpPr>
              <a:cxnSpLocks noChangeShapeType="1"/>
            </p:cNvCxnSpPr>
            <p:nvPr/>
          </p:nvCxnSpPr>
          <p:spPr bwMode="auto">
            <a:xfrm rot="10800000">
              <a:off x="4191000" y="1295400"/>
              <a:ext cx="4572000" cy="7938"/>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60" name="Straight Arrow Connector 36"/>
            <p:cNvCxnSpPr>
              <a:cxnSpLocks noChangeShapeType="1"/>
            </p:cNvCxnSpPr>
            <p:nvPr/>
          </p:nvCxnSpPr>
          <p:spPr bwMode="auto">
            <a:xfrm rot="10800000">
              <a:off x="4191000" y="1868488"/>
              <a:ext cx="4572000" cy="793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61" name="Straight Arrow Connector 37"/>
            <p:cNvCxnSpPr>
              <a:cxnSpLocks noChangeShapeType="1"/>
            </p:cNvCxnSpPr>
            <p:nvPr/>
          </p:nvCxnSpPr>
          <p:spPr bwMode="auto">
            <a:xfrm rot="10800000">
              <a:off x="4191000" y="2430463"/>
              <a:ext cx="4572000" cy="7937"/>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62" name="Freeform 61"/>
            <p:cNvSpPr>
              <a:spLocks noChangeArrowheads="1"/>
            </p:cNvSpPr>
            <p:nvPr/>
          </p:nvSpPr>
          <p:spPr bwMode="auto">
            <a:xfrm>
              <a:off x="5257800" y="914400"/>
              <a:ext cx="101600" cy="1868488"/>
            </a:xfrm>
            <a:custGeom>
              <a:avLst/>
              <a:gdLst>
                <a:gd name="T0" fmla="*/ 100550 w 102129"/>
                <a:gd name="T1" fmla="*/ 76663 h 1869016"/>
                <a:gd name="T2" fmla="*/ 75544 w 102129"/>
                <a:gd name="T3" fmla="*/ 32252 h 1869016"/>
                <a:gd name="T4" fmla="*/ 41158 w 102129"/>
                <a:gd name="T5" fmla="*/ 270176 h 1869016"/>
                <a:gd name="T6" fmla="*/ 19277 w 102129"/>
                <a:gd name="T7" fmla="*/ 717470 h 1869016"/>
                <a:gd name="T8" fmla="*/ 520 w 102129"/>
                <a:gd name="T9" fmla="*/ 1250419 h 1869016"/>
                <a:gd name="T10" fmla="*/ 16150 w 102129"/>
                <a:gd name="T11" fmla="*/ 1675508 h 1869016"/>
                <a:gd name="T12" fmla="*/ 47410 w 102129"/>
                <a:gd name="T13" fmla="*/ 1830951 h 1869016"/>
                <a:gd name="T14" fmla="*/ 72417 w 102129"/>
                <a:gd name="T15" fmla="*/ 1865847 h 1869016"/>
                <a:gd name="T16" fmla="*/ 97424 w 102129"/>
                <a:gd name="T17" fmla="*/ 1840469 h 18690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129"/>
                <a:gd name="T28" fmla="*/ 0 h 1869016"/>
                <a:gd name="T29" fmla="*/ 102129 w 102129"/>
                <a:gd name="T30" fmla="*/ 1869016 h 18690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129" h="1869016">
                  <a:moveTo>
                    <a:pt x="102129" y="76729"/>
                  </a:moveTo>
                  <a:cubicBezTo>
                    <a:pt x="94456" y="38364"/>
                    <a:pt x="86783" y="0"/>
                    <a:pt x="76729" y="32279"/>
                  </a:cubicBezTo>
                  <a:cubicBezTo>
                    <a:pt x="66675" y="64558"/>
                    <a:pt x="51329" y="156104"/>
                    <a:pt x="41804" y="270404"/>
                  </a:cubicBezTo>
                  <a:cubicBezTo>
                    <a:pt x="32279" y="384704"/>
                    <a:pt x="26458" y="554567"/>
                    <a:pt x="19579" y="718079"/>
                  </a:cubicBezTo>
                  <a:cubicBezTo>
                    <a:pt x="12700" y="881591"/>
                    <a:pt x="1058" y="1091671"/>
                    <a:pt x="529" y="1251479"/>
                  </a:cubicBezTo>
                  <a:cubicBezTo>
                    <a:pt x="0" y="1411287"/>
                    <a:pt x="8467" y="1580092"/>
                    <a:pt x="16404" y="1676929"/>
                  </a:cubicBezTo>
                  <a:cubicBezTo>
                    <a:pt x="24342" y="1773767"/>
                    <a:pt x="38629" y="1800754"/>
                    <a:pt x="48154" y="1832504"/>
                  </a:cubicBezTo>
                  <a:cubicBezTo>
                    <a:pt x="57679" y="1864254"/>
                    <a:pt x="65087" y="1865842"/>
                    <a:pt x="73554" y="1867429"/>
                  </a:cubicBezTo>
                  <a:cubicBezTo>
                    <a:pt x="82021" y="1869016"/>
                    <a:pt x="98954" y="1842029"/>
                    <a:pt x="98954" y="1842029"/>
                  </a:cubicBezTo>
                </a:path>
              </a:pathLst>
            </a:cu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3" name="Freeform 63"/>
            <p:cNvSpPr>
              <a:spLocks noChangeArrowheads="1"/>
            </p:cNvSpPr>
            <p:nvPr/>
          </p:nvSpPr>
          <p:spPr bwMode="auto">
            <a:xfrm>
              <a:off x="5562600" y="914400"/>
              <a:ext cx="101600" cy="1868488"/>
            </a:xfrm>
            <a:custGeom>
              <a:avLst/>
              <a:gdLst>
                <a:gd name="T0" fmla="*/ 100550 w 102129"/>
                <a:gd name="T1" fmla="*/ 76663 h 1869016"/>
                <a:gd name="T2" fmla="*/ 75544 w 102129"/>
                <a:gd name="T3" fmla="*/ 32252 h 1869016"/>
                <a:gd name="T4" fmla="*/ 41158 w 102129"/>
                <a:gd name="T5" fmla="*/ 270176 h 1869016"/>
                <a:gd name="T6" fmla="*/ 19277 w 102129"/>
                <a:gd name="T7" fmla="*/ 717470 h 1869016"/>
                <a:gd name="T8" fmla="*/ 520 w 102129"/>
                <a:gd name="T9" fmla="*/ 1250419 h 1869016"/>
                <a:gd name="T10" fmla="*/ 16150 w 102129"/>
                <a:gd name="T11" fmla="*/ 1675508 h 1869016"/>
                <a:gd name="T12" fmla="*/ 47410 w 102129"/>
                <a:gd name="T13" fmla="*/ 1830951 h 1869016"/>
                <a:gd name="T14" fmla="*/ 72417 w 102129"/>
                <a:gd name="T15" fmla="*/ 1865847 h 1869016"/>
                <a:gd name="T16" fmla="*/ 97424 w 102129"/>
                <a:gd name="T17" fmla="*/ 1840469 h 18690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129"/>
                <a:gd name="T28" fmla="*/ 0 h 1869016"/>
                <a:gd name="T29" fmla="*/ 102129 w 102129"/>
                <a:gd name="T30" fmla="*/ 1869016 h 18690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129" h="1869016">
                  <a:moveTo>
                    <a:pt x="102129" y="76729"/>
                  </a:moveTo>
                  <a:cubicBezTo>
                    <a:pt x="94456" y="38364"/>
                    <a:pt x="86783" y="0"/>
                    <a:pt x="76729" y="32279"/>
                  </a:cubicBezTo>
                  <a:cubicBezTo>
                    <a:pt x="66675" y="64558"/>
                    <a:pt x="51329" y="156104"/>
                    <a:pt x="41804" y="270404"/>
                  </a:cubicBezTo>
                  <a:cubicBezTo>
                    <a:pt x="32279" y="384704"/>
                    <a:pt x="26458" y="554567"/>
                    <a:pt x="19579" y="718079"/>
                  </a:cubicBezTo>
                  <a:cubicBezTo>
                    <a:pt x="12700" y="881591"/>
                    <a:pt x="1058" y="1091671"/>
                    <a:pt x="529" y="1251479"/>
                  </a:cubicBezTo>
                  <a:cubicBezTo>
                    <a:pt x="0" y="1411287"/>
                    <a:pt x="8467" y="1580092"/>
                    <a:pt x="16404" y="1676929"/>
                  </a:cubicBezTo>
                  <a:cubicBezTo>
                    <a:pt x="24342" y="1773767"/>
                    <a:pt x="38629" y="1800754"/>
                    <a:pt x="48154" y="1832504"/>
                  </a:cubicBezTo>
                  <a:cubicBezTo>
                    <a:pt x="57679" y="1864254"/>
                    <a:pt x="65087" y="1865842"/>
                    <a:pt x="73554" y="1867429"/>
                  </a:cubicBezTo>
                  <a:cubicBezTo>
                    <a:pt x="82021" y="1869016"/>
                    <a:pt x="98954" y="1842029"/>
                    <a:pt x="98954" y="1842029"/>
                  </a:cubicBezTo>
                </a:path>
              </a:pathLst>
            </a:cu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4" name="Freeform 65"/>
            <p:cNvSpPr>
              <a:spLocks noChangeArrowheads="1"/>
            </p:cNvSpPr>
            <p:nvPr/>
          </p:nvSpPr>
          <p:spPr bwMode="auto">
            <a:xfrm>
              <a:off x="5867400" y="914400"/>
              <a:ext cx="101600" cy="1868488"/>
            </a:xfrm>
            <a:custGeom>
              <a:avLst/>
              <a:gdLst>
                <a:gd name="T0" fmla="*/ 100550 w 102129"/>
                <a:gd name="T1" fmla="*/ 76663 h 1869016"/>
                <a:gd name="T2" fmla="*/ 75544 w 102129"/>
                <a:gd name="T3" fmla="*/ 32252 h 1869016"/>
                <a:gd name="T4" fmla="*/ 41158 w 102129"/>
                <a:gd name="T5" fmla="*/ 270176 h 1869016"/>
                <a:gd name="T6" fmla="*/ 19277 w 102129"/>
                <a:gd name="T7" fmla="*/ 717470 h 1869016"/>
                <a:gd name="T8" fmla="*/ 520 w 102129"/>
                <a:gd name="T9" fmla="*/ 1250419 h 1869016"/>
                <a:gd name="T10" fmla="*/ 16150 w 102129"/>
                <a:gd name="T11" fmla="*/ 1675508 h 1869016"/>
                <a:gd name="T12" fmla="*/ 47410 w 102129"/>
                <a:gd name="T13" fmla="*/ 1830951 h 1869016"/>
                <a:gd name="T14" fmla="*/ 72417 w 102129"/>
                <a:gd name="T15" fmla="*/ 1865847 h 1869016"/>
                <a:gd name="T16" fmla="*/ 97424 w 102129"/>
                <a:gd name="T17" fmla="*/ 1840469 h 18690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129"/>
                <a:gd name="T28" fmla="*/ 0 h 1869016"/>
                <a:gd name="T29" fmla="*/ 102129 w 102129"/>
                <a:gd name="T30" fmla="*/ 1869016 h 18690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129" h="1869016">
                  <a:moveTo>
                    <a:pt x="102129" y="76729"/>
                  </a:moveTo>
                  <a:cubicBezTo>
                    <a:pt x="94456" y="38364"/>
                    <a:pt x="86783" y="0"/>
                    <a:pt x="76729" y="32279"/>
                  </a:cubicBezTo>
                  <a:cubicBezTo>
                    <a:pt x="66675" y="64558"/>
                    <a:pt x="51329" y="156104"/>
                    <a:pt x="41804" y="270404"/>
                  </a:cubicBezTo>
                  <a:cubicBezTo>
                    <a:pt x="32279" y="384704"/>
                    <a:pt x="26458" y="554567"/>
                    <a:pt x="19579" y="718079"/>
                  </a:cubicBezTo>
                  <a:cubicBezTo>
                    <a:pt x="12700" y="881591"/>
                    <a:pt x="1058" y="1091671"/>
                    <a:pt x="529" y="1251479"/>
                  </a:cubicBezTo>
                  <a:cubicBezTo>
                    <a:pt x="0" y="1411287"/>
                    <a:pt x="8467" y="1580092"/>
                    <a:pt x="16404" y="1676929"/>
                  </a:cubicBezTo>
                  <a:cubicBezTo>
                    <a:pt x="24342" y="1773767"/>
                    <a:pt x="38629" y="1800754"/>
                    <a:pt x="48154" y="1832504"/>
                  </a:cubicBezTo>
                  <a:cubicBezTo>
                    <a:pt x="57679" y="1864254"/>
                    <a:pt x="65087" y="1865842"/>
                    <a:pt x="73554" y="1867429"/>
                  </a:cubicBezTo>
                  <a:cubicBezTo>
                    <a:pt x="82021" y="1869016"/>
                    <a:pt x="98954" y="1842029"/>
                    <a:pt x="98954" y="1842029"/>
                  </a:cubicBezTo>
                </a:path>
              </a:pathLst>
            </a:cu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5" name="Freeform 67"/>
            <p:cNvSpPr>
              <a:spLocks noChangeArrowheads="1"/>
            </p:cNvSpPr>
            <p:nvPr/>
          </p:nvSpPr>
          <p:spPr bwMode="auto">
            <a:xfrm>
              <a:off x="6172200" y="914400"/>
              <a:ext cx="101600" cy="1868488"/>
            </a:xfrm>
            <a:custGeom>
              <a:avLst/>
              <a:gdLst>
                <a:gd name="T0" fmla="*/ 100550 w 102129"/>
                <a:gd name="T1" fmla="*/ 76663 h 1869016"/>
                <a:gd name="T2" fmla="*/ 75544 w 102129"/>
                <a:gd name="T3" fmla="*/ 32252 h 1869016"/>
                <a:gd name="T4" fmla="*/ 41158 w 102129"/>
                <a:gd name="T5" fmla="*/ 270176 h 1869016"/>
                <a:gd name="T6" fmla="*/ 19277 w 102129"/>
                <a:gd name="T7" fmla="*/ 717470 h 1869016"/>
                <a:gd name="T8" fmla="*/ 520 w 102129"/>
                <a:gd name="T9" fmla="*/ 1250419 h 1869016"/>
                <a:gd name="T10" fmla="*/ 16150 w 102129"/>
                <a:gd name="T11" fmla="*/ 1675508 h 1869016"/>
                <a:gd name="T12" fmla="*/ 47410 w 102129"/>
                <a:gd name="T13" fmla="*/ 1830951 h 1869016"/>
                <a:gd name="T14" fmla="*/ 72417 w 102129"/>
                <a:gd name="T15" fmla="*/ 1865847 h 1869016"/>
                <a:gd name="T16" fmla="*/ 97424 w 102129"/>
                <a:gd name="T17" fmla="*/ 1840469 h 18690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129"/>
                <a:gd name="T28" fmla="*/ 0 h 1869016"/>
                <a:gd name="T29" fmla="*/ 102129 w 102129"/>
                <a:gd name="T30" fmla="*/ 1869016 h 18690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129" h="1869016">
                  <a:moveTo>
                    <a:pt x="102129" y="76729"/>
                  </a:moveTo>
                  <a:cubicBezTo>
                    <a:pt x="94456" y="38364"/>
                    <a:pt x="86783" y="0"/>
                    <a:pt x="76729" y="32279"/>
                  </a:cubicBezTo>
                  <a:cubicBezTo>
                    <a:pt x="66675" y="64558"/>
                    <a:pt x="51329" y="156104"/>
                    <a:pt x="41804" y="270404"/>
                  </a:cubicBezTo>
                  <a:cubicBezTo>
                    <a:pt x="32279" y="384704"/>
                    <a:pt x="26458" y="554567"/>
                    <a:pt x="19579" y="718079"/>
                  </a:cubicBezTo>
                  <a:cubicBezTo>
                    <a:pt x="12700" y="881591"/>
                    <a:pt x="1058" y="1091671"/>
                    <a:pt x="529" y="1251479"/>
                  </a:cubicBezTo>
                  <a:cubicBezTo>
                    <a:pt x="0" y="1411287"/>
                    <a:pt x="8467" y="1580092"/>
                    <a:pt x="16404" y="1676929"/>
                  </a:cubicBezTo>
                  <a:cubicBezTo>
                    <a:pt x="24342" y="1773767"/>
                    <a:pt x="38629" y="1800754"/>
                    <a:pt x="48154" y="1832504"/>
                  </a:cubicBezTo>
                  <a:cubicBezTo>
                    <a:pt x="57679" y="1864254"/>
                    <a:pt x="65087" y="1865842"/>
                    <a:pt x="73554" y="1867429"/>
                  </a:cubicBezTo>
                  <a:cubicBezTo>
                    <a:pt x="82021" y="1869016"/>
                    <a:pt x="98954" y="1842029"/>
                    <a:pt x="98954" y="1842029"/>
                  </a:cubicBezTo>
                </a:path>
              </a:pathLst>
            </a:cu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6" name="Freeform 69"/>
            <p:cNvSpPr>
              <a:spLocks noChangeArrowheads="1"/>
            </p:cNvSpPr>
            <p:nvPr/>
          </p:nvSpPr>
          <p:spPr bwMode="auto">
            <a:xfrm>
              <a:off x="6477000" y="914400"/>
              <a:ext cx="101600" cy="1868488"/>
            </a:xfrm>
            <a:custGeom>
              <a:avLst/>
              <a:gdLst>
                <a:gd name="T0" fmla="*/ 100550 w 102129"/>
                <a:gd name="T1" fmla="*/ 76663 h 1869016"/>
                <a:gd name="T2" fmla="*/ 75544 w 102129"/>
                <a:gd name="T3" fmla="*/ 32252 h 1869016"/>
                <a:gd name="T4" fmla="*/ 41158 w 102129"/>
                <a:gd name="T5" fmla="*/ 270176 h 1869016"/>
                <a:gd name="T6" fmla="*/ 19277 w 102129"/>
                <a:gd name="T7" fmla="*/ 717470 h 1869016"/>
                <a:gd name="T8" fmla="*/ 520 w 102129"/>
                <a:gd name="T9" fmla="*/ 1250419 h 1869016"/>
                <a:gd name="T10" fmla="*/ 16150 w 102129"/>
                <a:gd name="T11" fmla="*/ 1675508 h 1869016"/>
                <a:gd name="T12" fmla="*/ 47410 w 102129"/>
                <a:gd name="T13" fmla="*/ 1830951 h 1869016"/>
                <a:gd name="T14" fmla="*/ 72417 w 102129"/>
                <a:gd name="T15" fmla="*/ 1865847 h 1869016"/>
                <a:gd name="T16" fmla="*/ 97424 w 102129"/>
                <a:gd name="T17" fmla="*/ 1840469 h 18690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129"/>
                <a:gd name="T28" fmla="*/ 0 h 1869016"/>
                <a:gd name="T29" fmla="*/ 102129 w 102129"/>
                <a:gd name="T30" fmla="*/ 1869016 h 18690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129" h="1869016">
                  <a:moveTo>
                    <a:pt x="102129" y="76729"/>
                  </a:moveTo>
                  <a:cubicBezTo>
                    <a:pt x="94456" y="38364"/>
                    <a:pt x="86783" y="0"/>
                    <a:pt x="76729" y="32279"/>
                  </a:cubicBezTo>
                  <a:cubicBezTo>
                    <a:pt x="66675" y="64558"/>
                    <a:pt x="51329" y="156104"/>
                    <a:pt x="41804" y="270404"/>
                  </a:cubicBezTo>
                  <a:cubicBezTo>
                    <a:pt x="32279" y="384704"/>
                    <a:pt x="26458" y="554567"/>
                    <a:pt x="19579" y="718079"/>
                  </a:cubicBezTo>
                  <a:cubicBezTo>
                    <a:pt x="12700" y="881591"/>
                    <a:pt x="1058" y="1091671"/>
                    <a:pt x="529" y="1251479"/>
                  </a:cubicBezTo>
                  <a:cubicBezTo>
                    <a:pt x="0" y="1411287"/>
                    <a:pt x="8467" y="1580092"/>
                    <a:pt x="16404" y="1676929"/>
                  </a:cubicBezTo>
                  <a:cubicBezTo>
                    <a:pt x="24342" y="1773767"/>
                    <a:pt x="38629" y="1800754"/>
                    <a:pt x="48154" y="1832504"/>
                  </a:cubicBezTo>
                  <a:cubicBezTo>
                    <a:pt x="57679" y="1864254"/>
                    <a:pt x="65087" y="1865842"/>
                    <a:pt x="73554" y="1867429"/>
                  </a:cubicBezTo>
                  <a:cubicBezTo>
                    <a:pt x="82021" y="1869016"/>
                    <a:pt x="98954" y="1842029"/>
                    <a:pt x="98954" y="1842029"/>
                  </a:cubicBezTo>
                </a:path>
              </a:pathLst>
            </a:cu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7" name="Freeform 71"/>
            <p:cNvSpPr>
              <a:spLocks noChangeArrowheads="1"/>
            </p:cNvSpPr>
            <p:nvPr/>
          </p:nvSpPr>
          <p:spPr bwMode="auto">
            <a:xfrm>
              <a:off x="6781800" y="914400"/>
              <a:ext cx="101600" cy="1868488"/>
            </a:xfrm>
            <a:custGeom>
              <a:avLst/>
              <a:gdLst>
                <a:gd name="T0" fmla="*/ 100550 w 102129"/>
                <a:gd name="T1" fmla="*/ 76663 h 1869016"/>
                <a:gd name="T2" fmla="*/ 75544 w 102129"/>
                <a:gd name="T3" fmla="*/ 32252 h 1869016"/>
                <a:gd name="T4" fmla="*/ 41158 w 102129"/>
                <a:gd name="T5" fmla="*/ 270176 h 1869016"/>
                <a:gd name="T6" fmla="*/ 19277 w 102129"/>
                <a:gd name="T7" fmla="*/ 717470 h 1869016"/>
                <a:gd name="T8" fmla="*/ 520 w 102129"/>
                <a:gd name="T9" fmla="*/ 1250419 h 1869016"/>
                <a:gd name="T10" fmla="*/ 16150 w 102129"/>
                <a:gd name="T11" fmla="*/ 1675508 h 1869016"/>
                <a:gd name="T12" fmla="*/ 47410 w 102129"/>
                <a:gd name="T13" fmla="*/ 1830951 h 1869016"/>
                <a:gd name="T14" fmla="*/ 72417 w 102129"/>
                <a:gd name="T15" fmla="*/ 1865847 h 1869016"/>
                <a:gd name="T16" fmla="*/ 97424 w 102129"/>
                <a:gd name="T17" fmla="*/ 1840469 h 18690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129"/>
                <a:gd name="T28" fmla="*/ 0 h 1869016"/>
                <a:gd name="T29" fmla="*/ 102129 w 102129"/>
                <a:gd name="T30" fmla="*/ 1869016 h 18690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129" h="1869016">
                  <a:moveTo>
                    <a:pt x="102129" y="76729"/>
                  </a:moveTo>
                  <a:cubicBezTo>
                    <a:pt x="94456" y="38364"/>
                    <a:pt x="86783" y="0"/>
                    <a:pt x="76729" y="32279"/>
                  </a:cubicBezTo>
                  <a:cubicBezTo>
                    <a:pt x="66675" y="64558"/>
                    <a:pt x="51329" y="156104"/>
                    <a:pt x="41804" y="270404"/>
                  </a:cubicBezTo>
                  <a:cubicBezTo>
                    <a:pt x="32279" y="384704"/>
                    <a:pt x="26458" y="554567"/>
                    <a:pt x="19579" y="718079"/>
                  </a:cubicBezTo>
                  <a:cubicBezTo>
                    <a:pt x="12700" y="881591"/>
                    <a:pt x="1058" y="1091671"/>
                    <a:pt x="529" y="1251479"/>
                  </a:cubicBezTo>
                  <a:cubicBezTo>
                    <a:pt x="0" y="1411287"/>
                    <a:pt x="8467" y="1580092"/>
                    <a:pt x="16404" y="1676929"/>
                  </a:cubicBezTo>
                  <a:cubicBezTo>
                    <a:pt x="24342" y="1773767"/>
                    <a:pt x="38629" y="1800754"/>
                    <a:pt x="48154" y="1832504"/>
                  </a:cubicBezTo>
                  <a:cubicBezTo>
                    <a:pt x="57679" y="1864254"/>
                    <a:pt x="65087" y="1865842"/>
                    <a:pt x="73554" y="1867429"/>
                  </a:cubicBezTo>
                  <a:cubicBezTo>
                    <a:pt x="82021" y="1869016"/>
                    <a:pt x="98954" y="1842029"/>
                    <a:pt x="98954" y="1842029"/>
                  </a:cubicBezTo>
                </a:path>
              </a:pathLst>
            </a:cu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8" name="Freeform 73"/>
            <p:cNvSpPr>
              <a:spLocks noChangeArrowheads="1"/>
            </p:cNvSpPr>
            <p:nvPr/>
          </p:nvSpPr>
          <p:spPr bwMode="auto">
            <a:xfrm>
              <a:off x="7086600" y="914400"/>
              <a:ext cx="101600" cy="1868488"/>
            </a:xfrm>
            <a:custGeom>
              <a:avLst/>
              <a:gdLst>
                <a:gd name="T0" fmla="*/ 100550 w 102129"/>
                <a:gd name="T1" fmla="*/ 76663 h 1869016"/>
                <a:gd name="T2" fmla="*/ 75544 w 102129"/>
                <a:gd name="T3" fmla="*/ 32252 h 1869016"/>
                <a:gd name="T4" fmla="*/ 41158 w 102129"/>
                <a:gd name="T5" fmla="*/ 270176 h 1869016"/>
                <a:gd name="T6" fmla="*/ 19277 w 102129"/>
                <a:gd name="T7" fmla="*/ 717470 h 1869016"/>
                <a:gd name="T8" fmla="*/ 520 w 102129"/>
                <a:gd name="T9" fmla="*/ 1250419 h 1869016"/>
                <a:gd name="T10" fmla="*/ 16150 w 102129"/>
                <a:gd name="T11" fmla="*/ 1675508 h 1869016"/>
                <a:gd name="T12" fmla="*/ 47410 w 102129"/>
                <a:gd name="T13" fmla="*/ 1830951 h 1869016"/>
                <a:gd name="T14" fmla="*/ 72417 w 102129"/>
                <a:gd name="T15" fmla="*/ 1865847 h 1869016"/>
                <a:gd name="T16" fmla="*/ 97424 w 102129"/>
                <a:gd name="T17" fmla="*/ 1840469 h 18690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129"/>
                <a:gd name="T28" fmla="*/ 0 h 1869016"/>
                <a:gd name="T29" fmla="*/ 102129 w 102129"/>
                <a:gd name="T30" fmla="*/ 1869016 h 18690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129" h="1869016">
                  <a:moveTo>
                    <a:pt x="102129" y="76729"/>
                  </a:moveTo>
                  <a:cubicBezTo>
                    <a:pt x="94456" y="38364"/>
                    <a:pt x="86783" y="0"/>
                    <a:pt x="76729" y="32279"/>
                  </a:cubicBezTo>
                  <a:cubicBezTo>
                    <a:pt x="66675" y="64558"/>
                    <a:pt x="51329" y="156104"/>
                    <a:pt x="41804" y="270404"/>
                  </a:cubicBezTo>
                  <a:cubicBezTo>
                    <a:pt x="32279" y="384704"/>
                    <a:pt x="26458" y="554567"/>
                    <a:pt x="19579" y="718079"/>
                  </a:cubicBezTo>
                  <a:cubicBezTo>
                    <a:pt x="12700" y="881591"/>
                    <a:pt x="1058" y="1091671"/>
                    <a:pt x="529" y="1251479"/>
                  </a:cubicBezTo>
                  <a:cubicBezTo>
                    <a:pt x="0" y="1411287"/>
                    <a:pt x="8467" y="1580092"/>
                    <a:pt x="16404" y="1676929"/>
                  </a:cubicBezTo>
                  <a:cubicBezTo>
                    <a:pt x="24342" y="1773767"/>
                    <a:pt x="38629" y="1800754"/>
                    <a:pt x="48154" y="1832504"/>
                  </a:cubicBezTo>
                  <a:cubicBezTo>
                    <a:pt x="57679" y="1864254"/>
                    <a:pt x="65087" y="1865842"/>
                    <a:pt x="73554" y="1867429"/>
                  </a:cubicBezTo>
                  <a:cubicBezTo>
                    <a:pt x="82021" y="1869016"/>
                    <a:pt x="98954" y="1842029"/>
                    <a:pt x="98954" y="1842029"/>
                  </a:cubicBezTo>
                </a:path>
              </a:pathLst>
            </a:cu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69" name="Freeform 75"/>
            <p:cNvSpPr>
              <a:spLocks noChangeArrowheads="1"/>
            </p:cNvSpPr>
            <p:nvPr/>
          </p:nvSpPr>
          <p:spPr bwMode="auto">
            <a:xfrm>
              <a:off x="7391400" y="914400"/>
              <a:ext cx="101600" cy="1868488"/>
            </a:xfrm>
            <a:custGeom>
              <a:avLst/>
              <a:gdLst>
                <a:gd name="T0" fmla="*/ 100550 w 102129"/>
                <a:gd name="T1" fmla="*/ 76663 h 1869016"/>
                <a:gd name="T2" fmla="*/ 75544 w 102129"/>
                <a:gd name="T3" fmla="*/ 32252 h 1869016"/>
                <a:gd name="T4" fmla="*/ 41158 w 102129"/>
                <a:gd name="T5" fmla="*/ 270176 h 1869016"/>
                <a:gd name="T6" fmla="*/ 19277 w 102129"/>
                <a:gd name="T7" fmla="*/ 717470 h 1869016"/>
                <a:gd name="T8" fmla="*/ 520 w 102129"/>
                <a:gd name="T9" fmla="*/ 1250419 h 1869016"/>
                <a:gd name="T10" fmla="*/ 16150 w 102129"/>
                <a:gd name="T11" fmla="*/ 1675508 h 1869016"/>
                <a:gd name="T12" fmla="*/ 47410 w 102129"/>
                <a:gd name="T13" fmla="*/ 1830951 h 1869016"/>
                <a:gd name="T14" fmla="*/ 72417 w 102129"/>
                <a:gd name="T15" fmla="*/ 1865847 h 1869016"/>
                <a:gd name="T16" fmla="*/ 97424 w 102129"/>
                <a:gd name="T17" fmla="*/ 1840469 h 18690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129"/>
                <a:gd name="T28" fmla="*/ 0 h 1869016"/>
                <a:gd name="T29" fmla="*/ 102129 w 102129"/>
                <a:gd name="T30" fmla="*/ 1869016 h 18690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129" h="1869016">
                  <a:moveTo>
                    <a:pt x="102129" y="76729"/>
                  </a:moveTo>
                  <a:cubicBezTo>
                    <a:pt x="94456" y="38364"/>
                    <a:pt x="86783" y="0"/>
                    <a:pt x="76729" y="32279"/>
                  </a:cubicBezTo>
                  <a:cubicBezTo>
                    <a:pt x="66675" y="64558"/>
                    <a:pt x="51329" y="156104"/>
                    <a:pt x="41804" y="270404"/>
                  </a:cubicBezTo>
                  <a:cubicBezTo>
                    <a:pt x="32279" y="384704"/>
                    <a:pt x="26458" y="554567"/>
                    <a:pt x="19579" y="718079"/>
                  </a:cubicBezTo>
                  <a:cubicBezTo>
                    <a:pt x="12700" y="881591"/>
                    <a:pt x="1058" y="1091671"/>
                    <a:pt x="529" y="1251479"/>
                  </a:cubicBezTo>
                  <a:cubicBezTo>
                    <a:pt x="0" y="1411287"/>
                    <a:pt x="8467" y="1580092"/>
                    <a:pt x="16404" y="1676929"/>
                  </a:cubicBezTo>
                  <a:cubicBezTo>
                    <a:pt x="24342" y="1773767"/>
                    <a:pt x="38629" y="1800754"/>
                    <a:pt x="48154" y="1832504"/>
                  </a:cubicBezTo>
                  <a:cubicBezTo>
                    <a:pt x="57679" y="1864254"/>
                    <a:pt x="65087" y="1865842"/>
                    <a:pt x="73554" y="1867429"/>
                  </a:cubicBezTo>
                  <a:cubicBezTo>
                    <a:pt x="82021" y="1869016"/>
                    <a:pt x="98954" y="1842029"/>
                    <a:pt x="98954" y="1842029"/>
                  </a:cubicBezTo>
                </a:path>
              </a:pathLst>
            </a:cu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 name="Freeform 77"/>
            <p:cNvSpPr>
              <a:spLocks noChangeArrowheads="1"/>
            </p:cNvSpPr>
            <p:nvPr/>
          </p:nvSpPr>
          <p:spPr bwMode="auto">
            <a:xfrm>
              <a:off x="7696200" y="914400"/>
              <a:ext cx="101600" cy="1868488"/>
            </a:xfrm>
            <a:custGeom>
              <a:avLst/>
              <a:gdLst>
                <a:gd name="T0" fmla="*/ 100550 w 102129"/>
                <a:gd name="T1" fmla="*/ 76663 h 1869016"/>
                <a:gd name="T2" fmla="*/ 75544 w 102129"/>
                <a:gd name="T3" fmla="*/ 32252 h 1869016"/>
                <a:gd name="T4" fmla="*/ 41158 w 102129"/>
                <a:gd name="T5" fmla="*/ 270176 h 1869016"/>
                <a:gd name="T6" fmla="*/ 19277 w 102129"/>
                <a:gd name="T7" fmla="*/ 717470 h 1869016"/>
                <a:gd name="T8" fmla="*/ 520 w 102129"/>
                <a:gd name="T9" fmla="*/ 1250419 h 1869016"/>
                <a:gd name="T10" fmla="*/ 16150 w 102129"/>
                <a:gd name="T11" fmla="*/ 1675508 h 1869016"/>
                <a:gd name="T12" fmla="*/ 47410 w 102129"/>
                <a:gd name="T13" fmla="*/ 1830951 h 1869016"/>
                <a:gd name="T14" fmla="*/ 72417 w 102129"/>
                <a:gd name="T15" fmla="*/ 1865847 h 1869016"/>
                <a:gd name="T16" fmla="*/ 97424 w 102129"/>
                <a:gd name="T17" fmla="*/ 1840469 h 18690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129"/>
                <a:gd name="T28" fmla="*/ 0 h 1869016"/>
                <a:gd name="T29" fmla="*/ 102129 w 102129"/>
                <a:gd name="T30" fmla="*/ 1869016 h 18690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129" h="1869016">
                  <a:moveTo>
                    <a:pt x="102129" y="76729"/>
                  </a:moveTo>
                  <a:cubicBezTo>
                    <a:pt x="94456" y="38364"/>
                    <a:pt x="86783" y="0"/>
                    <a:pt x="76729" y="32279"/>
                  </a:cubicBezTo>
                  <a:cubicBezTo>
                    <a:pt x="66675" y="64558"/>
                    <a:pt x="51329" y="156104"/>
                    <a:pt x="41804" y="270404"/>
                  </a:cubicBezTo>
                  <a:cubicBezTo>
                    <a:pt x="32279" y="384704"/>
                    <a:pt x="26458" y="554567"/>
                    <a:pt x="19579" y="718079"/>
                  </a:cubicBezTo>
                  <a:cubicBezTo>
                    <a:pt x="12700" y="881591"/>
                    <a:pt x="1058" y="1091671"/>
                    <a:pt x="529" y="1251479"/>
                  </a:cubicBezTo>
                  <a:cubicBezTo>
                    <a:pt x="0" y="1411287"/>
                    <a:pt x="8467" y="1580092"/>
                    <a:pt x="16404" y="1676929"/>
                  </a:cubicBezTo>
                  <a:cubicBezTo>
                    <a:pt x="24342" y="1773767"/>
                    <a:pt x="38629" y="1800754"/>
                    <a:pt x="48154" y="1832504"/>
                  </a:cubicBezTo>
                  <a:cubicBezTo>
                    <a:pt x="57679" y="1864254"/>
                    <a:pt x="65087" y="1865842"/>
                    <a:pt x="73554" y="1867429"/>
                  </a:cubicBezTo>
                  <a:cubicBezTo>
                    <a:pt x="82021" y="1869016"/>
                    <a:pt x="98954" y="1842029"/>
                    <a:pt x="98954" y="1842029"/>
                  </a:cubicBezTo>
                </a:path>
              </a:pathLst>
            </a:cu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1" name="Freeform 79"/>
            <p:cNvSpPr>
              <a:spLocks noChangeArrowheads="1"/>
            </p:cNvSpPr>
            <p:nvPr/>
          </p:nvSpPr>
          <p:spPr bwMode="auto">
            <a:xfrm>
              <a:off x="8001000" y="914400"/>
              <a:ext cx="101600" cy="1868488"/>
            </a:xfrm>
            <a:custGeom>
              <a:avLst/>
              <a:gdLst>
                <a:gd name="T0" fmla="*/ 100550 w 102129"/>
                <a:gd name="T1" fmla="*/ 76663 h 1869016"/>
                <a:gd name="T2" fmla="*/ 75544 w 102129"/>
                <a:gd name="T3" fmla="*/ 32252 h 1869016"/>
                <a:gd name="T4" fmla="*/ 41158 w 102129"/>
                <a:gd name="T5" fmla="*/ 270176 h 1869016"/>
                <a:gd name="T6" fmla="*/ 19277 w 102129"/>
                <a:gd name="T7" fmla="*/ 717470 h 1869016"/>
                <a:gd name="T8" fmla="*/ 520 w 102129"/>
                <a:gd name="T9" fmla="*/ 1250419 h 1869016"/>
                <a:gd name="T10" fmla="*/ 16150 w 102129"/>
                <a:gd name="T11" fmla="*/ 1675508 h 1869016"/>
                <a:gd name="T12" fmla="*/ 47410 w 102129"/>
                <a:gd name="T13" fmla="*/ 1830951 h 1869016"/>
                <a:gd name="T14" fmla="*/ 72417 w 102129"/>
                <a:gd name="T15" fmla="*/ 1865847 h 1869016"/>
                <a:gd name="T16" fmla="*/ 97424 w 102129"/>
                <a:gd name="T17" fmla="*/ 1840469 h 18690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129"/>
                <a:gd name="T28" fmla="*/ 0 h 1869016"/>
                <a:gd name="T29" fmla="*/ 102129 w 102129"/>
                <a:gd name="T30" fmla="*/ 1869016 h 18690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129" h="1869016">
                  <a:moveTo>
                    <a:pt x="102129" y="76729"/>
                  </a:moveTo>
                  <a:cubicBezTo>
                    <a:pt x="94456" y="38364"/>
                    <a:pt x="86783" y="0"/>
                    <a:pt x="76729" y="32279"/>
                  </a:cubicBezTo>
                  <a:cubicBezTo>
                    <a:pt x="66675" y="64558"/>
                    <a:pt x="51329" y="156104"/>
                    <a:pt x="41804" y="270404"/>
                  </a:cubicBezTo>
                  <a:cubicBezTo>
                    <a:pt x="32279" y="384704"/>
                    <a:pt x="26458" y="554567"/>
                    <a:pt x="19579" y="718079"/>
                  </a:cubicBezTo>
                  <a:cubicBezTo>
                    <a:pt x="12700" y="881591"/>
                    <a:pt x="1058" y="1091671"/>
                    <a:pt x="529" y="1251479"/>
                  </a:cubicBezTo>
                  <a:cubicBezTo>
                    <a:pt x="0" y="1411287"/>
                    <a:pt x="8467" y="1580092"/>
                    <a:pt x="16404" y="1676929"/>
                  </a:cubicBezTo>
                  <a:cubicBezTo>
                    <a:pt x="24342" y="1773767"/>
                    <a:pt x="38629" y="1800754"/>
                    <a:pt x="48154" y="1832504"/>
                  </a:cubicBezTo>
                  <a:cubicBezTo>
                    <a:pt x="57679" y="1864254"/>
                    <a:pt x="65087" y="1865842"/>
                    <a:pt x="73554" y="1867429"/>
                  </a:cubicBezTo>
                  <a:cubicBezTo>
                    <a:pt x="82021" y="1869016"/>
                    <a:pt x="98954" y="1842029"/>
                    <a:pt x="98954" y="1842029"/>
                  </a:cubicBezTo>
                </a:path>
              </a:pathLst>
            </a:cu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cxnSp>
          <p:nvCxnSpPr>
            <p:cNvPr id="72" name="Straight Connector 106"/>
            <p:cNvCxnSpPr>
              <a:cxnSpLocks noChangeShapeType="1"/>
            </p:cNvCxnSpPr>
            <p:nvPr/>
          </p:nvCxnSpPr>
          <p:spPr bwMode="auto">
            <a:xfrm rot="5400000">
              <a:off x="8077201" y="2971800"/>
              <a:ext cx="455612" cy="1587"/>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cxnSp>
        <p:sp>
          <p:nvSpPr>
            <p:cNvPr id="73" name="Freeform 107"/>
            <p:cNvSpPr>
              <a:spLocks noChangeArrowheads="1"/>
            </p:cNvSpPr>
            <p:nvPr/>
          </p:nvSpPr>
          <p:spPr bwMode="auto">
            <a:xfrm>
              <a:off x="4953000" y="901700"/>
              <a:ext cx="119063" cy="2527300"/>
            </a:xfrm>
            <a:custGeom>
              <a:avLst/>
              <a:gdLst>
                <a:gd name="T0" fmla="*/ 108128 w 122766"/>
                <a:gd name="T1" fmla="*/ 136466 h 2179462"/>
                <a:gd name="T2" fmla="*/ 74571 w 122766"/>
                <a:gd name="T3" fmla="*/ 52290 h 2179462"/>
                <a:gd name="T4" fmla="*/ 41013 w 122766"/>
                <a:gd name="T5" fmla="*/ 450210 h 2179462"/>
                <a:gd name="T6" fmla="*/ 18642 w 122766"/>
                <a:gd name="T7" fmla="*/ 1207788 h 2179462"/>
                <a:gd name="T8" fmla="*/ 3728 w 122766"/>
                <a:gd name="T9" fmla="*/ 1858233 h 2179462"/>
                <a:gd name="T10" fmla="*/ 3728 w 122766"/>
                <a:gd name="T11" fmla="*/ 2623460 h 2179462"/>
                <a:gd name="T12" fmla="*/ 3728 w 122766"/>
                <a:gd name="T13" fmla="*/ 3235643 h 2179462"/>
                <a:gd name="T14" fmla="*/ 0 w 122766"/>
                <a:gd name="T15" fmla="*/ 3939655 h 2179462"/>
                <a:gd name="T16" fmla="*/ 0 60000 65536"/>
                <a:gd name="T17" fmla="*/ 0 60000 65536"/>
                <a:gd name="T18" fmla="*/ 0 60000 65536"/>
                <a:gd name="T19" fmla="*/ 0 60000 65536"/>
                <a:gd name="T20" fmla="*/ 0 60000 65536"/>
                <a:gd name="T21" fmla="*/ 0 60000 65536"/>
                <a:gd name="T22" fmla="*/ 0 60000 65536"/>
                <a:gd name="T23" fmla="*/ 0 60000 65536"/>
                <a:gd name="T24" fmla="*/ 0 w 122766"/>
                <a:gd name="T25" fmla="*/ 0 h 2179462"/>
                <a:gd name="T26" fmla="*/ 122766 w 122766"/>
                <a:gd name="T27" fmla="*/ 2179462 h 21794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2766" h="2179462">
                  <a:moveTo>
                    <a:pt x="122766" y="75495"/>
                  </a:moveTo>
                  <a:cubicBezTo>
                    <a:pt x="110066" y="37747"/>
                    <a:pt x="97366" y="0"/>
                    <a:pt x="84666" y="28928"/>
                  </a:cubicBezTo>
                  <a:cubicBezTo>
                    <a:pt x="71966" y="57856"/>
                    <a:pt x="57149" y="142523"/>
                    <a:pt x="46566" y="249062"/>
                  </a:cubicBezTo>
                  <a:cubicBezTo>
                    <a:pt x="35983" y="355601"/>
                    <a:pt x="28222" y="538340"/>
                    <a:pt x="21166" y="668162"/>
                  </a:cubicBezTo>
                  <a:cubicBezTo>
                    <a:pt x="14111" y="797984"/>
                    <a:pt x="7055" y="897467"/>
                    <a:pt x="4233" y="1027995"/>
                  </a:cubicBezTo>
                  <a:cubicBezTo>
                    <a:pt x="1411" y="1158523"/>
                    <a:pt x="4233" y="1451328"/>
                    <a:pt x="4233" y="1451328"/>
                  </a:cubicBezTo>
                  <a:cubicBezTo>
                    <a:pt x="4233" y="1578328"/>
                    <a:pt x="4939" y="1668639"/>
                    <a:pt x="4233" y="1789995"/>
                  </a:cubicBezTo>
                  <a:cubicBezTo>
                    <a:pt x="3528" y="1911351"/>
                    <a:pt x="0" y="2179462"/>
                    <a:pt x="0" y="2179462"/>
                  </a:cubicBezTo>
                </a:path>
              </a:pathLst>
            </a:custGeom>
            <a:noFill/>
            <a:ln w="571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cxnSp>
          <p:nvCxnSpPr>
            <p:cNvPr id="74" name="Straight Connector 120"/>
            <p:cNvCxnSpPr>
              <a:cxnSpLocks noChangeShapeType="1"/>
              <a:stCxn id="73" idx="6"/>
            </p:cNvCxnSpPr>
            <p:nvPr/>
          </p:nvCxnSpPr>
          <p:spPr bwMode="auto">
            <a:xfrm flipH="1">
              <a:off x="4800600" y="2978150"/>
              <a:ext cx="157163" cy="29845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cxnSp>
        <p:cxnSp>
          <p:nvCxnSpPr>
            <p:cNvPr id="75" name="Straight Connector 122"/>
            <p:cNvCxnSpPr>
              <a:cxnSpLocks noChangeShapeType="1"/>
              <a:stCxn id="73" idx="6"/>
            </p:cNvCxnSpPr>
            <p:nvPr/>
          </p:nvCxnSpPr>
          <p:spPr bwMode="auto">
            <a:xfrm>
              <a:off x="4957763" y="2978150"/>
              <a:ext cx="147637" cy="298450"/>
            </a:xfrm>
            <a:prstGeom prst="line">
              <a:avLst/>
            </a:prstGeom>
            <a:noFill/>
            <a:ln w="57150">
              <a:solidFill>
                <a:schemeClr val="tx1"/>
              </a:solidFill>
              <a:round/>
              <a:headEnd/>
              <a:tailEnd/>
            </a:ln>
            <a:extLst>
              <a:ext uri="{909E8E84-426E-40dd-AFC4-6F175D3DCCD1}">
                <a14:hiddenFill xmlns:a14="http://schemas.microsoft.com/office/drawing/2010/main" xmlns="">
                  <a:noFill/>
                </a14:hiddenFill>
              </a:ext>
            </a:extLst>
          </p:spPr>
        </p:cxnSp>
        <p:graphicFrame>
          <p:nvGraphicFramePr>
            <p:cNvPr id="76" name="Object 3"/>
            <p:cNvGraphicFramePr>
              <a:graphicFrameLocks noChangeAspect="1"/>
            </p:cNvGraphicFramePr>
            <p:nvPr>
              <p:extLst>
                <p:ext uri="{D42A27DB-BD31-4B8C-83A1-F6EECF244321}">
                  <p14:modId xmlns:p14="http://schemas.microsoft.com/office/powerpoint/2010/main" val="3909994529"/>
                </p:ext>
              </p:extLst>
            </p:nvPr>
          </p:nvGraphicFramePr>
          <p:xfrm>
            <a:off x="4591050" y="3132137"/>
            <a:ext cx="169862" cy="312738"/>
          </p:xfrm>
          <a:graphic>
            <a:graphicData uri="http://schemas.openxmlformats.org/presentationml/2006/ole">
              <mc:AlternateContent xmlns:mc="http://schemas.openxmlformats.org/markup-compatibility/2006">
                <mc:Choice xmlns:v="urn:schemas-microsoft-com:vml" Requires="v">
                  <p:oleObj spid="_x0000_s2610148" name="Equation" r:id="rId4" imgW="88900" imgH="165100" progId="Equation.DSMT4">
                    <p:embed/>
                  </p:oleObj>
                </mc:Choice>
                <mc:Fallback>
                  <p:oleObj name="Equation" r:id="rId4" imgW="88900" imgH="165100" progId="Equation.DSMT4">
                    <p:embed/>
                    <p:pic>
                      <p:nvPicPr>
                        <p:cNvPr id="0" name=""/>
                        <p:cNvPicPr>
                          <a:picLocks noChangeAspect="1" noChangeArrowheads="1"/>
                        </p:cNvPicPr>
                        <p:nvPr/>
                      </p:nvPicPr>
                      <p:blipFill>
                        <a:blip r:embed="rId5"/>
                        <a:srcRect/>
                        <a:stretch>
                          <a:fillRect/>
                        </a:stretch>
                      </p:blipFill>
                      <p:spPr bwMode="auto">
                        <a:xfrm>
                          <a:off x="4591050" y="3132137"/>
                          <a:ext cx="169862" cy="3127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cxnSp>
          <p:nvCxnSpPr>
            <p:cNvPr id="96" name="Straight Arrow Connector 175"/>
            <p:cNvCxnSpPr>
              <a:cxnSpLocks noChangeShapeType="1"/>
            </p:cNvCxnSpPr>
            <p:nvPr/>
          </p:nvCxnSpPr>
          <p:spPr bwMode="auto">
            <a:xfrm rot="10800000">
              <a:off x="4191000" y="2125663"/>
              <a:ext cx="4572000" cy="7937"/>
            </a:xfrm>
            <a:prstGeom prst="straightConnector1">
              <a:avLst/>
            </a:prstGeom>
            <a:noFill/>
            <a:ln w="9525">
              <a:solidFill>
                <a:schemeClr val="tx1"/>
              </a:solidFill>
              <a:prstDash val="dash"/>
              <a:round/>
              <a:headEnd/>
              <a:tailEnd type="arrow" w="med" len="med"/>
            </a:ln>
            <a:extLst>
              <a:ext uri="{909E8E84-426E-40dd-AFC4-6F175D3DCCD1}">
                <a14:hiddenFill xmlns:a14="http://schemas.microsoft.com/office/drawing/2010/main" xmlns="">
                  <a:noFill/>
                </a14:hiddenFill>
              </a:ext>
            </a:extLst>
          </p:spPr>
        </p:cxnSp>
        <p:cxnSp>
          <p:nvCxnSpPr>
            <p:cNvPr id="97" name="Straight Arrow Connector 177"/>
            <p:cNvCxnSpPr>
              <a:cxnSpLocks noChangeShapeType="1"/>
            </p:cNvCxnSpPr>
            <p:nvPr/>
          </p:nvCxnSpPr>
          <p:spPr bwMode="auto">
            <a:xfrm rot="10800000">
              <a:off x="4191000" y="1592263"/>
              <a:ext cx="4572000" cy="7937"/>
            </a:xfrm>
            <a:prstGeom prst="straightConnector1">
              <a:avLst/>
            </a:prstGeom>
            <a:noFill/>
            <a:ln w="9525">
              <a:solidFill>
                <a:schemeClr val="tx1"/>
              </a:solidFill>
              <a:prstDash val="dash"/>
              <a:round/>
              <a:headEnd/>
              <a:tailEnd type="arrow" w="med" len="med"/>
            </a:ln>
            <a:extLst>
              <a:ext uri="{909E8E84-426E-40dd-AFC4-6F175D3DCCD1}">
                <a14:hiddenFill xmlns:a14="http://schemas.microsoft.com/office/drawing/2010/main" xmlns="">
                  <a:noFill/>
                </a14:hiddenFill>
              </a:ext>
            </a:extLst>
          </p:spPr>
        </p:cxnSp>
      </p:grpSp>
      <p:graphicFrame>
        <p:nvGraphicFramePr>
          <p:cNvPr id="98" name="Object 97"/>
          <p:cNvGraphicFramePr>
            <a:graphicFrameLocks noChangeAspect="1"/>
          </p:cNvGraphicFramePr>
          <p:nvPr>
            <p:extLst>
              <p:ext uri="{D42A27DB-BD31-4B8C-83A1-F6EECF244321}">
                <p14:modId xmlns:p14="http://schemas.microsoft.com/office/powerpoint/2010/main" val="2157505837"/>
              </p:ext>
            </p:extLst>
          </p:nvPr>
        </p:nvGraphicFramePr>
        <p:xfrm>
          <a:off x="158749" y="1804989"/>
          <a:ext cx="2090738" cy="2003425"/>
        </p:xfrm>
        <a:graphic>
          <a:graphicData uri="http://schemas.openxmlformats.org/presentationml/2006/ole">
            <mc:AlternateContent xmlns:mc="http://schemas.openxmlformats.org/markup-compatibility/2006">
              <mc:Choice xmlns:v="urn:schemas-microsoft-com:vml" Requires="v">
                <p:oleObj spid="_x0000_s2610149" name="Equation" r:id="rId6" imgW="1244600" imgH="1193800" progId="Equation.DSMT4">
                  <p:embed/>
                </p:oleObj>
              </mc:Choice>
              <mc:Fallback>
                <p:oleObj name="Equation" r:id="rId6" imgW="1244600" imgH="1193800" progId="Equation.DSMT4">
                  <p:embed/>
                  <p:pic>
                    <p:nvPicPr>
                      <p:cNvPr id="0" name=""/>
                      <p:cNvPicPr/>
                      <p:nvPr/>
                    </p:nvPicPr>
                    <p:blipFill>
                      <a:blip r:embed="rId7"/>
                      <a:stretch>
                        <a:fillRect/>
                      </a:stretch>
                    </p:blipFill>
                    <p:spPr>
                      <a:xfrm>
                        <a:off x="158749" y="1804989"/>
                        <a:ext cx="2090738" cy="2003425"/>
                      </a:xfrm>
                      <a:prstGeom prst="rect">
                        <a:avLst/>
                      </a:prstGeom>
                    </p:spPr>
                  </p:pic>
                </p:oleObj>
              </mc:Fallback>
            </mc:AlternateContent>
          </a:graphicData>
        </a:graphic>
      </p:graphicFrame>
      <p:graphicFrame>
        <p:nvGraphicFramePr>
          <p:cNvPr id="99" name="Object 98"/>
          <p:cNvGraphicFramePr>
            <a:graphicFrameLocks noChangeAspect="1"/>
          </p:cNvGraphicFramePr>
          <p:nvPr>
            <p:extLst>
              <p:ext uri="{D42A27DB-BD31-4B8C-83A1-F6EECF244321}">
                <p14:modId xmlns:p14="http://schemas.microsoft.com/office/powerpoint/2010/main" val="2579636236"/>
              </p:ext>
            </p:extLst>
          </p:nvPr>
        </p:nvGraphicFramePr>
        <p:xfrm>
          <a:off x="2391570" y="3116263"/>
          <a:ext cx="3116262" cy="3433762"/>
        </p:xfrm>
        <a:graphic>
          <a:graphicData uri="http://schemas.openxmlformats.org/presentationml/2006/ole">
            <mc:AlternateContent xmlns:mc="http://schemas.openxmlformats.org/markup-compatibility/2006">
              <mc:Choice xmlns:v="urn:schemas-microsoft-com:vml" Requires="v">
                <p:oleObj spid="_x0000_s2610150" name="Equation" r:id="rId8" imgW="1854200" imgH="2044700" progId="Equation.DSMT4">
                  <p:embed/>
                </p:oleObj>
              </mc:Choice>
              <mc:Fallback>
                <p:oleObj name="Equation" r:id="rId8" imgW="1854200" imgH="2044700" progId="Equation.DSMT4">
                  <p:embed/>
                  <p:pic>
                    <p:nvPicPr>
                      <p:cNvPr id="0" name=""/>
                      <p:cNvPicPr/>
                      <p:nvPr/>
                    </p:nvPicPr>
                    <p:blipFill>
                      <a:blip r:embed="rId9"/>
                      <a:stretch>
                        <a:fillRect/>
                      </a:stretch>
                    </p:blipFill>
                    <p:spPr>
                      <a:xfrm>
                        <a:off x="2391570" y="3116263"/>
                        <a:ext cx="3116262" cy="3433762"/>
                      </a:xfrm>
                      <a:prstGeom prst="rect">
                        <a:avLst/>
                      </a:prstGeom>
                    </p:spPr>
                  </p:pic>
                </p:oleObj>
              </mc:Fallback>
            </mc:AlternateContent>
          </a:graphicData>
        </a:graphic>
      </p:graphicFrame>
      <p:graphicFrame>
        <p:nvGraphicFramePr>
          <p:cNvPr id="101" name="Object 100"/>
          <p:cNvGraphicFramePr>
            <a:graphicFrameLocks noChangeAspect="1"/>
          </p:cNvGraphicFramePr>
          <p:nvPr>
            <p:extLst>
              <p:ext uri="{D42A27DB-BD31-4B8C-83A1-F6EECF244321}">
                <p14:modId xmlns:p14="http://schemas.microsoft.com/office/powerpoint/2010/main" val="2371494994"/>
              </p:ext>
            </p:extLst>
          </p:nvPr>
        </p:nvGraphicFramePr>
        <p:xfrm>
          <a:off x="5343526" y="4610100"/>
          <a:ext cx="3459162" cy="1939925"/>
        </p:xfrm>
        <a:graphic>
          <a:graphicData uri="http://schemas.openxmlformats.org/presentationml/2006/ole">
            <mc:AlternateContent xmlns:mc="http://schemas.openxmlformats.org/markup-compatibility/2006">
              <mc:Choice xmlns:v="urn:schemas-microsoft-com:vml" Requires="v">
                <p:oleObj spid="_x0000_s2610151" name="Equation" r:id="rId10" imgW="2057400" imgH="1155700" progId="Equation.DSMT4">
                  <p:embed/>
                </p:oleObj>
              </mc:Choice>
              <mc:Fallback>
                <p:oleObj name="Equation" r:id="rId10" imgW="2057400" imgH="1155700" progId="Equation.DSMT4">
                  <p:embed/>
                  <p:pic>
                    <p:nvPicPr>
                      <p:cNvPr id="0" name=""/>
                      <p:cNvPicPr/>
                      <p:nvPr/>
                    </p:nvPicPr>
                    <p:blipFill>
                      <a:blip r:embed="rId11"/>
                      <a:stretch>
                        <a:fillRect/>
                      </a:stretch>
                    </p:blipFill>
                    <p:spPr>
                      <a:xfrm>
                        <a:off x="5343526" y="4610100"/>
                        <a:ext cx="3459162" cy="1939925"/>
                      </a:xfrm>
                      <a:prstGeom prst="rect">
                        <a:avLst/>
                      </a:prstGeom>
                    </p:spPr>
                  </p:pic>
                </p:oleObj>
              </mc:Fallback>
            </mc:AlternateContent>
          </a:graphicData>
        </a:graphic>
      </p:graphicFrame>
      <p:graphicFrame>
        <p:nvGraphicFramePr>
          <p:cNvPr id="102" name="Object 101"/>
          <p:cNvGraphicFramePr>
            <a:graphicFrameLocks noChangeAspect="1"/>
          </p:cNvGraphicFramePr>
          <p:nvPr>
            <p:extLst>
              <p:ext uri="{D42A27DB-BD31-4B8C-83A1-F6EECF244321}">
                <p14:modId xmlns:p14="http://schemas.microsoft.com/office/powerpoint/2010/main" val="1186232033"/>
              </p:ext>
            </p:extLst>
          </p:nvPr>
        </p:nvGraphicFramePr>
        <p:xfrm>
          <a:off x="7354888" y="3806825"/>
          <a:ext cx="469900" cy="361950"/>
        </p:xfrm>
        <a:graphic>
          <a:graphicData uri="http://schemas.openxmlformats.org/presentationml/2006/ole">
            <mc:AlternateContent xmlns:mc="http://schemas.openxmlformats.org/markup-compatibility/2006">
              <mc:Choice xmlns:v="urn:schemas-microsoft-com:vml" Requires="v">
                <p:oleObj spid="_x0000_s2610152" name="Equation" r:id="rId12" imgW="279400" imgH="215900" progId="Equation.DSMT4">
                  <p:embed/>
                </p:oleObj>
              </mc:Choice>
              <mc:Fallback>
                <p:oleObj name="Equation" r:id="rId12" imgW="279400" imgH="215900" progId="Equation.DSMT4">
                  <p:embed/>
                  <p:pic>
                    <p:nvPicPr>
                      <p:cNvPr id="0" name=""/>
                      <p:cNvPicPr/>
                      <p:nvPr/>
                    </p:nvPicPr>
                    <p:blipFill>
                      <a:blip r:embed="rId13"/>
                      <a:stretch>
                        <a:fillRect/>
                      </a:stretch>
                    </p:blipFill>
                    <p:spPr>
                      <a:xfrm>
                        <a:off x="7354888" y="3806825"/>
                        <a:ext cx="469900" cy="361950"/>
                      </a:xfrm>
                      <a:prstGeom prst="rect">
                        <a:avLst/>
                      </a:prstGeom>
                    </p:spPr>
                  </p:pic>
                </p:oleObj>
              </mc:Fallback>
            </mc:AlternateContent>
          </a:graphicData>
        </a:graphic>
      </p:graphicFrame>
      <p:cxnSp>
        <p:nvCxnSpPr>
          <p:cNvPr id="36" name="Straight Connector 35"/>
          <p:cNvCxnSpPr/>
          <p:nvPr/>
        </p:nvCxnSpPr>
        <p:spPr>
          <a:xfrm flipV="1">
            <a:off x="7942263" y="5362573"/>
            <a:ext cx="163513" cy="323851"/>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7916863" y="5810249"/>
            <a:ext cx="265113" cy="323852"/>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2" name="Freeform 11"/>
          <p:cNvSpPr/>
          <p:nvPr/>
        </p:nvSpPr>
        <p:spPr>
          <a:xfrm rot="20123986">
            <a:off x="762000" y="2933700"/>
            <a:ext cx="2578100" cy="1231900"/>
          </a:xfrm>
          <a:custGeom>
            <a:avLst/>
            <a:gdLst>
              <a:gd name="connsiteX0" fmla="*/ 0 w 2578100"/>
              <a:gd name="connsiteY0" fmla="*/ 1231900 h 1231900"/>
              <a:gd name="connsiteX1" fmla="*/ 901700 w 2578100"/>
              <a:gd name="connsiteY1" fmla="*/ 1117600 h 1231900"/>
              <a:gd name="connsiteX2" fmla="*/ 1397000 w 2578100"/>
              <a:gd name="connsiteY2" fmla="*/ 838200 h 1231900"/>
              <a:gd name="connsiteX3" fmla="*/ 1714500 w 2578100"/>
              <a:gd name="connsiteY3" fmla="*/ 469900 h 1231900"/>
              <a:gd name="connsiteX4" fmla="*/ 2133600 w 2578100"/>
              <a:gd name="connsiteY4" fmla="*/ 139700 h 1231900"/>
              <a:gd name="connsiteX5" fmla="*/ 2578100 w 2578100"/>
              <a:gd name="connsiteY5" fmla="*/ 0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100" h="1231900">
                <a:moveTo>
                  <a:pt x="0" y="1231900"/>
                </a:moveTo>
                <a:cubicBezTo>
                  <a:pt x="334433" y="1207558"/>
                  <a:pt x="668867" y="1183217"/>
                  <a:pt x="901700" y="1117600"/>
                </a:cubicBezTo>
                <a:cubicBezTo>
                  <a:pt x="1134533" y="1051983"/>
                  <a:pt x="1261533" y="946150"/>
                  <a:pt x="1397000" y="838200"/>
                </a:cubicBezTo>
                <a:cubicBezTo>
                  <a:pt x="1532467" y="730250"/>
                  <a:pt x="1591733" y="586317"/>
                  <a:pt x="1714500" y="469900"/>
                </a:cubicBezTo>
                <a:cubicBezTo>
                  <a:pt x="1837267" y="353483"/>
                  <a:pt x="1989667" y="218017"/>
                  <a:pt x="2133600" y="139700"/>
                </a:cubicBezTo>
                <a:cubicBezTo>
                  <a:pt x="2277533" y="61383"/>
                  <a:pt x="2578100" y="0"/>
                  <a:pt x="2578100" y="0"/>
                </a:cubicBezTo>
              </a:path>
            </a:pathLst>
          </a:custGeom>
          <a:ln w="9525" cmpd="sng">
            <a:solidFill>
              <a:srgbClr val="FF0000"/>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6" name="Straight Connector 45"/>
          <p:cNvCxnSpPr/>
          <p:nvPr/>
        </p:nvCxnSpPr>
        <p:spPr>
          <a:xfrm flipV="1">
            <a:off x="8145464" y="5362573"/>
            <a:ext cx="592136" cy="374653"/>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49" name="Object 48"/>
          <p:cNvGraphicFramePr>
            <a:graphicFrameLocks noChangeAspect="1"/>
          </p:cNvGraphicFramePr>
          <p:nvPr>
            <p:extLst>
              <p:ext uri="{D42A27DB-BD31-4B8C-83A1-F6EECF244321}">
                <p14:modId xmlns:p14="http://schemas.microsoft.com/office/powerpoint/2010/main" val="751235704"/>
              </p:ext>
            </p:extLst>
          </p:nvPr>
        </p:nvGraphicFramePr>
        <p:xfrm>
          <a:off x="8466091" y="5172467"/>
          <a:ext cx="543017" cy="190106"/>
        </p:xfrm>
        <a:graphic>
          <a:graphicData uri="http://schemas.openxmlformats.org/presentationml/2006/ole">
            <mc:AlternateContent xmlns:mc="http://schemas.openxmlformats.org/markup-compatibility/2006">
              <mc:Choice xmlns:v="urn:schemas-microsoft-com:vml" Requires="v">
                <p:oleObj spid="_x0000_s2610153" name="Equation" r:id="rId14" imgW="508000" imgH="177800" progId="Equation.DSMT4">
                  <p:embed/>
                </p:oleObj>
              </mc:Choice>
              <mc:Fallback>
                <p:oleObj name="Equation" r:id="rId14" imgW="508000" imgH="177800" progId="Equation.DSMT4">
                  <p:embed/>
                  <p:pic>
                    <p:nvPicPr>
                      <p:cNvPr id="0" name=""/>
                      <p:cNvPicPr/>
                      <p:nvPr/>
                    </p:nvPicPr>
                    <p:blipFill>
                      <a:blip r:embed="rId15"/>
                      <a:stretch>
                        <a:fillRect/>
                      </a:stretch>
                    </p:blipFill>
                    <p:spPr>
                      <a:xfrm>
                        <a:off x="8466091" y="5172467"/>
                        <a:ext cx="543017" cy="190106"/>
                      </a:xfrm>
                      <a:prstGeom prst="rect">
                        <a:avLst/>
                      </a:prstGeom>
                    </p:spPr>
                  </p:pic>
                </p:oleObj>
              </mc:Fallback>
            </mc:AlternateContent>
          </a:graphicData>
        </a:graphic>
      </p:graphicFrame>
      <p:sp>
        <p:nvSpPr>
          <p:cNvPr id="17" name="Freeform 16"/>
          <p:cNvSpPr/>
          <p:nvPr/>
        </p:nvSpPr>
        <p:spPr>
          <a:xfrm>
            <a:off x="5219700" y="3835400"/>
            <a:ext cx="493598" cy="2565400"/>
          </a:xfrm>
          <a:custGeom>
            <a:avLst/>
            <a:gdLst>
              <a:gd name="connsiteX0" fmla="*/ 482600 w 493598"/>
              <a:gd name="connsiteY0" fmla="*/ 0 h 2565400"/>
              <a:gd name="connsiteX1" fmla="*/ 482600 w 493598"/>
              <a:gd name="connsiteY1" fmla="*/ 419100 h 2565400"/>
              <a:gd name="connsiteX2" fmla="*/ 368300 w 493598"/>
              <a:gd name="connsiteY2" fmla="*/ 660400 h 2565400"/>
              <a:gd name="connsiteX3" fmla="*/ 88900 w 493598"/>
              <a:gd name="connsiteY3" fmla="*/ 914400 h 2565400"/>
              <a:gd name="connsiteX4" fmla="*/ 12700 w 493598"/>
              <a:gd name="connsiteY4" fmla="*/ 1193800 h 2565400"/>
              <a:gd name="connsiteX5" fmla="*/ 88900 w 493598"/>
              <a:gd name="connsiteY5" fmla="*/ 1473200 h 2565400"/>
              <a:gd name="connsiteX6" fmla="*/ 114300 w 493598"/>
              <a:gd name="connsiteY6" fmla="*/ 1739900 h 2565400"/>
              <a:gd name="connsiteX7" fmla="*/ 88900 w 493598"/>
              <a:gd name="connsiteY7" fmla="*/ 2044700 h 2565400"/>
              <a:gd name="connsiteX8" fmla="*/ 0 w 493598"/>
              <a:gd name="connsiteY8" fmla="*/ 2565400 h 256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3598" h="2565400">
                <a:moveTo>
                  <a:pt x="482600" y="0"/>
                </a:moveTo>
                <a:cubicBezTo>
                  <a:pt x="492125" y="154517"/>
                  <a:pt x="501650" y="309034"/>
                  <a:pt x="482600" y="419100"/>
                </a:cubicBezTo>
                <a:cubicBezTo>
                  <a:pt x="463550" y="529166"/>
                  <a:pt x="433917" y="577850"/>
                  <a:pt x="368300" y="660400"/>
                </a:cubicBezTo>
                <a:cubicBezTo>
                  <a:pt x="302683" y="742950"/>
                  <a:pt x="148167" y="825500"/>
                  <a:pt x="88900" y="914400"/>
                </a:cubicBezTo>
                <a:cubicBezTo>
                  <a:pt x="29633" y="1003300"/>
                  <a:pt x="12700" y="1100667"/>
                  <a:pt x="12700" y="1193800"/>
                </a:cubicBezTo>
                <a:cubicBezTo>
                  <a:pt x="12700" y="1286933"/>
                  <a:pt x="71967" y="1382183"/>
                  <a:pt x="88900" y="1473200"/>
                </a:cubicBezTo>
                <a:cubicBezTo>
                  <a:pt x="105833" y="1564217"/>
                  <a:pt x="114300" y="1644650"/>
                  <a:pt x="114300" y="1739900"/>
                </a:cubicBezTo>
                <a:cubicBezTo>
                  <a:pt x="114300" y="1835150"/>
                  <a:pt x="107950" y="1907117"/>
                  <a:pt x="88900" y="2044700"/>
                </a:cubicBezTo>
                <a:cubicBezTo>
                  <a:pt x="69850" y="2182283"/>
                  <a:pt x="0" y="2565400"/>
                  <a:pt x="0" y="2565400"/>
                </a:cubicBezTo>
              </a:path>
            </a:pathLst>
          </a:custGeom>
          <a:ln w="9525" cmpd="sng">
            <a:solidFill>
              <a:srgbClr val="FF0000"/>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7074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dissolve">
                                      <p:cBhvr>
                                        <p:cTn id="7" dur="5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dissolve">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dissolve">
                                      <p:cBhvr>
                                        <p:cTn id="17" dur="500"/>
                                        <p:tgtEl>
                                          <p:spTgt spid="102"/>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00"/>
                                        </p:tgtEl>
                                        <p:attrNameLst>
                                          <p:attrName>style.visibility</p:attrName>
                                        </p:attrNameLst>
                                      </p:cBhvr>
                                      <p:to>
                                        <p:strVal val="visible"/>
                                      </p:to>
                                    </p:set>
                                    <p:animEffect transition="in" filter="dissolve">
                                      <p:cBhvr>
                                        <p:cTn id="20" dur="500"/>
                                        <p:tgtEl>
                                          <p:spTgt spid="10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01"/>
                                        </p:tgtEl>
                                        <p:attrNameLst>
                                          <p:attrName>style.visibility</p:attrName>
                                        </p:attrNameLst>
                                      </p:cBhvr>
                                      <p:to>
                                        <p:strVal val="visible"/>
                                      </p:to>
                                    </p:set>
                                    <p:animEffect transition="in" filter="dissolve">
                                      <p:cBhvr>
                                        <p:cTn id="25" dur="500"/>
                                        <p:tgtEl>
                                          <p:spTgt spid="101"/>
                                        </p:tgtEl>
                                      </p:cBhvr>
                                    </p:animEffect>
                                  </p:childTnLst>
                                </p:cTn>
                              </p:par>
                              <p:par>
                                <p:cTn id="26" presetID="9"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dissolve">
                                      <p:cBhvr>
                                        <p:cTn id="28" dur="500"/>
                                        <p:tgtEl>
                                          <p:spTgt spid="36"/>
                                        </p:tgtEl>
                                      </p:cBhvr>
                                    </p:animEffect>
                                  </p:childTnLst>
                                </p:cTn>
                              </p:par>
                              <p:par>
                                <p:cTn id="29" presetID="9"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dissolve">
                                      <p:cBhvr>
                                        <p:cTn id="31" dur="500"/>
                                        <p:tgtEl>
                                          <p:spTgt spid="38"/>
                                        </p:tgtEl>
                                      </p:cBhvr>
                                    </p:animEffect>
                                  </p:childTnLst>
                                </p:cTn>
                              </p:par>
                              <p:par>
                                <p:cTn id="32" presetID="9" presetClass="entr" presetSubtype="0"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dissolve">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dissolve">
                                      <p:cBhvr>
                                        <p:cTn id="3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498" y="1742145"/>
            <a:ext cx="5016501" cy="1631216"/>
          </a:xfrm>
          <a:prstGeom prst="rect">
            <a:avLst/>
          </a:prstGeom>
          <a:noFill/>
        </p:spPr>
        <p:txBody>
          <a:bodyPr wrap="square" rtlCol="0">
            <a:spAutoFit/>
          </a:bodyPr>
          <a:lstStyle/>
          <a:p>
            <a:r>
              <a:rPr lang="en-US" sz="2000" dirty="0">
                <a:solidFill>
                  <a:srgbClr val="FF0000"/>
                </a:solidFill>
                <a:latin typeface="Apple Chancery"/>
                <a:cs typeface="Apple Chancery"/>
              </a:rPr>
              <a:t>The back-EMF </a:t>
            </a:r>
            <a:r>
              <a:rPr lang="en-US" sz="2000" dirty="0">
                <a:latin typeface="Times New Roman"/>
                <a:cs typeface="Times New Roman"/>
              </a:rPr>
              <a:t>in the coil generated by the </a:t>
            </a:r>
            <a:r>
              <a:rPr lang="en-US" sz="2000" dirty="0">
                <a:solidFill>
                  <a:srgbClr val="0000FF"/>
                </a:solidFill>
                <a:latin typeface="Times New Roman"/>
                <a:cs typeface="Times New Roman"/>
              </a:rPr>
              <a:t>attempt </a:t>
            </a:r>
            <a:r>
              <a:rPr lang="en-US" sz="2000" dirty="0">
                <a:latin typeface="Times New Roman"/>
                <a:cs typeface="Times New Roman"/>
              </a:rPr>
              <a:t>of the </a:t>
            </a:r>
            <a:r>
              <a:rPr lang="en-US" sz="2000" dirty="0">
                <a:solidFill>
                  <a:srgbClr val="0000FF"/>
                </a:solidFill>
                <a:latin typeface="Times New Roman"/>
                <a:cs typeface="Times New Roman"/>
              </a:rPr>
              <a:t>battery</a:t>
            </a:r>
            <a:r>
              <a:rPr lang="en-US" sz="2000" dirty="0">
                <a:latin typeface="Times New Roman"/>
                <a:cs typeface="Times New Roman"/>
              </a:rPr>
              <a:t> to </a:t>
            </a:r>
            <a:r>
              <a:rPr lang="en-US" sz="2000" dirty="0">
                <a:solidFill>
                  <a:srgbClr val="0000FF"/>
                </a:solidFill>
                <a:latin typeface="Times New Roman"/>
                <a:cs typeface="Times New Roman"/>
              </a:rPr>
              <a:t>increase current in the coil </a:t>
            </a:r>
            <a:r>
              <a:rPr lang="en-US" sz="2000" dirty="0">
                <a:latin typeface="Times New Roman"/>
                <a:cs typeface="Times New Roman"/>
              </a:rPr>
              <a:t>(hence increase the </a:t>
            </a:r>
            <a:r>
              <a:rPr lang="en-US" sz="2000" i="1" dirty="0">
                <a:latin typeface="Times New Roman"/>
                <a:cs typeface="Times New Roman"/>
              </a:rPr>
              <a:t>B-</a:t>
            </a:r>
            <a:r>
              <a:rPr lang="en-US" sz="2000" i="1" dirty="0" err="1">
                <a:latin typeface="Times New Roman"/>
                <a:cs typeface="Times New Roman"/>
              </a:rPr>
              <a:t>fld</a:t>
            </a:r>
            <a:r>
              <a:rPr lang="en-US" sz="2000" i="1" dirty="0">
                <a:latin typeface="Times New Roman"/>
                <a:cs typeface="Times New Roman"/>
              </a:rPr>
              <a:t> down the coil’s axis</a:t>
            </a:r>
            <a:r>
              <a:rPr lang="en-US" sz="2000" dirty="0">
                <a:latin typeface="Times New Roman"/>
                <a:cs typeface="Times New Roman"/>
              </a:rPr>
              <a:t>) will </a:t>
            </a:r>
            <a:r>
              <a:rPr lang="en-US" sz="2000" dirty="0">
                <a:solidFill>
                  <a:srgbClr val="FF0000"/>
                </a:solidFill>
                <a:latin typeface="Times New Roman"/>
                <a:cs typeface="Times New Roman"/>
              </a:rPr>
              <a:t>fight the build-up </a:t>
            </a:r>
            <a:r>
              <a:rPr lang="en-US" sz="2000" dirty="0">
                <a:latin typeface="Times New Roman"/>
                <a:cs typeface="Times New Roman"/>
              </a:rPr>
              <a:t>of current in the system, so the initial current will be </a:t>
            </a:r>
            <a:r>
              <a:rPr lang="en-US" sz="2000" i="1" dirty="0">
                <a:solidFill>
                  <a:srgbClr val="FF0000"/>
                </a:solidFill>
                <a:latin typeface="Times New Roman"/>
                <a:cs typeface="Times New Roman"/>
              </a:rPr>
              <a:t>ZERO</a:t>
            </a:r>
            <a:r>
              <a:rPr lang="en-US" sz="2000" dirty="0">
                <a:latin typeface="Times New Roman"/>
                <a:cs typeface="Times New Roman"/>
              </a:rPr>
              <a:t>!</a:t>
            </a:r>
            <a:endParaRPr lang="en-US" sz="2000" dirty="0">
              <a:solidFill>
                <a:srgbClr val="FF0000"/>
              </a:solidFill>
              <a:latin typeface="Apple Chancery"/>
              <a:cs typeface="Apple Chancery"/>
            </a:endParaRPr>
          </a:p>
        </p:txBody>
      </p:sp>
      <p:sp>
        <p:nvSpPr>
          <p:cNvPr id="100" name="Rectangle 9"/>
          <p:cNvSpPr txBox="1">
            <a:spLocks noChangeArrowheads="1"/>
          </p:cNvSpPr>
          <p:nvPr/>
        </p:nvSpPr>
        <p:spPr>
          <a:xfrm>
            <a:off x="614363" y="1006667"/>
            <a:ext cx="5265737" cy="683555"/>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a.) What is the </a:t>
            </a:r>
            <a:r>
              <a:rPr lang="en-US" sz="2000" dirty="0">
                <a:solidFill>
                  <a:srgbClr val="0000FF"/>
                </a:solidFill>
                <a:latin typeface="Times New Roman"/>
                <a:cs typeface="Times New Roman"/>
              </a:rPr>
              <a:t>initial current </a:t>
            </a:r>
            <a:r>
              <a:rPr lang="en-US" sz="2000" dirty="0">
                <a:latin typeface="Times New Roman"/>
                <a:cs typeface="Times New Roman"/>
              </a:rPr>
              <a:t>in the circuit just </a:t>
            </a:r>
            <a:r>
              <a:rPr lang="en-US" sz="2000" dirty="0">
                <a:solidFill>
                  <a:srgbClr val="0000FF"/>
                </a:solidFill>
                <a:latin typeface="Times New Roman"/>
                <a:cs typeface="Times New Roman"/>
              </a:rPr>
              <a:t>after</a:t>
            </a:r>
            <a:r>
              <a:rPr lang="en-US" sz="2000" dirty="0">
                <a:latin typeface="Times New Roman"/>
                <a:cs typeface="Times New Roman"/>
              </a:rPr>
              <a:t> the </a:t>
            </a:r>
            <a:r>
              <a:rPr lang="en-US" sz="2000" dirty="0">
                <a:solidFill>
                  <a:srgbClr val="0000FF"/>
                </a:solidFill>
                <a:latin typeface="Times New Roman"/>
                <a:cs typeface="Times New Roman"/>
              </a:rPr>
              <a:t>switch is closed</a:t>
            </a:r>
            <a:r>
              <a:rPr lang="en-US" sz="2000" dirty="0">
                <a:latin typeface="Times New Roman"/>
                <a:cs typeface="Times New Roman"/>
              </a:rPr>
              <a:t>?</a:t>
            </a:r>
            <a:endParaRPr lang="en-US" sz="1800" dirty="0">
              <a:latin typeface="Apple Chancery"/>
              <a:ea typeface="ＭＳ Ｐゴシック" charset="0"/>
              <a:cs typeface="Apple Chancery"/>
            </a:endParaRPr>
          </a:p>
        </p:txBody>
      </p:sp>
      <p:sp>
        <p:nvSpPr>
          <p:cNvPr id="26"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27"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46.)</a:t>
            </a:r>
          </a:p>
        </p:txBody>
      </p:sp>
      <p:sp>
        <p:nvSpPr>
          <p:cNvPr id="50" name="Rectangle 9"/>
          <p:cNvSpPr txBox="1">
            <a:spLocks noChangeArrowheads="1"/>
          </p:cNvSpPr>
          <p:nvPr/>
        </p:nvSpPr>
        <p:spPr>
          <a:xfrm>
            <a:off x="222248" y="473868"/>
            <a:ext cx="5467351" cy="454187"/>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0000"/>
                </a:solidFill>
                <a:latin typeface="Apple Chancery"/>
                <a:ea typeface="ＭＳ Ｐゴシック" charset="0"/>
                <a:cs typeface="Apple Chancery"/>
              </a:rPr>
              <a:t>Example 17</a:t>
            </a:r>
            <a:r>
              <a:rPr lang="en-US" sz="2800" dirty="0">
                <a:solidFill>
                  <a:srgbClr val="FF0000"/>
                </a:solidFill>
                <a:latin typeface="Apple Chancery"/>
                <a:ea typeface="ＭＳ Ｐゴシック" charset="0"/>
                <a:cs typeface="Apple Chancery"/>
                <a:sym typeface="Wingdings"/>
              </a:rPr>
              <a:t>:</a:t>
            </a:r>
            <a:r>
              <a:rPr lang="en-US" sz="2800" dirty="0">
                <a:solidFill>
                  <a:srgbClr val="FF0000"/>
                </a:solidFill>
                <a:latin typeface="Apple Chancery"/>
                <a:ea typeface="ＭＳ Ｐゴシック" charset="0"/>
                <a:cs typeface="Apple Chancery"/>
              </a:rPr>
              <a:t> </a:t>
            </a:r>
            <a:r>
              <a:rPr lang="en-US" sz="2000" dirty="0">
                <a:latin typeface="Times New Roman"/>
                <a:cs typeface="Times New Roman"/>
              </a:rPr>
              <a:t>For the circuit to the right:</a:t>
            </a:r>
            <a:endParaRPr lang="en-US" sz="1800" dirty="0">
              <a:latin typeface="Apple Chancery"/>
              <a:ea typeface="ＭＳ Ｐゴシック" charset="0"/>
              <a:cs typeface="Apple Chancery"/>
            </a:endParaRPr>
          </a:p>
        </p:txBody>
      </p:sp>
      <p:graphicFrame>
        <p:nvGraphicFramePr>
          <p:cNvPr id="99" name="Object 98"/>
          <p:cNvGraphicFramePr>
            <a:graphicFrameLocks noChangeAspect="1"/>
          </p:cNvGraphicFramePr>
          <p:nvPr>
            <p:extLst>
              <p:ext uri="{D42A27DB-BD31-4B8C-83A1-F6EECF244321}">
                <p14:modId xmlns:p14="http://schemas.microsoft.com/office/powerpoint/2010/main" val="302553967"/>
              </p:ext>
            </p:extLst>
          </p:nvPr>
        </p:nvGraphicFramePr>
        <p:xfrm>
          <a:off x="6520725" y="4354513"/>
          <a:ext cx="2262187" cy="1722437"/>
        </p:xfrm>
        <a:graphic>
          <a:graphicData uri="http://schemas.openxmlformats.org/presentationml/2006/ole">
            <mc:AlternateContent xmlns:mc="http://schemas.openxmlformats.org/markup-compatibility/2006">
              <mc:Choice xmlns:v="urn:schemas-microsoft-com:vml" Requires="v">
                <p:oleObj spid="_x0000_s2616026" name="Equation" r:id="rId4" imgW="1346200" imgH="1028700" progId="Equation.DSMT4">
                  <p:embed/>
                </p:oleObj>
              </mc:Choice>
              <mc:Fallback>
                <p:oleObj name="Equation" r:id="rId4" imgW="1346200" imgH="1028700" progId="Equation.DSMT4">
                  <p:embed/>
                  <p:pic>
                    <p:nvPicPr>
                      <p:cNvPr id="0" name=""/>
                      <p:cNvPicPr/>
                      <p:nvPr/>
                    </p:nvPicPr>
                    <p:blipFill>
                      <a:blip r:embed="rId5"/>
                      <a:stretch>
                        <a:fillRect/>
                      </a:stretch>
                    </p:blipFill>
                    <p:spPr>
                      <a:xfrm>
                        <a:off x="6520725" y="4354513"/>
                        <a:ext cx="2262187" cy="1722437"/>
                      </a:xfrm>
                      <a:prstGeom prst="rect">
                        <a:avLst/>
                      </a:prstGeom>
                    </p:spPr>
                  </p:pic>
                </p:oleObj>
              </mc:Fallback>
            </mc:AlternateContent>
          </a:graphicData>
        </a:graphic>
      </p:graphicFrame>
      <p:cxnSp>
        <p:nvCxnSpPr>
          <p:cNvPr id="32" name="Straight Connector 31"/>
          <p:cNvCxnSpPr/>
          <p:nvPr/>
        </p:nvCxnSpPr>
        <p:spPr>
          <a:xfrm>
            <a:off x="7429569" y="2235200"/>
            <a:ext cx="0" cy="52070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7651819" y="2235200"/>
            <a:ext cx="0" cy="52070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7766437" y="2384049"/>
            <a:ext cx="0" cy="23850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542920" y="2387224"/>
            <a:ext cx="0" cy="23850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7118021" y="2500534"/>
            <a:ext cx="307343"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6718300" y="2228850"/>
            <a:ext cx="398782" cy="269875"/>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6378973" y="908273"/>
            <a:ext cx="0" cy="159680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8636318" y="1853161"/>
            <a:ext cx="1" cy="651914"/>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7766437" y="2500534"/>
            <a:ext cx="869882"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8598220" y="928055"/>
            <a:ext cx="1" cy="42039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Freeform 24"/>
          <p:cNvSpPr>
            <a:spLocks noChangeArrowheads="1"/>
          </p:cNvSpPr>
          <p:nvPr/>
        </p:nvSpPr>
        <p:spPr bwMode="auto">
          <a:xfrm>
            <a:off x="8445500" y="1348445"/>
            <a:ext cx="317821" cy="514796"/>
          </a:xfrm>
          <a:custGeom>
            <a:avLst/>
            <a:gdLst>
              <a:gd name="T0" fmla="*/ 215900 w 381000"/>
              <a:gd name="T1" fmla="*/ 0 h 876300"/>
              <a:gd name="T2" fmla="*/ 0 w 381000"/>
              <a:gd name="T3" fmla="*/ 165100 h 876300"/>
              <a:gd name="T4" fmla="*/ 381000 w 381000"/>
              <a:gd name="T5" fmla="*/ 368300 h 876300"/>
              <a:gd name="T6" fmla="*/ 12700 w 381000"/>
              <a:gd name="T7" fmla="*/ 546100 h 876300"/>
              <a:gd name="T8" fmla="*/ 368300 w 381000"/>
              <a:gd name="T9" fmla="*/ 736600 h 876300"/>
              <a:gd name="T10" fmla="*/ 203200 w 381000"/>
              <a:gd name="T11" fmla="*/ 876300 h 876300"/>
              <a:gd name="T12" fmla="*/ 0 60000 65536"/>
              <a:gd name="T13" fmla="*/ 0 60000 65536"/>
              <a:gd name="T14" fmla="*/ 0 60000 65536"/>
              <a:gd name="T15" fmla="*/ 0 60000 65536"/>
              <a:gd name="T16" fmla="*/ 0 60000 65536"/>
              <a:gd name="T17" fmla="*/ 0 60000 65536"/>
              <a:gd name="T18" fmla="*/ 0 w 381000"/>
              <a:gd name="T19" fmla="*/ 0 h 876300"/>
              <a:gd name="T20" fmla="*/ 381000 w 381000"/>
              <a:gd name="T21" fmla="*/ 876300 h 876300"/>
            </a:gdLst>
            <a:ahLst/>
            <a:cxnLst>
              <a:cxn ang="T12">
                <a:pos x="T0" y="T1"/>
              </a:cxn>
              <a:cxn ang="T13">
                <a:pos x="T2" y="T3"/>
              </a:cxn>
              <a:cxn ang="T14">
                <a:pos x="T4" y="T5"/>
              </a:cxn>
              <a:cxn ang="T15">
                <a:pos x="T6" y="T7"/>
              </a:cxn>
              <a:cxn ang="T16">
                <a:pos x="T8" y="T9"/>
              </a:cxn>
              <a:cxn ang="T17">
                <a:pos x="T10" y="T11"/>
              </a:cxn>
            </a:cxnLst>
            <a:rect l="T18" t="T19" r="T20" b="T21"/>
            <a:pathLst>
              <a:path w="381000" h="876300">
                <a:moveTo>
                  <a:pt x="215900" y="0"/>
                </a:moveTo>
                <a:lnTo>
                  <a:pt x="0" y="165100"/>
                </a:lnTo>
                <a:lnTo>
                  <a:pt x="381000" y="368300"/>
                </a:lnTo>
                <a:lnTo>
                  <a:pt x="12700" y="546100"/>
                </a:lnTo>
                <a:lnTo>
                  <a:pt x="368300" y="736600"/>
                </a:lnTo>
                <a:lnTo>
                  <a:pt x="203200" y="876300"/>
                </a:lnTo>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3" name="Arc 209"/>
          <p:cNvSpPr>
            <a:spLocks noChangeAspect="1"/>
          </p:cNvSpPr>
          <p:nvPr/>
        </p:nvSpPr>
        <p:spPr bwMode="auto">
          <a:xfrm rot="10800000" flipV="1">
            <a:off x="7661976" y="6348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4" name="Arc 210"/>
          <p:cNvSpPr>
            <a:spLocks noChangeAspect="1"/>
          </p:cNvSpPr>
          <p:nvPr/>
        </p:nvSpPr>
        <p:spPr bwMode="auto">
          <a:xfrm rot="10800000" flipV="1">
            <a:off x="7440051" y="6348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 name="Arc 211"/>
          <p:cNvSpPr>
            <a:spLocks noChangeAspect="1"/>
          </p:cNvSpPr>
          <p:nvPr/>
        </p:nvSpPr>
        <p:spPr bwMode="auto">
          <a:xfrm rot="10800000" flipV="1">
            <a:off x="7215814" y="631835"/>
            <a:ext cx="115586"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 name="Arc 212"/>
          <p:cNvSpPr>
            <a:spLocks noChangeAspect="1"/>
          </p:cNvSpPr>
          <p:nvPr/>
        </p:nvSpPr>
        <p:spPr bwMode="auto">
          <a:xfrm rot="10800000" flipV="1">
            <a:off x="7883900" y="6348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7" name="Line 213"/>
          <p:cNvSpPr>
            <a:spLocks noChangeAspect="1" noChangeShapeType="1"/>
          </p:cNvSpPr>
          <p:nvPr/>
        </p:nvSpPr>
        <p:spPr bwMode="auto">
          <a:xfrm rot="10800000" flipH="1">
            <a:off x="8214476" y="920293"/>
            <a:ext cx="383745" cy="0"/>
          </a:xfrm>
          <a:prstGeom prst="line">
            <a:avLst/>
          </a:prstGeom>
          <a:noFill/>
          <a:ln w="28575"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8" name="Line 214"/>
          <p:cNvSpPr>
            <a:spLocks noChangeAspect="1" noChangeShapeType="1"/>
          </p:cNvSpPr>
          <p:nvPr/>
        </p:nvSpPr>
        <p:spPr bwMode="auto">
          <a:xfrm rot="10800000" flipH="1">
            <a:off x="6378973" y="920293"/>
            <a:ext cx="392992" cy="0"/>
          </a:xfrm>
          <a:prstGeom prst="line">
            <a:avLst/>
          </a:prstGeom>
          <a:noFill/>
          <a:ln w="28575"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 name="Arc 215"/>
          <p:cNvSpPr>
            <a:spLocks noChangeAspect="1"/>
          </p:cNvSpPr>
          <p:nvPr/>
        </p:nvSpPr>
        <p:spPr bwMode="auto">
          <a:xfrm rot="10800000">
            <a:off x="7661976" y="9112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1" name="Arc 216"/>
          <p:cNvSpPr>
            <a:spLocks noChangeAspect="1"/>
          </p:cNvSpPr>
          <p:nvPr/>
        </p:nvSpPr>
        <p:spPr bwMode="auto">
          <a:xfrm rot="10800000">
            <a:off x="7440051" y="9112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2" name="Arc 217"/>
          <p:cNvSpPr>
            <a:spLocks noChangeAspect="1"/>
          </p:cNvSpPr>
          <p:nvPr/>
        </p:nvSpPr>
        <p:spPr bwMode="auto">
          <a:xfrm rot="10800000" flipV="1">
            <a:off x="6996201" y="6348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3" name="Arc 218"/>
          <p:cNvSpPr>
            <a:spLocks noChangeAspect="1"/>
          </p:cNvSpPr>
          <p:nvPr/>
        </p:nvSpPr>
        <p:spPr bwMode="auto">
          <a:xfrm rot="10800000">
            <a:off x="7218126" y="9112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4" name="Arc 219"/>
          <p:cNvSpPr>
            <a:spLocks noChangeAspect="1"/>
          </p:cNvSpPr>
          <p:nvPr/>
        </p:nvSpPr>
        <p:spPr bwMode="auto">
          <a:xfrm rot="10800000">
            <a:off x="6996201" y="9112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5" name="Arc 220"/>
          <p:cNvSpPr>
            <a:spLocks noChangeAspect="1"/>
          </p:cNvSpPr>
          <p:nvPr/>
        </p:nvSpPr>
        <p:spPr bwMode="auto">
          <a:xfrm rot="10800000">
            <a:off x="7876965" y="908274"/>
            <a:ext cx="337511"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6" name="Arc 221"/>
          <p:cNvSpPr>
            <a:spLocks noChangeAspect="1"/>
          </p:cNvSpPr>
          <p:nvPr/>
        </p:nvSpPr>
        <p:spPr bwMode="auto">
          <a:xfrm rot="10800000">
            <a:off x="6767341" y="908274"/>
            <a:ext cx="337511"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cxnSp>
        <p:nvCxnSpPr>
          <p:cNvPr id="57" name="Straight Connector 56"/>
          <p:cNvCxnSpPr/>
          <p:nvPr/>
        </p:nvCxnSpPr>
        <p:spPr>
          <a:xfrm>
            <a:off x="6379207" y="2505075"/>
            <a:ext cx="307343"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6654330" y="2473325"/>
            <a:ext cx="462752" cy="31750"/>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78" name="Object 77"/>
          <p:cNvGraphicFramePr>
            <a:graphicFrameLocks noChangeAspect="1"/>
          </p:cNvGraphicFramePr>
          <p:nvPr>
            <p:extLst>
              <p:ext uri="{D42A27DB-BD31-4B8C-83A1-F6EECF244321}">
                <p14:modId xmlns:p14="http://schemas.microsoft.com/office/powerpoint/2010/main" val="1251381884"/>
              </p:ext>
            </p:extLst>
          </p:nvPr>
        </p:nvGraphicFramePr>
        <p:xfrm>
          <a:off x="7408863" y="2735263"/>
          <a:ext cx="319087" cy="338137"/>
        </p:xfrm>
        <a:graphic>
          <a:graphicData uri="http://schemas.openxmlformats.org/presentationml/2006/ole">
            <mc:AlternateContent xmlns:mc="http://schemas.openxmlformats.org/markup-compatibility/2006">
              <mc:Choice xmlns:v="urn:schemas-microsoft-com:vml" Requires="v">
                <p:oleObj spid="_x0000_s2616027" name="Equation" r:id="rId6" imgW="190500" imgH="203200" progId="Equation.DSMT4">
                  <p:embed/>
                </p:oleObj>
              </mc:Choice>
              <mc:Fallback>
                <p:oleObj name="Equation" r:id="rId6" imgW="190500" imgH="203200" progId="Equation.DSMT4">
                  <p:embed/>
                  <p:pic>
                    <p:nvPicPr>
                      <p:cNvPr id="0" name=""/>
                      <p:cNvPicPr/>
                      <p:nvPr/>
                    </p:nvPicPr>
                    <p:blipFill>
                      <a:blip r:embed="rId7"/>
                      <a:stretch>
                        <a:fillRect/>
                      </a:stretch>
                    </p:blipFill>
                    <p:spPr>
                      <a:xfrm>
                        <a:off x="7408863" y="2735263"/>
                        <a:ext cx="319087" cy="338137"/>
                      </a:xfrm>
                      <a:prstGeom prst="rect">
                        <a:avLst/>
                      </a:prstGeom>
                    </p:spPr>
                  </p:pic>
                </p:oleObj>
              </mc:Fallback>
            </mc:AlternateContent>
          </a:graphicData>
        </a:graphic>
      </p:graphicFrame>
      <p:graphicFrame>
        <p:nvGraphicFramePr>
          <p:cNvPr id="79" name="Object 78"/>
          <p:cNvGraphicFramePr>
            <a:graphicFrameLocks noChangeAspect="1"/>
          </p:cNvGraphicFramePr>
          <p:nvPr>
            <p:extLst>
              <p:ext uri="{D42A27DB-BD31-4B8C-83A1-F6EECF244321}">
                <p14:modId xmlns:p14="http://schemas.microsoft.com/office/powerpoint/2010/main" val="819872483"/>
              </p:ext>
            </p:extLst>
          </p:nvPr>
        </p:nvGraphicFramePr>
        <p:xfrm>
          <a:off x="8833168" y="1411945"/>
          <a:ext cx="255588" cy="254000"/>
        </p:xfrm>
        <a:graphic>
          <a:graphicData uri="http://schemas.openxmlformats.org/presentationml/2006/ole">
            <mc:AlternateContent xmlns:mc="http://schemas.openxmlformats.org/markup-compatibility/2006">
              <mc:Choice xmlns:v="urn:schemas-microsoft-com:vml" Requires="v">
                <p:oleObj spid="_x0000_s2616028" name="Equation" r:id="rId8" imgW="152400" imgH="152400" progId="Equation.DSMT4">
                  <p:embed/>
                </p:oleObj>
              </mc:Choice>
              <mc:Fallback>
                <p:oleObj name="Equation" r:id="rId8" imgW="152400" imgH="152400" progId="Equation.DSMT4">
                  <p:embed/>
                  <p:pic>
                    <p:nvPicPr>
                      <p:cNvPr id="0" name=""/>
                      <p:cNvPicPr/>
                      <p:nvPr/>
                    </p:nvPicPr>
                    <p:blipFill>
                      <a:blip r:embed="rId9"/>
                      <a:stretch>
                        <a:fillRect/>
                      </a:stretch>
                    </p:blipFill>
                    <p:spPr>
                      <a:xfrm>
                        <a:off x="8833168" y="1411945"/>
                        <a:ext cx="255588" cy="254000"/>
                      </a:xfrm>
                      <a:prstGeom prst="rect">
                        <a:avLst/>
                      </a:prstGeom>
                    </p:spPr>
                  </p:pic>
                </p:oleObj>
              </mc:Fallback>
            </mc:AlternateContent>
          </a:graphicData>
        </a:graphic>
      </p:graphicFrame>
      <p:graphicFrame>
        <p:nvGraphicFramePr>
          <p:cNvPr id="80" name="Object 79"/>
          <p:cNvGraphicFramePr>
            <a:graphicFrameLocks noChangeAspect="1"/>
          </p:cNvGraphicFramePr>
          <p:nvPr>
            <p:extLst>
              <p:ext uri="{D42A27DB-BD31-4B8C-83A1-F6EECF244321}">
                <p14:modId xmlns:p14="http://schemas.microsoft.com/office/powerpoint/2010/main" val="1870374620"/>
              </p:ext>
            </p:extLst>
          </p:nvPr>
        </p:nvGraphicFramePr>
        <p:xfrm>
          <a:off x="7265988" y="214311"/>
          <a:ext cx="574675" cy="339725"/>
        </p:xfrm>
        <a:graphic>
          <a:graphicData uri="http://schemas.openxmlformats.org/presentationml/2006/ole">
            <mc:AlternateContent xmlns:mc="http://schemas.openxmlformats.org/markup-compatibility/2006">
              <mc:Choice xmlns:v="urn:schemas-microsoft-com:vml" Requires="v">
                <p:oleObj spid="_x0000_s2616029" name="Equation" r:id="rId10" imgW="342900" imgH="203200" progId="Equation.DSMT4">
                  <p:embed/>
                </p:oleObj>
              </mc:Choice>
              <mc:Fallback>
                <p:oleObj name="Equation" r:id="rId10" imgW="342900" imgH="203200" progId="Equation.DSMT4">
                  <p:embed/>
                  <p:pic>
                    <p:nvPicPr>
                      <p:cNvPr id="0" name=""/>
                      <p:cNvPicPr/>
                      <p:nvPr/>
                    </p:nvPicPr>
                    <p:blipFill>
                      <a:blip r:embed="rId11"/>
                      <a:stretch>
                        <a:fillRect/>
                      </a:stretch>
                    </p:blipFill>
                    <p:spPr>
                      <a:xfrm>
                        <a:off x="7265988" y="214311"/>
                        <a:ext cx="574675" cy="339725"/>
                      </a:xfrm>
                      <a:prstGeom prst="rect">
                        <a:avLst/>
                      </a:prstGeom>
                    </p:spPr>
                  </p:pic>
                </p:oleObj>
              </mc:Fallback>
            </mc:AlternateContent>
          </a:graphicData>
        </a:graphic>
      </p:graphicFrame>
      <p:sp>
        <p:nvSpPr>
          <p:cNvPr id="3" name="TextBox 2"/>
          <p:cNvSpPr txBox="1"/>
          <p:nvPr/>
        </p:nvSpPr>
        <p:spPr>
          <a:xfrm>
            <a:off x="5968999" y="2584450"/>
            <a:ext cx="1246815" cy="523220"/>
          </a:xfrm>
          <a:prstGeom prst="rect">
            <a:avLst/>
          </a:prstGeom>
          <a:noFill/>
        </p:spPr>
        <p:txBody>
          <a:bodyPr wrap="square" rtlCol="0">
            <a:spAutoFit/>
          </a:bodyPr>
          <a:lstStyle/>
          <a:p>
            <a:r>
              <a:rPr lang="en-US" sz="1400" dirty="0">
                <a:solidFill>
                  <a:srgbClr val="FF0000"/>
                </a:solidFill>
                <a:latin typeface="Apple Chancery"/>
                <a:cs typeface="Apple Chancery"/>
              </a:rPr>
              <a:t>switch thrown at t = 0</a:t>
            </a:r>
          </a:p>
        </p:txBody>
      </p:sp>
      <p:sp>
        <p:nvSpPr>
          <p:cNvPr id="82" name="Rectangle 9"/>
          <p:cNvSpPr txBox="1">
            <a:spLocks noChangeArrowheads="1"/>
          </p:cNvSpPr>
          <p:nvPr/>
        </p:nvSpPr>
        <p:spPr>
          <a:xfrm>
            <a:off x="614363" y="3457576"/>
            <a:ext cx="8135937" cy="46355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FF0000"/>
                </a:solidFill>
                <a:latin typeface="Apple Chancery"/>
                <a:ea typeface="ＭＳ Ｐゴシック" charset="0"/>
                <a:cs typeface="Apple Chancery"/>
              </a:rPr>
              <a:t>b</a:t>
            </a:r>
            <a:r>
              <a:rPr lang="en-US" sz="2000" dirty="0">
                <a:solidFill>
                  <a:srgbClr val="FF0000"/>
                </a:solidFill>
                <a:latin typeface="Apple Chancery"/>
                <a:ea typeface="ＭＳ Ｐゴシック" charset="0"/>
                <a:cs typeface="Apple Chancery"/>
              </a:rPr>
              <a:t>.) What is the </a:t>
            </a:r>
            <a:r>
              <a:rPr lang="en-US" sz="2000" dirty="0">
                <a:solidFill>
                  <a:srgbClr val="0000FF"/>
                </a:solidFill>
                <a:latin typeface="Times New Roman"/>
                <a:cs typeface="Times New Roman"/>
              </a:rPr>
              <a:t>current in the circuit </a:t>
            </a:r>
            <a:r>
              <a:rPr lang="en-US" sz="2000" dirty="0">
                <a:solidFill>
                  <a:srgbClr val="008000"/>
                </a:solidFill>
                <a:latin typeface="Times New Roman"/>
                <a:cs typeface="Times New Roman"/>
              </a:rPr>
              <a:t>after a long period of time</a:t>
            </a:r>
            <a:r>
              <a:rPr lang="en-US" sz="2000" dirty="0">
                <a:latin typeface="Times New Roman"/>
                <a:cs typeface="Times New Roman"/>
              </a:rPr>
              <a:t>?</a:t>
            </a:r>
            <a:endParaRPr lang="en-US" sz="1800" dirty="0">
              <a:solidFill>
                <a:srgbClr val="000000"/>
              </a:solidFill>
              <a:latin typeface="Apple Chancery"/>
              <a:ea typeface="ＭＳ Ｐゴシック" charset="0"/>
              <a:cs typeface="Apple Chancery"/>
            </a:endParaRPr>
          </a:p>
        </p:txBody>
      </p:sp>
      <p:sp>
        <p:nvSpPr>
          <p:cNvPr id="58" name="Rectangle 9"/>
          <p:cNvSpPr txBox="1">
            <a:spLocks noChangeArrowheads="1"/>
          </p:cNvSpPr>
          <p:nvPr/>
        </p:nvSpPr>
        <p:spPr>
          <a:xfrm>
            <a:off x="952498" y="3730626"/>
            <a:ext cx="5118101" cy="2200274"/>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Once the current </a:t>
            </a:r>
            <a:r>
              <a:rPr lang="en-US" sz="2000" dirty="0">
                <a:latin typeface="Times New Roman"/>
                <a:cs typeface="Times New Roman"/>
              </a:rPr>
              <a:t>goes steady-state, the </a:t>
            </a:r>
            <a:r>
              <a:rPr lang="en-US" sz="2000" dirty="0">
                <a:solidFill>
                  <a:srgbClr val="0000FF"/>
                </a:solidFill>
                <a:latin typeface="Times New Roman"/>
                <a:cs typeface="Times New Roman"/>
              </a:rPr>
              <a:t>inductor</a:t>
            </a:r>
            <a:r>
              <a:rPr lang="en-US" sz="2000" dirty="0">
                <a:latin typeface="Times New Roman"/>
                <a:cs typeface="Times New Roman"/>
              </a:rPr>
              <a:t> will </a:t>
            </a:r>
            <a:r>
              <a:rPr lang="en-US" sz="2000" dirty="0">
                <a:solidFill>
                  <a:srgbClr val="0000FF"/>
                </a:solidFill>
                <a:latin typeface="Times New Roman"/>
                <a:cs typeface="Times New Roman"/>
              </a:rPr>
              <a:t>no longer experience </a:t>
            </a:r>
            <a:r>
              <a:rPr lang="en-US" sz="2000" dirty="0">
                <a:latin typeface="Times New Roman"/>
                <a:cs typeface="Times New Roman"/>
              </a:rPr>
              <a:t>a </a:t>
            </a:r>
            <a:r>
              <a:rPr lang="en-US" sz="2000" dirty="0">
                <a:solidFill>
                  <a:srgbClr val="0000FF"/>
                </a:solidFill>
                <a:latin typeface="Times New Roman"/>
                <a:cs typeface="Times New Roman"/>
              </a:rPr>
              <a:t>CHANGING magnetic flux </a:t>
            </a:r>
            <a:r>
              <a:rPr lang="en-US" sz="2000" dirty="0">
                <a:latin typeface="Times New Roman"/>
                <a:cs typeface="Times New Roman"/>
              </a:rPr>
              <a:t>(there </a:t>
            </a:r>
            <a:r>
              <a:rPr lang="en-US" sz="2000" i="1" dirty="0">
                <a:latin typeface="Times New Roman"/>
                <a:cs typeface="Times New Roman"/>
              </a:rPr>
              <a:t>will </a:t>
            </a:r>
            <a:r>
              <a:rPr lang="en-US" sz="2000" dirty="0">
                <a:latin typeface="Times New Roman"/>
                <a:cs typeface="Times New Roman"/>
              </a:rPr>
              <a:t>be a magnetic flux, but it won’t be changing), and </a:t>
            </a:r>
            <a:r>
              <a:rPr lang="en-US" sz="2000" dirty="0">
                <a:solidFill>
                  <a:srgbClr val="0000FF"/>
                </a:solidFill>
                <a:latin typeface="Times New Roman"/>
                <a:cs typeface="Times New Roman"/>
              </a:rPr>
              <a:t>all of the voltage drops </a:t>
            </a:r>
            <a:r>
              <a:rPr lang="en-US" sz="2000" dirty="0">
                <a:latin typeface="Times New Roman"/>
                <a:cs typeface="Times New Roman"/>
              </a:rPr>
              <a:t>in the circuit will be due to </a:t>
            </a:r>
            <a:r>
              <a:rPr lang="en-US" sz="2000" dirty="0">
                <a:solidFill>
                  <a:srgbClr val="0000FF"/>
                </a:solidFill>
                <a:latin typeface="Times New Roman"/>
                <a:cs typeface="Times New Roman"/>
              </a:rPr>
              <a:t>resistor-like resistance</a:t>
            </a:r>
            <a:r>
              <a:rPr lang="en-US" sz="2000" dirty="0">
                <a:latin typeface="Times New Roman"/>
                <a:cs typeface="Times New Roman"/>
              </a:rPr>
              <a:t>.  In other words:</a:t>
            </a:r>
            <a:endParaRPr lang="en-US" sz="1800" dirty="0">
              <a:solidFill>
                <a:srgbClr val="000000"/>
              </a:solidFill>
              <a:latin typeface="Apple Chancery"/>
              <a:ea typeface="ＭＳ Ｐゴシック" charset="0"/>
              <a:cs typeface="Apple Chancery"/>
            </a:endParaRPr>
          </a:p>
        </p:txBody>
      </p:sp>
    </p:spTree>
    <p:extLst>
      <p:ext uri="{BB962C8B-B14F-4D97-AF65-F5344CB8AC3E}">
        <p14:creationId xmlns:p14="http://schemas.microsoft.com/office/powerpoint/2010/main" val="283279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dissolve">
                                      <p:cBhvr>
                                        <p:cTn id="12" dur="500"/>
                                        <p:tgtEl>
                                          <p:spTgt spid="8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dissolve">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dissolve">
                                      <p:cBhvr>
                                        <p:cTn id="2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2" grpId="0"/>
      <p:bldP spid="5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
          <p:cNvSpPr txBox="1">
            <a:spLocks noChangeArrowheads="1"/>
          </p:cNvSpPr>
          <p:nvPr/>
        </p:nvSpPr>
        <p:spPr>
          <a:xfrm>
            <a:off x="614363" y="828867"/>
            <a:ext cx="5265737" cy="683555"/>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c.) Write a</a:t>
            </a:r>
            <a:r>
              <a:rPr lang="en-US" sz="2000" dirty="0">
                <a:latin typeface="Times New Roman"/>
                <a:cs typeface="Times New Roman"/>
              </a:rPr>
              <a:t> </a:t>
            </a:r>
            <a:r>
              <a:rPr lang="en-US" sz="2000" dirty="0">
                <a:solidFill>
                  <a:srgbClr val="0000FF"/>
                </a:solidFill>
                <a:latin typeface="Times New Roman"/>
                <a:cs typeface="Times New Roman"/>
              </a:rPr>
              <a:t>differential equation </a:t>
            </a:r>
            <a:r>
              <a:rPr lang="en-US" sz="2000" dirty="0">
                <a:latin typeface="Times New Roman"/>
                <a:cs typeface="Times New Roman"/>
              </a:rPr>
              <a:t>that </a:t>
            </a:r>
            <a:r>
              <a:rPr lang="en-US" sz="2000" dirty="0">
                <a:solidFill>
                  <a:srgbClr val="000000"/>
                </a:solidFill>
                <a:latin typeface="Times New Roman"/>
                <a:cs typeface="Times New Roman"/>
              </a:rPr>
              <a:t>characterizes</a:t>
            </a:r>
            <a:r>
              <a:rPr lang="en-US" sz="2000" dirty="0">
                <a:solidFill>
                  <a:srgbClr val="0000FF"/>
                </a:solidFill>
                <a:latin typeface="Times New Roman"/>
                <a:cs typeface="Times New Roman"/>
              </a:rPr>
              <a:t> </a:t>
            </a:r>
            <a:r>
              <a:rPr lang="en-US" sz="2000" dirty="0">
                <a:latin typeface="Times New Roman"/>
                <a:cs typeface="Times New Roman"/>
              </a:rPr>
              <a:t>the </a:t>
            </a:r>
            <a:r>
              <a:rPr lang="en-US" sz="2000" i="1" dirty="0">
                <a:solidFill>
                  <a:srgbClr val="0000FF"/>
                </a:solidFill>
                <a:latin typeface="Times New Roman"/>
                <a:cs typeface="Times New Roman"/>
              </a:rPr>
              <a:t>current as a function of time</a:t>
            </a:r>
            <a:r>
              <a:rPr lang="en-US" sz="2000" dirty="0">
                <a:latin typeface="Times New Roman"/>
                <a:cs typeface="Times New Roman"/>
              </a:rPr>
              <a:t>.</a:t>
            </a:r>
            <a:endParaRPr lang="en-US" sz="1800" dirty="0">
              <a:solidFill>
                <a:srgbClr val="000000"/>
              </a:solidFill>
              <a:latin typeface="Apple Chancery"/>
              <a:ea typeface="ＭＳ Ｐゴシック" charset="0"/>
              <a:cs typeface="Apple Chancery"/>
            </a:endParaRPr>
          </a:p>
        </p:txBody>
      </p:sp>
      <p:sp>
        <p:nvSpPr>
          <p:cNvPr id="26"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27"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47.)</a:t>
            </a:r>
          </a:p>
        </p:txBody>
      </p:sp>
      <p:graphicFrame>
        <p:nvGraphicFramePr>
          <p:cNvPr id="99" name="Object 98"/>
          <p:cNvGraphicFramePr>
            <a:graphicFrameLocks noChangeAspect="1"/>
          </p:cNvGraphicFramePr>
          <p:nvPr>
            <p:extLst>
              <p:ext uri="{D42A27DB-BD31-4B8C-83A1-F6EECF244321}">
                <p14:modId xmlns:p14="http://schemas.microsoft.com/office/powerpoint/2010/main" val="860793242"/>
              </p:ext>
            </p:extLst>
          </p:nvPr>
        </p:nvGraphicFramePr>
        <p:xfrm>
          <a:off x="2003425" y="2598738"/>
          <a:ext cx="2522538" cy="660400"/>
        </p:xfrm>
        <a:graphic>
          <a:graphicData uri="http://schemas.openxmlformats.org/presentationml/2006/ole">
            <mc:AlternateContent xmlns:mc="http://schemas.openxmlformats.org/markup-compatibility/2006">
              <mc:Choice xmlns:v="urn:schemas-microsoft-com:vml" Requires="v">
                <p:oleObj spid="_x0000_s2613002" name="Equation" r:id="rId4" imgW="1498600" imgH="393700" progId="Equation.DSMT4">
                  <p:embed/>
                </p:oleObj>
              </mc:Choice>
              <mc:Fallback>
                <p:oleObj name="Equation" r:id="rId4" imgW="1498600" imgH="393700" progId="Equation.DSMT4">
                  <p:embed/>
                  <p:pic>
                    <p:nvPicPr>
                      <p:cNvPr id="0" name=""/>
                      <p:cNvPicPr/>
                      <p:nvPr/>
                    </p:nvPicPr>
                    <p:blipFill>
                      <a:blip r:embed="rId5"/>
                      <a:stretch>
                        <a:fillRect/>
                      </a:stretch>
                    </p:blipFill>
                    <p:spPr>
                      <a:xfrm>
                        <a:off x="2003425" y="2598738"/>
                        <a:ext cx="2522538" cy="660400"/>
                      </a:xfrm>
                      <a:prstGeom prst="rect">
                        <a:avLst/>
                      </a:prstGeom>
                    </p:spPr>
                  </p:pic>
                </p:oleObj>
              </mc:Fallback>
            </mc:AlternateContent>
          </a:graphicData>
        </a:graphic>
      </p:graphicFrame>
      <p:cxnSp>
        <p:nvCxnSpPr>
          <p:cNvPr id="32" name="Straight Connector 31"/>
          <p:cNvCxnSpPr/>
          <p:nvPr/>
        </p:nvCxnSpPr>
        <p:spPr>
          <a:xfrm>
            <a:off x="7150169" y="2235200"/>
            <a:ext cx="0" cy="52070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7372419" y="2235200"/>
            <a:ext cx="0" cy="52070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7487037" y="2384049"/>
            <a:ext cx="0" cy="23850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263520" y="2387224"/>
            <a:ext cx="0" cy="23850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838621" y="2500534"/>
            <a:ext cx="307343"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6438900" y="2228850"/>
            <a:ext cx="398782" cy="269875"/>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6099573" y="908273"/>
            <a:ext cx="0" cy="159680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8356918" y="1853161"/>
            <a:ext cx="1" cy="651914"/>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7487037" y="2500534"/>
            <a:ext cx="869882"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8318820" y="928055"/>
            <a:ext cx="1" cy="42039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Freeform 24"/>
          <p:cNvSpPr>
            <a:spLocks noChangeArrowheads="1"/>
          </p:cNvSpPr>
          <p:nvPr/>
        </p:nvSpPr>
        <p:spPr bwMode="auto">
          <a:xfrm>
            <a:off x="8166100" y="1348445"/>
            <a:ext cx="317821" cy="514796"/>
          </a:xfrm>
          <a:custGeom>
            <a:avLst/>
            <a:gdLst>
              <a:gd name="T0" fmla="*/ 215900 w 381000"/>
              <a:gd name="T1" fmla="*/ 0 h 876300"/>
              <a:gd name="T2" fmla="*/ 0 w 381000"/>
              <a:gd name="T3" fmla="*/ 165100 h 876300"/>
              <a:gd name="T4" fmla="*/ 381000 w 381000"/>
              <a:gd name="T5" fmla="*/ 368300 h 876300"/>
              <a:gd name="T6" fmla="*/ 12700 w 381000"/>
              <a:gd name="T7" fmla="*/ 546100 h 876300"/>
              <a:gd name="T8" fmla="*/ 368300 w 381000"/>
              <a:gd name="T9" fmla="*/ 736600 h 876300"/>
              <a:gd name="T10" fmla="*/ 203200 w 381000"/>
              <a:gd name="T11" fmla="*/ 876300 h 876300"/>
              <a:gd name="T12" fmla="*/ 0 60000 65536"/>
              <a:gd name="T13" fmla="*/ 0 60000 65536"/>
              <a:gd name="T14" fmla="*/ 0 60000 65536"/>
              <a:gd name="T15" fmla="*/ 0 60000 65536"/>
              <a:gd name="T16" fmla="*/ 0 60000 65536"/>
              <a:gd name="T17" fmla="*/ 0 60000 65536"/>
              <a:gd name="T18" fmla="*/ 0 w 381000"/>
              <a:gd name="T19" fmla="*/ 0 h 876300"/>
              <a:gd name="T20" fmla="*/ 381000 w 381000"/>
              <a:gd name="T21" fmla="*/ 876300 h 876300"/>
            </a:gdLst>
            <a:ahLst/>
            <a:cxnLst>
              <a:cxn ang="T12">
                <a:pos x="T0" y="T1"/>
              </a:cxn>
              <a:cxn ang="T13">
                <a:pos x="T2" y="T3"/>
              </a:cxn>
              <a:cxn ang="T14">
                <a:pos x="T4" y="T5"/>
              </a:cxn>
              <a:cxn ang="T15">
                <a:pos x="T6" y="T7"/>
              </a:cxn>
              <a:cxn ang="T16">
                <a:pos x="T8" y="T9"/>
              </a:cxn>
              <a:cxn ang="T17">
                <a:pos x="T10" y="T11"/>
              </a:cxn>
            </a:cxnLst>
            <a:rect l="T18" t="T19" r="T20" b="T21"/>
            <a:pathLst>
              <a:path w="381000" h="876300">
                <a:moveTo>
                  <a:pt x="215900" y="0"/>
                </a:moveTo>
                <a:lnTo>
                  <a:pt x="0" y="165100"/>
                </a:lnTo>
                <a:lnTo>
                  <a:pt x="381000" y="368300"/>
                </a:lnTo>
                <a:lnTo>
                  <a:pt x="12700" y="546100"/>
                </a:lnTo>
                <a:lnTo>
                  <a:pt x="368300" y="736600"/>
                </a:lnTo>
                <a:lnTo>
                  <a:pt x="203200" y="876300"/>
                </a:lnTo>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3" name="Arc 209"/>
          <p:cNvSpPr>
            <a:spLocks noChangeAspect="1"/>
          </p:cNvSpPr>
          <p:nvPr/>
        </p:nvSpPr>
        <p:spPr bwMode="auto">
          <a:xfrm rot="10800000" flipV="1">
            <a:off x="7382576" y="6348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4" name="Arc 210"/>
          <p:cNvSpPr>
            <a:spLocks noChangeAspect="1"/>
          </p:cNvSpPr>
          <p:nvPr/>
        </p:nvSpPr>
        <p:spPr bwMode="auto">
          <a:xfrm rot="10800000" flipV="1">
            <a:off x="7160651" y="6348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 name="Arc 211"/>
          <p:cNvSpPr>
            <a:spLocks noChangeAspect="1"/>
          </p:cNvSpPr>
          <p:nvPr/>
        </p:nvSpPr>
        <p:spPr bwMode="auto">
          <a:xfrm rot="10800000" flipV="1">
            <a:off x="6936414" y="631835"/>
            <a:ext cx="115586"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 name="Arc 212"/>
          <p:cNvSpPr>
            <a:spLocks noChangeAspect="1"/>
          </p:cNvSpPr>
          <p:nvPr/>
        </p:nvSpPr>
        <p:spPr bwMode="auto">
          <a:xfrm rot="10800000" flipV="1">
            <a:off x="7604500" y="6348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7" name="Line 213"/>
          <p:cNvSpPr>
            <a:spLocks noChangeAspect="1" noChangeShapeType="1"/>
          </p:cNvSpPr>
          <p:nvPr/>
        </p:nvSpPr>
        <p:spPr bwMode="auto">
          <a:xfrm rot="10800000" flipH="1">
            <a:off x="7935076" y="920293"/>
            <a:ext cx="383745" cy="0"/>
          </a:xfrm>
          <a:prstGeom prst="line">
            <a:avLst/>
          </a:prstGeom>
          <a:noFill/>
          <a:ln w="28575"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8" name="Line 214"/>
          <p:cNvSpPr>
            <a:spLocks noChangeAspect="1" noChangeShapeType="1"/>
          </p:cNvSpPr>
          <p:nvPr/>
        </p:nvSpPr>
        <p:spPr bwMode="auto">
          <a:xfrm rot="10800000" flipH="1">
            <a:off x="6099573" y="920293"/>
            <a:ext cx="392992" cy="0"/>
          </a:xfrm>
          <a:prstGeom prst="line">
            <a:avLst/>
          </a:prstGeom>
          <a:noFill/>
          <a:ln w="28575"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 name="Arc 215"/>
          <p:cNvSpPr>
            <a:spLocks noChangeAspect="1"/>
          </p:cNvSpPr>
          <p:nvPr/>
        </p:nvSpPr>
        <p:spPr bwMode="auto">
          <a:xfrm rot="10800000">
            <a:off x="7382576" y="9112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1" name="Arc 216"/>
          <p:cNvSpPr>
            <a:spLocks noChangeAspect="1"/>
          </p:cNvSpPr>
          <p:nvPr/>
        </p:nvSpPr>
        <p:spPr bwMode="auto">
          <a:xfrm rot="10800000">
            <a:off x="7160651" y="9112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2" name="Arc 217"/>
          <p:cNvSpPr>
            <a:spLocks noChangeAspect="1"/>
          </p:cNvSpPr>
          <p:nvPr/>
        </p:nvSpPr>
        <p:spPr bwMode="auto">
          <a:xfrm rot="10800000" flipV="1">
            <a:off x="6716801" y="6348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3" name="Arc 218"/>
          <p:cNvSpPr>
            <a:spLocks noChangeAspect="1"/>
          </p:cNvSpPr>
          <p:nvPr/>
        </p:nvSpPr>
        <p:spPr bwMode="auto">
          <a:xfrm rot="10800000">
            <a:off x="6938726" y="9112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4" name="Arc 219"/>
          <p:cNvSpPr>
            <a:spLocks noChangeAspect="1"/>
          </p:cNvSpPr>
          <p:nvPr/>
        </p:nvSpPr>
        <p:spPr bwMode="auto">
          <a:xfrm rot="10800000">
            <a:off x="6716801" y="9112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5" name="Arc 220"/>
          <p:cNvSpPr>
            <a:spLocks noChangeAspect="1"/>
          </p:cNvSpPr>
          <p:nvPr/>
        </p:nvSpPr>
        <p:spPr bwMode="auto">
          <a:xfrm rot="10800000">
            <a:off x="7597565" y="908274"/>
            <a:ext cx="337511"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6" name="Arc 221"/>
          <p:cNvSpPr>
            <a:spLocks noChangeAspect="1"/>
          </p:cNvSpPr>
          <p:nvPr/>
        </p:nvSpPr>
        <p:spPr bwMode="auto">
          <a:xfrm rot="10800000">
            <a:off x="6487941" y="908274"/>
            <a:ext cx="337511"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cxnSp>
        <p:nvCxnSpPr>
          <p:cNvPr id="57" name="Straight Connector 56"/>
          <p:cNvCxnSpPr/>
          <p:nvPr/>
        </p:nvCxnSpPr>
        <p:spPr>
          <a:xfrm>
            <a:off x="6099807" y="2505075"/>
            <a:ext cx="307343"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6374930" y="2473325"/>
            <a:ext cx="462752" cy="31750"/>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78" name="Object 77"/>
          <p:cNvGraphicFramePr>
            <a:graphicFrameLocks noChangeAspect="1"/>
          </p:cNvGraphicFramePr>
          <p:nvPr>
            <p:extLst>
              <p:ext uri="{D42A27DB-BD31-4B8C-83A1-F6EECF244321}">
                <p14:modId xmlns:p14="http://schemas.microsoft.com/office/powerpoint/2010/main" val="3393825710"/>
              </p:ext>
            </p:extLst>
          </p:nvPr>
        </p:nvGraphicFramePr>
        <p:xfrm>
          <a:off x="7129463" y="2735263"/>
          <a:ext cx="319087" cy="338137"/>
        </p:xfrm>
        <a:graphic>
          <a:graphicData uri="http://schemas.openxmlformats.org/presentationml/2006/ole">
            <mc:AlternateContent xmlns:mc="http://schemas.openxmlformats.org/markup-compatibility/2006">
              <mc:Choice xmlns:v="urn:schemas-microsoft-com:vml" Requires="v">
                <p:oleObj spid="_x0000_s2613003" name="Equation" r:id="rId6" imgW="190500" imgH="203200" progId="Equation.DSMT4">
                  <p:embed/>
                </p:oleObj>
              </mc:Choice>
              <mc:Fallback>
                <p:oleObj name="Equation" r:id="rId6" imgW="190500" imgH="203200" progId="Equation.DSMT4">
                  <p:embed/>
                  <p:pic>
                    <p:nvPicPr>
                      <p:cNvPr id="0" name=""/>
                      <p:cNvPicPr/>
                      <p:nvPr/>
                    </p:nvPicPr>
                    <p:blipFill>
                      <a:blip r:embed="rId7"/>
                      <a:stretch>
                        <a:fillRect/>
                      </a:stretch>
                    </p:blipFill>
                    <p:spPr>
                      <a:xfrm>
                        <a:off x="7129463" y="2735263"/>
                        <a:ext cx="319087" cy="338137"/>
                      </a:xfrm>
                      <a:prstGeom prst="rect">
                        <a:avLst/>
                      </a:prstGeom>
                    </p:spPr>
                  </p:pic>
                </p:oleObj>
              </mc:Fallback>
            </mc:AlternateContent>
          </a:graphicData>
        </a:graphic>
      </p:graphicFrame>
      <p:graphicFrame>
        <p:nvGraphicFramePr>
          <p:cNvPr id="79" name="Object 78"/>
          <p:cNvGraphicFramePr>
            <a:graphicFrameLocks noChangeAspect="1"/>
          </p:cNvGraphicFramePr>
          <p:nvPr>
            <p:extLst>
              <p:ext uri="{D42A27DB-BD31-4B8C-83A1-F6EECF244321}">
                <p14:modId xmlns:p14="http://schemas.microsoft.com/office/powerpoint/2010/main" val="3521597"/>
              </p:ext>
            </p:extLst>
          </p:nvPr>
        </p:nvGraphicFramePr>
        <p:xfrm>
          <a:off x="8553768" y="1411945"/>
          <a:ext cx="255588" cy="254000"/>
        </p:xfrm>
        <a:graphic>
          <a:graphicData uri="http://schemas.openxmlformats.org/presentationml/2006/ole">
            <mc:AlternateContent xmlns:mc="http://schemas.openxmlformats.org/markup-compatibility/2006">
              <mc:Choice xmlns:v="urn:schemas-microsoft-com:vml" Requires="v">
                <p:oleObj spid="_x0000_s2613004" name="Equation" r:id="rId8" imgW="152400" imgH="152400" progId="Equation.DSMT4">
                  <p:embed/>
                </p:oleObj>
              </mc:Choice>
              <mc:Fallback>
                <p:oleObj name="Equation" r:id="rId8" imgW="152400" imgH="152400" progId="Equation.DSMT4">
                  <p:embed/>
                  <p:pic>
                    <p:nvPicPr>
                      <p:cNvPr id="0" name=""/>
                      <p:cNvPicPr/>
                      <p:nvPr/>
                    </p:nvPicPr>
                    <p:blipFill>
                      <a:blip r:embed="rId9"/>
                      <a:stretch>
                        <a:fillRect/>
                      </a:stretch>
                    </p:blipFill>
                    <p:spPr>
                      <a:xfrm>
                        <a:off x="8553768" y="1411945"/>
                        <a:ext cx="255588" cy="254000"/>
                      </a:xfrm>
                      <a:prstGeom prst="rect">
                        <a:avLst/>
                      </a:prstGeom>
                    </p:spPr>
                  </p:pic>
                </p:oleObj>
              </mc:Fallback>
            </mc:AlternateContent>
          </a:graphicData>
        </a:graphic>
      </p:graphicFrame>
      <p:graphicFrame>
        <p:nvGraphicFramePr>
          <p:cNvPr id="80" name="Object 79"/>
          <p:cNvGraphicFramePr>
            <a:graphicFrameLocks noChangeAspect="1"/>
          </p:cNvGraphicFramePr>
          <p:nvPr>
            <p:extLst>
              <p:ext uri="{D42A27DB-BD31-4B8C-83A1-F6EECF244321}">
                <p14:modId xmlns:p14="http://schemas.microsoft.com/office/powerpoint/2010/main" val="3076635456"/>
              </p:ext>
            </p:extLst>
          </p:nvPr>
        </p:nvGraphicFramePr>
        <p:xfrm>
          <a:off x="6986588" y="214311"/>
          <a:ext cx="574675" cy="339725"/>
        </p:xfrm>
        <a:graphic>
          <a:graphicData uri="http://schemas.openxmlformats.org/presentationml/2006/ole">
            <mc:AlternateContent xmlns:mc="http://schemas.openxmlformats.org/markup-compatibility/2006">
              <mc:Choice xmlns:v="urn:schemas-microsoft-com:vml" Requires="v">
                <p:oleObj spid="_x0000_s2613005" name="Equation" r:id="rId10" imgW="342900" imgH="203200" progId="Equation.DSMT4">
                  <p:embed/>
                </p:oleObj>
              </mc:Choice>
              <mc:Fallback>
                <p:oleObj name="Equation" r:id="rId10" imgW="342900" imgH="203200" progId="Equation.DSMT4">
                  <p:embed/>
                  <p:pic>
                    <p:nvPicPr>
                      <p:cNvPr id="0" name=""/>
                      <p:cNvPicPr/>
                      <p:nvPr/>
                    </p:nvPicPr>
                    <p:blipFill>
                      <a:blip r:embed="rId11"/>
                      <a:stretch>
                        <a:fillRect/>
                      </a:stretch>
                    </p:blipFill>
                    <p:spPr>
                      <a:xfrm>
                        <a:off x="6986588" y="214311"/>
                        <a:ext cx="574675" cy="339725"/>
                      </a:xfrm>
                      <a:prstGeom prst="rect">
                        <a:avLst/>
                      </a:prstGeom>
                    </p:spPr>
                  </p:pic>
                </p:oleObj>
              </mc:Fallback>
            </mc:AlternateContent>
          </a:graphicData>
        </a:graphic>
      </p:graphicFrame>
      <p:sp>
        <p:nvSpPr>
          <p:cNvPr id="81" name="Rectangle 9"/>
          <p:cNvSpPr txBox="1">
            <a:spLocks noChangeArrowheads="1"/>
          </p:cNvSpPr>
          <p:nvPr/>
        </p:nvSpPr>
        <p:spPr>
          <a:xfrm>
            <a:off x="994893" y="1576669"/>
            <a:ext cx="4885207" cy="1022069"/>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This is a </a:t>
            </a:r>
            <a:r>
              <a:rPr lang="en-US" sz="2000" dirty="0" err="1">
                <a:solidFill>
                  <a:srgbClr val="0000FF"/>
                </a:solidFill>
                <a:latin typeface="Times New Roman"/>
                <a:cs typeface="Times New Roman"/>
              </a:rPr>
              <a:t>Kirchoff’s</a:t>
            </a:r>
            <a:r>
              <a:rPr lang="en-US" sz="2000" dirty="0">
                <a:solidFill>
                  <a:srgbClr val="0000FF"/>
                </a:solidFill>
                <a:latin typeface="Times New Roman"/>
                <a:cs typeface="Times New Roman"/>
              </a:rPr>
              <a:t> Law problem</a:t>
            </a:r>
            <a:r>
              <a:rPr lang="en-US" sz="2000" dirty="0">
                <a:latin typeface="Times New Roman"/>
                <a:cs typeface="Times New Roman"/>
              </a:rPr>
              <a:t>.  Summing the voltage changes around a closed path yields:</a:t>
            </a:r>
            <a:endParaRPr lang="en-US" sz="1800" dirty="0">
              <a:solidFill>
                <a:srgbClr val="000000"/>
              </a:solidFill>
              <a:latin typeface="Apple Chancery"/>
              <a:ea typeface="ＭＳ Ｐゴシック" charset="0"/>
              <a:cs typeface="Apple Chancery"/>
            </a:endParaRPr>
          </a:p>
        </p:txBody>
      </p:sp>
      <p:sp>
        <p:nvSpPr>
          <p:cNvPr id="3" name="TextBox 2"/>
          <p:cNvSpPr txBox="1"/>
          <p:nvPr/>
        </p:nvSpPr>
        <p:spPr>
          <a:xfrm>
            <a:off x="5689599" y="2584450"/>
            <a:ext cx="1246815" cy="523220"/>
          </a:xfrm>
          <a:prstGeom prst="rect">
            <a:avLst/>
          </a:prstGeom>
          <a:noFill/>
        </p:spPr>
        <p:txBody>
          <a:bodyPr wrap="square" rtlCol="0">
            <a:spAutoFit/>
          </a:bodyPr>
          <a:lstStyle/>
          <a:p>
            <a:r>
              <a:rPr lang="en-US" sz="1400" dirty="0">
                <a:solidFill>
                  <a:srgbClr val="FF0000"/>
                </a:solidFill>
                <a:latin typeface="Apple Chancery"/>
                <a:cs typeface="Apple Chancery"/>
              </a:rPr>
              <a:t>switch thrown at t = 0</a:t>
            </a:r>
          </a:p>
        </p:txBody>
      </p:sp>
      <p:sp>
        <p:nvSpPr>
          <p:cNvPr id="82" name="Rectangle 9"/>
          <p:cNvSpPr txBox="1">
            <a:spLocks noChangeArrowheads="1"/>
          </p:cNvSpPr>
          <p:nvPr/>
        </p:nvSpPr>
        <p:spPr>
          <a:xfrm>
            <a:off x="766763" y="3689351"/>
            <a:ext cx="8135937" cy="46355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d.) Solve the </a:t>
            </a:r>
            <a:r>
              <a:rPr lang="en-US" sz="2000" dirty="0">
                <a:solidFill>
                  <a:srgbClr val="0000FF"/>
                </a:solidFill>
                <a:latin typeface="Times New Roman"/>
                <a:cs typeface="Times New Roman"/>
              </a:rPr>
              <a:t>differential equation </a:t>
            </a:r>
            <a:r>
              <a:rPr lang="en-US" sz="2000" dirty="0">
                <a:latin typeface="Times New Roman"/>
                <a:cs typeface="Times New Roman"/>
              </a:rPr>
              <a:t>for the </a:t>
            </a:r>
            <a:r>
              <a:rPr lang="en-US" sz="2000" dirty="0">
                <a:solidFill>
                  <a:srgbClr val="0000FF"/>
                </a:solidFill>
                <a:latin typeface="Times New Roman"/>
                <a:cs typeface="Times New Roman"/>
              </a:rPr>
              <a:t>current as a function of time</a:t>
            </a:r>
            <a:r>
              <a:rPr lang="en-US" sz="2000" dirty="0">
                <a:latin typeface="Times New Roman"/>
                <a:cs typeface="Times New Roman"/>
              </a:rPr>
              <a:t>.</a:t>
            </a:r>
            <a:endParaRPr lang="en-US" sz="1800" dirty="0">
              <a:solidFill>
                <a:srgbClr val="000000"/>
              </a:solidFill>
              <a:latin typeface="Apple Chancery"/>
              <a:ea typeface="ＭＳ Ｐゴシック" charset="0"/>
              <a:cs typeface="Apple Chancery"/>
            </a:endParaRPr>
          </a:p>
        </p:txBody>
      </p:sp>
      <p:sp>
        <p:nvSpPr>
          <p:cNvPr id="58" name="Rectangle 9"/>
          <p:cNvSpPr txBox="1">
            <a:spLocks noChangeArrowheads="1"/>
          </p:cNvSpPr>
          <p:nvPr/>
        </p:nvSpPr>
        <p:spPr>
          <a:xfrm>
            <a:off x="1287463" y="4330702"/>
            <a:ext cx="7266305" cy="901698"/>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This is exactly </a:t>
            </a:r>
            <a:r>
              <a:rPr lang="en-US" sz="2000" dirty="0">
                <a:latin typeface="Times New Roman"/>
                <a:cs typeface="Times New Roman"/>
              </a:rPr>
              <a:t>like the </a:t>
            </a:r>
            <a:r>
              <a:rPr lang="en-US" sz="2000" dirty="0">
                <a:solidFill>
                  <a:srgbClr val="0000FF"/>
                </a:solidFill>
                <a:latin typeface="Times New Roman"/>
                <a:cs typeface="Times New Roman"/>
              </a:rPr>
              <a:t>differential equations </a:t>
            </a:r>
            <a:r>
              <a:rPr lang="en-US" sz="2000" dirty="0">
                <a:latin typeface="Times New Roman"/>
                <a:cs typeface="Times New Roman"/>
              </a:rPr>
              <a:t>we’ve solved before, complete with the </a:t>
            </a:r>
            <a:r>
              <a:rPr lang="en-US" sz="2000" dirty="0">
                <a:solidFill>
                  <a:srgbClr val="0000FF"/>
                </a:solidFill>
                <a:latin typeface="Times New Roman"/>
                <a:cs typeface="Times New Roman"/>
              </a:rPr>
              <a:t>natural log function </a:t>
            </a:r>
            <a:r>
              <a:rPr lang="en-US" sz="2000" dirty="0">
                <a:latin typeface="Times New Roman"/>
                <a:cs typeface="Times New Roman"/>
              </a:rPr>
              <a:t>and </a:t>
            </a:r>
            <a:r>
              <a:rPr lang="en-US" sz="2000" dirty="0">
                <a:solidFill>
                  <a:srgbClr val="0000FF"/>
                </a:solidFill>
                <a:latin typeface="Times New Roman"/>
                <a:cs typeface="Times New Roman"/>
              </a:rPr>
              <a:t>exponential solution </a:t>
            </a:r>
            <a:r>
              <a:rPr lang="en-US" sz="2000" dirty="0">
                <a:latin typeface="Times New Roman"/>
                <a:cs typeface="Times New Roman"/>
              </a:rPr>
              <a:t>(see next page for the gruesome details).</a:t>
            </a:r>
            <a:endParaRPr lang="en-US" sz="1800" dirty="0">
              <a:solidFill>
                <a:srgbClr val="000000"/>
              </a:solidFill>
              <a:latin typeface="Apple Chancery"/>
              <a:ea typeface="ＭＳ Ｐゴシック" charset="0"/>
              <a:cs typeface="Apple Chancery"/>
            </a:endParaRPr>
          </a:p>
        </p:txBody>
      </p:sp>
    </p:spTree>
    <p:extLst>
      <p:ext uri="{BB962C8B-B14F-4D97-AF65-F5344CB8AC3E}">
        <p14:creationId xmlns:p14="http://schemas.microsoft.com/office/powerpoint/2010/main" val="43290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dissolve">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dissolve">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dissolve">
                                      <p:cBhvr>
                                        <p:cTn id="17" dur="5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8">
                                            <p:txEl>
                                              <p:pRg st="0" end="0"/>
                                            </p:txEl>
                                          </p:spTgt>
                                        </p:tgtEl>
                                        <p:attrNameLst>
                                          <p:attrName>style.visibility</p:attrName>
                                        </p:attrNameLst>
                                      </p:cBhvr>
                                      <p:to>
                                        <p:strVal val="visible"/>
                                      </p:to>
                                    </p:set>
                                    <p:animEffect transition="in" filter="dissolve">
                                      <p:cBhvr>
                                        <p:cTn id="22" dur="500"/>
                                        <p:tgtEl>
                                          <p:spTgt spid="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27"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48.)</a:t>
            </a:r>
          </a:p>
        </p:txBody>
      </p:sp>
      <p:graphicFrame>
        <p:nvGraphicFramePr>
          <p:cNvPr id="83" name="Object 82"/>
          <p:cNvGraphicFramePr>
            <a:graphicFrameLocks noChangeAspect="1"/>
          </p:cNvGraphicFramePr>
          <p:nvPr>
            <p:extLst>
              <p:ext uri="{D42A27DB-BD31-4B8C-83A1-F6EECF244321}">
                <p14:modId xmlns:p14="http://schemas.microsoft.com/office/powerpoint/2010/main" val="349635951"/>
              </p:ext>
            </p:extLst>
          </p:nvPr>
        </p:nvGraphicFramePr>
        <p:xfrm>
          <a:off x="1184275" y="614363"/>
          <a:ext cx="7164388" cy="5508625"/>
        </p:xfrm>
        <a:graphic>
          <a:graphicData uri="http://schemas.openxmlformats.org/presentationml/2006/ole">
            <mc:AlternateContent xmlns:mc="http://schemas.openxmlformats.org/markup-compatibility/2006">
              <mc:Choice xmlns:v="urn:schemas-microsoft-com:vml" Requires="v">
                <p:oleObj spid="_x0000_s2618566" name="Equation" r:id="rId4" imgW="4330700" imgH="3340100" progId="Equation.DSMT4">
                  <p:embed/>
                </p:oleObj>
              </mc:Choice>
              <mc:Fallback>
                <p:oleObj name="Equation" r:id="rId4" imgW="4330700" imgH="3340100" progId="Equation.DSMT4">
                  <p:embed/>
                  <p:pic>
                    <p:nvPicPr>
                      <p:cNvPr id="0" name=""/>
                      <p:cNvPicPr/>
                      <p:nvPr/>
                    </p:nvPicPr>
                    <p:blipFill>
                      <a:blip r:embed="rId5"/>
                      <a:stretch>
                        <a:fillRect/>
                      </a:stretch>
                    </p:blipFill>
                    <p:spPr>
                      <a:xfrm>
                        <a:off x="1184275" y="614363"/>
                        <a:ext cx="7164388" cy="5508625"/>
                      </a:xfrm>
                      <a:prstGeom prst="rect">
                        <a:avLst/>
                      </a:prstGeom>
                    </p:spPr>
                  </p:pic>
                </p:oleObj>
              </mc:Fallback>
            </mc:AlternateContent>
          </a:graphicData>
        </a:graphic>
      </p:graphicFrame>
    </p:spTree>
    <p:extLst>
      <p:ext uri="{BB962C8B-B14F-4D97-AF65-F5344CB8AC3E}">
        <p14:creationId xmlns:p14="http://schemas.microsoft.com/office/powerpoint/2010/main" val="20990041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
          <p:cNvSpPr txBox="1">
            <a:spLocks noChangeArrowheads="1"/>
          </p:cNvSpPr>
          <p:nvPr/>
        </p:nvSpPr>
        <p:spPr>
          <a:xfrm>
            <a:off x="614363" y="812800"/>
            <a:ext cx="5265737" cy="398957"/>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e.) What is the circuit’s </a:t>
            </a:r>
            <a:r>
              <a:rPr lang="en-US" sz="2000" dirty="0">
                <a:solidFill>
                  <a:srgbClr val="0000FF"/>
                </a:solidFill>
                <a:latin typeface="Times New Roman"/>
                <a:cs typeface="Times New Roman"/>
              </a:rPr>
              <a:t>time constant?</a:t>
            </a:r>
            <a:endParaRPr lang="en-US" sz="1800" dirty="0">
              <a:solidFill>
                <a:srgbClr val="000000"/>
              </a:solidFill>
              <a:latin typeface="Apple Chancery"/>
              <a:ea typeface="ＭＳ Ｐゴシック" charset="0"/>
              <a:cs typeface="Apple Chancery"/>
            </a:endParaRPr>
          </a:p>
        </p:txBody>
      </p:sp>
      <p:sp>
        <p:nvSpPr>
          <p:cNvPr id="26"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27"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49.)</a:t>
            </a:r>
          </a:p>
        </p:txBody>
      </p:sp>
      <p:cxnSp>
        <p:nvCxnSpPr>
          <p:cNvPr id="32" name="Straight Connector 31"/>
          <p:cNvCxnSpPr/>
          <p:nvPr/>
        </p:nvCxnSpPr>
        <p:spPr>
          <a:xfrm>
            <a:off x="7416869" y="2120900"/>
            <a:ext cx="0" cy="52070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7639119" y="2120900"/>
            <a:ext cx="0" cy="52070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7753737" y="2269749"/>
            <a:ext cx="0" cy="23850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530220" y="2272924"/>
            <a:ext cx="0" cy="23850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7105321" y="2386234"/>
            <a:ext cx="307343"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6705600" y="2114550"/>
            <a:ext cx="398782" cy="269875"/>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6366273" y="793973"/>
            <a:ext cx="0" cy="159680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8623618" y="1738861"/>
            <a:ext cx="1" cy="651914"/>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7753737" y="2386234"/>
            <a:ext cx="869882"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8585520" y="813755"/>
            <a:ext cx="1" cy="42039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Freeform 24"/>
          <p:cNvSpPr>
            <a:spLocks noChangeArrowheads="1"/>
          </p:cNvSpPr>
          <p:nvPr/>
        </p:nvSpPr>
        <p:spPr bwMode="auto">
          <a:xfrm>
            <a:off x="8432800" y="1234145"/>
            <a:ext cx="317821" cy="514796"/>
          </a:xfrm>
          <a:custGeom>
            <a:avLst/>
            <a:gdLst>
              <a:gd name="T0" fmla="*/ 215900 w 381000"/>
              <a:gd name="T1" fmla="*/ 0 h 876300"/>
              <a:gd name="T2" fmla="*/ 0 w 381000"/>
              <a:gd name="T3" fmla="*/ 165100 h 876300"/>
              <a:gd name="T4" fmla="*/ 381000 w 381000"/>
              <a:gd name="T5" fmla="*/ 368300 h 876300"/>
              <a:gd name="T6" fmla="*/ 12700 w 381000"/>
              <a:gd name="T7" fmla="*/ 546100 h 876300"/>
              <a:gd name="T8" fmla="*/ 368300 w 381000"/>
              <a:gd name="T9" fmla="*/ 736600 h 876300"/>
              <a:gd name="T10" fmla="*/ 203200 w 381000"/>
              <a:gd name="T11" fmla="*/ 876300 h 876300"/>
              <a:gd name="T12" fmla="*/ 0 60000 65536"/>
              <a:gd name="T13" fmla="*/ 0 60000 65536"/>
              <a:gd name="T14" fmla="*/ 0 60000 65536"/>
              <a:gd name="T15" fmla="*/ 0 60000 65536"/>
              <a:gd name="T16" fmla="*/ 0 60000 65536"/>
              <a:gd name="T17" fmla="*/ 0 60000 65536"/>
              <a:gd name="T18" fmla="*/ 0 w 381000"/>
              <a:gd name="T19" fmla="*/ 0 h 876300"/>
              <a:gd name="T20" fmla="*/ 381000 w 381000"/>
              <a:gd name="T21" fmla="*/ 876300 h 876300"/>
            </a:gdLst>
            <a:ahLst/>
            <a:cxnLst>
              <a:cxn ang="T12">
                <a:pos x="T0" y="T1"/>
              </a:cxn>
              <a:cxn ang="T13">
                <a:pos x="T2" y="T3"/>
              </a:cxn>
              <a:cxn ang="T14">
                <a:pos x="T4" y="T5"/>
              </a:cxn>
              <a:cxn ang="T15">
                <a:pos x="T6" y="T7"/>
              </a:cxn>
              <a:cxn ang="T16">
                <a:pos x="T8" y="T9"/>
              </a:cxn>
              <a:cxn ang="T17">
                <a:pos x="T10" y="T11"/>
              </a:cxn>
            </a:cxnLst>
            <a:rect l="T18" t="T19" r="T20" b="T21"/>
            <a:pathLst>
              <a:path w="381000" h="876300">
                <a:moveTo>
                  <a:pt x="215900" y="0"/>
                </a:moveTo>
                <a:lnTo>
                  <a:pt x="0" y="165100"/>
                </a:lnTo>
                <a:lnTo>
                  <a:pt x="381000" y="368300"/>
                </a:lnTo>
                <a:lnTo>
                  <a:pt x="12700" y="546100"/>
                </a:lnTo>
                <a:lnTo>
                  <a:pt x="368300" y="736600"/>
                </a:lnTo>
                <a:lnTo>
                  <a:pt x="203200" y="876300"/>
                </a:lnTo>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3" name="Arc 209"/>
          <p:cNvSpPr>
            <a:spLocks noChangeAspect="1"/>
          </p:cNvSpPr>
          <p:nvPr/>
        </p:nvSpPr>
        <p:spPr bwMode="auto">
          <a:xfrm rot="10800000" flipV="1">
            <a:off x="7649276" y="5205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4" name="Arc 210"/>
          <p:cNvSpPr>
            <a:spLocks noChangeAspect="1"/>
          </p:cNvSpPr>
          <p:nvPr/>
        </p:nvSpPr>
        <p:spPr bwMode="auto">
          <a:xfrm rot="10800000" flipV="1">
            <a:off x="7427351" y="5205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 name="Arc 211"/>
          <p:cNvSpPr>
            <a:spLocks noChangeAspect="1"/>
          </p:cNvSpPr>
          <p:nvPr/>
        </p:nvSpPr>
        <p:spPr bwMode="auto">
          <a:xfrm rot="10800000" flipV="1">
            <a:off x="7203114" y="517535"/>
            <a:ext cx="115586"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 name="Arc 212"/>
          <p:cNvSpPr>
            <a:spLocks noChangeAspect="1"/>
          </p:cNvSpPr>
          <p:nvPr/>
        </p:nvSpPr>
        <p:spPr bwMode="auto">
          <a:xfrm rot="10800000" flipV="1">
            <a:off x="7871200" y="5205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7" name="Line 213"/>
          <p:cNvSpPr>
            <a:spLocks noChangeAspect="1" noChangeShapeType="1"/>
          </p:cNvSpPr>
          <p:nvPr/>
        </p:nvSpPr>
        <p:spPr bwMode="auto">
          <a:xfrm rot="10800000" flipH="1">
            <a:off x="8201776" y="805993"/>
            <a:ext cx="383745" cy="0"/>
          </a:xfrm>
          <a:prstGeom prst="line">
            <a:avLst/>
          </a:prstGeom>
          <a:noFill/>
          <a:ln w="28575"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8" name="Line 214"/>
          <p:cNvSpPr>
            <a:spLocks noChangeAspect="1" noChangeShapeType="1"/>
          </p:cNvSpPr>
          <p:nvPr/>
        </p:nvSpPr>
        <p:spPr bwMode="auto">
          <a:xfrm rot="10800000" flipH="1">
            <a:off x="6366273" y="805993"/>
            <a:ext cx="392992" cy="0"/>
          </a:xfrm>
          <a:prstGeom prst="line">
            <a:avLst/>
          </a:prstGeom>
          <a:noFill/>
          <a:ln w="28575"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 name="Arc 215"/>
          <p:cNvSpPr>
            <a:spLocks noChangeAspect="1"/>
          </p:cNvSpPr>
          <p:nvPr/>
        </p:nvSpPr>
        <p:spPr bwMode="auto">
          <a:xfrm rot="10800000">
            <a:off x="7649276" y="7969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1" name="Arc 216"/>
          <p:cNvSpPr>
            <a:spLocks noChangeAspect="1"/>
          </p:cNvSpPr>
          <p:nvPr/>
        </p:nvSpPr>
        <p:spPr bwMode="auto">
          <a:xfrm rot="10800000">
            <a:off x="7427351" y="7969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2" name="Arc 217"/>
          <p:cNvSpPr>
            <a:spLocks noChangeAspect="1"/>
          </p:cNvSpPr>
          <p:nvPr/>
        </p:nvSpPr>
        <p:spPr bwMode="auto">
          <a:xfrm rot="10800000" flipV="1">
            <a:off x="6983501" y="5205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3" name="Arc 218"/>
          <p:cNvSpPr>
            <a:spLocks noChangeAspect="1"/>
          </p:cNvSpPr>
          <p:nvPr/>
        </p:nvSpPr>
        <p:spPr bwMode="auto">
          <a:xfrm rot="10800000">
            <a:off x="7205426" y="7969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4" name="Arc 219"/>
          <p:cNvSpPr>
            <a:spLocks noChangeAspect="1"/>
          </p:cNvSpPr>
          <p:nvPr/>
        </p:nvSpPr>
        <p:spPr bwMode="auto">
          <a:xfrm rot="10800000">
            <a:off x="6983501" y="7969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5" name="Arc 220"/>
          <p:cNvSpPr>
            <a:spLocks noChangeAspect="1"/>
          </p:cNvSpPr>
          <p:nvPr/>
        </p:nvSpPr>
        <p:spPr bwMode="auto">
          <a:xfrm rot="10800000">
            <a:off x="7864265" y="793974"/>
            <a:ext cx="337511"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6" name="Arc 221"/>
          <p:cNvSpPr>
            <a:spLocks noChangeAspect="1"/>
          </p:cNvSpPr>
          <p:nvPr/>
        </p:nvSpPr>
        <p:spPr bwMode="auto">
          <a:xfrm rot="10800000">
            <a:off x="6754641" y="793974"/>
            <a:ext cx="337511"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cxnSp>
        <p:nvCxnSpPr>
          <p:cNvPr id="57" name="Straight Connector 56"/>
          <p:cNvCxnSpPr/>
          <p:nvPr/>
        </p:nvCxnSpPr>
        <p:spPr>
          <a:xfrm>
            <a:off x="6366507" y="2390775"/>
            <a:ext cx="307343"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6641630" y="2359025"/>
            <a:ext cx="462752" cy="31750"/>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78" name="Object 77"/>
          <p:cNvGraphicFramePr>
            <a:graphicFrameLocks noChangeAspect="1"/>
          </p:cNvGraphicFramePr>
          <p:nvPr>
            <p:extLst>
              <p:ext uri="{D42A27DB-BD31-4B8C-83A1-F6EECF244321}">
                <p14:modId xmlns:p14="http://schemas.microsoft.com/office/powerpoint/2010/main" val="840163626"/>
              </p:ext>
            </p:extLst>
          </p:nvPr>
        </p:nvGraphicFramePr>
        <p:xfrm>
          <a:off x="7396163" y="2620963"/>
          <a:ext cx="319087" cy="338137"/>
        </p:xfrm>
        <a:graphic>
          <a:graphicData uri="http://schemas.openxmlformats.org/presentationml/2006/ole">
            <mc:AlternateContent xmlns:mc="http://schemas.openxmlformats.org/markup-compatibility/2006">
              <mc:Choice xmlns:v="urn:schemas-microsoft-com:vml" Requires="v">
                <p:oleObj spid="_x0000_s2620319" name="Equation" r:id="rId4" imgW="190500" imgH="203200" progId="Equation.DSMT4">
                  <p:embed/>
                </p:oleObj>
              </mc:Choice>
              <mc:Fallback>
                <p:oleObj name="Equation" r:id="rId4" imgW="190500" imgH="203200" progId="Equation.DSMT4">
                  <p:embed/>
                  <p:pic>
                    <p:nvPicPr>
                      <p:cNvPr id="0" name=""/>
                      <p:cNvPicPr/>
                      <p:nvPr/>
                    </p:nvPicPr>
                    <p:blipFill>
                      <a:blip r:embed="rId5"/>
                      <a:stretch>
                        <a:fillRect/>
                      </a:stretch>
                    </p:blipFill>
                    <p:spPr>
                      <a:xfrm>
                        <a:off x="7396163" y="2620963"/>
                        <a:ext cx="319087" cy="338137"/>
                      </a:xfrm>
                      <a:prstGeom prst="rect">
                        <a:avLst/>
                      </a:prstGeom>
                    </p:spPr>
                  </p:pic>
                </p:oleObj>
              </mc:Fallback>
            </mc:AlternateContent>
          </a:graphicData>
        </a:graphic>
      </p:graphicFrame>
      <p:graphicFrame>
        <p:nvGraphicFramePr>
          <p:cNvPr id="79" name="Object 78"/>
          <p:cNvGraphicFramePr>
            <a:graphicFrameLocks noChangeAspect="1"/>
          </p:cNvGraphicFramePr>
          <p:nvPr>
            <p:extLst>
              <p:ext uri="{D42A27DB-BD31-4B8C-83A1-F6EECF244321}">
                <p14:modId xmlns:p14="http://schemas.microsoft.com/office/powerpoint/2010/main" val="3457925042"/>
              </p:ext>
            </p:extLst>
          </p:nvPr>
        </p:nvGraphicFramePr>
        <p:xfrm>
          <a:off x="8820468" y="1297645"/>
          <a:ext cx="255588" cy="254000"/>
        </p:xfrm>
        <a:graphic>
          <a:graphicData uri="http://schemas.openxmlformats.org/presentationml/2006/ole">
            <mc:AlternateContent xmlns:mc="http://schemas.openxmlformats.org/markup-compatibility/2006">
              <mc:Choice xmlns:v="urn:schemas-microsoft-com:vml" Requires="v">
                <p:oleObj spid="_x0000_s2620320" name="Equation" r:id="rId6" imgW="152400" imgH="152400" progId="Equation.DSMT4">
                  <p:embed/>
                </p:oleObj>
              </mc:Choice>
              <mc:Fallback>
                <p:oleObj name="Equation" r:id="rId6" imgW="152400" imgH="152400" progId="Equation.DSMT4">
                  <p:embed/>
                  <p:pic>
                    <p:nvPicPr>
                      <p:cNvPr id="0" name=""/>
                      <p:cNvPicPr/>
                      <p:nvPr/>
                    </p:nvPicPr>
                    <p:blipFill>
                      <a:blip r:embed="rId7"/>
                      <a:stretch>
                        <a:fillRect/>
                      </a:stretch>
                    </p:blipFill>
                    <p:spPr>
                      <a:xfrm>
                        <a:off x="8820468" y="1297645"/>
                        <a:ext cx="255588" cy="254000"/>
                      </a:xfrm>
                      <a:prstGeom prst="rect">
                        <a:avLst/>
                      </a:prstGeom>
                    </p:spPr>
                  </p:pic>
                </p:oleObj>
              </mc:Fallback>
            </mc:AlternateContent>
          </a:graphicData>
        </a:graphic>
      </p:graphicFrame>
      <p:graphicFrame>
        <p:nvGraphicFramePr>
          <p:cNvPr id="80" name="Object 79"/>
          <p:cNvGraphicFramePr>
            <a:graphicFrameLocks noChangeAspect="1"/>
          </p:cNvGraphicFramePr>
          <p:nvPr>
            <p:extLst>
              <p:ext uri="{D42A27DB-BD31-4B8C-83A1-F6EECF244321}">
                <p14:modId xmlns:p14="http://schemas.microsoft.com/office/powerpoint/2010/main" val="1086716148"/>
              </p:ext>
            </p:extLst>
          </p:nvPr>
        </p:nvGraphicFramePr>
        <p:xfrm>
          <a:off x="7253288" y="100011"/>
          <a:ext cx="574675" cy="339725"/>
        </p:xfrm>
        <a:graphic>
          <a:graphicData uri="http://schemas.openxmlformats.org/presentationml/2006/ole">
            <mc:AlternateContent xmlns:mc="http://schemas.openxmlformats.org/markup-compatibility/2006">
              <mc:Choice xmlns:v="urn:schemas-microsoft-com:vml" Requires="v">
                <p:oleObj spid="_x0000_s2620321" name="Equation" r:id="rId8" imgW="342900" imgH="203200" progId="Equation.DSMT4">
                  <p:embed/>
                </p:oleObj>
              </mc:Choice>
              <mc:Fallback>
                <p:oleObj name="Equation" r:id="rId8" imgW="342900" imgH="203200" progId="Equation.DSMT4">
                  <p:embed/>
                  <p:pic>
                    <p:nvPicPr>
                      <p:cNvPr id="0" name=""/>
                      <p:cNvPicPr/>
                      <p:nvPr/>
                    </p:nvPicPr>
                    <p:blipFill>
                      <a:blip r:embed="rId9"/>
                      <a:stretch>
                        <a:fillRect/>
                      </a:stretch>
                    </p:blipFill>
                    <p:spPr>
                      <a:xfrm>
                        <a:off x="7253288" y="100011"/>
                        <a:ext cx="574675" cy="339725"/>
                      </a:xfrm>
                      <a:prstGeom prst="rect">
                        <a:avLst/>
                      </a:prstGeom>
                    </p:spPr>
                  </p:pic>
                </p:oleObj>
              </mc:Fallback>
            </mc:AlternateContent>
          </a:graphicData>
        </a:graphic>
      </p:graphicFrame>
      <p:sp>
        <p:nvSpPr>
          <p:cNvPr id="3" name="TextBox 2"/>
          <p:cNvSpPr txBox="1"/>
          <p:nvPr/>
        </p:nvSpPr>
        <p:spPr>
          <a:xfrm>
            <a:off x="5956299" y="2470150"/>
            <a:ext cx="1246815" cy="523220"/>
          </a:xfrm>
          <a:prstGeom prst="rect">
            <a:avLst/>
          </a:prstGeom>
          <a:noFill/>
        </p:spPr>
        <p:txBody>
          <a:bodyPr wrap="square" rtlCol="0">
            <a:spAutoFit/>
          </a:bodyPr>
          <a:lstStyle/>
          <a:p>
            <a:r>
              <a:rPr lang="en-US" sz="1400" dirty="0">
                <a:solidFill>
                  <a:srgbClr val="FF0000"/>
                </a:solidFill>
                <a:latin typeface="Apple Chancery"/>
                <a:cs typeface="Apple Chancery"/>
              </a:rPr>
              <a:t>switch thrown at t = 0</a:t>
            </a:r>
          </a:p>
        </p:txBody>
      </p:sp>
      <p:graphicFrame>
        <p:nvGraphicFramePr>
          <p:cNvPr id="59" name="Object 58"/>
          <p:cNvGraphicFramePr>
            <a:graphicFrameLocks noChangeAspect="1"/>
          </p:cNvGraphicFramePr>
          <p:nvPr>
            <p:extLst>
              <p:ext uri="{D42A27DB-BD31-4B8C-83A1-F6EECF244321}">
                <p14:modId xmlns:p14="http://schemas.microsoft.com/office/powerpoint/2010/main" val="3118239654"/>
              </p:ext>
            </p:extLst>
          </p:nvPr>
        </p:nvGraphicFramePr>
        <p:xfrm>
          <a:off x="3357563" y="3816350"/>
          <a:ext cx="2924175" cy="2266950"/>
        </p:xfrm>
        <a:graphic>
          <a:graphicData uri="http://schemas.openxmlformats.org/presentationml/2006/ole">
            <mc:AlternateContent xmlns:mc="http://schemas.openxmlformats.org/markup-compatibility/2006">
              <mc:Choice xmlns:v="urn:schemas-microsoft-com:vml" Requires="v">
                <p:oleObj spid="_x0000_s2620322" name="Equation" r:id="rId10" imgW="1701800" imgH="1320800" progId="Equation.DSMT4">
                  <p:embed/>
                </p:oleObj>
              </mc:Choice>
              <mc:Fallback>
                <p:oleObj name="Equation" r:id="rId10" imgW="1701800" imgH="1320800" progId="Equation.DSMT4">
                  <p:embed/>
                  <p:pic>
                    <p:nvPicPr>
                      <p:cNvPr id="0" name=""/>
                      <p:cNvPicPr/>
                      <p:nvPr/>
                    </p:nvPicPr>
                    <p:blipFill>
                      <a:blip r:embed="rId11"/>
                      <a:stretch>
                        <a:fillRect/>
                      </a:stretch>
                    </p:blipFill>
                    <p:spPr>
                      <a:xfrm>
                        <a:off x="3357563" y="3816350"/>
                        <a:ext cx="2924175" cy="2266950"/>
                      </a:xfrm>
                      <a:prstGeom prst="rect">
                        <a:avLst/>
                      </a:prstGeom>
                    </p:spPr>
                  </p:pic>
                </p:oleObj>
              </mc:Fallback>
            </mc:AlternateContent>
          </a:graphicData>
        </a:graphic>
      </p:graphicFrame>
      <p:sp>
        <p:nvSpPr>
          <p:cNvPr id="2" name="TextBox 1"/>
          <p:cNvSpPr txBox="1"/>
          <p:nvPr/>
        </p:nvSpPr>
        <p:spPr>
          <a:xfrm>
            <a:off x="939800" y="1265835"/>
            <a:ext cx="4648200" cy="1323439"/>
          </a:xfrm>
          <a:prstGeom prst="rect">
            <a:avLst/>
          </a:prstGeom>
          <a:noFill/>
        </p:spPr>
        <p:txBody>
          <a:bodyPr wrap="square" rtlCol="0">
            <a:spAutoFit/>
          </a:bodyPr>
          <a:lstStyle/>
          <a:p>
            <a:r>
              <a:rPr lang="en-US" sz="2000" dirty="0">
                <a:solidFill>
                  <a:srgbClr val="FF0000"/>
                </a:solidFill>
                <a:latin typeface="Apple Chancery"/>
                <a:cs typeface="Apple Chancery"/>
              </a:rPr>
              <a:t>As was done </a:t>
            </a:r>
            <a:r>
              <a:rPr lang="en-US" sz="2000" dirty="0">
                <a:latin typeface="Times New Roman"/>
                <a:cs typeface="Times New Roman"/>
              </a:rPr>
              <a:t>with </a:t>
            </a:r>
            <a:r>
              <a:rPr lang="en-US" sz="2000" dirty="0">
                <a:solidFill>
                  <a:srgbClr val="FF0000"/>
                </a:solidFill>
                <a:latin typeface="Times New Roman"/>
                <a:cs typeface="Times New Roman"/>
              </a:rPr>
              <a:t>capacitors</a:t>
            </a:r>
            <a:r>
              <a:rPr lang="en-US" sz="2000" dirty="0">
                <a:latin typeface="Times New Roman"/>
                <a:cs typeface="Times New Roman"/>
              </a:rPr>
              <a:t>, the </a:t>
            </a:r>
            <a:r>
              <a:rPr lang="en-US" sz="2000" dirty="0">
                <a:solidFill>
                  <a:srgbClr val="0000FF"/>
                </a:solidFill>
                <a:latin typeface="Times New Roman"/>
                <a:cs typeface="Times New Roman"/>
              </a:rPr>
              <a:t>time constant </a:t>
            </a:r>
            <a:r>
              <a:rPr lang="en-US" sz="2000" dirty="0">
                <a:latin typeface="Times New Roman"/>
                <a:cs typeface="Times New Roman"/>
              </a:rPr>
              <a:t>is the </a:t>
            </a:r>
            <a:r>
              <a:rPr lang="en-US" sz="2000" dirty="0">
                <a:solidFill>
                  <a:srgbClr val="0000FF"/>
                </a:solidFill>
                <a:latin typeface="Times New Roman"/>
                <a:cs typeface="Times New Roman"/>
              </a:rPr>
              <a:t>inverse of the argument </a:t>
            </a:r>
            <a:r>
              <a:rPr lang="en-US" sz="2000" dirty="0">
                <a:solidFill>
                  <a:srgbClr val="000000"/>
                </a:solidFill>
                <a:latin typeface="Times New Roman"/>
                <a:cs typeface="Times New Roman"/>
              </a:rPr>
              <a:t>of </a:t>
            </a:r>
            <a:r>
              <a:rPr lang="en-US" sz="2000" dirty="0">
                <a:solidFill>
                  <a:srgbClr val="0000FF"/>
                </a:solidFill>
                <a:latin typeface="Times New Roman"/>
                <a:cs typeface="Times New Roman"/>
              </a:rPr>
              <a:t>the exponential </a:t>
            </a:r>
            <a:r>
              <a:rPr lang="en-US" sz="2000" dirty="0">
                <a:solidFill>
                  <a:srgbClr val="000000"/>
                </a:solidFill>
                <a:latin typeface="Times New Roman"/>
                <a:cs typeface="Times New Roman"/>
              </a:rPr>
              <a:t>in the current function</a:t>
            </a:r>
            <a:r>
              <a:rPr lang="en-US" sz="2000" dirty="0">
                <a:solidFill>
                  <a:srgbClr val="0000FF"/>
                </a:solidFill>
                <a:latin typeface="Times New Roman"/>
                <a:cs typeface="Times New Roman"/>
              </a:rPr>
              <a:t>.  </a:t>
            </a:r>
            <a:r>
              <a:rPr lang="en-US" sz="2000" dirty="0">
                <a:latin typeface="Times New Roman"/>
                <a:cs typeface="Times New Roman"/>
              </a:rPr>
              <a:t>That means that for our </a:t>
            </a:r>
            <a:r>
              <a:rPr lang="en-US" sz="2000" dirty="0">
                <a:solidFill>
                  <a:srgbClr val="0000FF"/>
                </a:solidFill>
                <a:latin typeface="Times New Roman"/>
                <a:cs typeface="Times New Roman"/>
              </a:rPr>
              <a:t>inductor</a:t>
            </a:r>
            <a:r>
              <a:rPr lang="en-US" sz="2000" dirty="0">
                <a:latin typeface="Times New Roman"/>
                <a:cs typeface="Times New Roman"/>
              </a:rPr>
              <a:t>:</a:t>
            </a:r>
          </a:p>
        </p:txBody>
      </p:sp>
      <p:graphicFrame>
        <p:nvGraphicFramePr>
          <p:cNvPr id="60" name="Object 59"/>
          <p:cNvGraphicFramePr>
            <a:graphicFrameLocks noChangeAspect="1"/>
          </p:cNvGraphicFramePr>
          <p:nvPr>
            <p:extLst>
              <p:ext uri="{D42A27DB-BD31-4B8C-83A1-F6EECF244321}">
                <p14:modId xmlns:p14="http://schemas.microsoft.com/office/powerpoint/2010/main" val="3866429536"/>
              </p:ext>
            </p:extLst>
          </p:nvPr>
        </p:nvGraphicFramePr>
        <p:xfrm>
          <a:off x="2830512" y="2635250"/>
          <a:ext cx="977900" cy="506412"/>
        </p:xfrm>
        <a:graphic>
          <a:graphicData uri="http://schemas.openxmlformats.org/presentationml/2006/ole">
            <mc:AlternateContent xmlns:mc="http://schemas.openxmlformats.org/markup-compatibility/2006">
              <mc:Choice xmlns:v="urn:schemas-microsoft-com:vml" Requires="v">
                <p:oleObj spid="_x0000_s2620323" name="Equation" r:id="rId12" imgW="635000" imgH="330200" progId="Equation.DSMT4">
                  <p:embed/>
                </p:oleObj>
              </mc:Choice>
              <mc:Fallback>
                <p:oleObj name="Equation" r:id="rId12" imgW="635000" imgH="330200" progId="Equation.DSMT4">
                  <p:embed/>
                  <p:pic>
                    <p:nvPicPr>
                      <p:cNvPr id="0" name=""/>
                      <p:cNvPicPr/>
                      <p:nvPr/>
                    </p:nvPicPr>
                    <p:blipFill>
                      <a:blip r:embed="rId13"/>
                      <a:stretch>
                        <a:fillRect/>
                      </a:stretch>
                    </p:blipFill>
                    <p:spPr>
                      <a:xfrm>
                        <a:off x="2830512" y="2635250"/>
                        <a:ext cx="977900" cy="506412"/>
                      </a:xfrm>
                      <a:prstGeom prst="rect">
                        <a:avLst/>
                      </a:prstGeom>
                    </p:spPr>
                  </p:pic>
                </p:oleObj>
              </mc:Fallback>
            </mc:AlternateContent>
          </a:graphicData>
        </a:graphic>
      </p:graphicFrame>
      <p:sp>
        <p:nvSpPr>
          <p:cNvPr id="61" name="TextBox 60"/>
          <p:cNvSpPr txBox="1"/>
          <p:nvPr/>
        </p:nvSpPr>
        <p:spPr>
          <a:xfrm>
            <a:off x="939800" y="3257274"/>
            <a:ext cx="7880668" cy="400110"/>
          </a:xfrm>
          <a:prstGeom prst="rect">
            <a:avLst/>
          </a:prstGeom>
          <a:noFill/>
        </p:spPr>
        <p:txBody>
          <a:bodyPr wrap="square" rtlCol="0">
            <a:spAutoFit/>
          </a:bodyPr>
          <a:lstStyle/>
          <a:p>
            <a:r>
              <a:rPr lang="en-US" sz="2000" dirty="0">
                <a:solidFill>
                  <a:srgbClr val="FF0000"/>
                </a:solidFill>
                <a:latin typeface="Apple Chancery"/>
                <a:cs typeface="Apple Chancery"/>
              </a:rPr>
              <a:t>Again, as before, </a:t>
            </a:r>
            <a:r>
              <a:rPr lang="en-US" sz="2000" dirty="0">
                <a:latin typeface="Times New Roman"/>
                <a:cs typeface="Times New Roman"/>
              </a:rPr>
              <a:t>after </a:t>
            </a:r>
            <a:r>
              <a:rPr lang="en-US" sz="2000" dirty="0">
                <a:solidFill>
                  <a:srgbClr val="0000FF"/>
                </a:solidFill>
                <a:latin typeface="Times New Roman"/>
                <a:cs typeface="Times New Roman"/>
              </a:rPr>
              <a:t>one time constant </a:t>
            </a:r>
            <a:r>
              <a:rPr lang="en-US" sz="2000" dirty="0">
                <a:latin typeface="Times New Roman"/>
                <a:cs typeface="Times New Roman"/>
              </a:rPr>
              <a:t>the current will be:</a:t>
            </a:r>
          </a:p>
        </p:txBody>
      </p:sp>
    </p:spTree>
    <p:extLst>
      <p:ext uri="{BB962C8B-B14F-4D97-AF65-F5344CB8AC3E}">
        <p14:creationId xmlns:p14="http://schemas.microsoft.com/office/powerpoint/2010/main" val="316062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dissolve">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dissolve">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dissolve">
                                      <p:cBhvr>
                                        <p:cTn id="2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1"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 name="TextBox 44"/>
          <p:cNvSpPr txBox="1"/>
          <p:nvPr/>
        </p:nvSpPr>
        <p:spPr>
          <a:xfrm>
            <a:off x="263786" y="100718"/>
            <a:ext cx="863732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Preamble—Magnetic Flux</a:t>
            </a:r>
            <a:endParaRPr lang="en-US" sz="2000" dirty="0">
              <a:latin typeface="Times New Roman"/>
              <a:cs typeface="Times New Roman"/>
            </a:endParaRP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48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a:t>
            </a:r>
          </a:p>
        </p:txBody>
      </p:sp>
      <p:sp>
        <p:nvSpPr>
          <p:cNvPr id="47" name="TextBox 46"/>
          <p:cNvSpPr txBox="1"/>
          <p:nvPr/>
        </p:nvSpPr>
        <p:spPr>
          <a:xfrm>
            <a:off x="276650" y="1148053"/>
            <a:ext cx="5336749" cy="1446550"/>
          </a:xfrm>
          <a:prstGeom prst="rect">
            <a:avLst/>
          </a:prstGeom>
          <a:noFill/>
        </p:spPr>
        <p:txBody>
          <a:bodyPr wrap="square" rtlCol="0">
            <a:spAutoFit/>
          </a:bodyPr>
          <a:lstStyle/>
          <a:p>
            <a:r>
              <a:rPr lang="en-US" sz="2800" dirty="0">
                <a:solidFill>
                  <a:srgbClr val="FF0000"/>
                </a:solidFill>
                <a:latin typeface="Apple Chancery"/>
                <a:cs typeface="Apple Chancery"/>
              </a:rPr>
              <a:t>Shortly, we will </a:t>
            </a:r>
            <a:r>
              <a:rPr lang="en-US" sz="2000" dirty="0">
                <a:latin typeface="Times New Roman"/>
                <a:cs typeface="Times New Roman"/>
              </a:rPr>
              <a:t>need to use the idea of </a:t>
            </a:r>
            <a:r>
              <a:rPr lang="en-US" sz="2000" dirty="0">
                <a:solidFill>
                  <a:srgbClr val="0000FF"/>
                </a:solidFill>
                <a:latin typeface="Times New Roman"/>
                <a:cs typeface="Times New Roman"/>
              </a:rPr>
              <a:t>magnetic flux</a:t>
            </a:r>
            <a:r>
              <a:rPr lang="en-US" sz="2000" dirty="0">
                <a:latin typeface="Times New Roman"/>
                <a:cs typeface="Times New Roman"/>
              </a:rPr>
              <a:t> through a coil.  We have already talked about this concept.  In it’s simplest form, it is defined as:</a:t>
            </a:r>
          </a:p>
        </p:txBody>
      </p:sp>
      <p:graphicFrame>
        <p:nvGraphicFramePr>
          <p:cNvPr id="10" name="Object 9"/>
          <p:cNvGraphicFramePr>
            <a:graphicFrameLocks noChangeAspect="1"/>
          </p:cNvGraphicFramePr>
          <p:nvPr>
            <p:extLst>
              <p:ext uri="{D42A27DB-BD31-4B8C-83A1-F6EECF244321}">
                <p14:modId xmlns:p14="http://schemas.microsoft.com/office/powerpoint/2010/main" val="3117364384"/>
              </p:ext>
            </p:extLst>
          </p:nvPr>
        </p:nvGraphicFramePr>
        <p:xfrm>
          <a:off x="2152650" y="2497138"/>
          <a:ext cx="1825625" cy="784225"/>
        </p:xfrm>
        <a:graphic>
          <a:graphicData uri="http://schemas.openxmlformats.org/presentationml/2006/ole">
            <mc:AlternateContent xmlns:mc="http://schemas.openxmlformats.org/markup-compatibility/2006">
              <mc:Choice xmlns:v="urn:schemas-microsoft-com:vml" Requires="v">
                <p:oleObj spid="_x0000_s3283" name="Equation" r:id="rId4" imgW="914400" imgH="393700" progId="Equation.DSMT4">
                  <p:embed/>
                </p:oleObj>
              </mc:Choice>
              <mc:Fallback>
                <p:oleObj name="Equation" r:id="rId4" imgW="914400" imgH="393700" progId="Equation.DSMT4">
                  <p:embed/>
                  <p:pic>
                    <p:nvPicPr>
                      <p:cNvPr id="0" name=""/>
                      <p:cNvPicPr/>
                      <p:nvPr/>
                    </p:nvPicPr>
                    <p:blipFill>
                      <a:blip r:embed="rId5"/>
                      <a:stretch>
                        <a:fillRect/>
                      </a:stretch>
                    </p:blipFill>
                    <p:spPr>
                      <a:xfrm>
                        <a:off x="2152650" y="2497138"/>
                        <a:ext cx="1825625" cy="784225"/>
                      </a:xfrm>
                      <a:prstGeom prst="rect">
                        <a:avLst/>
                      </a:prstGeom>
                    </p:spPr>
                  </p:pic>
                </p:oleObj>
              </mc:Fallback>
            </mc:AlternateContent>
          </a:graphicData>
        </a:graphic>
      </p:graphicFrame>
      <p:sp>
        <p:nvSpPr>
          <p:cNvPr id="11" name="TextBox 10"/>
          <p:cNvSpPr txBox="1"/>
          <p:nvPr/>
        </p:nvSpPr>
        <p:spPr>
          <a:xfrm>
            <a:off x="263787" y="3281363"/>
            <a:ext cx="1018914" cy="400110"/>
          </a:xfrm>
          <a:prstGeom prst="rect">
            <a:avLst/>
          </a:prstGeom>
          <a:noFill/>
        </p:spPr>
        <p:txBody>
          <a:bodyPr wrap="square" rtlCol="0">
            <a:spAutoFit/>
          </a:bodyPr>
          <a:lstStyle/>
          <a:p>
            <a:r>
              <a:rPr lang="en-US" sz="2000" dirty="0">
                <a:solidFill>
                  <a:srgbClr val="FF0000"/>
                </a:solidFill>
                <a:latin typeface="Apple Chancery"/>
                <a:cs typeface="Apple Chancery"/>
              </a:rPr>
              <a:t>where:</a:t>
            </a:r>
            <a:endParaRPr lang="en-US" sz="2000" dirty="0">
              <a:latin typeface="Times New Roman"/>
              <a:cs typeface="Times New Roman"/>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2251734206"/>
              </p:ext>
            </p:extLst>
          </p:nvPr>
        </p:nvGraphicFramePr>
        <p:xfrm>
          <a:off x="760413" y="3684588"/>
          <a:ext cx="2422525" cy="385762"/>
        </p:xfrm>
        <a:graphic>
          <a:graphicData uri="http://schemas.openxmlformats.org/presentationml/2006/ole">
            <mc:AlternateContent xmlns:mc="http://schemas.openxmlformats.org/markup-compatibility/2006">
              <mc:Choice xmlns:v="urn:schemas-microsoft-com:vml" Requires="v">
                <p:oleObj spid="_x0000_s3284" name="Equation" r:id="rId6" imgW="1358900" imgH="215900" progId="Equation.DSMT4">
                  <p:embed/>
                </p:oleObj>
              </mc:Choice>
              <mc:Fallback>
                <p:oleObj name="Equation" r:id="rId6" imgW="1358900" imgH="215900" progId="Equation.DSMT4">
                  <p:embed/>
                  <p:pic>
                    <p:nvPicPr>
                      <p:cNvPr id="0" name=""/>
                      <p:cNvPicPr/>
                      <p:nvPr/>
                    </p:nvPicPr>
                    <p:blipFill>
                      <a:blip r:embed="rId7"/>
                      <a:stretch>
                        <a:fillRect/>
                      </a:stretch>
                    </p:blipFill>
                    <p:spPr>
                      <a:xfrm>
                        <a:off x="760413" y="3684588"/>
                        <a:ext cx="2422525" cy="385762"/>
                      </a:xfrm>
                      <a:prstGeom prst="rect">
                        <a:avLst/>
                      </a:prstGeom>
                    </p:spPr>
                  </p:pic>
                </p:oleObj>
              </mc:Fallback>
            </mc:AlternateContent>
          </a:graphicData>
        </a:graphic>
      </p:graphicFrame>
      <p:pic>
        <p:nvPicPr>
          <p:cNvPr id="14"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94400" y="793750"/>
            <a:ext cx="2235200" cy="256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TextBox 14"/>
          <p:cNvSpPr txBox="1"/>
          <p:nvPr/>
        </p:nvSpPr>
        <p:spPr>
          <a:xfrm>
            <a:off x="7541051" y="2367816"/>
            <a:ext cx="1704549" cy="584776"/>
          </a:xfrm>
          <a:prstGeom prst="rect">
            <a:avLst/>
          </a:prstGeom>
          <a:noFill/>
        </p:spPr>
        <p:txBody>
          <a:bodyPr wrap="square" rtlCol="0">
            <a:spAutoFit/>
          </a:bodyPr>
          <a:lstStyle/>
          <a:p>
            <a:r>
              <a:rPr lang="en-US" sz="1600" dirty="0">
                <a:solidFill>
                  <a:srgbClr val="FF0000"/>
                </a:solidFill>
                <a:latin typeface="Apple Chancery"/>
                <a:cs typeface="Apple Chancery"/>
              </a:rPr>
              <a:t>graphic courtesy of Mr. White</a:t>
            </a:r>
            <a:endParaRPr lang="en-US" dirty="0">
              <a:latin typeface="Times New Roman"/>
              <a:cs typeface="Times New Roman"/>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341652721"/>
              </p:ext>
            </p:extLst>
          </p:nvPr>
        </p:nvGraphicFramePr>
        <p:xfrm>
          <a:off x="750888" y="4127500"/>
          <a:ext cx="7188200" cy="684213"/>
        </p:xfrm>
        <a:graphic>
          <a:graphicData uri="http://schemas.openxmlformats.org/presentationml/2006/ole">
            <mc:AlternateContent xmlns:mc="http://schemas.openxmlformats.org/markup-compatibility/2006">
              <mc:Choice xmlns:v="urn:schemas-microsoft-com:vml" Requires="v">
                <p:oleObj spid="_x0000_s3285" name="Equation" r:id="rId9" imgW="4013200" imgH="381000" progId="Equation.DSMT4">
                  <p:embed/>
                </p:oleObj>
              </mc:Choice>
              <mc:Fallback>
                <p:oleObj name="Equation" r:id="rId9" imgW="4013200" imgH="381000" progId="Equation.DSMT4">
                  <p:embed/>
                  <p:pic>
                    <p:nvPicPr>
                      <p:cNvPr id="0" name=""/>
                      <p:cNvPicPr/>
                      <p:nvPr/>
                    </p:nvPicPr>
                    <p:blipFill>
                      <a:blip r:embed="rId10"/>
                      <a:stretch>
                        <a:fillRect/>
                      </a:stretch>
                    </p:blipFill>
                    <p:spPr>
                      <a:xfrm>
                        <a:off x="750888" y="4127500"/>
                        <a:ext cx="7188200" cy="684213"/>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295501848"/>
              </p:ext>
            </p:extLst>
          </p:nvPr>
        </p:nvGraphicFramePr>
        <p:xfrm>
          <a:off x="771525" y="4884738"/>
          <a:ext cx="7797800" cy="369887"/>
        </p:xfrm>
        <a:graphic>
          <a:graphicData uri="http://schemas.openxmlformats.org/presentationml/2006/ole">
            <mc:AlternateContent xmlns:mc="http://schemas.openxmlformats.org/markup-compatibility/2006">
              <mc:Choice xmlns:v="urn:schemas-microsoft-com:vml" Requires="v">
                <p:oleObj spid="_x0000_s3286" name="Equation" r:id="rId11" imgW="4292600" imgH="203200" progId="Equation.DSMT4">
                  <p:embed/>
                </p:oleObj>
              </mc:Choice>
              <mc:Fallback>
                <p:oleObj name="Equation" r:id="rId11" imgW="4292600" imgH="203200" progId="Equation.DSMT4">
                  <p:embed/>
                  <p:pic>
                    <p:nvPicPr>
                      <p:cNvPr id="0" name=""/>
                      <p:cNvPicPr/>
                      <p:nvPr/>
                    </p:nvPicPr>
                    <p:blipFill>
                      <a:blip r:embed="rId12"/>
                      <a:stretch>
                        <a:fillRect/>
                      </a:stretch>
                    </p:blipFill>
                    <p:spPr>
                      <a:xfrm>
                        <a:off x="771525" y="4884738"/>
                        <a:ext cx="7797800" cy="369887"/>
                      </a:xfrm>
                      <a:prstGeom prst="rect">
                        <a:avLst/>
                      </a:prstGeom>
                    </p:spPr>
                  </p:pic>
                </p:oleObj>
              </mc:Fallback>
            </mc:AlternateContent>
          </a:graphicData>
        </a:graphic>
      </p:graphicFrame>
      <p:sp>
        <p:nvSpPr>
          <p:cNvPr id="19" name="TextBox 18"/>
          <p:cNvSpPr txBox="1"/>
          <p:nvPr/>
        </p:nvSpPr>
        <p:spPr>
          <a:xfrm>
            <a:off x="263786" y="5465763"/>
            <a:ext cx="8761985" cy="400110"/>
          </a:xfrm>
          <a:prstGeom prst="rect">
            <a:avLst/>
          </a:prstGeom>
          <a:noFill/>
        </p:spPr>
        <p:txBody>
          <a:bodyPr wrap="square" rtlCol="0">
            <a:spAutoFit/>
          </a:bodyPr>
          <a:lstStyle/>
          <a:p>
            <a:r>
              <a:rPr lang="en-US" sz="2000" dirty="0">
                <a:solidFill>
                  <a:srgbClr val="FF0000"/>
                </a:solidFill>
                <a:latin typeface="Apple Chancery"/>
                <a:cs typeface="Apple Chancery"/>
              </a:rPr>
              <a:t>and the units </a:t>
            </a:r>
            <a:r>
              <a:rPr lang="en-US" sz="2000" dirty="0">
                <a:latin typeface="Times New Roman"/>
                <a:cs typeface="Times New Roman"/>
              </a:rPr>
              <a:t>are </a:t>
            </a:r>
            <a:r>
              <a:rPr lang="en-US" sz="2000" i="1" dirty="0">
                <a:solidFill>
                  <a:srgbClr val="0000FF"/>
                </a:solidFill>
                <a:latin typeface="Times New Roman"/>
                <a:cs typeface="Times New Roman"/>
              </a:rPr>
              <a:t>                      </a:t>
            </a:r>
            <a:r>
              <a:rPr lang="en-US" sz="2000" dirty="0">
                <a:latin typeface="Times New Roman"/>
                <a:cs typeface="Times New Roman"/>
              </a:rPr>
              <a:t>, or </a:t>
            </a:r>
            <a:r>
              <a:rPr lang="en-US" sz="2000" i="1" dirty="0" err="1">
                <a:solidFill>
                  <a:srgbClr val="FF0000"/>
                </a:solidFill>
                <a:latin typeface="Times New Roman"/>
                <a:cs typeface="Times New Roman"/>
              </a:rPr>
              <a:t>Webers</a:t>
            </a:r>
            <a:r>
              <a:rPr lang="en-US" sz="2000" dirty="0">
                <a:latin typeface="Times New Roman"/>
                <a:cs typeface="Times New Roman"/>
              </a:rPr>
              <a:t>.</a:t>
            </a:r>
          </a:p>
        </p:txBody>
      </p:sp>
      <p:graphicFrame>
        <p:nvGraphicFramePr>
          <p:cNvPr id="18" name="Object 17"/>
          <p:cNvGraphicFramePr>
            <a:graphicFrameLocks noChangeAspect="1"/>
          </p:cNvGraphicFramePr>
          <p:nvPr>
            <p:extLst>
              <p:ext uri="{D42A27DB-BD31-4B8C-83A1-F6EECF244321}">
                <p14:modId xmlns:p14="http://schemas.microsoft.com/office/powerpoint/2010/main" val="2891683465"/>
              </p:ext>
            </p:extLst>
          </p:nvPr>
        </p:nvGraphicFramePr>
        <p:xfrm>
          <a:off x="2153415" y="5455473"/>
          <a:ext cx="1547813" cy="320675"/>
        </p:xfrm>
        <a:graphic>
          <a:graphicData uri="http://schemas.openxmlformats.org/presentationml/2006/ole">
            <mc:AlternateContent xmlns:mc="http://schemas.openxmlformats.org/markup-compatibility/2006">
              <mc:Choice xmlns:v="urn:schemas-microsoft-com:vml" Requires="v">
                <p:oleObj spid="_x0000_s3287" name="Equation" r:id="rId13" imgW="927100" imgH="190500" progId="Equation.DSMT4">
                  <p:embed/>
                </p:oleObj>
              </mc:Choice>
              <mc:Fallback>
                <p:oleObj name="Equation" r:id="rId13" imgW="927100" imgH="190500" progId="Equation.DSMT4">
                  <p:embed/>
                  <p:pic>
                    <p:nvPicPr>
                      <p:cNvPr id="0" name=""/>
                      <p:cNvPicPr/>
                      <p:nvPr/>
                    </p:nvPicPr>
                    <p:blipFill>
                      <a:blip r:embed="rId14"/>
                      <a:stretch>
                        <a:fillRect/>
                      </a:stretch>
                    </p:blipFill>
                    <p:spPr>
                      <a:xfrm>
                        <a:off x="2153415" y="5455473"/>
                        <a:ext cx="1547813" cy="320675"/>
                      </a:xfrm>
                      <a:prstGeom prst="rect">
                        <a:avLst/>
                      </a:prstGeom>
                    </p:spPr>
                  </p:pic>
                </p:oleObj>
              </mc:Fallback>
            </mc:AlternateContent>
          </a:graphicData>
        </a:graphic>
      </p:graphicFrame>
    </p:spTree>
    <p:extLst>
      <p:ext uri="{BB962C8B-B14F-4D97-AF65-F5344CB8AC3E}">
        <p14:creationId xmlns:p14="http://schemas.microsoft.com/office/powerpoint/2010/main" val="341837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par>
                                <p:cTn id="13" presetID="9"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ssolv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dissolv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ssolve">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27"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50.)</a:t>
            </a:r>
          </a:p>
        </p:txBody>
      </p:sp>
      <p:sp>
        <p:nvSpPr>
          <p:cNvPr id="61" name="TextBox 60"/>
          <p:cNvSpPr txBox="1"/>
          <p:nvPr/>
        </p:nvSpPr>
        <p:spPr>
          <a:xfrm>
            <a:off x="762000" y="1197702"/>
            <a:ext cx="4914900" cy="2554545"/>
          </a:xfrm>
          <a:prstGeom prst="rect">
            <a:avLst/>
          </a:prstGeom>
          <a:noFill/>
        </p:spPr>
        <p:txBody>
          <a:bodyPr wrap="square" rtlCol="0">
            <a:spAutoFit/>
          </a:bodyPr>
          <a:lstStyle/>
          <a:p>
            <a:r>
              <a:rPr lang="en-US" sz="2000" dirty="0">
                <a:solidFill>
                  <a:srgbClr val="FF0000"/>
                </a:solidFill>
                <a:latin typeface="Apple Chancery"/>
                <a:cs typeface="Apple Chancery"/>
              </a:rPr>
              <a:t>An attempted </a:t>
            </a:r>
            <a:r>
              <a:rPr lang="en-US" sz="2000" dirty="0">
                <a:solidFill>
                  <a:srgbClr val="0000FF"/>
                </a:solidFill>
                <a:latin typeface="Times New Roman"/>
                <a:cs typeface="Times New Roman"/>
              </a:rPr>
              <a:t>drop </a:t>
            </a:r>
            <a:r>
              <a:rPr lang="en-US" sz="2000" dirty="0">
                <a:latin typeface="Times New Roman"/>
                <a:cs typeface="Times New Roman"/>
              </a:rPr>
              <a:t>in </a:t>
            </a:r>
            <a:r>
              <a:rPr lang="en-US" sz="2000" dirty="0">
                <a:solidFill>
                  <a:srgbClr val="0000FF"/>
                </a:solidFill>
                <a:latin typeface="Times New Roman"/>
                <a:cs typeface="Times New Roman"/>
              </a:rPr>
              <a:t>battery-current </a:t>
            </a:r>
            <a:r>
              <a:rPr lang="en-US" sz="2000" dirty="0">
                <a:latin typeface="Times New Roman"/>
                <a:cs typeface="Times New Roman"/>
              </a:rPr>
              <a:t>will instigate an attempted drop in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solidFill>
                  <a:srgbClr val="0000FF"/>
                </a:solidFill>
                <a:latin typeface="Times New Roman"/>
                <a:cs typeface="Times New Roman"/>
              </a:rPr>
              <a:t>down the axis of the coil</a:t>
            </a:r>
            <a:r>
              <a:rPr lang="en-US" sz="2000" dirty="0">
                <a:latin typeface="Times New Roman"/>
                <a:cs typeface="Times New Roman"/>
              </a:rPr>
              <a:t>.  That will </a:t>
            </a:r>
            <a:r>
              <a:rPr lang="en-US" sz="2000" dirty="0">
                <a:solidFill>
                  <a:srgbClr val="0000FF"/>
                </a:solidFill>
                <a:latin typeface="Times New Roman"/>
                <a:cs typeface="Times New Roman"/>
              </a:rPr>
              <a:t>induce an EMF </a:t>
            </a:r>
            <a:r>
              <a:rPr lang="en-US" sz="2000" dirty="0">
                <a:latin typeface="Times New Roman"/>
                <a:cs typeface="Times New Roman"/>
              </a:rPr>
              <a:t>that </a:t>
            </a:r>
            <a:r>
              <a:rPr lang="en-US" sz="2000" i="1" dirty="0">
                <a:solidFill>
                  <a:srgbClr val="FF0000"/>
                </a:solidFill>
                <a:latin typeface="Times New Roman"/>
                <a:cs typeface="Times New Roman"/>
              </a:rPr>
              <a:t>fights the change</a:t>
            </a:r>
            <a:r>
              <a:rPr lang="en-US" sz="2000" dirty="0">
                <a:latin typeface="Times New Roman"/>
                <a:cs typeface="Times New Roman"/>
              </a:rPr>
              <a:t>, which in this case means it will </a:t>
            </a:r>
            <a:r>
              <a:rPr lang="en-US" sz="2000" dirty="0">
                <a:solidFill>
                  <a:srgbClr val="0000FF"/>
                </a:solidFill>
                <a:latin typeface="Times New Roman"/>
                <a:cs typeface="Times New Roman"/>
              </a:rPr>
              <a:t>force current to flow </a:t>
            </a:r>
            <a:r>
              <a:rPr lang="en-US" sz="2000" i="1" dirty="0">
                <a:solidFill>
                  <a:srgbClr val="FF0000"/>
                </a:solidFill>
                <a:latin typeface="Times New Roman"/>
                <a:cs typeface="Times New Roman"/>
              </a:rPr>
              <a:t>even longer than it normally would</a:t>
            </a:r>
            <a:r>
              <a:rPr lang="en-US" sz="2000" dirty="0">
                <a:latin typeface="Times New Roman"/>
                <a:cs typeface="Times New Roman"/>
              </a:rPr>
              <a:t>.  Due to the symmetry of the situation, it </a:t>
            </a:r>
            <a:r>
              <a:rPr lang="en-US" sz="2000" dirty="0">
                <a:solidFill>
                  <a:srgbClr val="0000FF"/>
                </a:solidFill>
                <a:latin typeface="Times New Roman"/>
                <a:cs typeface="Times New Roman"/>
              </a:rPr>
              <a:t>will take </a:t>
            </a:r>
            <a:r>
              <a:rPr lang="en-US" sz="2000" i="1" dirty="0">
                <a:solidFill>
                  <a:srgbClr val="FF0000"/>
                </a:solidFill>
                <a:latin typeface="Times New Roman"/>
                <a:cs typeface="Times New Roman"/>
              </a:rPr>
              <a:t>one time constant </a:t>
            </a:r>
            <a:r>
              <a:rPr lang="en-US" sz="2000" dirty="0">
                <a:latin typeface="Times New Roman"/>
                <a:cs typeface="Times New Roman"/>
              </a:rPr>
              <a:t>for the current to </a:t>
            </a:r>
            <a:r>
              <a:rPr lang="en-US" sz="2000" dirty="0">
                <a:solidFill>
                  <a:srgbClr val="0000FF"/>
                </a:solidFill>
                <a:latin typeface="Times New Roman"/>
                <a:cs typeface="Times New Roman"/>
              </a:rPr>
              <a:t>drop 63% </a:t>
            </a:r>
            <a:r>
              <a:rPr lang="en-US" sz="2000" dirty="0">
                <a:latin typeface="Times New Roman"/>
                <a:cs typeface="Times New Roman"/>
              </a:rPr>
              <a:t>of its maximum.</a:t>
            </a:r>
          </a:p>
        </p:txBody>
      </p:sp>
      <p:cxnSp>
        <p:nvCxnSpPr>
          <p:cNvPr id="63" name="Straight Connector 62"/>
          <p:cNvCxnSpPr/>
          <p:nvPr/>
        </p:nvCxnSpPr>
        <p:spPr>
          <a:xfrm>
            <a:off x="3548463" y="4126636"/>
            <a:ext cx="0" cy="22860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flipV="1">
            <a:off x="3423789" y="6302705"/>
            <a:ext cx="5652267" cy="2705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66" name="Object 65"/>
          <p:cNvGraphicFramePr>
            <a:graphicFrameLocks noChangeAspect="1"/>
          </p:cNvGraphicFramePr>
          <p:nvPr>
            <p:extLst>
              <p:ext uri="{D42A27DB-BD31-4B8C-83A1-F6EECF244321}">
                <p14:modId xmlns:p14="http://schemas.microsoft.com/office/powerpoint/2010/main" val="1496293190"/>
              </p:ext>
            </p:extLst>
          </p:nvPr>
        </p:nvGraphicFramePr>
        <p:xfrm>
          <a:off x="3206754" y="4576763"/>
          <a:ext cx="331788" cy="279400"/>
        </p:xfrm>
        <a:graphic>
          <a:graphicData uri="http://schemas.openxmlformats.org/presentationml/2006/ole">
            <mc:AlternateContent xmlns:mc="http://schemas.openxmlformats.org/markup-compatibility/2006">
              <mc:Choice xmlns:v="urn:schemas-microsoft-com:vml" Requires="v">
                <p:oleObj spid="_x0000_s3170527" name="Equation" r:id="rId4" imgW="241300" imgH="203200" progId="Equation.DSMT4">
                  <p:embed/>
                </p:oleObj>
              </mc:Choice>
              <mc:Fallback>
                <p:oleObj name="Equation" r:id="rId4" imgW="241300" imgH="203200" progId="Equation.DSMT4">
                  <p:embed/>
                  <p:pic>
                    <p:nvPicPr>
                      <p:cNvPr id="0" name=""/>
                      <p:cNvPicPr/>
                      <p:nvPr/>
                    </p:nvPicPr>
                    <p:blipFill>
                      <a:blip r:embed="rId5"/>
                      <a:stretch>
                        <a:fillRect/>
                      </a:stretch>
                    </p:blipFill>
                    <p:spPr>
                      <a:xfrm>
                        <a:off x="3206754" y="4576763"/>
                        <a:ext cx="331788" cy="279400"/>
                      </a:xfrm>
                      <a:prstGeom prst="rect">
                        <a:avLst/>
                      </a:prstGeom>
                    </p:spPr>
                  </p:pic>
                </p:oleObj>
              </mc:Fallback>
            </mc:AlternateContent>
          </a:graphicData>
        </a:graphic>
      </p:graphicFrame>
      <p:graphicFrame>
        <p:nvGraphicFramePr>
          <p:cNvPr id="67" name="Object 66"/>
          <p:cNvGraphicFramePr>
            <a:graphicFrameLocks noChangeAspect="1"/>
          </p:cNvGraphicFramePr>
          <p:nvPr>
            <p:extLst>
              <p:ext uri="{D42A27DB-BD31-4B8C-83A1-F6EECF244321}">
                <p14:modId xmlns:p14="http://schemas.microsoft.com/office/powerpoint/2010/main" val="11804177"/>
              </p:ext>
            </p:extLst>
          </p:nvPr>
        </p:nvGraphicFramePr>
        <p:xfrm>
          <a:off x="2997735" y="5202238"/>
          <a:ext cx="560387" cy="263525"/>
        </p:xfrm>
        <a:graphic>
          <a:graphicData uri="http://schemas.openxmlformats.org/presentationml/2006/ole">
            <mc:AlternateContent xmlns:mc="http://schemas.openxmlformats.org/markup-compatibility/2006">
              <mc:Choice xmlns:v="urn:schemas-microsoft-com:vml" Requires="v">
                <p:oleObj spid="_x0000_s3170528" name="Equation" r:id="rId6" imgW="431800" imgH="203200" progId="Equation.DSMT4">
                  <p:embed/>
                </p:oleObj>
              </mc:Choice>
              <mc:Fallback>
                <p:oleObj name="Equation" r:id="rId6" imgW="431800" imgH="203200" progId="Equation.DSMT4">
                  <p:embed/>
                  <p:pic>
                    <p:nvPicPr>
                      <p:cNvPr id="0" name=""/>
                      <p:cNvPicPr/>
                      <p:nvPr/>
                    </p:nvPicPr>
                    <p:blipFill>
                      <a:blip r:embed="rId7"/>
                      <a:stretch>
                        <a:fillRect/>
                      </a:stretch>
                    </p:blipFill>
                    <p:spPr>
                      <a:xfrm>
                        <a:off x="2997735" y="5202238"/>
                        <a:ext cx="560387" cy="263525"/>
                      </a:xfrm>
                      <a:prstGeom prst="rect">
                        <a:avLst/>
                      </a:prstGeom>
                    </p:spPr>
                  </p:pic>
                </p:oleObj>
              </mc:Fallback>
            </mc:AlternateContent>
          </a:graphicData>
        </a:graphic>
      </p:graphicFrame>
      <p:graphicFrame>
        <p:nvGraphicFramePr>
          <p:cNvPr id="83" name="Object 82"/>
          <p:cNvGraphicFramePr>
            <a:graphicFrameLocks noChangeAspect="1"/>
          </p:cNvGraphicFramePr>
          <p:nvPr>
            <p:extLst>
              <p:ext uri="{D42A27DB-BD31-4B8C-83A1-F6EECF244321}">
                <p14:modId xmlns:p14="http://schemas.microsoft.com/office/powerpoint/2010/main" val="2589452580"/>
              </p:ext>
            </p:extLst>
          </p:nvPr>
        </p:nvGraphicFramePr>
        <p:xfrm>
          <a:off x="3001968" y="4856163"/>
          <a:ext cx="560387" cy="263525"/>
        </p:xfrm>
        <a:graphic>
          <a:graphicData uri="http://schemas.openxmlformats.org/presentationml/2006/ole">
            <mc:AlternateContent xmlns:mc="http://schemas.openxmlformats.org/markup-compatibility/2006">
              <mc:Choice xmlns:v="urn:schemas-microsoft-com:vml" Requires="v">
                <p:oleObj spid="_x0000_s3170529" name="Equation" r:id="rId8" imgW="431800" imgH="203200" progId="Equation.DSMT4">
                  <p:embed/>
                </p:oleObj>
              </mc:Choice>
              <mc:Fallback>
                <p:oleObj name="Equation" r:id="rId8" imgW="431800" imgH="203200" progId="Equation.DSMT4">
                  <p:embed/>
                  <p:pic>
                    <p:nvPicPr>
                      <p:cNvPr id="0" name=""/>
                      <p:cNvPicPr/>
                      <p:nvPr/>
                    </p:nvPicPr>
                    <p:blipFill>
                      <a:blip r:embed="rId9"/>
                      <a:stretch>
                        <a:fillRect/>
                      </a:stretch>
                    </p:blipFill>
                    <p:spPr>
                      <a:xfrm>
                        <a:off x="3001968" y="4856163"/>
                        <a:ext cx="560387" cy="263525"/>
                      </a:xfrm>
                      <a:prstGeom prst="rect">
                        <a:avLst/>
                      </a:prstGeom>
                    </p:spPr>
                  </p:pic>
                </p:oleObj>
              </mc:Fallback>
            </mc:AlternateContent>
          </a:graphicData>
        </a:graphic>
      </p:graphicFrame>
      <p:graphicFrame>
        <p:nvGraphicFramePr>
          <p:cNvPr id="84" name="Object 83"/>
          <p:cNvGraphicFramePr>
            <a:graphicFrameLocks noChangeAspect="1"/>
          </p:cNvGraphicFramePr>
          <p:nvPr>
            <p:extLst>
              <p:ext uri="{D42A27DB-BD31-4B8C-83A1-F6EECF244321}">
                <p14:modId xmlns:p14="http://schemas.microsoft.com/office/powerpoint/2010/main" val="2875503053"/>
              </p:ext>
            </p:extLst>
          </p:nvPr>
        </p:nvGraphicFramePr>
        <p:xfrm>
          <a:off x="3969888" y="6395174"/>
          <a:ext cx="147638" cy="180975"/>
        </p:xfrm>
        <a:graphic>
          <a:graphicData uri="http://schemas.openxmlformats.org/presentationml/2006/ole">
            <mc:AlternateContent xmlns:mc="http://schemas.openxmlformats.org/markup-compatibility/2006">
              <mc:Choice xmlns:v="urn:schemas-microsoft-com:vml" Requires="v">
                <p:oleObj spid="_x0000_s3170530" name="Equation" r:id="rId10" imgW="114300" imgH="139700" progId="Equation.DSMT4">
                  <p:embed/>
                </p:oleObj>
              </mc:Choice>
              <mc:Fallback>
                <p:oleObj name="Equation" r:id="rId10" imgW="114300" imgH="139700" progId="Equation.DSMT4">
                  <p:embed/>
                  <p:pic>
                    <p:nvPicPr>
                      <p:cNvPr id="0" name=""/>
                      <p:cNvPicPr/>
                      <p:nvPr/>
                    </p:nvPicPr>
                    <p:blipFill>
                      <a:blip r:embed="rId11"/>
                      <a:stretch>
                        <a:fillRect/>
                      </a:stretch>
                    </p:blipFill>
                    <p:spPr>
                      <a:xfrm>
                        <a:off x="3969888" y="6395174"/>
                        <a:ext cx="147638" cy="180975"/>
                      </a:xfrm>
                      <a:prstGeom prst="rect">
                        <a:avLst/>
                      </a:prstGeom>
                    </p:spPr>
                  </p:pic>
                </p:oleObj>
              </mc:Fallback>
            </mc:AlternateContent>
          </a:graphicData>
        </a:graphic>
      </p:graphicFrame>
      <p:graphicFrame>
        <p:nvGraphicFramePr>
          <p:cNvPr id="85" name="Object 84"/>
          <p:cNvGraphicFramePr>
            <a:graphicFrameLocks noChangeAspect="1"/>
          </p:cNvGraphicFramePr>
          <p:nvPr>
            <p:extLst>
              <p:ext uri="{D42A27DB-BD31-4B8C-83A1-F6EECF244321}">
                <p14:modId xmlns:p14="http://schemas.microsoft.com/office/powerpoint/2010/main" val="3450788231"/>
              </p:ext>
            </p:extLst>
          </p:nvPr>
        </p:nvGraphicFramePr>
        <p:xfrm>
          <a:off x="4437770" y="6378242"/>
          <a:ext cx="261937" cy="214312"/>
        </p:xfrm>
        <a:graphic>
          <a:graphicData uri="http://schemas.openxmlformats.org/presentationml/2006/ole">
            <mc:AlternateContent xmlns:mc="http://schemas.openxmlformats.org/markup-compatibility/2006">
              <mc:Choice xmlns:v="urn:schemas-microsoft-com:vml" Requires="v">
                <p:oleObj spid="_x0000_s3170531" name="Equation" r:id="rId12" imgW="203200" imgH="165100" progId="Equation.DSMT4">
                  <p:embed/>
                </p:oleObj>
              </mc:Choice>
              <mc:Fallback>
                <p:oleObj name="Equation" r:id="rId12" imgW="203200" imgH="165100" progId="Equation.DSMT4">
                  <p:embed/>
                  <p:pic>
                    <p:nvPicPr>
                      <p:cNvPr id="0" name=""/>
                      <p:cNvPicPr/>
                      <p:nvPr/>
                    </p:nvPicPr>
                    <p:blipFill>
                      <a:blip r:embed="rId13"/>
                      <a:stretch>
                        <a:fillRect/>
                      </a:stretch>
                    </p:blipFill>
                    <p:spPr>
                      <a:xfrm>
                        <a:off x="4437770" y="6378242"/>
                        <a:ext cx="261937" cy="214312"/>
                      </a:xfrm>
                      <a:prstGeom prst="rect">
                        <a:avLst/>
                      </a:prstGeom>
                    </p:spPr>
                  </p:pic>
                </p:oleObj>
              </mc:Fallback>
            </mc:AlternateContent>
          </a:graphicData>
        </a:graphic>
      </p:graphicFrame>
      <p:sp>
        <p:nvSpPr>
          <p:cNvPr id="86" name="TextBox 85"/>
          <p:cNvSpPr txBox="1"/>
          <p:nvPr/>
        </p:nvSpPr>
        <p:spPr>
          <a:xfrm>
            <a:off x="4881936" y="3941970"/>
            <a:ext cx="2648284" cy="369332"/>
          </a:xfrm>
          <a:prstGeom prst="rect">
            <a:avLst/>
          </a:prstGeom>
          <a:noFill/>
        </p:spPr>
        <p:txBody>
          <a:bodyPr wrap="square" rtlCol="0">
            <a:spAutoFit/>
          </a:bodyPr>
          <a:lstStyle/>
          <a:p>
            <a:r>
              <a:rPr lang="en-US" dirty="0">
                <a:solidFill>
                  <a:srgbClr val="FF0000"/>
                </a:solidFill>
                <a:latin typeface="Apple Chancery"/>
                <a:cs typeface="Apple Chancery"/>
              </a:rPr>
              <a:t>graph of current function:</a:t>
            </a:r>
            <a:endParaRPr lang="en-US" dirty="0">
              <a:latin typeface="Times New Roman"/>
              <a:cs typeface="Times New Roman"/>
            </a:endParaRPr>
          </a:p>
        </p:txBody>
      </p:sp>
      <p:cxnSp>
        <p:nvCxnSpPr>
          <p:cNvPr id="58" name="Straight Connector 57"/>
          <p:cNvCxnSpPr/>
          <p:nvPr/>
        </p:nvCxnSpPr>
        <p:spPr>
          <a:xfrm>
            <a:off x="7416869" y="2120900"/>
            <a:ext cx="0" cy="52070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7639119" y="2120900"/>
            <a:ext cx="0" cy="52070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7753737" y="2269749"/>
            <a:ext cx="0" cy="23850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7530220" y="2272924"/>
            <a:ext cx="0" cy="23850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7105321" y="2386234"/>
            <a:ext cx="307343"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6705600" y="2114550"/>
            <a:ext cx="398782" cy="269875"/>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6366273" y="793973"/>
            <a:ext cx="0" cy="159680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8623618" y="1738861"/>
            <a:ext cx="1" cy="651914"/>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7753737" y="2386234"/>
            <a:ext cx="869882"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8585520" y="813755"/>
            <a:ext cx="1" cy="42039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9" name="Freeform 24"/>
          <p:cNvSpPr>
            <a:spLocks noChangeArrowheads="1"/>
          </p:cNvSpPr>
          <p:nvPr/>
        </p:nvSpPr>
        <p:spPr bwMode="auto">
          <a:xfrm>
            <a:off x="8432800" y="1234145"/>
            <a:ext cx="317821" cy="514796"/>
          </a:xfrm>
          <a:custGeom>
            <a:avLst/>
            <a:gdLst>
              <a:gd name="T0" fmla="*/ 215900 w 381000"/>
              <a:gd name="T1" fmla="*/ 0 h 876300"/>
              <a:gd name="T2" fmla="*/ 0 w 381000"/>
              <a:gd name="T3" fmla="*/ 165100 h 876300"/>
              <a:gd name="T4" fmla="*/ 381000 w 381000"/>
              <a:gd name="T5" fmla="*/ 368300 h 876300"/>
              <a:gd name="T6" fmla="*/ 12700 w 381000"/>
              <a:gd name="T7" fmla="*/ 546100 h 876300"/>
              <a:gd name="T8" fmla="*/ 368300 w 381000"/>
              <a:gd name="T9" fmla="*/ 736600 h 876300"/>
              <a:gd name="T10" fmla="*/ 203200 w 381000"/>
              <a:gd name="T11" fmla="*/ 876300 h 876300"/>
              <a:gd name="T12" fmla="*/ 0 60000 65536"/>
              <a:gd name="T13" fmla="*/ 0 60000 65536"/>
              <a:gd name="T14" fmla="*/ 0 60000 65536"/>
              <a:gd name="T15" fmla="*/ 0 60000 65536"/>
              <a:gd name="T16" fmla="*/ 0 60000 65536"/>
              <a:gd name="T17" fmla="*/ 0 60000 65536"/>
              <a:gd name="T18" fmla="*/ 0 w 381000"/>
              <a:gd name="T19" fmla="*/ 0 h 876300"/>
              <a:gd name="T20" fmla="*/ 381000 w 381000"/>
              <a:gd name="T21" fmla="*/ 876300 h 876300"/>
            </a:gdLst>
            <a:ahLst/>
            <a:cxnLst>
              <a:cxn ang="T12">
                <a:pos x="T0" y="T1"/>
              </a:cxn>
              <a:cxn ang="T13">
                <a:pos x="T2" y="T3"/>
              </a:cxn>
              <a:cxn ang="T14">
                <a:pos x="T4" y="T5"/>
              </a:cxn>
              <a:cxn ang="T15">
                <a:pos x="T6" y="T7"/>
              </a:cxn>
              <a:cxn ang="T16">
                <a:pos x="T8" y="T9"/>
              </a:cxn>
              <a:cxn ang="T17">
                <a:pos x="T10" y="T11"/>
              </a:cxn>
            </a:cxnLst>
            <a:rect l="T18" t="T19" r="T20" b="T21"/>
            <a:pathLst>
              <a:path w="381000" h="876300">
                <a:moveTo>
                  <a:pt x="215900" y="0"/>
                </a:moveTo>
                <a:lnTo>
                  <a:pt x="0" y="165100"/>
                </a:lnTo>
                <a:lnTo>
                  <a:pt x="381000" y="368300"/>
                </a:lnTo>
                <a:lnTo>
                  <a:pt x="12700" y="546100"/>
                </a:lnTo>
                <a:lnTo>
                  <a:pt x="368300" y="736600"/>
                </a:lnTo>
                <a:lnTo>
                  <a:pt x="203200" y="876300"/>
                </a:lnTo>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0" name="Arc 209"/>
          <p:cNvSpPr>
            <a:spLocks noChangeAspect="1"/>
          </p:cNvSpPr>
          <p:nvPr/>
        </p:nvSpPr>
        <p:spPr bwMode="auto">
          <a:xfrm rot="10800000" flipV="1">
            <a:off x="7649276" y="5205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1" name="Arc 210"/>
          <p:cNvSpPr>
            <a:spLocks noChangeAspect="1"/>
          </p:cNvSpPr>
          <p:nvPr/>
        </p:nvSpPr>
        <p:spPr bwMode="auto">
          <a:xfrm rot="10800000" flipV="1">
            <a:off x="7427351" y="5205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2" name="Arc 211"/>
          <p:cNvSpPr>
            <a:spLocks noChangeAspect="1"/>
          </p:cNvSpPr>
          <p:nvPr/>
        </p:nvSpPr>
        <p:spPr bwMode="auto">
          <a:xfrm rot="10800000" flipV="1">
            <a:off x="7203114" y="517535"/>
            <a:ext cx="115586"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3" name="Arc 212"/>
          <p:cNvSpPr>
            <a:spLocks noChangeAspect="1"/>
          </p:cNvSpPr>
          <p:nvPr/>
        </p:nvSpPr>
        <p:spPr bwMode="auto">
          <a:xfrm rot="10800000" flipV="1">
            <a:off x="7871200" y="5205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4" name="Line 213"/>
          <p:cNvSpPr>
            <a:spLocks noChangeAspect="1" noChangeShapeType="1"/>
          </p:cNvSpPr>
          <p:nvPr/>
        </p:nvSpPr>
        <p:spPr bwMode="auto">
          <a:xfrm rot="10800000" flipH="1">
            <a:off x="8201776" y="805993"/>
            <a:ext cx="383745" cy="0"/>
          </a:xfrm>
          <a:prstGeom prst="line">
            <a:avLst/>
          </a:prstGeom>
          <a:noFill/>
          <a:ln w="28575"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5" name="Line 214"/>
          <p:cNvSpPr>
            <a:spLocks noChangeAspect="1" noChangeShapeType="1"/>
          </p:cNvSpPr>
          <p:nvPr/>
        </p:nvSpPr>
        <p:spPr bwMode="auto">
          <a:xfrm rot="10800000" flipH="1">
            <a:off x="6366273" y="805993"/>
            <a:ext cx="392992" cy="0"/>
          </a:xfrm>
          <a:prstGeom prst="line">
            <a:avLst/>
          </a:prstGeom>
          <a:noFill/>
          <a:ln w="28575"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6" name="Arc 215"/>
          <p:cNvSpPr>
            <a:spLocks noChangeAspect="1"/>
          </p:cNvSpPr>
          <p:nvPr/>
        </p:nvSpPr>
        <p:spPr bwMode="auto">
          <a:xfrm rot="10800000">
            <a:off x="7649276" y="7969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7" name="Arc 216"/>
          <p:cNvSpPr>
            <a:spLocks noChangeAspect="1"/>
          </p:cNvSpPr>
          <p:nvPr/>
        </p:nvSpPr>
        <p:spPr bwMode="auto">
          <a:xfrm rot="10800000">
            <a:off x="7427351" y="7969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8" name="Arc 217"/>
          <p:cNvSpPr>
            <a:spLocks noChangeAspect="1"/>
          </p:cNvSpPr>
          <p:nvPr/>
        </p:nvSpPr>
        <p:spPr bwMode="auto">
          <a:xfrm rot="10800000" flipV="1">
            <a:off x="6983501" y="5205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9" name="Arc 218"/>
          <p:cNvSpPr>
            <a:spLocks noChangeAspect="1"/>
          </p:cNvSpPr>
          <p:nvPr/>
        </p:nvSpPr>
        <p:spPr bwMode="auto">
          <a:xfrm rot="10800000">
            <a:off x="7205426" y="7969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1" name="Arc 219"/>
          <p:cNvSpPr>
            <a:spLocks noChangeAspect="1"/>
          </p:cNvSpPr>
          <p:nvPr/>
        </p:nvSpPr>
        <p:spPr bwMode="auto">
          <a:xfrm rot="10800000">
            <a:off x="6983501" y="7969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2" name="Arc 220"/>
          <p:cNvSpPr>
            <a:spLocks noChangeAspect="1"/>
          </p:cNvSpPr>
          <p:nvPr/>
        </p:nvSpPr>
        <p:spPr bwMode="auto">
          <a:xfrm rot="10800000">
            <a:off x="7864265" y="793974"/>
            <a:ext cx="337511"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3" name="Arc 221"/>
          <p:cNvSpPr>
            <a:spLocks noChangeAspect="1"/>
          </p:cNvSpPr>
          <p:nvPr/>
        </p:nvSpPr>
        <p:spPr bwMode="auto">
          <a:xfrm rot="10800000">
            <a:off x="6754641" y="793974"/>
            <a:ext cx="337511"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cxnSp>
        <p:nvCxnSpPr>
          <p:cNvPr id="104" name="Straight Connector 103"/>
          <p:cNvCxnSpPr/>
          <p:nvPr/>
        </p:nvCxnSpPr>
        <p:spPr>
          <a:xfrm>
            <a:off x="6366507" y="2390775"/>
            <a:ext cx="307343"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106" name="Object 105"/>
          <p:cNvGraphicFramePr>
            <a:graphicFrameLocks noChangeAspect="1"/>
          </p:cNvGraphicFramePr>
          <p:nvPr>
            <p:extLst>
              <p:ext uri="{D42A27DB-BD31-4B8C-83A1-F6EECF244321}">
                <p14:modId xmlns:p14="http://schemas.microsoft.com/office/powerpoint/2010/main" val="2683755648"/>
              </p:ext>
            </p:extLst>
          </p:nvPr>
        </p:nvGraphicFramePr>
        <p:xfrm>
          <a:off x="7396163" y="2620963"/>
          <a:ext cx="319087" cy="338137"/>
        </p:xfrm>
        <a:graphic>
          <a:graphicData uri="http://schemas.openxmlformats.org/presentationml/2006/ole">
            <mc:AlternateContent xmlns:mc="http://schemas.openxmlformats.org/markup-compatibility/2006">
              <mc:Choice xmlns:v="urn:schemas-microsoft-com:vml" Requires="v">
                <p:oleObj spid="_x0000_s3170532" name="Equation" r:id="rId14" imgW="190500" imgH="203200" progId="Equation.DSMT4">
                  <p:embed/>
                </p:oleObj>
              </mc:Choice>
              <mc:Fallback>
                <p:oleObj name="Equation" r:id="rId14" imgW="190500" imgH="203200" progId="Equation.DSMT4">
                  <p:embed/>
                  <p:pic>
                    <p:nvPicPr>
                      <p:cNvPr id="0" name=""/>
                      <p:cNvPicPr/>
                      <p:nvPr/>
                    </p:nvPicPr>
                    <p:blipFill>
                      <a:blip r:embed="rId15"/>
                      <a:stretch>
                        <a:fillRect/>
                      </a:stretch>
                    </p:blipFill>
                    <p:spPr>
                      <a:xfrm>
                        <a:off x="7396163" y="2620963"/>
                        <a:ext cx="319087" cy="338137"/>
                      </a:xfrm>
                      <a:prstGeom prst="rect">
                        <a:avLst/>
                      </a:prstGeom>
                    </p:spPr>
                  </p:pic>
                </p:oleObj>
              </mc:Fallback>
            </mc:AlternateContent>
          </a:graphicData>
        </a:graphic>
      </p:graphicFrame>
      <p:graphicFrame>
        <p:nvGraphicFramePr>
          <p:cNvPr id="107" name="Object 106"/>
          <p:cNvGraphicFramePr>
            <a:graphicFrameLocks noChangeAspect="1"/>
          </p:cNvGraphicFramePr>
          <p:nvPr>
            <p:extLst>
              <p:ext uri="{D42A27DB-BD31-4B8C-83A1-F6EECF244321}">
                <p14:modId xmlns:p14="http://schemas.microsoft.com/office/powerpoint/2010/main" val="3405062481"/>
              </p:ext>
            </p:extLst>
          </p:nvPr>
        </p:nvGraphicFramePr>
        <p:xfrm>
          <a:off x="8820468" y="1297645"/>
          <a:ext cx="255588" cy="254000"/>
        </p:xfrm>
        <a:graphic>
          <a:graphicData uri="http://schemas.openxmlformats.org/presentationml/2006/ole">
            <mc:AlternateContent xmlns:mc="http://schemas.openxmlformats.org/markup-compatibility/2006">
              <mc:Choice xmlns:v="urn:schemas-microsoft-com:vml" Requires="v">
                <p:oleObj spid="_x0000_s3170533" name="Equation" r:id="rId16" imgW="152400" imgH="152400" progId="Equation.DSMT4">
                  <p:embed/>
                </p:oleObj>
              </mc:Choice>
              <mc:Fallback>
                <p:oleObj name="Equation" r:id="rId16" imgW="152400" imgH="152400" progId="Equation.DSMT4">
                  <p:embed/>
                  <p:pic>
                    <p:nvPicPr>
                      <p:cNvPr id="0" name=""/>
                      <p:cNvPicPr/>
                      <p:nvPr/>
                    </p:nvPicPr>
                    <p:blipFill>
                      <a:blip r:embed="rId17"/>
                      <a:stretch>
                        <a:fillRect/>
                      </a:stretch>
                    </p:blipFill>
                    <p:spPr>
                      <a:xfrm>
                        <a:off x="8820468" y="1297645"/>
                        <a:ext cx="255588" cy="254000"/>
                      </a:xfrm>
                      <a:prstGeom prst="rect">
                        <a:avLst/>
                      </a:prstGeom>
                    </p:spPr>
                  </p:pic>
                </p:oleObj>
              </mc:Fallback>
            </mc:AlternateContent>
          </a:graphicData>
        </a:graphic>
      </p:graphicFrame>
      <p:graphicFrame>
        <p:nvGraphicFramePr>
          <p:cNvPr id="108" name="Object 107"/>
          <p:cNvGraphicFramePr>
            <a:graphicFrameLocks noChangeAspect="1"/>
          </p:cNvGraphicFramePr>
          <p:nvPr>
            <p:extLst>
              <p:ext uri="{D42A27DB-BD31-4B8C-83A1-F6EECF244321}">
                <p14:modId xmlns:p14="http://schemas.microsoft.com/office/powerpoint/2010/main" val="24050391"/>
              </p:ext>
            </p:extLst>
          </p:nvPr>
        </p:nvGraphicFramePr>
        <p:xfrm>
          <a:off x="7253288" y="100011"/>
          <a:ext cx="574675" cy="339725"/>
        </p:xfrm>
        <a:graphic>
          <a:graphicData uri="http://schemas.openxmlformats.org/presentationml/2006/ole">
            <mc:AlternateContent xmlns:mc="http://schemas.openxmlformats.org/markup-compatibility/2006">
              <mc:Choice xmlns:v="urn:schemas-microsoft-com:vml" Requires="v">
                <p:oleObj spid="_x0000_s3170534" name="Equation" r:id="rId18" imgW="342900" imgH="203200" progId="Equation.DSMT4">
                  <p:embed/>
                </p:oleObj>
              </mc:Choice>
              <mc:Fallback>
                <p:oleObj name="Equation" r:id="rId18" imgW="342900" imgH="203200" progId="Equation.DSMT4">
                  <p:embed/>
                  <p:pic>
                    <p:nvPicPr>
                      <p:cNvPr id="0" name=""/>
                      <p:cNvPicPr/>
                      <p:nvPr/>
                    </p:nvPicPr>
                    <p:blipFill>
                      <a:blip r:embed="rId19"/>
                      <a:stretch>
                        <a:fillRect/>
                      </a:stretch>
                    </p:blipFill>
                    <p:spPr>
                      <a:xfrm>
                        <a:off x="7253288" y="100011"/>
                        <a:ext cx="574675" cy="339725"/>
                      </a:xfrm>
                      <a:prstGeom prst="rect">
                        <a:avLst/>
                      </a:prstGeom>
                    </p:spPr>
                  </p:pic>
                </p:oleObj>
              </mc:Fallback>
            </mc:AlternateContent>
          </a:graphicData>
        </a:graphic>
      </p:graphicFrame>
      <p:sp>
        <p:nvSpPr>
          <p:cNvPr id="109" name="TextBox 108"/>
          <p:cNvSpPr txBox="1"/>
          <p:nvPr/>
        </p:nvSpPr>
        <p:spPr>
          <a:xfrm>
            <a:off x="5956299" y="2470150"/>
            <a:ext cx="1246815" cy="523220"/>
          </a:xfrm>
          <a:prstGeom prst="rect">
            <a:avLst/>
          </a:prstGeom>
          <a:noFill/>
        </p:spPr>
        <p:txBody>
          <a:bodyPr wrap="square" rtlCol="0">
            <a:spAutoFit/>
          </a:bodyPr>
          <a:lstStyle/>
          <a:p>
            <a:r>
              <a:rPr lang="en-US" sz="1400" dirty="0">
                <a:solidFill>
                  <a:srgbClr val="FF0000"/>
                </a:solidFill>
                <a:latin typeface="Apple Chancery"/>
                <a:cs typeface="Apple Chancery"/>
              </a:rPr>
              <a:t>switch opened after long time</a:t>
            </a:r>
          </a:p>
        </p:txBody>
      </p:sp>
      <p:sp>
        <p:nvSpPr>
          <p:cNvPr id="110" name="Rectangle 9"/>
          <p:cNvSpPr txBox="1">
            <a:spLocks noChangeArrowheads="1"/>
          </p:cNvSpPr>
          <p:nvPr/>
        </p:nvSpPr>
        <p:spPr>
          <a:xfrm>
            <a:off x="408605" y="392736"/>
            <a:ext cx="5026995" cy="842037"/>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f.) If current </a:t>
            </a:r>
            <a:r>
              <a:rPr lang="en-US" sz="2000" dirty="0">
                <a:solidFill>
                  <a:srgbClr val="000000"/>
                </a:solidFill>
                <a:latin typeface="Times New Roman"/>
                <a:cs typeface="Times New Roman"/>
              </a:rPr>
              <a:t>has been </a:t>
            </a:r>
            <a:r>
              <a:rPr lang="en-US" sz="2000" dirty="0">
                <a:solidFill>
                  <a:srgbClr val="0000FF"/>
                </a:solidFill>
                <a:latin typeface="Times New Roman"/>
                <a:cs typeface="Times New Roman"/>
              </a:rPr>
              <a:t>flowing for a long time, what happens </a:t>
            </a:r>
            <a:r>
              <a:rPr lang="en-US" sz="2000" dirty="0">
                <a:latin typeface="Times New Roman"/>
                <a:cs typeface="Times New Roman"/>
              </a:rPr>
              <a:t>when you </a:t>
            </a:r>
            <a:r>
              <a:rPr lang="en-US" sz="2000" dirty="0">
                <a:solidFill>
                  <a:srgbClr val="FF0000"/>
                </a:solidFill>
                <a:latin typeface="Times New Roman"/>
                <a:cs typeface="Times New Roman"/>
              </a:rPr>
              <a:t>open the switch?</a:t>
            </a:r>
            <a:endParaRPr lang="en-US" sz="1800" dirty="0">
              <a:solidFill>
                <a:srgbClr val="FF0000"/>
              </a:solidFill>
              <a:latin typeface="Apple Chancery"/>
              <a:ea typeface="ＭＳ Ｐゴシック" charset="0"/>
              <a:cs typeface="Apple Chancery"/>
            </a:endParaRPr>
          </a:p>
        </p:txBody>
      </p:sp>
      <p:sp>
        <p:nvSpPr>
          <p:cNvPr id="4" name="TextBox 3"/>
          <p:cNvSpPr txBox="1"/>
          <p:nvPr/>
        </p:nvSpPr>
        <p:spPr>
          <a:xfrm>
            <a:off x="571500" y="4114800"/>
            <a:ext cx="2247900" cy="2246769"/>
          </a:xfrm>
          <a:prstGeom prst="rect">
            <a:avLst/>
          </a:prstGeom>
          <a:noFill/>
        </p:spPr>
        <p:txBody>
          <a:bodyPr wrap="square" rtlCol="0">
            <a:spAutoFit/>
          </a:bodyPr>
          <a:lstStyle/>
          <a:p>
            <a:r>
              <a:rPr lang="en-US" sz="2000" dirty="0">
                <a:solidFill>
                  <a:srgbClr val="FF0000"/>
                </a:solidFill>
                <a:latin typeface="Apple Chancery"/>
                <a:cs typeface="Apple Chancery"/>
              </a:rPr>
              <a:t>g.) The switch </a:t>
            </a:r>
            <a:r>
              <a:rPr lang="en-US" sz="2000" dirty="0">
                <a:latin typeface="Times New Roman"/>
                <a:cs typeface="Times New Roman"/>
              </a:rPr>
              <a:t>is </a:t>
            </a:r>
            <a:r>
              <a:rPr lang="en-US" sz="2000" dirty="0">
                <a:solidFill>
                  <a:srgbClr val="FF0000"/>
                </a:solidFill>
                <a:latin typeface="Times New Roman"/>
                <a:cs typeface="Times New Roman"/>
              </a:rPr>
              <a:t>closed</a:t>
            </a:r>
            <a:r>
              <a:rPr lang="en-US" sz="2000" dirty="0">
                <a:latin typeface="Times New Roman"/>
                <a:cs typeface="Times New Roman"/>
              </a:rPr>
              <a:t>, then </a:t>
            </a:r>
            <a:r>
              <a:rPr lang="en-US" sz="2000" dirty="0">
                <a:solidFill>
                  <a:srgbClr val="0000FF"/>
                </a:solidFill>
                <a:latin typeface="Times New Roman"/>
                <a:cs typeface="Times New Roman"/>
              </a:rPr>
              <a:t>after a long time </a:t>
            </a:r>
            <a:r>
              <a:rPr lang="en-US" sz="2000" dirty="0">
                <a:latin typeface="Times New Roman"/>
                <a:cs typeface="Times New Roman"/>
              </a:rPr>
              <a:t>it is </a:t>
            </a:r>
            <a:r>
              <a:rPr lang="en-US" sz="2000" dirty="0">
                <a:solidFill>
                  <a:srgbClr val="FF0000"/>
                </a:solidFill>
                <a:latin typeface="Times New Roman"/>
                <a:cs typeface="Times New Roman"/>
              </a:rPr>
              <a:t>opened</a:t>
            </a:r>
            <a:r>
              <a:rPr lang="en-US" sz="2000" dirty="0">
                <a:latin typeface="Times New Roman"/>
                <a:cs typeface="Times New Roman"/>
              </a:rPr>
              <a:t>.  What will a </a:t>
            </a:r>
            <a:r>
              <a:rPr lang="en-US" sz="2000" dirty="0">
                <a:solidFill>
                  <a:srgbClr val="0000FF"/>
                </a:solidFill>
                <a:latin typeface="Times New Roman"/>
                <a:cs typeface="Times New Roman"/>
              </a:rPr>
              <a:t>graph of </a:t>
            </a:r>
            <a:r>
              <a:rPr lang="en-US" sz="2000" dirty="0">
                <a:latin typeface="Times New Roman"/>
                <a:cs typeface="Times New Roman"/>
              </a:rPr>
              <a:t>the </a:t>
            </a:r>
            <a:r>
              <a:rPr lang="en-US" sz="2000" i="1" dirty="0">
                <a:solidFill>
                  <a:srgbClr val="FF0000"/>
                </a:solidFill>
                <a:latin typeface="Times New Roman"/>
                <a:cs typeface="Times New Roman"/>
              </a:rPr>
              <a:t>current </a:t>
            </a:r>
            <a:r>
              <a:rPr lang="en-US" sz="2000" i="1" dirty="0" err="1">
                <a:solidFill>
                  <a:srgbClr val="FF0000"/>
                </a:solidFill>
                <a:latin typeface="Times New Roman"/>
                <a:cs typeface="Times New Roman"/>
              </a:rPr>
              <a:t>vs</a:t>
            </a:r>
            <a:r>
              <a:rPr lang="en-US" sz="2000" i="1" dirty="0">
                <a:solidFill>
                  <a:srgbClr val="FF0000"/>
                </a:solidFill>
                <a:latin typeface="Times New Roman"/>
                <a:cs typeface="Times New Roman"/>
              </a:rPr>
              <a:t> time </a:t>
            </a:r>
            <a:r>
              <a:rPr lang="en-US" sz="2000" dirty="0">
                <a:latin typeface="Times New Roman"/>
                <a:cs typeface="Times New Roman"/>
              </a:rPr>
              <a:t>look like for the system? </a:t>
            </a:r>
          </a:p>
        </p:txBody>
      </p:sp>
      <p:cxnSp>
        <p:nvCxnSpPr>
          <p:cNvPr id="5" name="Straight Connector 4"/>
          <p:cNvCxnSpPr/>
          <p:nvPr/>
        </p:nvCxnSpPr>
        <p:spPr>
          <a:xfrm flipH="1">
            <a:off x="3547625" y="4763811"/>
            <a:ext cx="1856378" cy="0"/>
          </a:xfrm>
          <a:prstGeom prst="line">
            <a:avLst/>
          </a:pr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V="1">
            <a:off x="4067648" y="5312133"/>
            <a:ext cx="0" cy="991361"/>
          </a:xfrm>
          <a:prstGeom prst="line">
            <a:avLst/>
          </a:pr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H="1">
            <a:off x="3572737" y="5337497"/>
            <a:ext cx="455756" cy="0"/>
          </a:xfrm>
          <a:prstGeom prst="line">
            <a:avLst/>
          </a:pr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H="1">
            <a:off x="3586380" y="4983533"/>
            <a:ext cx="960928" cy="0"/>
          </a:xfrm>
          <a:prstGeom prst="line">
            <a:avLst/>
          </a:pr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V="1">
            <a:off x="4568360" y="4992861"/>
            <a:ext cx="0" cy="1317818"/>
          </a:xfrm>
          <a:prstGeom prst="line">
            <a:avLst/>
          </a:pr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a:stCxn id="118" idx="0"/>
          </p:cNvCxnSpPr>
          <p:nvPr/>
        </p:nvCxnSpPr>
        <p:spPr>
          <a:xfrm flipH="1">
            <a:off x="5649942" y="4807373"/>
            <a:ext cx="721336" cy="1198"/>
          </a:xfrm>
          <a:prstGeom prst="line">
            <a:avLst/>
          </a:prstGeom>
          <a:ln w="2857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flipH="1">
            <a:off x="6901393" y="5790007"/>
            <a:ext cx="8748" cy="509457"/>
          </a:xfrm>
          <a:prstGeom prst="line">
            <a:avLst/>
          </a:pr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rot="10800000">
            <a:off x="6406482" y="5774567"/>
            <a:ext cx="455756" cy="0"/>
          </a:xfrm>
          <a:prstGeom prst="line">
            <a:avLst/>
          </a:pr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rot="10800000">
            <a:off x="6420125" y="6128531"/>
            <a:ext cx="960928" cy="0"/>
          </a:xfrm>
          <a:prstGeom prst="line">
            <a:avLst/>
          </a:pr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7402105" y="6128531"/>
            <a:ext cx="0" cy="193871"/>
          </a:xfrm>
          <a:prstGeom prst="line">
            <a:avLst/>
          </a:pr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sp>
        <p:nvSpPr>
          <p:cNvPr id="6" name="Freeform 5"/>
          <p:cNvSpPr/>
          <p:nvPr/>
        </p:nvSpPr>
        <p:spPr>
          <a:xfrm>
            <a:off x="3537533" y="4807374"/>
            <a:ext cx="2139368" cy="1533095"/>
          </a:xfrm>
          <a:custGeom>
            <a:avLst/>
            <a:gdLst>
              <a:gd name="connsiteX0" fmla="*/ 0 w 3378200"/>
              <a:gd name="connsiteY0" fmla="*/ 1943570 h 1943570"/>
              <a:gd name="connsiteX1" fmla="*/ 114300 w 3378200"/>
              <a:gd name="connsiteY1" fmla="*/ 1600670 h 1943570"/>
              <a:gd name="connsiteX2" fmla="*/ 368300 w 3378200"/>
              <a:gd name="connsiteY2" fmla="*/ 1143470 h 1943570"/>
              <a:gd name="connsiteX3" fmla="*/ 850900 w 3378200"/>
              <a:gd name="connsiteY3" fmla="*/ 673570 h 1943570"/>
              <a:gd name="connsiteX4" fmla="*/ 1422400 w 3378200"/>
              <a:gd name="connsiteY4" fmla="*/ 317970 h 1943570"/>
              <a:gd name="connsiteX5" fmla="*/ 2133600 w 3378200"/>
              <a:gd name="connsiteY5" fmla="*/ 102070 h 1943570"/>
              <a:gd name="connsiteX6" fmla="*/ 2971800 w 3378200"/>
              <a:gd name="connsiteY6" fmla="*/ 13170 h 1943570"/>
              <a:gd name="connsiteX7" fmla="*/ 3378200 w 3378200"/>
              <a:gd name="connsiteY7" fmla="*/ 470 h 194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1943570">
                <a:moveTo>
                  <a:pt x="0" y="1943570"/>
                </a:moveTo>
                <a:cubicBezTo>
                  <a:pt x="26458" y="1838795"/>
                  <a:pt x="52917" y="1734020"/>
                  <a:pt x="114300" y="1600670"/>
                </a:cubicBezTo>
                <a:cubicBezTo>
                  <a:pt x="175683" y="1467320"/>
                  <a:pt x="245533" y="1297987"/>
                  <a:pt x="368300" y="1143470"/>
                </a:cubicBezTo>
                <a:cubicBezTo>
                  <a:pt x="491067" y="988953"/>
                  <a:pt x="675217" y="811153"/>
                  <a:pt x="850900" y="673570"/>
                </a:cubicBezTo>
                <a:cubicBezTo>
                  <a:pt x="1026583" y="535987"/>
                  <a:pt x="1208617" y="413220"/>
                  <a:pt x="1422400" y="317970"/>
                </a:cubicBezTo>
                <a:cubicBezTo>
                  <a:pt x="1636183" y="222720"/>
                  <a:pt x="1875367" y="152870"/>
                  <a:pt x="2133600" y="102070"/>
                </a:cubicBezTo>
                <a:cubicBezTo>
                  <a:pt x="2391833" y="51270"/>
                  <a:pt x="2764367" y="30103"/>
                  <a:pt x="2971800" y="13170"/>
                </a:cubicBezTo>
                <a:cubicBezTo>
                  <a:pt x="3179233" y="-3763"/>
                  <a:pt x="3378200" y="470"/>
                  <a:pt x="3378200" y="470"/>
                </a:cubicBezTo>
              </a:path>
            </a:pathLst>
          </a:cu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Freeform 117"/>
          <p:cNvSpPr/>
          <p:nvPr/>
        </p:nvSpPr>
        <p:spPr>
          <a:xfrm rot="10800000" flipH="1">
            <a:off x="6371278" y="4807373"/>
            <a:ext cx="2139368" cy="1497316"/>
          </a:xfrm>
          <a:custGeom>
            <a:avLst/>
            <a:gdLst>
              <a:gd name="connsiteX0" fmla="*/ 0 w 3378200"/>
              <a:gd name="connsiteY0" fmla="*/ 1943570 h 1943570"/>
              <a:gd name="connsiteX1" fmla="*/ 114300 w 3378200"/>
              <a:gd name="connsiteY1" fmla="*/ 1600670 h 1943570"/>
              <a:gd name="connsiteX2" fmla="*/ 368300 w 3378200"/>
              <a:gd name="connsiteY2" fmla="*/ 1143470 h 1943570"/>
              <a:gd name="connsiteX3" fmla="*/ 850900 w 3378200"/>
              <a:gd name="connsiteY3" fmla="*/ 673570 h 1943570"/>
              <a:gd name="connsiteX4" fmla="*/ 1422400 w 3378200"/>
              <a:gd name="connsiteY4" fmla="*/ 317970 h 1943570"/>
              <a:gd name="connsiteX5" fmla="*/ 2133600 w 3378200"/>
              <a:gd name="connsiteY5" fmla="*/ 102070 h 1943570"/>
              <a:gd name="connsiteX6" fmla="*/ 2971800 w 3378200"/>
              <a:gd name="connsiteY6" fmla="*/ 13170 h 1943570"/>
              <a:gd name="connsiteX7" fmla="*/ 3378200 w 3378200"/>
              <a:gd name="connsiteY7" fmla="*/ 470 h 194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1943570">
                <a:moveTo>
                  <a:pt x="0" y="1943570"/>
                </a:moveTo>
                <a:cubicBezTo>
                  <a:pt x="26458" y="1838795"/>
                  <a:pt x="52917" y="1734020"/>
                  <a:pt x="114300" y="1600670"/>
                </a:cubicBezTo>
                <a:cubicBezTo>
                  <a:pt x="175683" y="1467320"/>
                  <a:pt x="245533" y="1297987"/>
                  <a:pt x="368300" y="1143470"/>
                </a:cubicBezTo>
                <a:cubicBezTo>
                  <a:pt x="491067" y="988953"/>
                  <a:pt x="675217" y="811153"/>
                  <a:pt x="850900" y="673570"/>
                </a:cubicBezTo>
                <a:cubicBezTo>
                  <a:pt x="1026583" y="535987"/>
                  <a:pt x="1208617" y="413220"/>
                  <a:pt x="1422400" y="317970"/>
                </a:cubicBezTo>
                <a:cubicBezTo>
                  <a:pt x="1636183" y="222720"/>
                  <a:pt x="1875367" y="152870"/>
                  <a:pt x="2133600" y="102070"/>
                </a:cubicBezTo>
                <a:cubicBezTo>
                  <a:pt x="2391833" y="51270"/>
                  <a:pt x="2764367" y="30103"/>
                  <a:pt x="2971800" y="13170"/>
                </a:cubicBezTo>
                <a:cubicBezTo>
                  <a:pt x="3179233" y="-3763"/>
                  <a:pt x="3378200" y="470"/>
                  <a:pt x="3378200" y="470"/>
                </a:cubicBezTo>
              </a:path>
            </a:pathLst>
          </a:cu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9" name="Straight Connector 118"/>
          <p:cNvCxnSpPr/>
          <p:nvPr/>
        </p:nvCxnSpPr>
        <p:spPr>
          <a:xfrm flipH="1">
            <a:off x="6358865" y="4808570"/>
            <a:ext cx="1" cy="1502109"/>
          </a:xfrm>
          <a:prstGeom prst="line">
            <a:avLst/>
          </a:pr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graphicFrame>
        <p:nvGraphicFramePr>
          <p:cNvPr id="120" name="Object 119"/>
          <p:cNvGraphicFramePr>
            <a:graphicFrameLocks noChangeAspect="1"/>
          </p:cNvGraphicFramePr>
          <p:nvPr>
            <p:extLst>
              <p:ext uri="{D42A27DB-BD31-4B8C-83A1-F6EECF244321}">
                <p14:modId xmlns:p14="http://schemas.microsoft.com/office/powerpoint/2010/main" val="122010381"/>
              </p:ext>
            </p:extLst>
          </p:nvPr>
        </p:nvGraphicFramePr>
        <p:xfrm>
          <a:off x="6827574" y="6587192"/>
          <a:ext cx="147638" cy="180975"/>
        </p:xfrm>
        <a:graphic>
          <a:graphicData uri="http://schemas.openxmlformats.org/presentationml/2006/ole">
            <mc:AlternateContent xmlns:mc="http://schemas.openxmlformats.org/markup-compatibility/2006">
              <mc:Choice xmlns:v="urn:schemas-microsoft-com:vml" Requires="v">
                <p:oleObj spid="_x0000_s3170535" name="Equation" r:id="rId20" imgW="114300" imgH="139700" progId="Equation.DSMT4">
                  <p:embed/>
                </p:oleObj>
              </mc:Choice>
              <mc:Fallback>
                <p:oleObj name="Equation" r:id="rId20" imgW="114300" imgH="139700" progId="Equation.DSMT4">
                  <p:embed/>
                  <p:pic>
                    <p:nvPicPr>
                      <p:cNvPr id="0" name=""/>
                      <p:cNvPicPr/>
                      <p:nvPr/>
                    </p:nvPicPr>
                    <p:blipFill>
                      <a:blip r:embed="rId11"/>
                      <a:stretch>
                        <a:fillRect/>
                      </a:stretch>
                    </p:blipFill>
                    <p:spPr>
                      <a:xfrm>
                        <a:off x="6827574" y="6587192"/>
                        <a:ext cx="147638" cy="180975"/>
                      </a:xfrm>
                      <a:prstGeom prst="rect">
                        <a:avLst/>
                      </a:prstGeom>
                    </p:spPr>
                  </p:pic>
                </p:oleObj>
              </mc:Fallback>
            </mc:AlternateContent>
          </a:graphicData>
        </a:graphic>
      </p:graphicFrame>
      <p:graphicFrame>
        <p:nvGraphicFramePr>
          <p:cNvPr id="121" name="Object 120"/>
          <p:cNvGraphicFramePr>
            <a:graphicFrameLocks noChangeAspect="1"/>
          </p:cNvGraphicFramePr>
          <p:nvPr>
            <p:extLst>
              <p:ext uri="{D42A27DB-BD31-4B8C-83A1-F6EECF244321}">
                <p14:modId xmlns:p14="http://schemas.microsoft.com/office/powerpoint/2010/main" val="430956395"/>
              </p:ext>
            </p:extLst>
          </p:nvPr>
        </p:nvGraphicFramePr>
        <p:xfrm>
          <a:off x="7233179" y="6485398"/>
          <a:ext cx="261937" cy="214312"/>
        </p:xfrm>
        <a:graphic>
          <a:graphicData uri="http://schemas.openxmlformats.org/presentationml/2006/ole">
            <mc:AlternateContent xmlns:mc="http://schemas.openxmlformats.org/markup-compatibility/2006">
              <mc:Choice xmlns:v="urn:schemas-microsoft-com:vml" Requires="v">
                <p:oleObj spid="_x0000_s3170536" name="Equation" r:id="rId21" imgW="203200" imgH="165100" progId="Equation.DSMT4">
                  <p:embed/>
                </p:oleObj>
              </mc:Choice>
              <mc:Fallback>
                <p:oleObj name="Equation" r:id="rId21" imgW="203200" imgH="165100" progId="Equation.DSMT4">
                  <p:embed/>
                  <p:pic>
                    <p:nvPicPr>
                      <p:cNvPr id="0" name=""/>
                      <p:cNvPicPr/>
                      <p:nvPr/>
                    </p:nvPicPr>
                    <p:blipFill>
                      <a:blip r:embed="rId13"/>
                      <a:stretch>
                        <a:fillRect/>
                      </a:stretch>
                    </p:blipFill>
                    <p:spPr>
                      <a:xfrm>
                        <a:off x="7233179" y="6485398"/>
                        <a:ext cx="261937" cy="214312"/>
                      </a:xfrm>
                      <a:prstGeom prst="rect">
                        <a:avLst/>
                      </a:prstGeom>
                    </p:spPr>
                  </p:pic>
                </p:oleObj>
              </mc:Fallback>
            </mc:AlternateContent>
          </a:graphicData>
        </a:graphic>
      </p:graphicFrame>
      <p:cxnSp>
        <p:nvCxnSpPr>
          <p:cNvPr id="16" name="Straight Arrow Connector 15"/>
          <p:cNvCxnSpPr/>
          <p:nvPr/>
        </p:nvCxnSpPr>
        <p:spPr>
          <a:xfrm>
            <a:off x="6358865" y="6434141"/>
            <a:ext cx="1037298" cy="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p:nvPr/>
        </p:nvCxnSpPr>
        <p:spPr>
          <a:xfrm>
            <a:off x="6358865" y="6539974"/>
            <a:ext cx="542528" cy="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23" name="Object 122"/>
          <p:cNvGraphicFramePr>
            <a:graphicFrameLocks noChangeAspect="1"/>
          </p:cNvGraphicFramePr>
          <p:nvPr>
            <p:extLst>
              <p:ext uri="{D42A27DB-BD31-4B8C-83A1-F6EECF244321}">
                <p14:modId xmlns:p14="http://schemas.microsoft.com/office/powerpoint/2010/main" val="845686156"/>
              </p:ext>
            </p:extLst>
          </p:nvPr>
        </p:nvGraphicFramePr>
        <p:xfrm>
          <a:off x="6936943" y="5642804"/>
          <a:ext cx="560387" cy="263525"/>
        </p:xfrm>
        <a:graphic>
          <a:graphicData uri="http://schemas.openxmlformats.org/presentationml/2006/ole">
            <mc:AlternateContent xmlns:mc="http://schemas.openxmlformats.org/markup-compatibility/2006">
              <mc:Choice xmlns:v="urn:schemas-microsoft-com:vml" Requires="v">
                <p:oleObj spid="_x0000_s3170537" name="Equation" r:id="rId22" imgW="431800" imgH="203200" progId="Equation.DSMT4">
                  <p:embed/>
                </p:oleObj>
              </mc:Choice>
              <mc:Fallback>
                <p:oleObj name="Equation" r:id="rId22" imgW="431800" imgH="203200" progId="Equation.DSMT4">
                  <p:embed/>
                  <p:pic>
                    <p:nvPicPr>
                      <p:cNvPr id="0" name=""/>
                      <p:cNvPicPr/>
                      <p:nvPr/>
                    </p:nvPicPr>
                    <p:blipFill>
                      <a:blip r:embed="rId23"/>
                      <a:stretch>
                        <a:fillRect/>
                      </a:stretch>
                    </p:blipFill>
                    <p:spPr>
                      <a:xfrm>
                        <a:off x="6936943" y="5642804"/>
                        <a:ext cx="560387" cy="263525"/>
                      </a:xfrm>
                      <a:prstGeom prst="rect">
                        <a:avLst/>
                      </a:prstGeom>
                    </p:spPr>
                  </p:pic>
                </p:oleObj>
              </mc:Fallback>
            </mc:AlternateContent>
          </a:graphicData>
        </a:graphic>
      </p:graphicFrame>
      <p:graphicFrame>
        <p:nvGraphicFramePr>
          <p:cNvPr id="124" name="Object 123"/>
          <p:cNvGraphicFramePr>
            <a:graphicFrameLocks noChangeAspect="1"/>
          </p:cNvGraphicFramePr>
          <p:nvPr>
            <p:extLst>
              <p:ext uri="{D42A27DB-BD31-4B8C-83A1-F6EECF244321}">
                <p14:modId xmlns:p14="http://schemas.microsoft.com/office/powerpoint/2010/main" val="193590209"/>
              </p:ext>
            </p:extLst>
          </p:nvPr>
        </p:nvGraphicFramePr>
        <p:xfrm>
          <a:off x="7497330" y="5921769"/>
          <a:ext cx="560387" cy="263525"/>
        </p:xfrm>
        <a:graphic>
          <a:graphicData uri="http://schemas.openxmlformats.org/presentationml/2006/ole">
            <mc:AlternateContent xmlns:mc="http://schemas.openxmlformats.org/markup-compatibility/2006">
              <mc:Choice xmlns:v="urn:schemas-microsoft-com:vml" Requires="v">
                <p:oleObj spid="_x0000_s3170538" name="Equation" r:id="rId24" imgW="431800" imgH="203200" progId="Equation.DSMT4">
                  <p:embed/>
                </p:oleObj>
              </mc:Choice>
              <mc:Fallback>
                <p:oleObj name="Equation" r:id="rId24" imgW="431800" imgH="203200" progId="Equation.DSMT4">
                  <p:embed/>
                  <p:pic>
                    <p:nvPicPr>
                      <p:cNvPr id="0" name=""/>
                      <p:cNvPicPr/>
                      <p:nvPr/>
                    </p:nvPicPr>
                    <p:blipFill>
                      <a:blip r:embed="rId25"/>
                      <a:stretch>
                        <a:fillRect/>
                      </a:stretch>
                    </p:blipFill>
                    <p:spPr>
                      <a:xfrm>
                        <a:off x="7497330" y="5921769"/>
                        <a:ext cx="560387" cy="263525"/>
                      </a:xfrm>
                      <a:prstGeom prst="rect">
                        <a:avLst/>
                      </a:prstGeom>
                    </p:spPr>
                  </p:pic>
                </p:oleObj>
              </mc:Fallback>
            </mc:AlternateContent>
          </a:graphicData>
        </a:graphic>
      </p:graphicFrame>
      <p:graphicFrame>
        <p:nvGraphicFramePr>
          <p:cNvPr id="125" name="Object 124"/>
          <p:cNvGraphicFramePr>
            <a:graphicFrameLocks noChangeAspect="1"/>
          </p:cNvGraphicFramePr>
          <p:nvPr>
            <p:extLst>
              <p:ext uri="{D42A27DB-BD31-4B8C-83A1-F6EECF244321}">
                <p14:modId xmlns:p14="http://schemas.microsoft.com/office/powerpoint/2010/main" val="2785979167"/>
              </p:ext>
            </p:extLst>
          </p:nvPr>
        </p:nvGraphicFramePr>
        <p:xfrm>
          <a:off x="6705600" y="4856163"/>
          <a:ext cx="906462" cy="411162"/>
        </p:xfrm>
        <a:graphic>
          <a:graphicData uri="http://schemas.openxmlformats.org/presentationml/2006/ole">
            <mc:AlternateContent xmlns:mc="http://schemas.openxmlformats.org/markup-compatibility/2006">
              <mc:Choice xmlns:v="urn:schemas-microsoft-com:vml" Requires="v">
                <p:oleObj spid="_x0000_s3170539" name="Equation" r:id="rId26" imgW="698500" imgH="317500" progId="Equation.DSMT4">
                  <p:embed/>
                </p:oleObj>
              </mc:Choice>
              <mc:Fallback>
                <p:oleObj name="Equation" r:id="rId26" imgW="698500" imgH="317500" progId="Equation.DSMT4">
                  <p:embed/>
                  <p:pic>
                    <p:nvPicPr>
                      <p:cNvPr id="0" name=""/>
                      <p:cNvPicPr/>
                      <p:nvPr/>
                    </p:nvPicPr>
                    <p:blipFill>
                      <a:blip r:embed="rId27"/>
                      <a:stretch>
                        <a:fillRect/>
                      </a:stretch>
                    </p:blipFill>
                    <p:spPr>
                      <a:xfrm>
                        <a:off x="6705600" y="4856163"/>
                        <a:ext cx="906462" cy="411162"/>
                      </a:xfrm>
                      <a:prstGeom prst="rect">
                        <a:avLst/>
                      </a:prstGeom>
                    </p:spPr>
                  </p:pic>
                </p:oleObj>
              </mc:Fallback>
            </mc:AlternateContent>
          </a:graphicData>
        </a:graphic>
      </p:graphicFrame>
    </p:spTree>
    <p:extLst>
      <p:ext uri="{BB962C8B-B14F-4D97-AF65-F5344CB8AC3E}">
        <p14:creationId xmlns:p14="http://schemas.microsoft.com/office/powerpoint/2010/main" val="210900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dissolv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dissolve">
                                      <p:cBhvr>
                                        <p:cTn id="12" dur="500"/>
                                        <p:tgtEl>
                                          <p:spTgt spid="63"/>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dissolve">
                                      <p:cBhvr>
                                        <p:cTn id="15" dur="500"/>
                                        <p:tgtEl>
                                          <p:spTgt spid="86"/>
                                        </p:tgtEl>
                                      </p:cBhvr>
                                    </p:animEffect>
                                  </p:childTnLst>
                                </p:cTn>
                              </p:par>
                              <p:par>
                                <p:cTn id="16" presetID="9" presetClass="entr" presetSubtype="0" fill="hold" nodeType="with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dissolve">
                                      <p:cBhvr>
                                        <p:cTn id="18" dur="500"/>
                                        <p:tgtEl>
                                          <p:spTgt spid="6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dissolve">
                                      <p:cBhvr>
                                        <p:cTn id="26" dur="500"/>
                                        <p:tgtEl>
                                          <p:spTgt spid="66"/>
                                        </p:tgtEl>
                                      </p:cBhvr>
                                    </p:animEffect>
                                  </p:childTnLst>
                                </p:cTn>
                              </p:par>
                              <p:par>
                                <p:cTn id="27" presetID="9"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dissolve">
                                      <p:cBhvr>
                                        <p:cTn id="29" dur="500"/>
                                        <p:tgtEl>
                                          <p:spTgt spid="5"/>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par>
                                <p:cTn id="33" presetID="9" presetClass="entr" presetSubtype="0" fill="hold" nodeType="withEffect">
                                  <p:stCondLst>
                                    <p:cond delay="0"/>
                                  </p:stCondLst>
                                  <p:childTnLst>
                                    <p:set>
                                      <p:cBhvr>
                                        <p:cTn id="34" dur="1" fill="hold">
                                          <p:stCondLst>
                                            <p:cond delay="0"/>
                                          </p:stCondLst>
                                        </p:cTn>
                                        <p:tgtEl>
                                          <p:spTgt spid="113"/>
                                        </p:tgtEl>
                                        <p:attrNameLst>
                                          <p:attrName>style.visibility</p:attrName>
                                        </p:attrNameLst>
                                      </p:cBhvr>
                                      <p:to>
                                        <p:strVal val="visible"/>
                                      </p:to>
                                    </p:set>
                                    <p:animEffect transition="in" filter="dissolve">
                                      <p:cBhvr>
                                        <p:cTn id="35" dur="500"/>
                                        <p:tgtEl>
                                          <p:spTgt spid="113"/>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18"/>
                                        </p:tgtEl>
                                        <p:attrNameLst>
                                          <p:attrName>style.visibility</p:attrName>
                                        </p:attrNameLst>
                                      </p:cBhvr>
                                      <p:to>
                                        <p:strVal val="visible"/>
                                      </p:to>
                                    </p:set>
                                    <p:animEffect transition="in" filter="dissolve">
                                      <p:cBhvr>
                                        <p:cTn id="38" dur="500"/>
                                        <p:tgtEl>
                                          <p:spTgt spid="118"/>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dissolve">
                                      <p:cBhvr>
                                        <p:cTn id="43" dur="500"/>
                                        <p:tgtEl>
                                          <p:spTgt spid="83"/>
                                        </p:tgtEl>
                                      </p:cBhvr>
                                    </p:animEffect>
                                  </p:childTnLst>
                                </p:cTn>
                              </p:par>
                              <p:par>
                                <p:cTn id="44" presetID="9" presetClass="entr" presetSubtype="0" fill="hold" nodeType="withEffect">
                                  <p:stCondLst>
                                    <p:cond delay="0"/>
                                  </p:stCondLst>
                                  <p:childTnLst>
                                    <p:set>
                                      <p:cBhvr>
                                        <p:cTn id="45" dur="1" fill="hold">
                                          <p:stCondLst>
                                            <p:cond delay="0"/>
                                          </p:stCondLst>
                                        </p:cTn>
                                        <p:tgtEl>
                                          <p:spTgt spid="75"/>
                                        </p:tgtEl>
                                        <p:attrNameLst>
                                          <p:attrName>style.visibility</p:attrName>
                                        </p:attrNameLst>
                                      </p:cBhvr>
                                      <p:to>
                                        <p:strVal val="visible"/>
                                      </p:to>
                                    </p:set>
                                    <p:animEffect transition="in" filter="dissolve">
                                      <p:cBhvr>
                                        <p:cTn id="46" dur="500"/>
                                        <p:tgtEl>
                                          <p:spTgt spid="75"/>
                                        </p:tgtEl>
                                      </p:cBhvr>
                                    </p:animEffect>
                                  </p:childTnLst>
                                </p:cTn>
                              </p:par>
                              <p:par>
                                <p:cTn id="47" presetID="9" presetClass="entr" presetSubtype="0" fill="hold"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dissolve">
                                      <p:cBhvr>
                                        <p:cTn id="49" dur="500"/>
                                        <p:tgtEl>
                                          <p:spTgt spid="76"/>
                                        </p:tgtEl>
                                      </p:cBhvr>
                                    </p:animEffect>
                                  </p:childTnLst>
                                </p:cTn>
                              </p:par>
                              <p:par>
                                <p:cTn id="50" presetID="9" presetClass="entr" presetSubtype="0" fill="hold" nodeType="with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dissolve">
                                      <p:cBhvr>
                                        <p:cTn id="52" dur="500"/>
                                        <p:tgtEl>
                                          <p:spTgt spid="67"/>
                                        </p:tgtEl>
                                      </p:cBhvr>
                                    </p:animEffect>
                                  </p:childTnLst>
                                </p:cTn>
                              </p:par>
                              <p:par>
                                <p:cTn id="53" presetID="9" presetClass="entr" presetSubtype="0" fill="hold" nodeType="with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dissolve">
                                      <p:cBhvr>
                                        <p:cTn id="55" dur="500"/>
                                        <p:tgtEl>
                                          <p:spTgt spid="74"/>
                                        </p:tgtEl>
                                      </p:cBhvr>
                                    </p:animEffect>
                                  </p:childTnLst>
                                </p:cTn>
                              </p:par>
                              <p:par>
                                <p:cTn id="56" presetID="9" presetClass="entr" presetSubtype="0" fill="hold" nodeType="with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dissolve">
                                      <p:cBhvr>
                                        <p:cTn id="58" dur="500"/>
                                        <p:tgtEl>
                                          <p:spTgt spid="68"/>
                                        </p:tgtEl>
                                      </p:cBhvr>
                                    </p:animEffect>
                                  </p:childTnLst>
                                </p:cTn>
                              </p:par>
                              <p:par>
                                <p:cTn id="59" presetID="9" presetClass="entr" presetSubtype="0" fill="hold" nodeType="withEffect">
                                  <p:stCondLst>
                                    <p:cond delay="0"/>
                                  </p:stCondLst>
                                  <p:childTnLst>
                                    <p:set>
                                      <p:cBhvr>
                                        <p:cTn id="60" dur="1" fill="hold">
                                          <p:stCondLst>
                                            <p:cond delay="0"/>
                                          </p:stCondLst>
                                        </p:cTn>
                                        <p:tgtEl>
                                          <p:spTgt spid="84"/>
                                        </p:tgtEl>
                                        <p:attrNameLst>
                                          <p:attrName>style.visibility</p:attrName>
                                        </p:attrNameLst>
                                      </p:cBhvr>
                                      <p:to>
                                        <p:strVal val="visible"/>
                                      </p:to>
                                    </p:set>
                                    <p:animEffect transition="in" filter="dissolve">
                                      <p:cBhvr>
                                        <p:cTn id="61" dur="500"/>
                                        <p:tgtEl>
                                          <p:spTgt spid="84"/>
                                        </p:tgtEl>
                                      </p:cBhvr>
                                    </p:animEffect>
                                  </p:childTnLst>
                                </p:cTn>
                              </p:par>
                              <p:par>
                                <p:cTn id="62" presetID="9" presetClass="entr" presetSubtype="0" fill="hold" nodeType="withEffect">
                                  <p:stCondLst>
                                    <p:cond delay="0"/>
                                  </p:stCondLst>
                                  <p:childTnLst>
                                    <p:set>
                                      <p:cBhvr>
                                        <p:cTn id="63" dur="1" fill="hold">
                                          <p:stCondLst>
                                            <p:cond delay="0"/>
                                          </p:stCondLst>
                                        </p:cTn>
                                        <p:tgtEl>
                                          <p:spTgt spid="85"/>
                                        </p:tgtEl>
                                        <p:attrNameLst>
                                          <p:attrName>style.visibility</p:attrName>
                                        </p:attrNameLst>
                                      </p:cBhvr>
                                      <p:to>
                                        <p:strVal val="visible"/>
                                      </p:to>
                                    </p:set>
                                    <p:animEffect transition="in" filter="dissolve">
                                      <p:cBhvr>
                                        <p:cTn id="64" dur="500"/>
                                        <p:tgtEl>
                                          <p:spTgt spid="85"/>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119"/>
                                        </p:tgtEl>
                                        <p:attrNameLst>
                                          <p:attrName>style.visibility</p:attrName>
                                        </p:attrNameLst>
                                      </p:cBhvr>
                                      <p:to>
                                        <p:strVal val="visible"/>
                                      </p:to>
                                    </p:set>
                                    <p:animEffect transition="in" filter="dissolve">
                                      <p:cBhvr>
                                        <p:cTn id="69" dur="500"/>
                                        <p:tgtEl>
                                          <p:spTgt spid="119"/>
                                        </p:tgtEl>
                                      </p:cBhvr>
                                    </p:animEffect>
                                  </p:childTnLst>
                                </p:cTn>
                              </p:par>
                              <p:par>
                                <p:cTn id="70" presetID="9" presetClass="entr" presetSubtype="0" fill="hold" nodeType="withEffect">
                                  <p:stCondLst>
                                    <p:cond delay="0"/>
                                  </p:stCondLst>
                                  <p:childTnLst>
                                    <p:set>
                                      <p:cBhvr>
                                        <p:cTn id="71" dur="1" fill="hold">
                                          <p:stCondLst>
                                            <p:cond delay="0"/>
                                          </p:stCondLst>
                                        </p:cTn>
                                        <p:tgtEl>
                                          <p:spTgt spid="115"/>
                                        </p:tgtEl>
                                        <p:attrNameLst>
                                          <p:attrName>style.visibility</p:attrName>
                                        </p:attrNameLst>
                                      </p:cBhvr>
                                      <p:to>
                                        <p:strVal val="visible"/>
                                      </p:to>
                                    </p:set>
                                    <p:animEffect transition="in" filter="dissolve">
                                      <p:cBhvr>
                                        <p:cTn id="72" dur="500"/>
                                        <p:tgtEl>
                                          <p:spTgt spid="115"/>
                                        </p:tgtEl>
                                      </p:cBhvr>
                                    </p:animEffect>
                                  </p:childTnLst>
                                </p:cTn>
                              </p:par>
                              <p:par>
                                <p:cTn id="73" presetID="9" presetClass="entr" presetSubtype="0" fill="hold" nodeType="withEffect">
                                  <p:stCondLst>
                                    <p:cond delay="0"/>
                                  </p:stCondLst>
                                  <p:childTnLst>
                                    <p:set>
                                      <p:cBhvr>
                                        <p:cTn id="74" dur="1" fill="hold">
                                          <p:stCondLst>
                                            <p:cond delay="0"/>
                                          </p:stCondLst>
                                        </p:cTn>
                                        <p:tgtEl>
                                          <p:spTgt spid="116"/>
                                        </p:tgtEl>
                                        <p:attrNameLst>
                                          <p:attrName>style.visibility</p:attrName>
                                        </p:attrNameLst>
                                      </p:cBhvr>
                                      <p:to>
                                        <p:strVal val="visible"/>
                                      </p:to>
                                    </p:set>
                                    <p:animEffect transition="in" filter="dissolve">
                                      <p:cBhvr>
                                        <p:cTn id="75" dur="500"/>
                                        <p:tgtEl>
                                          <p:spTgt spid="116"/>
                                        </p:tgtEl>
                                      </p:cBhvr>
                                    </p:animEffect>
                                  </p:childTnLst>
                                </p:cTn>
                              </p:par>
                              <p:par>
                                <p:cTn id="76" presetID="9" presetClass="entr" presetSubtype="0" fill="hold" nodeType="withEffect">
                                  <p:stCondLst>
                                    <p:cond delay="0"/>
                                  </p:stCondLst>
                                  <p:childTnLst>
                                    <p:set>
                                      <p:cBhvr>
                                        <p:cTn id="77" dur="1" fill="hold">
                                          <p:stCondLst>
                                            <p:cond delay="0"/>
                                          </p:stCondLst>
                                        </p:cTn>
                                        <p:tgtEl>
                                          <p:spTgt spid="114"/>
                                        </p:tgtEl>
                                        <p:attrNameLst>
                                          <p:attrName>style.visibility</p:attrName>
                                        </p:attrNameLst>
                                      </p:cBhvr>
                                      <p:to>
                                        <p:strVal val="visible"/>
                                      </p:to>
                                    </p:set>
                                    <p:animEffect transition="in" filter="dissolve">
                                      <p:cBhvr>
                                        <p:cTn id="78" dur="500"/>
                                        <p:tgtEl>
                                          <p:spTgt spid="114"/>
                                        </p:tgtEl>
                                      </p:cBhvr>
                                    </p:animEffect>
                                  </p:childTnLst>
                                </p:cTn>
                              </p:par>
                              <p:par>
                                <p:cTn id="79" presetID="9" presetClass="entr" presetSubtype="0" fill="hold" nodeType="withEffect">
                                  <p:stCondLst>
                                    <p:cond delay="0"/>
                                  </p:stCondLst>
                                  <p:childTnLst>
                                    <p:set>
                                      <p:cBhvr>
                                        <p:cTn id="80" dur="1" fill="hold">
                                          <p:stCondLst>
                                            <p:cond delay="0"/>
                                          </p:stCondLst>
                                        </p:cTn>
                                        <p:tgtEl>
                                          <p:spTgt spid="117"/>
                                        </p:tgtEl>
                                        <p:attrNameLst>
                                          <p:attrName>style.visibility</p:attrName>
                                        </p:attrNameLst>
                                      </p:cBhvr>
                                      <p:to>
                                        <p:strVal val="visible"/>
                                      </p:to>
                                    </p:set>
                                    <p:animEffect transition="in" filter="dissolve">
                                      <p:cBhvr>
                                        <p:cTn id="81" dur="500"/>
                                        <p:tgtEl>
                                          <p:spTgt spid="117"/>
                                        </p:tgtEl>
                                      </p:cBhvr>
                                    </p:animEffect>
                                  </p:childTnLst>
                                </p:cTn>
                              </p:par>
                              <p:par>
                                <p:cTn id="82" presetID="9" presetClass="entr" presetSubtype="0" fill="hold" nodeType="withEffect">
                                  <p:stCondLst>
                                    <p:cond delay="0"/>
                                  </p:stCondLst>
                                  <p:childTnLst>
                                    <p:set>
                                      <p:cBhvr>
                                        <p:cTn id="83" dur="1" fill="hold">
                                          <p:stCondLst>
                                            <p:cond delay="0"/>
                                          </p:stCondLst>
                                        </p:cTn>
                                        <p:tgtEl>
                                          <p:spTgt spid="123"/>
                                        </p:tgtEl>
                                        <p:attrNameLst>
                                          <p:attrName>style.visibility</p:attrName>
                                        </p:attrNameLst>
                                      </p:cBhvr>
                                      <p:to>
                                        <p:strVal val="visible"/>
                                      </p:to>
                                    </p:set>
                                    <p:animEffect transition="in" filter="dissolve">
                                      <p:cBhvr>
                                        <p:cTn id="84" dur="500"/>
                                        <p:tgtEl>
                                          <p:spTgt spid="123"/>
                                        </p:tgtEl>
                                      </p:cBhvr>
                                    </p:animEffect>
                                  </p:childTnLst>
                                </p:cTn>
                              </p:par>
                              <p:par>
                                <p:cTn id="85" presetID="9" presetClass="entr" presetSubtype="0" fill="hold" nodeType="withEffect">
                                  <p:stCondLst>
                                    <p:cond delay="0"/>
                                  </p:stCondLst>
                                  <p:childTnLst>
                                    <p:set>
                                      <p:cBhvr>
                                        <p:cTn id="86" dur="1" fill="hold">
                                          <p:stCondLst>
                                            <p:cond delay="0"/>
                                          </p:stCondLst>
                                        </p:cTn>
                                        <p:tgtEl>
                                          <p:spTgt spid="124"/>
                                        </p:tgtEl>
                                        <p:attrNameLst>
                                          <p:attrName>style.visibility</p:attrName>
                                        </p:attrNameLst>
                                      </p:cBhvr>
                                      <p:to>
                                        <p:strVal val="visible"/>
                                      </p:to>
                                    </p:set>
                                    <p:animEffect transition="in" filter="dissolve">
                                      <p:cBhvr>
                                        <p:cTn id="87" dur="500"/>
                                        <p:tgtEl>
                                          <p:spTgt spid="124"/>
                                        </p:tgtEl>
                                      </p:cBhvr>
                                    </p:animEffect>
                                  </p:childTnLst>
                                </p:cTn>
                              </p:par>
                              <p:par>
                                <p:cTn id="88" presetID="9" presetClass="entr" presetSubtype="0" fill="hold" nodeType="with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dissolve">
                                      <p:cBhvr>
                                        <p:cTn id="90" dur="500"/>
                                        <p:tgtEl>
                                          <p:spTgt spid="16"/>
                                        </p:tgtEl>
                                      </p:cBhvr>
                                    </p:animEffect>
                                  </p:childTnLst>
                                </p:cTn>
                              </p:par>
                              <p:par>
                                <p:cTn id="91" presetID="9" presetClass="entr" presetSubtype="0" fill="hold" nodeType="withEffect">
                                  <p:stCondLst>
                                    <p:cond delay="0"/>
                                  </p:stCondLst>
                                  <p:childTnLst>
                                    <p:set>
                                      <p:cBhvr>
                                        <p:cTn id="92" dur="1" fill="hold">
                                          <p:stCondLst>
                                            <p:cond delay="0"/>
                                          </p:stCondLst>
                                        </p:cTn>
                                        <p:tgtEl>
                                          <p:spTgt spid="122"/>
                                        </p:tgtEl>
                                        <p:attrNameLst>
                                          <p:attrName>style.visibility</p:attrName>
                                        </p:attrNameLst>
                                      </p:cBhvr>
                                      <p:to>
                                        <p:strVal val="visible"/>
                                      </p:to>
                                    </p:set>
                                    <p:animEffect transition="in" filter="dissolve">
                                      <p:cBhvr>
                                        <p:cTn id="93" dur="500"/>
                                        <p:tgtEl>
                                          <p:spTgt spid="122"/>
                                        </p:tgtEl>
                                      </p:cBhvr>
                                    </p:animEffect>
                                  </p:childTnLst>
                                </p:cTn>
                              </p:par>
                              <p:par>
                                <p:cTn id="94" presetID="9" presetClass="entr" presetSubtype="0" fill="hold" nodeType="withEffect">
                                  <p:stCondLst>
                                    <p:cond delay="0"/>
                                  </p:stCondLst>
                                  <p:childTnLst>
                                    <p:set>
                                      <p:cBhvr>
                                        <p:cTn id="95" dur="1" fill="hold">
                                          <p:stCondLst>
                                            <p:cond delay="0"/>
                                          </p:stCondLst>
                                        </p:cTn>
                                        <p:tgtEl>
                                          <p:spTgt spid="120"/>
                                        </p:tgtEl>
                                        <p:attrNameLst>
                                          <p:attrName>style.visibility</p:attrName>
                                        </p:attrNameLst>
                                      </p:cBhvr>
                                      <p:to>
                                        <p:strVal val="visible"/>
                                      </p:to>
                                    </p:set>
                                    <p:animEffect transition="in" filter="dissolve">
                                      <p:cBhvr>
                                        <p:cTn id="96" dur="500"/>
                                        <p:tgtEl>
                                          <p:spTgt spid="120"/>
                                        </p:tgtEl>
                                      </p:cBhvr>
                                    </p:animEffect>
                                  </p:childTnLst>
                                </p:cTn>
                              </p:par>
                              <p:par>
                                <p:cTn id="97" presetID="9" presetClass="entr" presetSubtype="0" fill="hold" nodeType="withEffect">
                                  <p:stCondLst>
                                    <p:cond delay="0"/>
                                  </p:stCondLst>
                                  <p:childTnLst>
                                    <p:set>
                                      <p:cBhvr>
                                        <p:cTn id="98" dur="1" fill="hold">
                                          <p:stCondLst>
                                            <p:cond delay="0"/>
                                          </p:stCondLst>
                                        </p:cTn>
                                        <p:tgtEl>
                                          <p:spTgt spid="121"/>
                                        </p:tgtEl>
                                        <p:attrNameLst>
                                          <p:attrName>style.visibility</p:attrName>
                                        </p:attrNameLst>
                                      </p:cBhvr>
                                      <p:to>
                                        <p:strVal val="visible"/>
                                      </p:to>
                                    </p:set>
                                    <p:animEffect transition="in" filter="dissolve">
                                      <p:cBhvr>
                                        <p:cTn id="99" dur="500"/>
                                        <p:tgtEl>
                                          <p:spTgt spid="121"/>
                                        </p:tgtEl>
                                      </p:cBhvr>
                                    </p:animEffect>
                                  </p:childTnLst>
                                </p:cTn>
                              </p:par>
                              <p:par>
                                <p:cTn id="100" presetID="9" presetClass="entr" presetSubtype="0" fill="hold" nodeType="with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dissolve">
                                      <p:cBhvr>
                                        <p:cTn id="102"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86" grpId="0"/>
      <p:bldP spid="4" grpId="0"/>
      <p:bldP spid="6" grpId="0" animBg="1"/>
      <p:bldP spid="11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
          <p:cNvSpPr txBox="1">
            <a:spLocks noChangeArrowheads="1"/>
          </p:cNvSpPr>
          <p:nvPr/>
        </p:nvSpPr>
        <p:spPr>
          <a:xfrm>
            <a:off x="614363" y="1006668"/>
            <a:ext cx="5265737" cy="395096"/>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a.) What is the </a:t>
            </a:r>
            <a:r>
              <a:rPr lang="en-US" sz="2000" dirty="0">
                <a:solidFill>
                  <a:srgbClr val="0000FF"/>
                </a:solidFill>
                <a:latin typeface="Times New Roman"/>
                <a:cs typeface="Times New Roman"/>
              </a:rPr>
              <a:t>time constant </a:t>
            </a:r>
            <a:r>
              <a:rPr lang="en-US" sz="2000" dirty="0">
                <a:latin typeface="Times New Roman"/>
                <a:cs typeface="Times New Roman"/>
              </a:rPr>
              <a:t>for the circuit?</a:t>
            </a:r>
            <a:endParaRPr lang="en-US" sz="1800" dirty="0">
              <a:latin typeface="Apple Chancery"/>
              <a:ea typeface="ＭＳ Ｐゴシック" charset="0"/>
              <a:cs typeface="Apple Chancery"/>
            </a:endParaRPr>
          </a:p>
        </p:txBody>
      </p:sp>
      <p:sp>
        <p:nvSpPr>
          <p:cNvPr id="26"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27"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51.)</a:t>
            </a:r>
          </a:p>
        </p:txBody>
      </p:sp>
      <p:sp>
        <p:nvSpPr>
          <p:cNvPr id="50" name="Rectangle 9"/>
          <p:cNvSpPr txBox="1">
            <a:spLocks noChangeArrowheads="1"/>
          </p:cNvSpPr>
          <p:nvPr/>
        </p:nvSpPr>
        <p:spPr>
          <a:xfrm>
            <a:off x="222248" y="214312"/>
            <a:ext cx="5099052" cy="713744"/>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0000"/>
                </a:solidFill>
                <a:latin typeface="Apple Chancery"/>
                <a:ea typeface="ＭＳ Ｐゴシック" charset="0"/>
                <a:cs typeface="Apple Chancery"/>
              </a:rPr>
              <a:t>Example 18</a:t>
            </a:r>
            <a:r>
              <a:rPr lang="en-US" sz="2800" dirty="0">
                <a:solidFill>
                  <a:srgbClr val="FF0000"/>
                </a:solidFill>
                <a:latin typeface="Apple Chancery"/>
                <a:ea typeface="ＭＳ Ｐゴシック" charset="0"/>
                <a:cs typeface="Apple Chancery"/>
                <a:sym typeface="Wingdings"/>
              </a:rPr>
              <a:t>:</a:t>
            </a:r>
            <a:r>
              <a:rPr lang="en-US" sz="2800" dirty="0">
                <a:solidFill>
                  <a:srgbClr val="FF0000"/>
                </a:solidFill>
                <a:latin typeface="Apple Chancery"/>
                <a:ea typeface="ＭＳ Ｐゴシック" charset="0"/>
                <a:cs typeface="Apple Chancery"/>
              </a:rPr>
              <a:t> </a:t>
            </a:r>
            <a:r>
              <a:rPr lang="en-US" sz="1800" dirty="0">
                <a:solidFill>
                  <a:srgbClr val="000000"/>
                </a:solidFill>
                <a:latin typeface="Times New Roman"/>
                <a:cs typeface="Times New Roman"/>
              </a:rPr>
              <a:t>(problem courtesy of Mr. White)  </a:t>
            </a:r>
            <a:r>
              <a:rPr lang="en-US" sz="2000" dirty="0">
                <a:solidFill>
                  <a:srgbClr val="000000"/>
                </a:solidFill>
                <a:latin typeface="Times New Roman"/>
                <a:cs typeface="Times New Roman"/>
              </a:rPr>
              <a:t>For</a:t>
            </a:r>
            <a:r>
              <a:rPr lang="en-US" sz="2000" dirty="0">
                <a:solidFill>
                  <a:srgbClr val="0000FF"/>
                </a:solidFill>
                <a:latin typeface="Times New Roman"/>
                <a:cs typeface="Times New Roman"/>
              </a:rPr>
              <a:t> the circuit </a:t>
            </a:r>
            <a:r>
              <a:rPr lang="en-US" sz="2000" dirty="0">
                <a:latin typeface="Times New Roman"/>
                <a:cs typeface="Times New Roman"/>
              </a:rPr>
              <a:t>to the right</a:t>
            </a:r>
            <a:r>
              <a:rPr lang="en-US" sz="2000" dirty="0">
                <a:solidFill>
                  <a:srgbClr val="0000FF"/>
                </a:solidFill>
                <a:latin typeface="Times New Roman"/>
                <a:cs typeface="Times New Roman"/>
              </a:rPr>
              <a:t>:</a:t>
            </a:r>
            <a:endParaRPr lang="en-US" sz="2000" dirty="0">
              <a:solidFill>
                <a:srgbClr val="008000"/>
              </a:solidFill>
              <a:latin typeface="Apple Chancery"/>
              <a:ea typeface="ＭＳ Ｐゴシック" charset="0"/>
              <a:cs typeface="Apple Chancery"/>
            </a:endParaRPr>
          </a:p>
        </p:txBody>
      </p:sp>
      <p:graphicFrame>
        <p:nvGraphicFramePr>
          <p:cNvPr id="99" name="Object 98"/>
          <p:cNvGraphicFramePr>
            <a:graphicFrameLocks noChangeAspect="1"/>
          </p:cNvGraphicFramePr>
          <p:nvPr>
            <p:extLst>
              <p:ext uri="{D42A27DB-BD31-4B8C-83A1-F6EECF244321}">
                <p14:modId xmlns:p14="http://schemas.microsoft.com/office/powerpoint/2010/main" val="2757301081"/>
              </p:ext>
            </p:extLst>
          </p:nvPr>
        </p:nvGraphicFramePr>
        <p:xfrm>
          <a:off x="2338388" y="1490663"/>
          <a:ext cx="1535112" cy="1658937"/>
        </p:xfrm>
        <a:graphic>
          <a:graphicData uri="http://schemas.openxmlformats.org/presentationml/2006/ole">
            <mc:AlternateContent xmlns:mc="http://schemas.openxmlformats.org/markup-compatibility/2006">
              <mc:Choice xmlns:v="urn:schemas-microsoft-com:vml" Requires="v">
                <p:oleObj spid="_x0000_s2624354" name="Equation" r:id="rId4" imgW="914400" imgH="990600" progId="Equation.DSMT4">
                  <p:embed/>
                </p:oleObj>
              </mc:Choice>
              <mc:Fallback>
                <p:oleObj name="Equation" r:id="rId4" imgW="914400" imgH="990600" progId="Equation.DSMT4">
                  <p:embed/>
                  <p:pic>
                    <p:nvPicPr>
                      <p:cNvPr id="0" name=""/>
                      <p:cNvPicPr/>
                      <p:nvPr/>
                    </p:nvPicPr>
                    <p:blipFill>
                      <a:blip r:embed="rId5"/>
                      <a:stretch>
                        <a:fillRect/>
                      </a:stretch>
                    </p:blipFill>
                    <p:spPr>
                      <a:xfrm>
                        <a:off x="2338388" y="1490663"/>
                        <a:ext cx="1535112" cy="1658937"/>
                      </a:xfrm>
                      <a:prstGeom prst="rect">
                        <a:avLst/>
                      </a:prstGeom>
                    </p:spPr>
                  </p:pic>
                </p:oleObj>
              </mc:Fallback>
            </mc:AlternateContent>
          </a:graphicData>
        </a:graphic>
      </p:graphicFrame>
      <p:cxnSp>
        <p:nvCxnSpPr>
          <p:cNvPr id="32" name="Straight Connector 31"/>
          <p:cNvCxnSpPr/>
          <p:nvPr/>
        </p:nvCxnSpPr>
        <p:spPr>
          <a:xfrm>
            <a:off x="6908869" y="2235200"/>
            <a:ext cx="0" cy="52070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7131119" y="2235200"/>
            <a:ext cx="0" cy="52070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7245737" y="2384049"/>
            <a:ext cx="0" cy="23850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022220" y="2387224"/>
            <a:ext cx="0" cy="23850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597321" y="2500534"/>
            <a:ext cx="307343"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6197600" y="2228850"/>
            <a:ext cx="398782" cy="269875"/>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858273" y="908273"/>
            <a:ext cx="0" cy="159680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8115618" y="1853161"/>
            <a:ext cx="1" cy="651914"/>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7245737" y="2500534"/>
            <a:ext cx="869882"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8077520" y="928055"/>
            <a:ext cx="1" cy="42039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Freeform 24"/>
          <p:cNvSpPr>
            <a:spLocks noChangeArrowheads="1"/>
          </p:cNvSpPr>
          <p:nvPr/>
        </p:nvSpPr>
        <p:spPr bwMode="auto">
          <a:xfrm>
            <a:off x="7924800" y="1348445"/>
            <a:ext cx="317821" cy="514796"/>
          </a:xfrm>
          <a:custGeom>
            <a:avLst/>
            <a:gdLst>
              <a:gd name="T0" fmla="*/ 215900 w 381000"/>
              <a:gd name="T1" fmla="*/ 0 h 876300"/>
              <a:gd name="T2" fmla="*/ 0 w 381000"/>
              <a:gd name="T3" fmla="*/ 165100 h 876300"/>
              <a:gd name="T4" fmla="*/ 381000 w 381000"/>
              <a:gd name="T5" fmla="*/ 368300 h 876300"/>
              <a:gd name="T6" fmla="*/ 12700 w 381000"/>
              <a:gd name="T7" fmla="*/ 546100 h 876300"/>
              <a:gd name="T8" fmla="*/ 368300 w 381000"/>
              <a:gd name="T9" fmla="*/ 736600 h 876300"/>
              <a:gd name="T10" fmla="*/ 203200 w 381000"/>
              <a:gd name="T11" fmla="*/ 876300 h 876300"/>
              <a:gd name="T12" fmla="*/ 0 60000 65536"/>
              <a:gd name="T13" fmla="*/ 0 60000 65536"/>
              <a:gd name="T14" fmla="*/ 0 60000 65536"/>
              <a:gd name="T15" fmla="*/ 0 60000 65536"/>
              <a:gd name="T16" fmla="*/ 0 60000 65536"/>
              <a:gd name="T17" fmla="*/ 0 60000 65536"/>
              <a:gd name="T18" fmla="*/ 0 w 381000"/>
              <a:gd name="T19" fmla="*/ 0 h 876300"/>
              <a:gd name="T20" fmla="*/ 381000 w 381000"/>
              <a:gd name="T21" fmla="*/ 876300 h 876300"/>
            </a:gdLst>
            <a:ahLst/>
            <a:cxnLst>
              <a:cxn ang="T12">
                <a:pos x="T0" y="T1"/>
              </a:cxn>
              <a:cxn ang="T13">
                <a:pos x="T2" y="T3"/>
              </a:cxn>
              <a:cxn ang="T14">
                <a:pos x="T4" y="T5"/>
              </a:cxn>
              <a:cxn ang="T15">
                <a:pos x="T6" y="T7"/>
              </a:cxn>
              <a:cxn ang="T16">
                <a:pos x="T8" y="T9"/>
              </a:cxn>
              <a:cxn ang="T17">
                <a:pos x="T10" y="T11"/>
              </a:cxn>
            </a:cxnLst>
            <a:rect l="T18" t="T19" r="T20" b="T21"/>
            <a:pathLst>
              <a:path w="381000" h="876300">
                <a:moveTo>
                  <a:pt x="215900" y="0"/>
                </a:moveTo>
                <a:lnTo>
                  <a:pt x="0" y="165100"/>
                </a:lnTo>
                <a:lnTo>
                  <a:pt x="381000" y="368300"/>
                </a:lnTo>
                <a:lnTo>
                  <a:pt x="12700" y="546100"/>
                </a:lnTo>
                <a:lnTo>
                  <a:pt x="368300" y="736600"/>
                </a:lnTo>
                <a:lnTo>
                  <a:pt x="203200" y="876300"/>
                </a:lnTo>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3" name="Arc 209"/>
          <p:cNvSpPr>
            <a:spLocks noChangeAspect="1"/>
          </p:cNvSpPr>
          <p:nvPr/>
        </p:nvSpPr>
        <p:spPr bwMode="auto">
          <a:xfrm rot="10800000" flipV="1">
            <a:off x="7141276" y="6348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4" name="Arc 210"/>
          <p:cNvSpPr>
            <a:spLocks noChangeAspect="1"/>
          </p:cNvSpPr>
          <p:nvPr/>
        </p:nvSpPr>
        <p:spPr bwMode="auto">
          <a:xfrm rot="10800000" flipV="1">
            <a:off x="6919351" y="6348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 name="Arc 211"/>
          <p:cNvSpPr>
            <a:spLocks noChangeAspect="1"/>
          </p:cNvSpPr>
          <p:nvPr/>
        </p:nvSpPr>
        <p:spPr bwMode="auto">
          <a:xfrm rot="10800000" flipV="1">
            <a:off x="6695114" y="631835"/>
            <a:ext cx="115586"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 name="Arc 212"/>
          <p:cNvSpPr>
            <a:spLocks noChangeAspect="1"/>
          </p:cNvSpPr>
          <p:nvPr/>
        </p:nvSpPr>
        <p:spPr bwMode="auto">
          <a:xfrm rot="10800000" flipV="1">
            <a:off x="7363200" y="6348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7" name="Line 213"/>
          <p:cNvSpPr>
            <a:spLocks noChangeAspect="1" noChangeShapeType="1"/>
          </p:cNvSpPr>
          <p:nvPr/>
        </p:nvSpPr>
        <p:spPr bwMode="auto">
          <a:xfrm rot="10800000" flipH="1">
            <a:off x="7693776" y="920293"/>
            <a:ext cx="383745" cy="0"/>
          </a:xfrm>
          <a:prstGeom prst="line">
            <a:avLst/>
          </a:prstGeom>
          <a:noFill/>
          <a:ln w="28575"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8" name="Line 214"/>
          <p:cNvSpPr>
            <a:spLocks noChangeAspect="1" noChangeShapeType="1"/>
          </p:cNvSpPr>
          <p:nvPr/>
        </p:nvSpPr>
        <p:spPr bwMode="auto">
          <a:xfrm rot="10800000" flipH="1">
            <a:off x="5858273" y="920293"/>
            <a:ext cx="392992" cy="0"/>
          </a:xfrm>
          <a:prstGeom prst="line">
            <a:avLst/>
          </a:prstGeom>
          <a:noFill/>
          <a:ln w="28575"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 name="Arc 215"/>
          <p:cNvSpPr>
            <a:spLocks noChangeAspect="1"/>
          </p:cNvSpPr>
          <p:nvPr/>
        </p:nvSpPr>
        <p:spPr bwMode="auto">
          <a:xfrm rot="10800000">
            <a:off x="7141276" y="9112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1" name="Arc 216"/>
          <p:cNvSpPr>
            <a:spLocks noChangeAspect="1"/>
          </p:cNvSpPr>
          <p:nvPr/>
        </p:nvSpPr>
        <p:spPr bwMode="auto">
          <a:xfrm rot="10800000">
            <a:off x="6919351" y="9112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2" name="Arc 217"/>
          <p:cNvSpPr>
            <a:spLocks noChangeAspect="1"/>
          </p:cNvSpPr>
          <p:nvPr/>
        </p:nvSpPr>
        <p:spPr bwMode="auto">
          <a:xfrm rot="10800000" flipV="1">
            <a:off x="6475501" y="6348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3" name="Arc 218"/>
          <p:cNvSpPr>
            <a:spLocks noChangeAspect="1"/>
          </p:cNvSpPr>
          <p:nvPr/>
        </p:nvSpPr>
        <p:spPr bwMode="auto">
          <a:xfrm rot="10800000">
            <a:off x="6697426" y="9112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4" name="Arc 219"/>
          <p:cNvSpPr>
            <a:spLocks noChangeAspect="1"/>
          </p:cNvSpPr>
          <p:nvPr/>
        </p:nvSpPr>
        <p:spPr bwMode="auto">
          <a:xfrm rot="10800000">
            <a:off x="6475501" y="9112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5" name="Arc 220"/>
          <p:cNvSpPr>
            <a:spLocks noChangeAspect="1"/>
          </p:cNvSpPr>
          <p:nvPr/>
        </p:nvSpPr>
        <p:spPr bwMode="auto">
          <a:xfrm rot="10800000">
            <a:off x="7356265" y="908274"/>
            <a:ext cx="337511"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6" name="Arc 221"/>
          <p:cNvSpPr>
            <a:spLocks noChangeAspect="1"/>
          </p:cNvSpPr>
          <p:nvPr/>
        </p:nvSpPr>
        <p:spPr bwMode="auto">
          <a:xfrm rot="10800000">
            <a:off x="6246641" y="908274"/>
            <a:ext cx="337511"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cxnSp>
        <p:nvCxnSpPr>
          <p:cNvPr id="57" name="Straight Connector 56"/>
          <p:cNvCxnSpPr/>
          <p:nvPr/>
        </p:nvCxnSpPr>
        <p:spPr>
          <a:xfrm>
            <a:off x="5858507" y="2505075"/>
            <a:ext cx="307343"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6133630" y="2473325"/>
            <a:ext cx="462752" cy="31750"/>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78" name="Object 77"/>
          <p:cNvGraphicFramePr>
            <a:graphicFrameLocks noChangeAspect="1"/>
          </p:cNvGraphicFramePr>
          <p:nvPr>
            <p:extLst>
              <p:ext uri="{D42A27DB-BD31-4B8C-83A1-F6EECF244321}">
                <p14:modId xmlns:p14="http://schemas.microsoft.com/office/powerpoint/2010/main" val="602721095"/>
              </p:ext>
            </p:extLst>
          </p:nvPr>
        </p:nvGraphicFramePr>
        <p:xfrm>
          <a:off x="6670675" y="2735263"/>
          <a:ext cx="1084263" cy="338137"/>
        </p:xfrm>
        <a:graphic>
          <a:graphicData uri="http://schemas.openxmlformats.org/presentationml/2006/ole">
            <mc:AlternateContent xmlns:mc="http://schemas.openxmlformats.org/markup-compatibility/2006">
              <mc:Choice xmlns:v="urn:schemas-microsoft-com:vml" Requires="v">
                <p:oleObj spid="_x0000_s2624355" name="Equation" r:id="rId6" imgW="647700" imgH="203200" progId="Equation.DSMT4">
                  <p:embed/>
                </p:oleObj>
              </mc:Choice>
              <mc:Fallback>
                <p:oleObj name="Equation" r:id="rId6" imgW="647700" imgH="203200" progId="Equation.DSMT4">
                  <p:embed/>
                  <p:pic>
                    <p:nvPicPr>
                      <p:cNvPr id="0" name=""/>
                      <p:cNvPicPr/>
                      <p:nvPr/>
                    </p:nvPicPr>
                    <p:blipFill>
                      <a:blip r:embed="rId7"/>
                      <a:stretch>
                        <a:fillRect/>
                      </a:stretch>
                    </p:blipFill>
                    <p:spPr>
                      <a:xfrm>
                        <a:off x="6670675" y="2735263"/>
                        <a:ext cx="1084263" cy="338137"/>
                      </a:xfrm>
                      <a:prstGeom prst="rect">
                        <a:avLst/>
                      </a:prstGeom>
                    </p:spPr>
                  </p:pic>
                </p:oleObj>
              </mc:Fallback>
            </mc:AlternateContent>
          </a:graphicData>
        </a:graphic>
      </p:graphicFrame>
      <p:graphicFrame>
        <p:nvGraphicFramePr>
          <p:cNvPr id="79" name="Object 78"/>
          <p:cNvGraphicFramePr>
            <a:graphicFrameLocks noChangeAspect="1"/>
          </p:cNvGraphicFramePr>
          <p:nvPr>
            <p:extLst>
              <p:ext uri="{D42A27DB-BD31-4B8C-83A1-F6EECF244321}">
                <p14:modId xmlns:p14="http://schemas.microsoft.com/office/powerpoint/2010/main" val="1642577911"/>
              </p:ext>
            </p:extLst>
          </p:nvPr>
        </p:nvGraphicFramePr>
        <p:xfrm>
          <a:off x="8243888" y="1401763"/>
          <a:ext cx="850900" cy="274637"/>
        </p:xfrm>
        <a:graphic>
          <a:graphicData uri="http://schemas.openxmlformats.org/presentationml/2006/ole">
            <mc:AlternateContent xmlns:mc="http://schemas.openxmlformats.org/markup-compatibility/2006">
              <mc:Choice xmlns:v="urn:schemas-microsoft-com:vml" Requires="v">
                <p:oleObj spid="_x0000_s2624356" name="Equation" r:id="rId8" imgW="508000" imgH="165100" progId="Equation.DSMT4">
                  <p:embed/>
                </p:oleObj>
              </mc:Choice>
              <mc:Fallback>
                <p:oleObj name="Equation" r:id="rId8" imgW="508000" imgH="165100" progId="Equation.DSMT4">
                  <p:embed/>
                  <p:pic>
                    <p:nvPicPr>
                      <p:cNvPr id="0" name=""/>
                      <p:cNvPicPr/>
                      <p:nvPr/>
                    </p:nvPicPr>
                    <p:blipFill>
                      <a:blip r:embed="rId9"/>
                      <a:stretch>
                        <a:fillRect/>
                      </a:stretch>
                    </p:blipFill>
                    <p:spPr>
                      <a:xfrm>
                        <a:off x="8243888" y="1401763"/>
                        <a:ext cx="850900" cy="274637"/>
                      </a:xfrm>
                      <a:prstGeom prst="rect">
                        <a:avLst/>
                      </a:prstGeom>
                    </p:spPr>
                  </p:pic>
                </p:oleObj>
              </mc:Fallback>
            </mc:AlternateContent>
          </a:graphicData>
        </a:graphic>
      </p:graphicFrame>
      <p:graphicFrame>
        <p:nvGraphicFramePr>
          <p:cNvPr id="80" name="Object 79"/>
          <p:cNvGraphicFramePr>
            <a:graphicFrameLocks noChangeAspect="1"/>
          </p:cNvGraphicFramePr>
          <p:nvPr>
            <p:extLst>
              <p:ext uri="{D42A27DB-BD31-4B8C-83A1-F6EECF244321}">
                <p14:modId xmlns:p14="http://schemas.microsoft.com/office/powerpoint/2010/main" val="883197342"/>
              </p:ext>
            </p:extLst>
          </p:nvPr>
        </p:nvGraphicFramePr>
        <p:xfrm>
          <a:off x="6362700" y="255588"/>
          <a:ext cx="1339850" cy="255587"/>
        </p:xfrm>
        <a:graphic>
          <a:graphicData uri="http://schemas.openxmlformats.org/presentationml/2006/ole">
            <mc:AlternateContent xmlns:mc="http://schemas.openxmlformats.org/markup-compatibility/2006">
              <mc:Choice xmlns:v="urn:schemas-microsoft-com:vml" Requires="v">
                <p:oleObj spid="_x0000_s2624357" name="Equation" r:id="rId10" imgW="800100" imgH="152400" progId="Equation.DSMT4">
                  <p:embed/>
                </p:oleObj>
              </mc:Choice>
              <mc:Fallback>
                <p:oleObj name="Equation" r:id="rId10" imgW="800100" imgH="152400" progId="Equation.DSMT4">
                  <p:embed/>
                  <p:pic>
                    <p:nvPicPr>
                      <p:cNvPr id="0" name=""/>
                      <p:cNvPicPr/>
                      <p:nvPr/>
                    </p:nvPicPr>
                    <p:blipFill>
                      <a:blip r:embed="rId11"/>
                      <a:stretch>
                        <a:fillRect/>
                      </a:stretch>
                    </p:blipFill>
                    <p:spPr>
                      <a:xfrm>
                        <a:off x="6362700" y="255588"/>
                        <a:ext cx="1339850" cy="255587"/>
                      </a:xfrm>
                      <a:prstGeom prst="rect">
                        <a:avLst/>
                      </a:prstGeom>
                    </p:spPr>
                  </p:pic>
                </p:oleObj>
              </mc:Fallback>
            </mc:AlternateContent>
          </a:graphicData>
        </a:graphic>
      </p:graphicFrame>
      <p:sp>
        <p:nvSpPr>
          <p:cNvPr id="3" name="TextBox 2"/>
          <p:cNvSpPr txBox="1"/>
          <p:nvPr/>
        </p:nvSpPr>
        <p:spPr>
          <a:xfrm>
            <a:off x="5448299" y="2584450"/>
            <a:ext cx="1246815" cy="523220"/>
          </a:xfrm>
          <a:prstGeom prst="rect">
            <a:avLst/>
          </a:prstGeom>
          <a:noFill/>
        </p:spPr>
        <p:txBody>
          <a:bodyPr wrap="square" rtlCol="0">
            <a:spAutoFit/>
          </a:bodyPr>
          <a:lstStyle/>
          <a:p>
            <a:r>
              <a:rPr lang="en-US" sz="1400" dirty="0">
                <a:solidFill>
                  <a:srgbClr val="FF0000"/>
                </a:solidFill>
                <a:latin typeface="Apple Chancery"/>
                <a:cs typeface="Apple Chancery"/>
              </a:rPr>
              <a:t>switch thrown at t = 0</a:t>
            </a:r>
          </a:p>
        </p:txBody>
      </p:sp>
      <p:sp>
        <p:nvSpPr>
          <p:cNvPr id="82" name="Rectangle 9"/>
          <p:cNvSpPr txBox="1">
            <a:spLocks noChangeArrowheads="1"/>
          </p:cNvSpPr>
          <p:nvPr/>
        </p:nvSpPr>
        <p:spPr>
          <a:xfrm>
            <a:off x="614363" y="3373361"/>
            <a:ext cx="8135937" cy="46355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b.) What is the </a:t>
            </a:r>
            <a:r>
              <a:rPr lang="en-US" sz="2000" dirty="0">
                <a:solidFill>
                  <a:srgbClr val="0000FF"/>
                </a:solidFill>
                <a:latin typeface="Times New Roman"/>
                <a:cs typeface="Times New Roman"/>
              </a:rPr>
              <a:t>current just after </a:t>
            </a:r>
            <a:r>
              <a:rPr lang="en-US" sz="2000" dirty="0">
                <a:latin typeface="Times New Roman"/>
                <a:cs typeface="Times New Roman"/>
              </a:rPr>
              <a:t>the switch is thrown?</a:t>
            </a:r>
            <a:endParaRPr lang="en-US" sz="1800" dirty="0">
              <a:latin typeface="Apple Chancery"/>
              <a:ea typeface="ＭＳ Ｐゴシック" charset="0"/>
              <a:cs typeface="Apple Chancery"/>
            </a:endParaRPr>
          </a:p>
        </p:txBody>
      </p:sp>
      <p:sp>
        <p:nvSpPr>
          <p:cNvPr id="58" name="Rectangle 9"/>
          <p:cNvSpPr txBox="1">
            <a:spLocks noChangeArrowheads="1"/>
          </p:cNvSpPr>
          <p:nvPr/>
        </p:nvSpPr>
        <p:spPr>
          <a:xfrm>
            <a:off x="6558032" y="3424162"/>
            <a:ext cx="687705" cy="371474"/>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zero</a:t>
            </a:r>
            <a:endParaRPr lang="en-US" sz="1800" dirty="0">
              <a:solidFill>
                <a:srgbClr val="000000"/>
              </a:solidFill>
              <a:latin typeface="Apple Chancery"/>
              <a:ea typeface="ＭＳ Ｐゴシック" charset="0"/>
              <a:cs typeface="Apple Chancery"/>
            </a:endParaRPr>
          </a:p>
        </p:txBody>
      </p:sp>
      <p:sp>
        <p:nvSpPr>
          <p:cNvPr id="59" name="Rectangle 9"/>
          <p:cNvSpPr txBox="1">
            <a:spLocks noChangeArrowheads="1"/>
          </p:cNvSpPr>
          <p:nvPr/>
        </p:nvSpPr>
        <p:spPr>
          <a:xfrm>
            <a:off x="614363" y="3989310"/>
            <a:ext cx="2725737" cy="671589"/>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c.) What is the </a:t>
            </a:r>
            <a:r>
              <a:rPr lang="en-US" sz="2000" dirty="0">
                <a:solidFill>
                  <a:srgbClr val="0000FF"/>
                </a:solidFill>
                <a:latin typeface="Times New Roman"/>
                <a:cs typeface="Times New Roman"/>
              </a:rPr>
              <a:t>current </a:t>
            </a:r>
            <a:r>
              <a:rPr lang="en-US" sz="2000" dirty="0">
                <a:solidFill>
                  <a:srgbClr val="000000"/>
                </a:solidFill>
                <a:latin typeface="Times New Roman"/>
                <a:cs typeface="Times New Roman"/>
              </a:rPr>
              <a:t>at</a:t>
            </a:r>
            <a:r>
              <a:rPr lang="en-US" sz="2000" dirty="0">
                <a:solidFill>
                  <a:srgbClr val="0000FF"/>
                </a:solidFill>
                <a:latin typeface="Times New Roman"/>
                <a:cs typeface="Times New Roman"/>
              </a:rPr>
              <a:t> </a:t>
            </a:r>
            <a:r>
              <a:rPr lang="en-US" sz="2000" i="1" dirty="0">
                <a:solidFill>
                  <a:srgbClr val="0000FF"/>
                </a:solidFill>
                <a:latin typeface="Times New Roman"/>
                <a:cs typeface="Times New Roman"/>
              </a:rPr>
              <a:t>t = 2.0 </a:t>
            </a:r>
            <a:r>
              <a:rPr lang="en-US" sz="2000" i="1" dirty="0" err="1">
                <a:solidFill>
                  <a:srgbClr val="0000FF"/>
                </a:solidFill>
                <a:latin typeface="Times New Roman"/>
                <a:cs typeface="Times New Roman"/>
              </a:rPr>
              <a:t>milli</a:t>
            </a:r>
            <a:r>
              <a:rPr lang="en-US" sz="2000" i="1" dirty="0">
                <a:solidFill>
                  <a:srgbClr val="0000FF"/>
                </a:solidFill>
                <a:latin typeface="Times New Roman"/>
                <a:cs typeface="Times New Roman"/>
              </a:rPr>
              <a:t>-seconds</a:t>
            </a:r>
            <a:r>
              <a:rPr lang="en-US" sz="2000" dirty="0">
                <a:latin typeface="Times New Roman"/>
                <a:cs typeface="Times New Roman"/>
              </a:rPr>
              <a:t>?</a:t>
            </a:r>
            <a:endParaRPr lang="en-US" sz="1800" dirty="0">
              <a:solidFill>
                <a:srgbClr val="000000"/>
              </a:solidFill>
              <a:latin typeface="Apple Chancery"/>
              <a:ea typeface="ＭＳ Ｐゴシック" charset="0"/>
              <a:cs typeface="Apple Chancery"/>
            </a:endParaRPr>
          </a:p>
        </p:txBody>
      </p:sp>
      <p:graphicFrame>
        <p:nvGraphicFramePr>
          <p:cNvPr id="60" name="Object 59"/>
          <p:cNvGraphicFramePr>
            <a:graphicFrameLocks noChangeAspect="1"/>
          </p:cNvGraphicFramePr>
          <p:nvPr>
            <p:extLst>
              <p:ext uri="{D42A27DB-BD31-4B8C-83A1-F6EECF244321}">
                <p14:modId xmlns:p14="http://schemas.microsoft.com/office/powerpoint/2010/main" val="1024453131"/>
              </p:ext>
            </p:extLst>
          </p:nvPr>
        </p:nvGraphicFramePr>
        <p:xfrm>
          <a:off x="3590926" y="4117975"/>
          <a:ext cx="3297237" cy="2409825"/>
        </p:xfrm>
        <a:graphic>
          <a:graphicData uri="http://schemas.openxmlformats.org/presentationml/2006/ole">
            <mc:AlternateContent xmlns:mc="http://schemas.openxmlformats.org/markup-compatibility/2006">
              <mc:Choice xmlns:v="urn:schemas-microsoft-com:vml" Requires="v">
                <p:oleObj spid="_x0000_s2624358" name="Equation" r:id="rId12" imgW="1993900" imgH="1460500" progId="Equation.DSMT4">
                  <p:embed/>
                </p:oleObj>
              </mc:Choice>
              <mc:Fallback>
                <p:oleObj name="Equation" r:id="rId12" imgW="1993900" imgH="1460500" progId="Equation.DSMT4">
                  <p:embed/>
                  <p:pic>
                    <p:nvPicPr>
                      <p:cNvPr id="0" name=""/>
                      <p:cNvPicPr/>
                      <p:nvPr/>
                    </p:nvPicPr>
                    <p:blipFill>
                      <a:blip r:embed="rId13"/>
                      <a:stretch>
                        <a:fillRect/>
                      </a:stretch>
                    </p:blipFill>
                    <p:spPr>
                      <a:xfrm>
                        <a:off x="3590926" y="4117975"/>
                        <a:ext cx="3297237" cy="2409825"/>
                      </a:xfrm>
                      <a:prstGeom prst="rect">
                        <a:avLst/>
                      </a:prstGeom>
                    </p:spPr>
                  </p:pic>
                </p:oleObj>
              </mc:Fallback>
            </mc:AlternateContent>
          </a:graphicData>
        </a:graphic>
      </p:graphicFrame>
    </p:spTree>
    <p:extLst>
      <p:ext uri="{BB962C8B-B14F-4D97-AF65-F5344CB8AC3E}">
        <p14:creationId xmlns:p14="http://schemas.microsoft.com/office/powerpoint/2010/main" val="362525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dissolve">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dissolve">
                                      <p:cBhvr>
                                        <p:cTn id="12" dur="500"/>
                                        <p:tgtEl>
                                          <p:spTgt spid="8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dissolve">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dissolve">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dissolve">
                                      <p:cBhvr>
                                        <p:cTn id="2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58" grpId="0"/>
      <p:bldP spid="5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
          <p:cNvSpPr txBox="1">
            <a:spLocks noChangeArrowheads="1"/>
          </p:cNvSpPr>
          <p:nvPr/>
        </p:nvSpPr>
        <p:spPr>
          <a:xfrm>
            <a:off x="385763" y="434286"/>
            <a:ext cx="5265737" cy="493769"/>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d.) What is the </a:t>
            </a:r>
            <a:r>
              <a:rPr lang="en-US" sz="2000" dirty="0">
                <a:solidFill>
                  <a:srgbClr val="0000FF"/>
                </a:solidFill>
                <a:latin typeface="Times New Roman"/>
                <a:cs typeface="Times New Roman"/>
              </a:rPr>
              <a:t>current </a:t>
            </a:r>
            <a:r>
              <a:rPr lang="en-US" sz="2000" dirty="0">
                <a:solidFill>
                  <a:srgbClr val="000000"/>
                </a:solidFill>
                <a:latin typeface="Times New Roman"/>
                <a:cs typeface="Times New Roman"/>
              </a:rPr>
              <a:t>after</a:t>
            </a:r>
            <a:r>
              <a:rPr lang="en-US" sz="2000" dirty="0">
                <a:solidFill>
                  <a:srgbClr val="0000FF"/>
                </a:solidFill>
                <a:latin typeface="Times New Roman"/>
                <a:cs typeface="Times New Roman"/>
              </a:rPr>
              <a:t> </a:t>
            </a:r>
            <a:r>
              <a:rPr lang="en-US" sz="2000" dirty="0">
                <a:solidFill>
                  <a:srgbClr val="FF0000"/>
                </a:solidFill>
                <a:latin typeface="Times New Roman"/>
                <a:cs typeface="Times New Roman"/>
              </a:rPr>
              <a:t>one time constant</a:t>
            </a:r>
            <a:r>
              <a:rPr lang="en-US" sz="2000" dirty="0">
                <a:latin typeface="Times New Roman"/>
                <a:cs typeface="Times New Roman"/>
              </a:rPr>
              <a:t>?</a:t>
            </a:r>
            <a:endParaRPr lang="en-US" sz="1800" dirty="0">
              <a:latin typeface="Apple Chancery"/>
              <a:ea typeface="ＭＳ Ｐゴシック" charset="0"/>
              <a:cs typeface="Apple Chancery"/>
            </a:endParaRPr>
          </a:p>
        </p:txBody>
      </p:sp>
      <p:sp>
        <p:nvSpPr>
          <p:cNvPr id="26"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27"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52.)</a:t>
            </a:r>
          </a:p>
        </p:txBody>
      </p:sp>
      <p:cxnSp>
        <p:nvCxnSpPr>
          <p:cNvPr id="32" name="Straight Connector 31"/>
          <p:cNvCxnSpPr/>
          <p:nvPr/>
        </p:nvCxnSpPr>
        <p:spPr>
          <a:xfrm>
            <a:off x="6908869" y="2235200"/>
            <a:ext cx="0" cy="52070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7131119" y="2235200"/>
            <a:ext cx="0" cy="52070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7245737" y="2384049"/>
            <a:ext cx="0" cy="23850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022220" y="2387224"/>
            <a:ext cx="0" cy="23850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597321" y="2500534"/>
            <a:ext cx="307343"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6197600" y="2228850"/>
            <a:ext cx="398782" cy="269875"/>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5858273" y="908273"/>
            <a:ext cx="0" cy="159680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8115618" y="1853161"/>
            <a:ext cx="1" cy="651914"/>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7245737" y="2500534"/>
            <a:ext cx="869882"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8077520" y="928055"/>
            <a:ext cx="1" cy="42039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2" name="Freeform 24"/>
          <p:cNvSpPr>
            <a:spLocks noChangeArrowheads="1"/>
          </p:cNvSpPr>
          <p:nvPr/>
        </p:nvSpPr>
        <p:spPr bwMode="auto">
          <a:xfrm>
            <a:off x="7924800" y="1348445"/>
            <a:ext cx="317821" cy="514796"/>
          </a:xfrm>
          <a:custGeom>
            <a:avLst/>
            <a:gdLst>
              <a:gd name="T0" fmla="*/ 215900 w 381000"/>
              <a:gd name="T1" fmla="*/ 0 h 876300"/>
              <a:gd name="T2" fmla="*/ 0 w 381000"/>
              <a:gd name="T3" fmla="*/ 165100 h 876300"/>
              <a:gd name="T4" fmla="*/ 381000 w 381000"/>
              <a:gd name="T5" fmla="*/ 368300 h 876300"/>
              <a:gd name="T6" fmla="*/ 12700 w 381000"/>
              <a:gd name="T7" fmla="*/ 546100 h 876300"/>
              <a:gd name="T8" fmla="*/ 368300 w 381000"/>
              <a:gd name="T9" fmla="*/ 736600 h 876300"/>
              <a:gd name="T10" fmla="*/ 203200 w 381000"/>
              <a:gd name="T11" fmla="*/ 876300 h 876300"/>
              <a:gd name="T12" fmla="*/ 0 60000 65536"/>
              <a:gd name="T13" fmla="*/ 0 60000 65536"/>
              <a:gd name="T14" fmla="*/ 0 60000 65536"/>
              <a:gd name="T15" fmla="*/ 0 60000 65536"/>
              <a:gd name="T16" fmla="*/ 0 60000 65536"/>
              <a:gd name="T17" fmla="*/ 0 60000 65536"/>
              <a:gd name="T18" fmla="*/ 0 w 381000"/>
              <a:gd name="T19" fmla="*/ 0 h 876300"/>
              <a:gd name="T20" fmla="*/ 381000 w 381000"/>
              <a:gd name="T21" fmla="*/ 876300 h 876300"/>
            </a:gdLst>
            <a:ahLst/>
            <a:cxnLst>
              <a:cxn ang="T12">
                <a:pos x="T0" y="T1"/>
              </a:cxn>
              <a:cxn ang="T13">
                <a:pos x="T2" y="T3"/>
              </a:cxn>
              <a:cxn ang="T14">
                <a:pos x="T4" y="T5"/>
              </a:cxn>
              <a:cxn ang="T15">
                <a:pos x="T6" y="T7"/>
              </a:cxn>
              <a:cxn ang="T16">
                <a:pos x="T8" y="T9"/>
              </a:cxn>
              <a:cxn ang="T17">
                <a:pos x="T10" y="T11"/>
              </a:cxn>
            </a:cxnLst>
            <a:rect l="T18" t="T19" r="T20" b="T21"/>
            <a:pathLst>
              <a:path w="381000" h="876300">
                <a:moveTo>
                  <a:pt x="215900" y="0"/>
                </a:moveTo>
                <a:lnTo>
                  <a:pt x="0" y="165100"/>
                </a:lnTo>
                <a:lnTo>
                  <a:pt x="381000" y="368300"/>
                </a:lnTo>
                <a:lnTo>
                  <a:pt x="12700" y="546100"/>
                </a:lnTo>
                <a:lnTo>
                  <a:pt x="368300" y="736600"/>
                </a:lnTo>
                <a:lnTo>
                  <a:pt x="203200" y="876300"/>
                </a:lnTo>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43" name="Arc 209"/>
          <p:cNvSpPr>
            <a:spLocks noChangeAspect="1"/>
          </p:cNvSpPr>
          <p:nvPr/>
        </p:nvSpPr>
        <p:spPr bwMode="auto">
          <a:xfrm rot="10800000" flipV="1">
            <a:off x="7141276" y="6348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4" name="Arc 210"/>
          <p:cNvSpPr>
            <a:spLocks noChangeAspect="1"/>
          </p:cNvSpPr>
          <p:nvPr/>
        </p:nvSpPr>
        <p:spPr bwMode="auto">
          <a:xfrm rot="10800000" flipV="1">
            <a:off x="6919351" y="6348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 name="Arc 211"/>
          <p:cNvSpPr>
            <a:spLocks noChangeAspect="1"/>
          </p:cNvSpPr>
          <p:nvPr/>
        </p:nvSpPr>
        <p:spPr bwMode="auto">
          <a:xfrm rot="10800000" flipV="1">
            <a:off x="6695114" y="631835"/>
            <a:ext cx="115586"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 name="Arc 212"/>
          <p:cNvSpPr>
            <a:spLocks noChangeAspect="1"/>
          </p:cNvSpPr>
          <p:nvPr/>
        </p:nvSpPr>
        <p:spPr bwMode="auto">
          <a:xfrm rot="10800000" flipV="1">
            <a:off x="7363200" y="6348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7" name="Line 213"/>
          <p:cNvSpPr>
            <a:spLocks noChangeAspect="1" noChangeShapeType="1"/>
          </p:cNvSpPr>
          <p:nvPr/>
        </p:nvSpPr>
        <p:spPr bwMode="auto">
          <a:xfrm rot="10800000" flipH="1">
            <a:off x="7693776" y="920293"/>
            <a:ext cx="383745" cy="0"/>
          </a:xfrm>
          <a:prstGeom prst="line">
            <a:avLst/>
          </a:prstGeom>
          <a:noFill/>
          <a:ln w="28575"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8" name="Line 214"/>
          <p:cNvSpPr>
            <a:spLocks noChangeAspect="1" noChangeShapeType="1"/>
          </p:cNvSpPr>
          <p:nvPr/>
        </p:nvSpPr>
        <p:spPr bwMode="auto">
          <a:xfrm rot="10800000" flipH="1">
            <a:off x="5858273" y="920293"/>
            <a:ext cx="392992" cy="0"/>
          </a:xfrm>
          <a:prstGeom prst="line">
            <a:avLst/>
          </a:prstGeom>
          <a:noFill/>
          <a:ln w="28575"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 name="Arc 215"/>
          <p:cNvSpPr>
            <a:spLocks noChangeAspect="1"/>
          </p:cNvSpPr>
          <p:nvPr/>
        </p:nvSpPr>
        <p:spPr bwMode="auto">
          <a:xfrm rot="10800000">
            <a:off x="7141276" y="9112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1" name="Arc 216"/>
          <p:cNvSpPr>
            <a:spLocks noChangeAspect="1"/>
          </p:cNvSpPr>
          <p:nvPr/>
        </p:nvSpPr>
        <p:spPr bwMode="auto">
          <a:xfrm rot="10800000">
            <a:off x="6919351" y="9112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2" name="Arc 217"/>
          <p:cNvSpPr>
            <a:spLocks noChangeAspect="1"/>
          </p:cNvSpPr>
          <p:nvPr/>
        </p:nvSpPr>
        <p:spPr bwMode="auto">
          <a:xfrm rot="10800000" flipV="1">
            <a:off x="6475501" y="634840"/>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3" name="Arc 218"/>
          <p:cNvSpPr>
            <a:spLocks noChangeAspect="1"/>
          </p:cNvSpPr>
          <p:nvPr/>
        </p:nvSpPr>
        <p:spPr bwMode="auto">
          <a:xfrm rot="10800000">
            <a:off x="6697426" y="9112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4" name="Arc 219"/>
          <p:cNvSpPr>
            <a:spLocks noChangeAspect="1"/>
          </p:cNvSpPr>
          <p:nvPr/>
        </p:nvSpPr>
        <p:spPr bwMode="auto">
          <a:xfrm rot="10800000">
            <a:off x="6475501" y="911279"/>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5" name="Arc 220"/>
          <p:cNvSpPr>
            <a:spLocks noChangeAspect="1"/>
          </p:cNvSpPr>
          <p:nvPr/>
        </p:nvSpPr>
        <p:spPr bwMode="auto">
          <a:xfrm rot="10800000">
            <a:off x="7356265" y="908274"/>
            <a:ext cx="337511"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6" name="Arc 221"/>
          <p:cNvSpPr>
            <a:spLocks noChangeAspect="1"/>
          </p:cNvSpPr>
          <p:nvPr/>
        </p:nvSpPr>
        <p:spPr bwMode="auto">
          <a:xfrm rot="10800000">
            <a:off x="6246641" y="908274"/>
            <a:ext cx="337511"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cxnSp>
        <p:nvCxnSpPr>
          <p:cNvPr id="57" name="Straight Connector 56"/>
          <p:cNvCxnSpPr/>
          <p:nvPr/>
        </p:nvCxnSpPr>
        <p:spPr>
          <a:xfrm>
            <a:off x="5858507" y="2505075"/>
            <a:ext cx="307343"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6133630" y="2473325"/>
            <a:ext cx="462752" cy="31750"/>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78" name="Object 77"/>
          <p:cNvGraphicFramePr>
            <a:graphicFrameLocks noChangeAspect="1"/>
          </p:cNvGraphicFramePr>
          <p:nvPr>
            <p:extLst>
              <p:ext uri="{D42A27DB-BD31-4B8C-83A1-F6EECF244321}">
                <p14:modId xmlns:p14="http://schemas.microsoft.com/office/powerpoint/2010/main" val="3600818970"/>
              </p:ext>
            </p:extLst>
          </p:nvPr>
        </p:nvGraphicFramePr>
        <p:xfrm>
          <a:off x="6670675" y="2735263"/>
          <a:ext cx="1084263" cy="338137"/>
        </p:xfrm>
        <a:graphic>
          <a:graphicData uri="http://schemas.openxmlformats.org/presentationml/2006/ole">
            <mc:AlternateContent xmlns:mc="http://schemas.openxmlformats.org/markup-compatibility/2006">
              <mc:Choice xmlns:v="urn:schemas-microsoft-com:vml" Requires="v">
                <p:oleObj spid="_x0000_s2625363" name="Equation" r:id="rId4" imgW="647700" imgH="203200" progId="Equation.DSMT4">
                  <p:embed/>
                </p:oleObj>
              </mc:Choice>
              <mc:Fallback>
                <p:oleObj name="Equation" r:id="rId4" imgW="647700" imgH="203200" progId="Equation.DSMT4">
                  <p:embed/>
                  <p:pic>
                    <p:nvPicPr>
                      <p:cNvPr id="0" name=""/>
                      <p:cNvPicPr/>
                      <p:nvPr/>
                    </p:nvPicPr>
                    <p:blipFill>
                      <a:blip r:embed="rId5"/>
                      <a:stretch>
                        <a:fillRect/>
                      </a:stretch>
                    </p:blipFill>
                    <p:spPr>
                      <a:xfrm>
                        <a:off x="6670675" y="2735263"/>
                        <a:ext cx="1084263" cy="338137"/>
                      </a:xfrm>
                      <a:prstGeom prst="rect">
                        <a:avLst/>
                      </a:prstGeom>
                    </p:spPr>
                  </p:pic>
                </p:oleObj>
              </mc:Fallback>
            </mc:AlternateContent>
          </a:graphicData>
        </a:graphic>
      </p:graphicFrame>
      <p:graphicFrame>
        <p:nvGraphicFramePr>
          <p:cNvPr id="79" name="Object 78"/>
          <p:cNvGraphicFramePr>
            <a:graphicFrameLocks noChangeAspect="1"/>
          </p:cNvGraphicFramePr>
          <p:nvPr>
            <p:extLst>
              <p:ext uri="{D42A27DB-BD31-4B8C-83A1-F6EECF244321}">
                <p14:modId xmlns:p14="http://schemas.microsoft.com/office/powerpoint/2010/main" val="882179040"/>
              </p:ext>
            </p:extLst>
          </p:nvPr>
        </p:nvGraphicFramePr>
        <p:xfrm>
          <a:off x="8243888" y="1401763"/>
          <a:ext cx="850900" cy="274637"/>
        </p:xfrm>
        <a:graphic>
          <a:graphicData uri="http://schemas.openxmlformats.org/presentationml/2006/ole">
            <mc:AlternateContent xmlns:mc="http://schemas.openxmlformats.org/markup-compatibility/2006">
              <mc:Choice xmlns:v="urn:schemas-microsoft-com:vml" Requires="v">
                <p:oleObj spid="_x0000_s2625364" name="Equation" r:id="rId6" imgW="508000" imgH="165100" progId="Equation.DSMT4">
                  <p:embed/>
                </p:oleObj>
              </mc:Choice>
              <mc:Fallback>
                <p:oleObj name="Equation" r:id="rId6" imgW="508000" imgH="165100" progId="Equation.DSMT4">
                  <p:embed/>
                  <p:pic>
                    <p:nvPicPr>
                      <p:cNvPr id="0" name=""/>
                      <p:cNvPicPr/>
                      <p:nvPr/>
                    </p:nvPicPr>
                    <p:blipFill>
                      <a:blip r:embed="rId7"/>
                      <a:stretch>
                        <a:fillRect/>
                      </a:stretch>
                    </p:blipFill>
                    <p:spPr>
                      <a:xfrm>
                        <a:off x="8243888" y="1401763"/>
                        <a:ext cx="850900" cy="274637"/>
                      </a:xfrm>
                      <a:prstGeom prst="rect">
                        <a:avLst/>
                      </a:prstGeom>
                    </p:spPr>
                  </p:pic>
                </p:oleObj>
              </mc:Fallback>
            </mc:AlternateContent>
          </a:graphicData>
        </a:graphic>
      </p:graphicFrame>
      <p:graphicFrame>
        <p:nvGraphicFramePr>
          <p:cNvPr id="80" name="Object 79"/>
          <p:cNvGraphicFramePr>
            <a:graphicFrameLocks noChangeAspect="1"/>
          </p:cNvGraphicFramePr>
          <p:nvPr>
            <p:extLst>
              <p:ext uri="{D42A27DB-BD31-4B8C-83A1-F6EECF244321}">
                <p14:modId xmlns:p14="http://schemas.microsoft.com/office/powerpoint/2010/main" val="2950411130"/>
              </p:ext>
            </p:extLst>
          </p:nvPr>
        </p:nvGraphicFramePr>
        <p:xfrm>
          <a:off x="6362700" y="255588"/>
          <a:ext cx="1339850" cy="255587"/>
        </p:xfrm>
        <a:graphic>
          <a:graphicData uri="http://schemas.openxmlformats.org/presentationml/2006/ole">
            <mc:AlternateContent xmlns:mc="http://schemas.openxmlformats.org/markup-compatibility/2006">
              <mc:Choice xmlns:v="urn:schemas-microsoft-com:vml" Requires="v">
                <p:oleObj spid="_x0000_s2625365" name="Equation" r:id="rId8" imgW="800100" imgH="152400" progId="Equation.DSMT4">
                  <p:embed/>
                </p:oleObj>
              </mc:Choice>
              <mc:Fallback>
                <p:oleObj name="Equation" r:id="rId8" imgW="800100" imgH="152400" progId="Equation.DSMT4">
                  <p:embed/>
                  <p:pic>
                    <p:nvPicPr>
                      <p:cNvPr id="0" name=""/>
                      <p:cNvPicPr/>
                      <p:nvPr/>
                    </p:nvPicPr>
                    <p:blipFill>
                      <a:blip r:embed="rId9"/>
                      <a:stretch>
                        <a:fillRect/>
                      </a:stretch>
                    </p:blipFill>
                    <p:spPr>
                      <a:xfrm>
                        <a:off x="6362700" y="255588"/>
                        <a:ext cx="1339850" cy="255587"/>
                      </a:xfrm>
                      <a:prstGeom prst="rect">
                        <a:avLst/>
                      </a:prstGeom>
                    </p:spPr>
                  </p:pic>
                </p:oleObj>
              </mc:Fallback>
            </mc:AlternateContent>
          </a:graphicData>
        </a:graphic>
      </p:graphicFrame>
      <p:sp>
        <p:nvSpPr>
          <p:cNvPr id="3" name="TextBox 2"/>
          <p:cNvSpPr txBox="1"/>
          <p:nvPr/>
        </p:nvSpPr>
        <p:spPr>
          <a:xfrm>
            <a:off x="5448299" y="2584450"/>
            <a:ext cx="1246815" cy="523220"/>
          </a:xfrm>
          <a:prstGeom prst="rect">
            <a:avLst/>
          </a:prstGeom>
          <a:noFill/>
        </p:spPr>
        <p:txBody>
          <a:bodyPr wrap="square" rtlCol="0">
            <a:spAutoFit/>
          </a:bodyPr>
          <a:lstStyle/>
          <a:p>
            <a:r>
              <a:rPr lang="en-US" sz="1400" dirty="0">
                <a:solidFill>
                  <a:srgbClr val="FF0000"/>
                </a:solidFill>
                <a:latin typeface="Apple Chancery"/>
                <a:cs typeface="Apple Chancery"/>
              </a:rPr>
              <a:t>switch thrown at t = 0</a:t>
            </a:r>
          </a:p>
        </p:txBody>
      </p:sp>
      <p:sp>
        <p:nvSpPr>
          <p:cNvPr id="82" name="Rectangle 9"/>
          <p:cNvSpPr txBox="1">
            <a:spLocks noChangeArrowheads="1"/>
          </p:cNvSpPr>
          <p:nvPr/>
        </p:nvSpPr>
        <p:spPr>
          <a:xfrm>
            <a:off x="385763" y="3379712"/>
            <a:ext cx="8135937" cy="46355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e.) What is the </a:t>
            </a:r>
            <a:r>
              <a:rPr lang="en-US" sz="2000" dirty="0">
                <a:solidFill>
                  <a:srgbClr val="0000FF"/>
                </a:solidFill>
                <a:latin typeface="Times New Roman"/>
                <a:cs typeface="Times New Roman"/>
              </a:rPr>
              <a:t>current </a:t>
            </a:r>
            <a:r>
              <a:rPr lang="en-US" sz="2000" dirty="0">
                <a:latin typeface="Times New Roman"/>
                <a:cs typeface="Times New Roman"/>
              </a:rPr>
              <a:t>a </a:t>
            </a:r>
            <a:r>
              <a:rPr lang="en-US" sz="2000" dirty="0">
                <a:solidFill>
                  <a:srgbClr val="FF0000"/>
                </a:solidFill>
                <a:latin typeface="Times New Roman"/>
                <a:cs typeface="Times New Roman"/>
              </a:rPr>
              <a:t>long time after </a:t>
            </a:r>
            <a:r>
              <a:rPr lang="en-US" sz="2000" dirty="0">
                <a:solidFill>
                  <a:srgbClr val="000000"/>
                </a:solidFill>
                <a:latin typeface="Times New Roman"/>
                <a:cs typeface="Times New Roman"/>
              </a:rPr>
              <a:t>the switch is thrown</a:t>
            </a:r>
            <a:r>
              <a:rPr lang="en-US" sz="2000" dirty="0">
                <a:latin typeface="Times New Roman"/>
                <a:cs typeface="Times New Roman"/>
              </a:rPr>
              <a:t>?</a:t>
            </a:r>
            <a:endParaRPr lang="en-US" sz="1800" dirty="0">
              <a:solidFill>
                <a:srgbClr val="000000"/>
              </a:solidFill>
              <a:latin typeface="Apple Chancery"/>
              <a:ea typeface="ＭＳ Ｐゴシック" charset="0"/>
              <a:cs typeface="Apple Chancery"/>
            </a:endParaRPr>
          </a:p>
        </p:txBody>
      </p:sp>
      <p:graphicFrame>
        <p:nvGraphicFramePr>
          <p:cNvPr id="60" name="Object 59"/>
          <p:cNvGraphicFramePr>
            <a:graphicFrameLocks noChangeAspect="1"/>
          </p:cNvGraphicFramePr>
          <p:nvPr>
            <p:extLst>
              <p:ext uri="{D42A27DB-BD31-4B8C-83A1-F6EECF244321}">
                <p14:modId xmlns:p14="http://schemas.microsoft.com/office/powerpoint/2010/main" val="4019019695"/>
              </p:ext>
            </p:extLst>
          </p:nvPr>
        </p:nvGraphicFramePr>
        <p:xfrm>
          <a:off x="2082800" y="1187450"/>
          <a:ext cx="1995488" cy="2095500"/>
        </p:xfrm>
        <a:graphic>
          <a:graphicData uri="http://schemas.openxmlformats.org/presentationml/2006/ole">
            <mc:AlternateContent xmlns:mc="http://schemas.openxmlformats.org/markup-compatibility/2006">
              <mc:Choice xmlns:v="urn:schemas-microsoft-com:vml" Requires="v">
                <p:oleObj spid="_x0000_s2625366" name="Equation" r:id="rId10" imgW="1206500" imgH="1270000" progId="Equation.DSMT4">
                  <p:embed/>
                </p:oleObj>
              </mc:Choice>
              <mc:Fallback>
                <p:oleObj name="Equation" r:id="rId10" imgW="1206500" imgH="1270000" progId="Equation.DSMT4">
                  <p:embed/>
                  <p:pic>
                    <p:nvPicPr>
                      <p:cNvPr id="0" name=""/>
                      <p:cNvPicPr/>
                      <p:nvPr/>
                    </p:nvPicPr>
                    <p:blipFill>
                      <a:blip r:embed="rId11"/>
                      <a:stretch>
                        <a:fillRect/>
                      </a:stretch>
                    </p:blipFill>
                    <p:spPr>
                      <a:xfrm>
                        <a:off x="2082800" y="1187450"/>
                        <a:ext cx="1995488" cy="2095500"/>
                      </a:xfrm>
                      <a:prstGeom prst="rect">
                        <a:avLst/>
                      </a:prstGeom>
                    </p:spPr>
                  </p:pic>
                </p:oleObj>
              </mc:Fallback>
            </mc:AlternateContent>
          </a:graphicData>
        </a:graphic>
      </p:graphicFrame>
      <p:graphicFrame>
        <p:nvGraphicFramePr>
          <p:cNvPr id="61" name="Object 60"/>
          <p:cNvGraphicFramePr>
            <a:graphicFrameLocks noChangeAspect="1"/>
          </p:cNvGraphicFramePr>
          <p:nvPr>
            <p:extLst>
              <p:ext uri="{D42A27DB-BD31-4B8C-83A1-F6EECF244321}">
                <p14:modId xmlns:p14="http://schemas.microsoft.com/office/powerpoint/2010/main" val="1202931833"/>
              </p:ext>
            </p:extLst>
          </p:nvPr>
        </p:nvGraphicFramePr>
        <p:xfrm>
          <a:off x="2879725" y="3994150"/>
          <a:ext cx="1365250" cy="1738313"/>
        </p:xfrm>
        <a:graphic>
          <a:graphicData uri="http://schemas.openxmlformats.org/presentationml/2006/ole">
            <mc:AlternateContent xmlns:mc="http://schemas.openxmlformats.org/markup-compatibility/2006">
              <mc:Choice xmlns:v="urn:schemas-microsoft-com:vml" Requires="v">
                <p:oleObj spid="_x0000_s2625367" name="Equation" r:id="rId12" imgW="825500" imgH="1054100" progId="Equation.DSMT4">
                  <p:embed/>
                </p:oleObj>
              </mc:Choice>
              <mc:Fallback>
                <p:oleObj name="Equation" r:id="rId12" imgW="825500" imgH="1054100" progId="Equation.DSMT4">
                  <p:embed/>
                  <p:pic>
                    <p:nvPicPr>
                      <p:cNvPr id="0" name=""/>
                      <p:cNvPicPr/>
                      <p:nvPr/>
                    </p:nvPicPr>
                    <p:blipFill>
                      <a:blip r:embed="rId13"/>
                      <a:stretch>
                        <a:fillRect/>
                      </a:stretch>
                    </p:blipFill>
                    <p:spPr>
                      <a:xfrm>
                        <a:off x="2879725" y="3994150"/>
                        <a:ext cx="1365250" cy="1738313"/>
                      </a:xfrm>
                      <a:prstGeom prst="rect">
                        <a:avLst/>
                      </a:prstGeom>
                    </p:spPr>
                  </p:pic>
                </p:oleObj>
              </mc:Fallback>
            </mc:AlternateContent>
          </a:graphicData>
        </a:graphic>
      </p:graphicFrame>
    </p:spTree>
    <p:extLst>
      <p:ext uri="{BB962C8B-B14F-4D97-AF65-F5344CB8AC3E}">
        <p14:creationId xmlns:p14="http://schemas.microsoft.com/office/powerpoint/2010/main" val="229095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dissolve">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dissolve">
                                      <p:cBhvr>
                                        <p:cTn id="12" dur="500"/>
                                        <p:tgtEl>
                                          <p:spTgt spid="8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dissolve">
                                      <p:cBhvr>
                                        <p:cTn id="1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53.)</a:t>
            </a:r>
          </a:p>
        </p:txBody>
      </p:sp>
      <p:sp>
        <p:nvSpPr>
          <p:cNvPr id="2" name="TextBox 1"/>
          <p:cNvSpPr txBox="1"/>
          <p:nvPr/>
        </p:nvSpPr>
        <p:spPr>
          <a:xfrm>
            <a:off x="381000" y="850900"/>
            <a:ext cx="5664200" cy="830997"/>
          </a:xfrm>
          <a:prstGeom prst="rect">
            <a:avLst/>
          </a:prstGeom>
          <a:noFill/>
        </p:spPr>
        <p:txBody>
          <a:bodyPr wrap="square" rtlCol="0">
            <a:spAutoFit/>
          </a:bodyPr>
          <a:lstStyle/>
          <a:p>
            <a:r>
              <a:rPr lang="en-US" sz="2800" dirty="0">
                <a:solidFill>
                  <a:srgbClr val="FF0000"/>
                </a:solidFill>
                <a:latin typeface="Apple Chancery"/>
                <a:cs typeface="Apple Chancery"/>
              </a:rPr>
              <a:t>Think back. </a:t>
            </a:r>
            <a:r>
              <a:rPr lang="en-US" sz="2000" dirty="0">
                <a:solidFill>
                  <a:srgbClr val="0000FF"/>
                </a:solidFill>
                <a:latin typeface="Times New Roman"/>
                <a:cs typeface="Times New Roman"/>
              </a:rPr>
              <a:t>A </a:t>
            </a:r>
            <a:r>
              <a:rPr lang="en-US" sz="2000" i="1" dirty="0">
                <a:solidFill>
                  <a:srgbClr val="FF0000"/>
                </a:solidFill>
                <a:latin typeface="Times New Roman"/>
                <a:cs typeface="Times New Roman"/>
              </a:rPr>
              <a:t>capacitor</a:t>
            </a:r>
            <a:r>
              <a:rPr lang="en-US" sz="2000" dirty="0">
                <a:solidFill>
                  <a:srgbClr val="0000FF"/>
                </a:solidFill>
                <a:latin typeface="Times New Roman"/>
                <a:cs typeface="Times New Roman"/>
              </a:rPr>
              <a:t> stores its energy </a:t>
            </a:r>
            <a:r>
              <a:rPr lang="en-US" sz="2000" dirty="0">
                <a:latin typeface="Times New Roman"/>
                <a:cs typeface="Times New Roman"/>
              </a:rPr>
              <a:t>in the </a:t>
            </a:r>
            <a:r>
              <a:rPr lang="en-US" sz="2000" i="1" dirty="0">
                <a:solidFill>
                  <a:srgbClr val="0000FF"/>
                </a:solidFill>
                <a:latin typeface="Times New Roman"/>
                <a:cs typeface="Times New Roman"/>
              </a:rPr>
              <a:t>electric field </a:t>
            </a:r>
            <a:r>
              <a:rPr lang="en-US" sz="2000" dirty="0">
                <a:solidFill>
                  <a:srgbClr val="008000"/>
                </a:solidFill>
                <a:latin typeface="Times New Roman"/>
                <a:cs typeface="Times New Roman"/>
              </a:rPr>
              <a:t>that exists between its plates</a:t>
            </a:r>
            <a:r>
              <a:rPr lang="en-US" sz="2000" dirty="0">
                <a:solidFill>
                  <a:srgbClr val="0000FF"/>
                </a:solidFill>
                <a:latin typeface="Times New Roman"/>
                <a:cs typeface="Times New Roman"/>
              </a:rPr>
              <a:t>.  </a:t>
            </a:r>
          </a:p>
        </p:txBody>
      </p:sp>
      <p:sp>
        <p:nvSpPr>
          <p:cNvPr id="81" name="TextBox 80"/>
          <p:cNvSpPr txBox="1"/>
          <p:nvPr/>
        </p:nvSpPr>
        <p:spPr>
          <a:xfrm>
            <a:off x="34290" y="0"/>
            <a:ext cx="9144000" cy="707886"/>
          </a:xfrm>
          <a:prstGeom prst="rect">
            <a:avLst/>
          </a:prstGeom>
          <a:noFill/>
        </p:spPr>
        <p:txBody>
          <a:bodyPr wrap="square" rtlCol="0">
            <a:spAutoFit/>
          </a:bodyPr>
          <a:lstStyle/>
          <a:p>
            <a:pPr algn="ctr"/>
            <a:r>
              <a:rPr lang="en-US" sz="4000" dirty="0">
                <a:solidFill>
                  <a:srgbClr val="FF0000"/>
                </a:solidFill>
                <a:latin typeface="Apple Chancery"/>
                <a:cs typeface="Apple Chancery"/>
              </a:rPr>
              <a:t>Energy in an Inductor</a:t>
            </a:r>
          </a:p>
        </p:txBody>
      </p:sp>
      <p:graphicFrame>
        <p:nvGraphicFramePr>
          <p:cNvPr id="75" name="Object 74"/>
          <p:cNvGraphicFramePr>
            <a:graphicFrameLocks noChangeAspect="1"/>
          </p:cNvGraphicFramePr>
          <p:nvPr>
            <p:extLst>
              <p:ext uri="{D42A27DB-BD31-4B8C-83A1-F6EECF244321}">
                <p14:modId xmlns:p14="http://schemas.microsoft.com/office/powerpoint/2010/main" val="3781454802"/>
              </p:ext>
            </p:extLst>
          </p:nvPr>
        </p:nvGraphicFramePr>
        <p:xfrm>
          <a:off x="2939256" y="3123270"/>
          <a:ext cx="2090737" cy="660400"/>
        </p:xfrm>
        <a:graphic>
          <a:graphicData uri="http://schemas.openxmlformats.org/presentationml/2006/ole">
            <mc:AlternateContent xmlns:mc="http://schemas.openxmlformats.org/markup-compatibility/2006">
              <mc:Choice xmlns:v="urn:schemas-microsoft-com:vml" Requires="v">
                <p:oleObj spid="_x0000_s3036548" name="Equation" r:id="rId4" imgW="1244600" imgH="393700" progId="Equation.DSMT4">
                  <p:embed/>
                </p:oleObj>
              </mc:Choice>
              <mc:Fallback>
                <p:oleObj name="Equation" r:id="rId4" imgW="1244600" imgH="393700" progId="Equation.DSMT4">
                  <p:embed/>
                  <p:pic>
                    <p:nvPicPr>
                      <p:cNvPr id="0" name=""/>
                      <p:cNvPicPr/>
                      <p:nvPr/>
                    </p:nvPicPr>
                    <p:blipFill>
                      <a:blip r:embed="rId5"/>
                      <a:stretch>
                        <a:fillRect/>
                      </a:stretch>
                    </p:blipFill>
                    <p:spPr>
                      <a:xfrm>
                        <a:off x="2939256" y="3123270"/>
                        <a:ext cx="2090737" cy="660400"/>
                      </a:xfrm>
                      <a:prstGeom prst="rect">
                        <a:avLst/>
                      </a:prstGeom>
                    </p:spPr>
                  </p:pic>
                </p:oleObj>
              </mc:Fallback>
            </mc:AlternateContent>
          </a:graphicData>
        </a:graphic>
      </p:graphicFrame>
      <p:sp>
        <p:nvSpPr>
          <p:cNvPr id="12" name="TextBox 11"/>
          <p:cNvSpPr txBox="1"/>
          <p:nvPr/>
        </p:nvSpPr>
        <p:spPr>
          <a:xfrm>
            <a:off x="381000" y="1652895"/>
            <a:ext cx="5664200" cy="1446550"/>
          </a:xfrm>
          <a:prstGeom prst="rect">
            <a:avLst/>
          </a:prstGeom>
          <a:noFill/>
        </p:spPr>
        <p:txBody>
          <a:bodyPr wrap="square" rtlCol="0">
            <a:spAutoFit/>
          </a:bodyPr>
          <a:lstStyle/>
          <a:p>
            <a:r>
              <a:rPr lang="en-US" sz="2800" dirty="0">
                <a:solidFill>
                  <a:srgbClr val="FF0000"/>
                </a:solidFill>
                <a:latin typeface="Apple Chancery"/>
                <a:cs typeface="Apple Chancery"/>
              </a:rPr>
              <a:t>Not surprisingly, </a:t>
            </a:r>
            <a:r>
              <a:rPr lang="en-US" sz="2000" dirty="0">
                <a:solidFill>
                  <a:srgbClr val="0000FF"/>
                </a:solidFill>
                <a:latin typeface="Times New Roman"/>
                <a:cs typeface="Times New Roman"/>
              </a:rPr>
              <a:t>an inductor stores </a:t>
            </a:r>
            <a:r>
              <a:rPr lang="en-US" sz="2000" i="1" dirty="0">
                <a:solidFill>
                  <a:srgbClr val="0000FF"/>
                </a:solidFill>
                <a:latin typeface="Times New Roman"/>
                <a:cs typeface="Times New Roman"/>
              </a:rPr>
              <a:t>its</a:t>
            </a:r>
            <a:r>
              <a:rPr lang="en-US" sz="2000" dirty="0">
                <a:solidFill>
                  <a:srgbClr val="0000FF"/>
                </a:solidFill>
                <a:latin typeface="Times New Roman"/>
                <a:cs typeface="Times New Roman"/>
              </a:rPr>
              <a:t> energy </a:t>
            </a:r>
            <a:r>
              <a:rPr lang="en-US" sz="2000" dirty="0">
                <a:latin typeface="Times New Roman"/>
                <a:cs typeface="Times New Roman"/>
              </a:rPr>
              <a:t>in the </a:t>
            </a:r>
            <a:r>
              <a:rPr lang="en-US" sz="2000" i="1" dirty="0">
                <a:solidFill>
                  <a:srgbClr val="0000FF"/>
                </a:solidFill>
                <a:latin typeface="Times New Roman"/>
                <a:cs typeface="Times New Roman"/>
              </a:rPr>
              <a:t>magnetic field </a:t>
            </a:r>
            <a:r>
              <a:rPr lang="en-US" sz="2000" dirty="0">
                <a:solidFill>
                  <a:srgbClr val="0000FF"/>
                </a:solidFill>
                <a:latin typeface="Times New Roman"/>
                <a:cs typeface="Times New Roman"/>
              </a:rPr>
              <a:t>that exists </a:t>
            </a:r>
            <a:r>
              <a:rPr lang="en-US" sz="2000" dirty="0">
                <a:solidFill>
                  <a:srgbClr val="008000"/>
                </a:solidFill>
                <a:latin typeface="Times New Roman"/>
                <a:cs typeface="Times New Roman"/>
              </a:rPr>
              <a:t>down its axis</a:t>
            </a:r>
            <a:r>
              <a:rPr lang="en-US" sz="2000" dirty="0">
                <a:solidFill>
                  <a:srgbClr val="0000FF"/>
                </a:solidFill>
                <a:latin typeface="Times New Roman"/>
                <a:cs typeface="Times New Roman"/>
              </a:rPr>
              <a:t>.  </a:t>
            </a:r>
            <a:r>
              <a:rPr lang="en-US" sz="2000" dirty="0">
                <a:latin typeface="Times New Roman"/>
                <a:cs typeface="Times New Roman"/>
              </a:rPr>
              <a:t>To see </a:t>
            </a:r>
            <a:r>
              <a:rPr lang="en-US" sz="2000" i="1" dirty="0">
                <a:solidFill>
                  <a:srgbClr val="FF0000"/>
                </a:solidFill>
                <a:latin typeface="Times New Roman"/>
                <a:cs typeface="Times New Roman"/>
              </a:rPr>
              <a:t>how much</a:t>
            </a:r>
            <a:r>
              <a:rPr lang="en-US" sz="2000" dirty="0">
                <a:solidFill>
                  <a:srgbClr val="FF0000"/>
                </a:solidFill>
                <a:latin typeface="Times New Roman"/>
                <a:cs typeface="Times New Roman"/>
              </a:rPr>
              <a:t> energy </a:t>
            </a:r>
            <a:r>
              <a:rPr lang="en-US" sz="2000" dirty="0">
                <a:latin typeface="Times New Roman"/>
                <a:cs typeface="Times New Roman"/>
              </a:rPr>
              <a:t>is</a:t>
            </a:r>
            <a:r>
              <a:rPr lang="en-US" sz="2000" dirty="0">
                <a:solidFill>
                  <a:srgbClr val="0000FF"/>
                </a:solidFill>
                <a:latin typeface="Times New Roman"/>
                <a:cs typeface="Times New Roman"/>
              </a:rPr>
              <a:t> </a:t>
            </a:r>
            <a:r>
              <a:rPr lang="en-US" sz="2000" dirty="0">
                <a:solidFill>
                  <a:srgbClr val="FF0000"/>
                </a:solidFill>
                <a:latin typeface="Times New Roman"/>
                <a:cs typeface="Times New Roman"/>
              </a:rPr>
              <a:t>stored</a:t>
            </a:r>
            <a:r>
              <a:rPr lang="en-US" sz="2000" dirty="0">
                <a:solidFill>
                  <a:srgbClr val="0000FF"/>
                </a:solidFill>
                <a:latin typeface="Times New Roman"/>
                <a:cs typeface="Times New Roman"/>
              </a:rPr>
              <a:t> </a:t>
            </a:r>
            <a:r>
              <a:rPr lang="en-US" sz="2000" dirty="0">
                <a:solidFill>
                  <a:srgbClr val="000000"/>
                </a:solidFill>
                <a:latin typeface="Times New Roman"/>
                <a:cs typeface="Times New Roman"/>
              </a:rPr>
              <a:t>in an inductor, consider the circuit shown to the right.</a:t>
            </a:r>
          </a:p>
        </p:txBody>
      </p:sp>
      <p:cxnSp>
        <p:nvCxnSpPr>
          <p:cNvPr id="13" name="Straight Connector 12"/>
          <p:cNvCxnSpPr/>
          <p:nvPr/>
        </p:nvCxnSpPr>
        <p:spPr>
          <a:xfrm>
            <a:off x="7378382" y="2939118"/>
            <a:ext cx="0" cy="52070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600632" y="2939118"/>
            <a:ext cx="0" cy="52070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7715250" y="3087967"/>
            <a:ext cx="0" cy="23850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491733" y="3091142"/>
            <a:ext cx="0" cy="23850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066834" y="3204452"/>
            <a:ext cx="307343"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667113" y="2932768"/>
            <a:ext cx="398782" cy="269875"/>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6327786" y="1612191"/>
            <a:ext cx="0" cy="159680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8585131" y="2557079"/>
            <a:ext cx="1" cy="651914"/>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15250" y="3204452"/>
            <a:ext cx="869882"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8547033" y="1631973"/>
            <a:ext cx="1" cy="42039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Freeform 24"/>
          <p:cNvSpPr>
            <a:spLocks noChangeArrowheads="1"/>
          </p:cNvSpPr>
          <p:nvPr/>
        </p:nvSpPr>
        <p:spPr bwMode="auto">
          <a:xfrm>
            <a:off x="8394313" y="2052363"/>
            <a:ext cx="317821" cy="514796"/>
          </a:xfrm>
          <a:custGeom>
            <a:avLst/>
            <a:gdLst>
              <a:gd name="T0" fmla="*/ 215900 w 381000"/>
              <a:gd name="T1" fmla="*/ 0 h 876300"/>
              <a:gd name="T2" fmla="*/ 0 w 381000"/>
              <a:gd name="T3" fmla="*/ 165100 h 876300"/>
              <a:gd name="T4" fmla="*/ 381000 w 381000"/>
              <a:gd name="T5" fmla="*/ 368300 h 876300"/>
              <a:gd name="T6" fmla="*/ 12700 w 381000"/>
              <a:gd name="T7" fmla="*/ 546100 h 876300"/>
              <a:gd name="T8" fmla="*/ 368300 w 381000"/>
              <a:gd name="T9" fmla="*/ 736600 h 876300"/>
              <a:gd name="T10" fmla="*/ 203200 w 381000"/>
              <a:gd name="T11" fmla="*/ 876300 h 876300"/>
              <a:gd name="T12" fmla="*/ 0 60000 65536"/>
              <a:gd name="T13" fmla="*/ 0 60000 65536"/>
              <a:gd name="T14" fmla="*/ 0 60000 65536"/>
              <a:gd name="T15" fmla="*/ 0 60000 65536"/>
              <a:gd name="T16" fmla="*/ 0 60000 65536"/>
              <a:gd name="T17" fmla="*/ 0 60000 65536"/>
              <a:gd name="T18" fmla="*/ 0 w 381000"/>
              <a:gd name="T19" fmla="*/ 0 h 876300"/>
              <a:gd name="T20" fmla="*/ 381000 w 381000"/>
              <a:gd name="T21" fmla="*/ 876300 h 876300"/>
            </a:gdLst>
            <a:ahLst/>
            <a:cxnLst>
              <a:cxn ang="T12">
                <a:pos x="T0" y="T1"/>
              </a:cxn>
              <a:cxn ang="T13">
                <a:pos x="T2" y="T3"/>
              </a:cxn>
              <a:cxn ang="T14">
                <a:pos x="T4" y="T5"/>
              </a:cxn>
              <a:cxn ang="T15">
                <a:pos x="T6" y="T7"/>
              </a:cxn>
              <a:cxn ang="T16">
                <a:pos x="T8" y="T9"/>
              </a:cxn>
              <a:cxn ang="T17">
                <a:pos x="T10" y="T11"/>
              </a:cxn>
            </a:cxnLst>
            <a:rect l="T18" t="T19" r="T20" b="T21"/>
            <a:pathLst>
              <a:path w="381000" h="876300">
                <a:moveTo>
                  <a:pt x="215900" y="0"/>
                </a:moveTo>
                <a:lnTo>
                  <a:pt x="0" y="165100"/>
                </a:lnTo>
                <a:lnTo>
                  <a:pt x="381000" y="368300"/>
                </a:lnTo>
                <a:lnTo>
                  <a:pt x="12700" y="546100"/>
                </a:lnTo>
                <a:lnTo>
                  <a:pt x="368300" y="736600"/>
                </a:lnTo>
                <a:lnTo>
                  <a:pt x="203200" y="876300"/>
                </a:lnTo>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8" name="Arc 209"/>
          <p:cNvSpPr>
            <a:spLocks noChangeAspect="1"/>
          </p:cNvSpPr>
          <p:nvPr/>
        </p:nvSpPr>
        <p:spPr bwMode="auto">
          <a:xfrm rot="10800000" flipV="1">
            <a:off x="7610789" y="1338758"/>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9" name="Arc 210"/>
          <p:cNvSpPr>
            <a:spLocks noChangeAspect="1"/>
          </p:cNvSpPr>
          <p:nvPr/>
        </p:nvSpPr>
        <p:spPr bwMode="auto">
          <a:xfrm rot="10800000" flipV="1">
            <a:off x="7388864" y="1338758"/>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 name="Arc 211"/>
          <p:cNvSpPr>
            <a:spLocks noChangeAspect="1"/>
          </p:cNvSpPr>
          <p:nvPr/>
        </p:nvSpPr>
        <p:spPr bwMode="auto">
          <a:xfrm rot="10800000" flipV="1">
            <a:off x="7164627" y="1335753"/>
            <a:ext cx="115586"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1" name="Arc 212"/>
          <p:cNvSpPr>
            <a:spLocks noChangeAspect="1"/>
          </p:cNvSpPr>
          <p:nvPr/>
        </p:nvSpPr>
        <p:spPr bwMode="auto">
          <a:xfrm rot="10800000" flipV="1">
            <a:off x="7832713" y="1338758"/>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2" name="Line 213"/>
          <p:cNvSpPr>
            <a:spLocks noChangeAspect="1" noChangeShapeType="1"/>
          </p:cNvSpPr>
          <p:nvPr/>
        </p:nvSpPr>
        <p:spPr bwMode="auto">
          <a:xfrm rot="10800000" flipH="1">
            <a:off x="8163289" y="1624211"/>
            <a:ext cx="383745" cy="0"/>
          </a:xfrm>
          <a:prstGeom prst="line">
            <a:avLst/>
          </a:prstGeom>
          <a:noFill/>
          <a:ln w="28575"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3" name="Line 214"/>
          <p:cNvSpPr>
            <a:spLocks noChangeAspect="1" noChangeShapeType="1"/>
          </p:cNvSpPr>
          <p:nvPr/>
        </p:nvSpPr>
        <p:spPr bwMode="auto">
          <a:xfrm rot="10800000" flipH="1">
            <a:off x="6327786" y="1624211"/>
            <a:ext cx="392992" cy="0"/>
          </a:xfrm>
          <a:prstGeom prst="line">
            <a:avLst/>
          </a:prstGeom>
          <a:noFill/>
          <a:ln w="28575"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 name="Arc 215"/>
          <p:cNvSpPr>
            <a:spLocks noChangeAspect="1"/>
          </p:cNvSpPr>
          <p:nvPr/>
        </p:nvSpPr>
        <p:spPr bwMode="auto">
          <a:xfrm rot="10800000">
            <a:off x="7610789" y="1615197"/>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5" name="Arc 216"/>
          <p:cNvSpPr>
            <a:spLocks noChangeAspect="1"/>
          </p:cNvSpPr>
          <p:nvPr/>
        </p:nvSpPr>
        <p:spPr bwMode="auto">
          <a:xfrm rot="10800000">
            <a:off x="7388864" y="1615197"/>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6" name="Arc 217"/>
          <p:cNvSpPr>
            <a:spLocks noChangeAspect="1"/>
          </p:cNvSpPr>
          <p:nvPr/>
        </p:nvSpPr>
        <p:spPr bwMode="auto">
          <a:xfrm rot="10800000" flipV="1">
            <a:off x="6945014" y="1338758"/>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 name="Arc 218"/>
          <p:cNvSpPr>
            <a:spLocks noChangeAspect="1"/>
          </p:cNvSpPr>
          <p:nvPr/>
        </p:nvSpPr>
        <p:spPr bwMode="auto">
          <a:xfrm rot="10800000">
            <a:off x="7166939" y="1615197"/>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8" name="Arc 219"/>
          <p:cNvSpPr>
            <a:spLocks noChangeAspect="1"/>
          </p:cNvSpPr>
          <p:nvPr/>
        </p:nvSpPr>
        <p:spPr bwMode="auto">
          <a:xfrm rot="10800000">
            <a:off x="6945014" y="1615197"/>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9" name="Arc 220"/>
          <p:cNvSpPr>
            <a:spLocks noChangeAspect="1"/>
          </p:cNvSpPr>
          <p:nvPr/>
        </p:nvSpPr>
        <p:spPr bwMode="auto">
          <a:xfrm rot="10800000">
            <a:off x="7825778" y="1612192"/>
            <a:ext cx="337511"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0" name="Arc 221"/>
          <p:cNvSpPr>
            <a:spLocks noChangeAspect="1"/>
          </p:cNvSpPr>
          <p:nvPr/>
        </p:nvSpPr>
        <p:spPr bwMode="auto">
          <a:xfrm rot="10800000">
            <a:off x="6716154" y="1612192"/>
            <a:ext cx="337511"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cxnSp>
        <p:nvCxnSpPr>
          <p:cNvPr id="41" name="Straight Connector 40"/>
          <p:cNvCxnSpPr/>
          <p:nvPr/>
        </p:nvCxnSpPr>
        <p:spPr>
          <a:xfrm>
            <a:off x="6328020" y="3208993"/>
            <a:ext cx="307343"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6603143" y="3177243"/>
            <a:ext cx="462752" cy="31750"/>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43" name="Object 42"/>
          <p:cNvGraphicFramePr>
            <a:graphicFrameLocks noChangeAspect="1"/>
          </p:cNvGraphicFramePr>
          <p:nvPr>
            <p:extLst>
              <p:ext uri="{D42A27DB-BD31-4B8C-83A1-F6EECF244321}">
                <p14:modId xmlns:p14="http://schemas.microsoft.com/office/powerpoint/2010/main" val="2080738596"/>
              </p:ext>
            </p:extLst>
          </p:nvPr>
        </p:nvGraphicFramePr>
        <p:xfrm>
          <a:off x="7357676" y="3439181"/>
          <a:ext cx="319087" cy="338137"/>
        </p:xfrm>
        <a:graphic>
          <a:graphicData uri="http://schemas.openxmlformats.org/presentationml/2006/ole">
            <mc:AlternateContent xmlns:mc="http://schemas.openxmlformats.org/markup-compatibility/2006">
              <mc:Choice xmlns:v="urn:schemas-microsoft-com:vml" Requires="v">
                <p:oleObj spid="_x0000_s3036549" name="Equation" r:id="rId6" imgW="190500" imgH="203200" progId="Equation.DSMT4">
                  <p:embed/>
                </p:oleObj>
              </mc:Choice>
              <mc:Fallback>
                <p:oleObj name="Equation" r:id="rId6" imgW="190500" imgH="203200" progId="Equation.DSMT4">
                  <p:embed/>
                  <p:pic>
                    <p:nvPicPr>
                      <p:cNvPr id="0" name=""/>
                      <p:cNvPicPr/>
                      <p:nvPr/>
                    </p:nvPicPr>
                    <p:blipFill>
                      <a:blip r:embed="rId7"/>
                      <a:stretch>
                        <a:fillRect/>
                      </a:stretch>
                    </p:blipFill>
                    <p:spPr>
                      <a:xfrm>
                        <a:off x="7357676" y="3439181"/>
                        <a:ext cx="319087" cy="338137"/>
                      </a:xfrm>
                      <a:prstGeom prst="rect">
                        <a:avLst/>
                      </a:prstGeom>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1110021446"/>
              </p:ext>
            </p:extLst>
          </p:nvPr>
        </p:nvGraphicFramePr>
        <p:xfrm>
          <a:off x="8781981" y="2115863"/>
          <a:ext cx="255588" cy="254000"/>
        </p:xfrm>
        <a:graphic>
          <a:graphicData uri="http://schemas.openxmlformats.org/presentationml/2006/ole">
            <mc:AlternateContent xmlns:mc="http://schemas.openxmlformats.org/markup-compatibility/2006">
              <mc:Choice xmlns:v="urn:schemas-microsoft-com:vml" Requires="v">
                <p:oleObj spid="_x0000_s3036550" name="Equation" r:id="rId8" imgW="152400" imgH="152400" progId="Equation.DSMT4">
                  <p:embed/>
                </p:oleObj>
              </mc:Choice>
              <mc:Fallback>
                <p:oleObj name="Equation" r:id="rId8" imgW="152400" imgH="152400" progId="Equation.DSMT4">
                  <p:embed/>
                  <p:pic>
                    <p:nvPicPr>
                      <p:cNvPr id="0" name=""/>
                      <p:cNvPicPr/>
                      <p:nvPr/>
                    </p:nvPicPr>
                    <p:blipFill>
                      <a:blip r:embed="rId9"/>
                      <a:stretch>
                        <a:fillRect/>
                      </a:stretch>
                    </p:blipFill>
                    <p:spPr>
                      <a:xfrm>
                        <a:off x="8781981" y="2115863"/>
                        <a:ext cx="255588" cy="254000"/>
                      </a:xfrm>
                      <a:prstGeom prst="rect">
                        <a:avLst/>
                      </a:prstGeom>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2356671486"/>
              </p:ext>
            </p:extLst>
          </p:nvPr>
        </p:nvGraphicFramePr>
        <p:xfrm>
          <a:off x="7214801" y="918229"/>
          <a:ext cx="574675" cy="339725"/>
        </p:xfrm>
        <a:graphic>
          <a:graphicData uri="http://schemas.openxmlformats.org/presentationml/2006/ole">
            <mc:AlternateContent xmlns:mc="http://schemas.openxmlformats.org/markup-compatibility/2006">
              <mc:Choice xmlns:v="urn:schemas-microsoft-com:vml" Requires="v">
                <p:oleObj spid="_x0000_s3036551" name="Equation" r:id="rId10" imgW="342900" imgH="203200" progId="Equation.DSMT4">
                  <p:embed/>
                </p:oleObj>
              </mc:Choice>
              <mc:Fallback>
                <p:oleObj name="Equation" r:id="rId10" imgW="342900" imgH="203200" progId="Equation.DSMT4">
                  <p:embed/>
                  <p:pic>
                    <p:nvPicPr>
                      <p:cNvPr id="0" name=""/>
                      <p:cNvPicPr/>
                      <p:nvPr/>
                    </p:nvPicPr>
                    <p:blipFill>
                      <a:blip r:embed="rId11"/>
                      <a:stretch>
                        <a:fillRect/>
                      </a:stretch>
                    </p:blipFill>
                    <p:spPr>
                      <a:xfrm>
                        <a:off x="7214801" y="918229"/>
                        <a:ext cx="574675" cy="339725"/>
                      </a:xfrm>
                      <a:prstGeom prst="rect">
                        <a:avLst/>
                      </a:prstGeom>
                    </p:spPr>
                  </p:pic>
                </p:oleObj>
              </mc:Fallback>
            </mc:AlternateContent>
          </a:graphicData>
        </a:graphic>
      </p:graphicFrame>
      <p:sp>
        <p:nvSpPr>
          <p:cNvPr id="46" name="TextBox 45"/>
          <p:cNvSpPr txBox="1"/>
          <p:nvPr/>
        </p:nvSpPr>
        <p:spPr>
          <a:xfrm>
            <a:off x="6503689" y="2369863"/>
            <a:ext cx="1246815" cy="523220"/>
          </a:xfrm>
          <a:prstGeom prst="rect">
            <a:avLst/>
          </a:prstGeom>
          <a:noFill/>
        </p:spPr>
        <p:txBody>
          <a:bodyPr wrap="square" rtlCol="0">
            <a:spAutoFit/>
          </a:bodyPr>
          <a:lstStyle/>
          <a:p>
            <a:r>
              <a:rPr lang="en-US" sz="1400" dirty="0">
                <a:solidFill>
                  <a:srgbClr val="FF0000"/>
                </a:solidFill>
                <a:latin typeface="Apple Chancery"/>
                <a:cs typeface="Apple Chancery"/>
              </a:rPr>
              <a:t>switch thrown at t = 0</a:t>
            </a:r>
          </a:p>
        </p:txBody>
      </p:sp>
      <p:sp>
        <p:nvSpPr>
          <p:cNvPr id="47" name="TextBox 46"/>
          <p:cNvSpPr txBox="1"/>
          <p:nvPr/>
        </p:nvSpPr>
        <p:spPr>
          <a:xfrm>
            <a:off x="381000" y="3222211"/>
            <a:ext cx="4648200" cy="400110"/>
          </a:xfrm>
          <a:prstGeom prst="rect">
            <a:avLst/>
          </a:prstGeom>
          <a:noFill/>
        </p:spPr>
        <p:txBody>
          <a:bodyPr wrap="square" rtlCol="0">
            <a:spAutoFit/>
          </a:bodyPr>
          <a:lstStyle/>
          <a:p>
            <a:r>
              <a:rPr lang="en-US" sz="2000" dirty="0" err="1">
                <a:solidFill>
                  <a:srgbClr val="FF0000"/>
                </a:solidFill>
                <a:latin typeface="Apple Chancery"/>
                <a:cs typeface="Apple Chancery"/>
              </a:rPr>
              <a:t>Kirchoff’s</a:t>
            </a:r>
            <a:r>
              <a:rPr lang="en-US" sz="2000" dirty="0">
                <a:solidFill>
                  <a:srgbClr val="FF0000"/>
                </a:solidFill>
                <a:latin typeface="Apple Chancery"/>
                <a:cs typeface="Apple Chancery"/>
              </a:rPr>
              <a:t> Law </a:t>
            </a:r>
            <a:r>
              <a:rPr lang="en-US" sz="2000" dirty="0">
                <a:latin typeface="Times New Roman"/>
                <a:cs typeface="Times New Roman"/>
              </a:rPr>
              <a:t>yields:</a:t>
            </a:r>
            <a:endParaRPr lang="en-US" sz="2000" dirty="0">
              <a:solidFill>
                <a:srgbClr val="000000"/>
              </a:solidFill>
              <a:latin typeface="Times New Roman"/>
              <a:cs typeface="Times New Roman"/>
            </a:endParaRPr>
          </a:p>
        </p:txBody>
      </p:sp>
      <p:sp>
        <p:nvSpPr>
          <p:cNvPr id="48" name="TextBox 47"/>
          <p:cNvSpPr txBox="1"/>
          <p:nvPr/>
        </p:nvSpPr>
        <p:spPr>
          <a:xfrm>
            <a:off x="381000" y="3768725"/>
            <a:ext cx="4648200" cy="400110"/>
          </a:xfrm>
          <a:prstGeom prst="rect">
            <a:avLst/>
          </a:prstGeom>
          <a:noFill/>
        </p:spPr>
        <p:txBody>
          <a:bodyPr wrap="square" rtlCol="0">
            <a:spAutoFit/>
          </a:bodyPr>
          <a:lstStyle/>
          <a:p>
            <a:r>
              <a:rPr lang="en-US" sz="2000" dirty="0">
                <a:solidFill>
                  <a:srgbClr val="FF0000"/>
                </a:solidFill>
                <a:latin typeface="Apple Chancery"/>
                <a:cs typeface="Apple Chancery"/>
              </a:rPr>
              <a:t>Multiplying by </a:t>
            </a:r>
            <a:r>
              <a:rPr lang="en-US" sz="2000" dirty="0">
                <a:latin typeface="Times New Roman"/>
                <a:cs typeface="Times New Roman"/>
              </a:rPr>
              <a:t>the </a:t>
            </a:r>
            <a:r>
              <a:rPr lang="en-US" sz="2000" dirty="0">
                <a:solidFill>
                  <a:srgbClr val="0000FF"/>
                </a:solidFill>
                <a:latin typeface="Times New Roman"/>
                <a:cs typeface="Times New Roman"/>
              </a:rPr>
              <a:t>current</a:t>
            </a:r>
            <a:r>
              <a:rPr lang="en-US" sz="2000" dirty="0">
                <a:latin typeface="Times New Roman"/>
                <a:cs typeface="Times New Roman"/>
              </a:rPr>
              <a:t> yields:</a:t>
            </a:r>
            <a:endParaRPr lang="en-US" sz="2000" dirty="0">
              <a:solidFill>
                <a:srgbClr val="000000"/>
              </a:solidFill>
              <a:latin typeface="Times New Roman"/>
              <a:cs typeface="Times New Roman"/>
            </a:endParaRPr>
          </a:p>
        </p:txBody>
      </p:sp>
      <p:graphicFrame>
        <p:nvGraphicFramePr>
          <p:cNvPr id="49" name="Object 48"/>
          <p:cNvGraphicFramePr>
            <a:graphicFrameLocks noChangeAspect="1"/>
          </p:cNvGraphicFramePr>
          <p:nvPr>
            <p:extLst>
              <p:ext uri="{D42A27DB-BD31-4B8C-83A1-F6EECF244321}">
                <p14:modId xmlns:p14="http://schemas.microsoft.com/office/powerpoint/2010/main" val="520630455"/>
              </p:ext>
            </p:extLst>
          </p:nvPr>
        </p:nvGraphicFramePr>
        <p:xfrm>
          <a:off x="4238625" y="3672947"/>
          <a:ext cx="2305050" cy="660400"/>
        </p:xfrm>
        <a:graphic>
          <a:graphicData uri="http://schemas.openxmlformats.org/presentationml/2006/ole">
            <mc:AlternateContent xmlns:mc="http://schemas.openxmlformats.org/markup-compatibility/2006">
              <mc:Choice xmlns:v="urn:schemas-microsoft-com:vml" Requires="v">
                <p:oleObj spid="_x0000_s3036552" name="Equation" r:id="rId12" imgW="1371600" imgH="393700" progId="Equation.DSMT4">
                  <p:embed/>
                </p:oleObj>
              </mc:Choice>
              <mc:Fallback>
                <p:oleObj name="Equation" r:id="rId12" imgW="1371600" imgH="393700" progId="Equation.DSMT4">
                  <p:embed/>
                  <p:pic>
                    <p:nvPicPr>
                      <p:cNvPr id="0" name=""/>
                      <p:cNvPicPr/>
                      <p:nvPr/>
                    </p:nvPicPr>
                    <p:blipFill>
                      <a:blip r:embed="rId13"/>
                      <a:stretch>
                        <a:fillRect/>
                      </a:stretch>
                    </p:blipFill>
                    <p:spPr>
                      <a:xfrm>
                        <a:off x="4238625" y="3672947"/>
                        <a:ext cx="2305050" cy="660400"/>
                      </a:xfrm>
                      <a:prstGeom prst="rect">
                        <a:avLst/>
                      </a:prstGeom>
                    </p:spPr>
                  </p:pic>
                </p:oleObj>
              </mc:Fallback>
            </mc:AlternateContent>
          </a:graphicData>
        </a:graphic>
      </p:graphicFrame>
      <p:sp>
        <p:nvSpPr>
          <p:cNvPr id="50" name="TextBox 49"/>
          <p:cNvSpPr txBox="1"/>
          <p:nvPr/>
        </p:nvSpPr>
        <p:spPr>
          <a:xfrm>
            <a:off x="660399" y="4219635"/>
            <a:ext cx="979487" cy="400110"/>
          </a:xfrm>
          <a:prstGeom prst="rect">
            <a:avLst/>
          </a:prstGeom>
          <a:noFill/>
        </p:spPr>
        <p:txBody>
          <a:bodyPr wrap="square" rtlCol="0">
            <a:spAutoFit/>
          </a:bodyPr>
          <a:lstStyle/>
          <a:p>
            <a:r>
              <a:rPr lang="en-US" sz="2000" dirty="0">
                <a:solidFill>
                  <a:srgbClr val="FF0000"/>
                </a:solidFill>
                <a:latin typeface="Apple Chancery"/>
                <a:cs typeface="Apple Chancery"/>
              </a:rPr>
              <a:t>Notice:</a:t>
            </a:r>
            <a:endParaRPr lang="en-US" sz="2000" dirty="0">
              <a:solidFill>
                <a:srgbClr val="000000"/>
              </a:solidFill>
              <a:latin typeface="Times New Roman"/>
              <a:cs typeface="Times New Roman"/>
            </a:endParaRPr>
          </a:p>
        </p:txBody>
      </p:sp>
      <p:sp>
        <p:nvSpPr>
          <p:cNvPr id="51" name="TextBox 50"/>
          <p:cNvSpPr txBox="1"/>
          <p:nvPr/>
        </p:nvSpPr>
        <p:spPr>
          <a:xfrm>
            <a:off x="939800" y="4556245"/>
            <a:ext cx="7975600" cy="400110"/>
          </a:xfrm>
          <a:prstGeom prst="rect">
            <a:avLst/>
          </a:prstGeom>
          <a:noFill/>
        </p:spPr>
        <p:txBody>
          <a:bodyPr wrap="square" rtlCol="0">
            <a:spAutoFit/>
          </a:bodyPr>
          <a:lstStyle/>
          <a:p>
            <a:r>
              <a:rPr lang="en-US" sz="2000" dirty="0">
                <a:solidFill>
                  <a:srgbClr val="0000FF"/>
                </a:solidFill>
                <a:latin typeface="Times New Roman"/>
                <a:cs typeface="Times New Roman"/>
              </a:rPr>
              <a:t>--      </a:t>
            </a:r>
            <a:r>
              <a:rPr lang="en-US" sz="2000" dirty="0">
                <a:latin typeface="Times New Roman"/>
                <a:cs typeface="Times New Roman"/>
              </a:rPr>
              <a:t>is the </a:t>
            </a:r>
            <a:r>
              <a:rPr lang="en-US" sz="2000" dirty="0">
                <a:solidFill>
                  <a:srgbClr val="0000FF"/>
                </a:solidFill>
                <a:latin typeface="Times New Roman"/>
                <a:cs typeface="Times New Roman"/>
              </a:rPr>
              <a:t>power provided </a:t>
            </a:r>
            <a:r>
              <a:rPr lang="en-US" sz="2000" dirty="0">
                <a:solidFill>
                  <a:srgbClr val="000000"/>
                </a:solidFill>
                <a:latin typeface="Times New Roman"/>
                <a:cs typeface="Times New Roman"/>
              </a:rPr>
              <a:t>by the </a:t>
            </a:r>
            <a:r>
              <a:rPr lang="en-US" sz="2000" dirty="0">
                <a:solidFill>
                  <a:srgbClr val="0000FF"/>
                </a:solidFill>
                <a:latin typeface="Times New Roman"/>
                <a:cs typeface="Times New Roman"/>
              </a:rPr>
              <a:t>battery;</a:t>
            </a:r>
            <a:endParaRPr lang="en-US" sz="2000" dirty="0">
              <a:solidFill>
                <a:srgbClr val="000000"/>
              </a:solidFill>
              <a:latin typeface="Times New Roman"/>
              <a:cs typeface="Times New Roman"/>
            </a:endParaRPr>
          </a:p>
        </p:txBody>
      </p:sp>
      <p:graphicFrame>
        <p:nvGraphicFramePr>
          <p:cNvPr id="52" name="Object 51"/>
          <p:cNvGraphicFramePr>
            <a:graphicFrameLocks noChangeAspect="1"/>
          </p:cNvGraphicFramePr>
          <p:nvPr>
            <p:extLst>
              <p:ext uri="{D42A27DB-BD31-4B8C-83A1-F6EECF244321}">
                <p14:modId xmlns:p14="http://schemas.microsoft.com/office/powerpoint/2010/main" val="3069077505"/>
              </p:ext>
            </p:extLst>
          </p:nvPr>
        </p:nvGraphicFramePr>
        <p:xfrm>
          <a:off x="1204912" y="4615510"/>
          <a:ext cx="384175" cy="339725"/>
        </p:xfrm>
        <a:graphic>
          <a:graphicData uri="http://schemas.openxmlformats.org/presentationml/2006/ole">
            <mc:AlternateContent xmlns:mc="http://schemas.openxmlformats.org/markup-compatibility/2006">
              <mc:Choice xmlns:v="urn:schemas-microsoft-com:vml" Requires="v">
                <p:oleObj spid="_x0000_s3036553" name="Equation" r:id="rId14" imgW="228600" imgH="203200" progId="Equation.DSMT4">
                  <p:embed/>
                </p:oleObj>
              </mc:Choice>
              <mc:Fallback>
                <p:oleObj name="Equation" r:id="rId14" imgW="228600" imgH="203200" progId="Equation.DSMT4">
                  <p:embed/>
                  <p:pic>
                    <p:nvPicPr>
                      <p:cNvPr id="0" name=""/>
                      <p:cNvPicPr/>
                      <p:nvPr/>
                    </p:nvPicPr>
                    <p:blipFill>
                      <a:blip r:embed="rId15"/>
                      <a:stretch>
                        <a:fillRect/>
                      </a:stretch>
                    </p:blipFill>
                    <p:spPr>
                      <a:xfrm>
                        <a:off x="1204912" y="4615510"/>
                        <a:ext cx="384175" cy="339725"/>
                      </a:xfrm>
                      <a:prstGeom prst="rect">
                        <a:avLst/>
                      </a:prstGeom>
                    </p:spPr>
                  </p:pic>
                </p:oleObj>
              </mc:Fallback>
            </mc:AlternateContent>
          </a:graphicData>
        </a:graphic>
      </p:graphicFrame>
      <p:sp>
        <p:nvSpPr>
          <p:cNvPr id="53" name="TextBox 52"/>
          <p:cNvSpPr txBox="1"/>
          <p:nvPr/>
        </p:nvSpPr>
        <p:spPr>
          <a:xfrm>
            <a:off x="939800" y="4956355"/>
            <a:ext cx="7975600" cy="400110"/>
          </a:xfrm>
          <a:prstGeom prst="rect">
            <a:avLst/>
          </a:prstGeom>
          <a:noFill/>
        </p:spPr>
        <p:txBody>
          <a:bodyPr wrap="square" rtlCol="0">
            <a:spAutoFit/>
          </a:bodyPr>
          <a:lstStyle/>
          <a:p>
            <a:r>
              <a:rPr lang="en-US" sz="2000" dirty="0">
                <a:solidFill>
                  <a:srgbClr val="0000FF"/>
                </a:solidFill>
                <a:latin typeface="Times New Roman"/>
                <a:cs typeface="Times New Roman"/>
              </a:rPr>
              <a:t>--          </a:t>
            </a:r>
            <a:r>
              <a:rPr lang="en-US" sz="2000" dirty="0">
                <a:solidFill>
                  <a:srgbClr val="000000"/>
                </a:solidFill>
                <a:latin typeface="Times New Roman"/>
                <a:cs typeface="Times New Roman"/>
              </a:rPr>
              <a:t>is the </a:t>
            </a:r>
            <a:r>
              <a:rPr lang="en-US" sz="2000" dirty="0">
                <a:solidFill>
                  <a:srgbClr val="0000FF"/>
                </a:solidFill>
                <a:latin typeface="Times New Roman"/>
                <a:cs typeface="Times New Roman"/>
              </a:rPr>
              <a:t>power dissipated </a:t>
            </a:r>
            <a:r>
              <a:rPr lang="en-US" sz="2000" dirty="0">
                <a:solidFill>
                  <a:srgbClr val="000000"/>
                </a:solidFill>
                <a:latin typeface="Times New Roman"/>
                <a:cs typeface="Times New Roman"/>
              </a:rPr>
              <a:t>by the </a:t>
            </a:r>
            <a:r>
              <a:rPr lang="en-US" sz="2000" dirty="0">
                <a:solidFill>
                  <a:srgbClr val="0000FF"/>
                </a:solidFill>
                <a:latin typeface="Times New Roman"/>
                <a:cs typeface="Times New Roman"/>
              </a:rPr>
              <a:t>resistors </a:t>
            </a:r>
            <a:r>
              <a:rPr lang="en-US" sz="2000" dirty="0">
                <a:solidFill>
                  <a:srgbClr val="000000"/>
                </a:solidFill>
                <a:latin typeface="Times New Roman"/>
                <a:cs typeface="Times New Roman"/>
              </a:rPr>
              <a:t>in the circuit;</a:t>
            </a:r>
          </a:p>
        </p:txBody>
      </p:sp>
      <p:graphicFrame>
        <p:nvGraphicFramePr>
          <p:cNvPr id="54" name="Object 53"/>
          <p:cNvGraphicFramePr>
            <a:graphicFrameLocks noChangeAspect="1"/>
          </p:cNvGraphicFramePr>
          <p:nvPr>
            <p:extLst>
              <p:ext uri="{D42A27DB-BD31-4B8C-83A1-F6EECF244321}">
                <p14:modId xmlns:p14="http://schemas.microsoft.com/office/powerpoint/2010/main" val="1009701251"/>
              </p:ext>
            </p:extLst>
          </p:nvPr>
        </p:nvGraphicFramePr>
        <p:xfrm>
          <a:off x="1190625" y="4976521"/>
          <a:ext cx="619125" cy="384175"/>
        </p:xfrm>
        <a:graphic>
          <a:graphicData uri="http://schemas.openxmlformats.org/presentationml/2006/ole">
            <mc:AlternateContent xmlns:mc="http://schemas.openxmlformats.org/markup-compatibility/2006">
              <mc:Choice xmlns:v="urn:schemas-microsoft-com:vml" Requires="v">
                <p:oleObj spid="_x0000_s3036554" name="Equation" r:id="rId16" imgW="368300" imgH="228600" progId="Equation.DSMT4">
                  <p:embed/>
                </p:oleObj>
              </mc:Choice>
              <mc:Fallback>
                <p:oleObj name="Equation" r:id="rId16" imgW="368300" imgH="228600" progId="Equation.DSMT4">
                  <p:embed/>
                  <p:pic>
                    <p:nvPicPr>
                      <p:cNvPr id="0" name=""/>
                      <p:cNvPicPr/>
                      <p:nvPr/>
                    </p:nvPicPr>
                    <p:blipFill>
                      <a:blip r:embed="rId17"/>
                      <a:stretch>
                        <a:fillRect/>
                      </a:stretch>
                    </p:blipFill>
                    <p:spPr>
                      <a:xfrm>
                        <a:off x="1190625" y="4976521"/>
                        <a:ext cx="619125" cy="384175"/>
                      </a:xfrm>
                      <a:prstGeom prst="rect">
                        <a:avLst/>
                      </a:prstGeom>
                    </p:spPr>
                  </p:pic>
                </p:oleObj>
              </mc:Fallback>
            </mc:AlternateContent>
          </a:graphicData>
        </a:graphic>
      </p:graphicFrame>
      <p:sp>
        <p:nvSpPr>
          <p:cNvPr id="55" name="TextBox 54"/>
          <p:cNvSpPr txBox="1"/>
          <p:nvPr/>
        </p:nvSpPr>
        <p:spPr>
          <a:xfrm>
            <a:off x="939800" y="5394562"/>
            <a:ext cx="7975600" cy="707886"/>
          </a:xfrm>
          <a:prstGeom prst="rect">
            <a:avLst/>
          </a:prstGeom>
          <a:noFill/>
        </p:spPr>
        <p:txBody>
          <a:bodyPr wrap="square" rtlCol="0">
            <a:spAutoFit/>
          </a:bodyPr>
          <a:lstStyle/>
          <a:p>
            <a:r>
              <a:rPr lang="en-US" sz="2000" dirty="0">
                <a:solidFill>
                  <a:srgbClr val="0000FF"/>
                </a:solidFill>
                <a:latin typeface="Times New Roman"/>
                <a:cs typeface="Times New Roman"/>
              </a:rPr>
              <a:t>--            </a:t>
            </a:r>
            <a:r>
              <a:rPr lang="en-US" sz="2000" i="1" dirty="0">
                <a:solidFill>
                  <a:srgbClr val="0000FF"/>
                </a:solidFill>
                <a:latin typeface="Times New Roman"/>
                <a:cs typeface="Times New Roman"/>
              </a:rPr>
              <a:t>must be </a:t>
            </a:r>
            <a:r>
              <a:rPr lang="en-US" sz="2000" dirty="0">
                <a:solidFill>
                  <a:srgbClr val="000000"/>
                </a:solidFill>
                <a:latin typeface="Times New Roman"/>
                <a:cs typeface="Times New Roman"/>
              </a:rPr>
              <a:t>the</a:t>
            </a:r>
            <a:r>
              <a:rPr lang="en-US" sz="2000" dirty="0">
                <a:solidFill>
                  <a:srgbClr val="0000FF"/>
                </a:solidFill>
                <a:latin typeface="Times New Roman"/>
                <a:cs typeface="Times New Roman"/>
              </a:rPr>
              <a:t> power </a:t>
            </a:r>
            <a:r>
              <a:rPr lang="en-US" sz="2000" dirty="0">
                <a:solidFill>
                  <a:srgbClr val="008000"/>
                </a:solidFill>
                <a:latin typeface="Times New Roman"/>
                <a:cs typeface="Times New Roman"/>
              </a:rPr>
              <a:t>(i.e., the work the inductor does per unit time) </a:t>
            </a:r>
            <a:r>
              <a:rPr lang="en-US" sz="2000" dirty="0">
                <a:solidFill>
                  <a:srgbClr val="0000FF"/>
                </a:solidFill>
                <a:latin typeface="Times New Roman"/>
                <a:cs typeface="Times New Roman"/>
              </a:rPr>
              <a:t>associated with </a:t>
            </a:r>
            <a:r>
              <a:rPr lang="en-US" sz="2000" dirty="0">
                <a:latin typeface="Times New Roman"/>
                <a:cs typeface="Times New Roman"/>
              </a:rPr>
              <a:t>the</a:t>
            </a:r>
            <a:r>
              <a:rPr lang="en-US" sz="2000" dirty="0">
                <a:solidFill>
                  <a:srgbClr val="0000FF"/>
                </a:solidFill>
                <a:latin typeface="Times New Roman"/>
                <a:cs typeface="Times New Roman"/>
              </a:rPr>
              <a:t> inductor </a:t>
            </a:r>
            <a:r>
              <a:rPr lang="en-US" sz="2000" dirty="0">
                <a:solidFill>
                  <a:srgbClr val="000000"/>
                </a:solidFill>
                <a:latin typeface="Times New Roman"/>
                <a:cs typeface="Times New Roman"/>
              </a:rPr>
              <a:t>while in the circuit.</a:t>
            </a:r>
          </a:p>
        </p:txBody>
      </p:sp>
      <p:graphicFrame>
        <p:nvGraphicFramePr>
          <p:cNvPr id="56" name="Object 55"/>
          <p:cNvGraphicFramePr>
            <a:graphicFrameLocks noChangeAspect="1"/>
          </p:cNvGraphicFramePr>
          <p:nvPr>
            <p:extLst>
              <p:ext uri="{D42A27DB-BD31-4B8C-83A1-F6EECF244321}">
                <p14:modId xmlns:p14="http://schemas.microsoft.com/office/powerpoint/2010/main" val="497896455"/>
              </p:ext>
            </p:extLst>
          </p:nvPr>
        </p:nvGraphicFramePr>
        <p:xfrm>
          <a:off x="1196975" y="5387975"/>
          <a:ext cx="768350" cy="490538"/>
        </p:xfrm>
        <a:graphic>
          <a:graphicData uri="http://schemas.openxmlformats.org/presentationml/2006/ole">
            <mc:AlternateContent xmlns:mc="http://schemas.openxmlformats.org/markup-compatibility/2006">
              <mc:Choice xmlns:v="urn:schemas-microsoft-com:vml" Requires="v">
                <p:oleObj spid="_x0000_s3036555" name="Equation" r:id="rId18" imgW="457200" imgH="292100" progId="Equation.DSMT4">
                  <p:embed/>
                </p:oleObj>
              </mc:Choice>
              <mc:Fallback>
                <p:oleObj name="Equation" r:id="rId18" imgW="457200" imgH="292100" progId="Equation.DSMT4">
                  <p:embed/>
                  <p:pic>
                    <p:nvPicPr>
                      <p:cNvPr id="0" name=""/>
                      <p:cNvPicPr/>
                      <p:nvPr/>
                    </p:nvPicPr>
                    <p:blipFill>
                      <a:blip r:embed="rId19"/>
                      <a:stretch>
                        <a:fillRect/>
                      </a:stretch>
                    </p:blipFill>
                    <p:spPr>
                      <a:xfrm>
                        <a:off x="1196975" y="5387975"/>
                        <a:ext cx="768350" cy="490538"/>
                      </a:xfrm>
                      <a:prstGeom prst="rect">
                        <a:avLst/>
                      </a:prstGeom>
                    </p:spPr>
                  </p:pic>
                </p:oleObj>
              </mc:Fallback>
            </mc:AlternateContent>
          </a:graphicData>
        </a:graphic>
      </p:graphicFrame>
    </p:spTree>
    <p:extLst>
      <p:ext uri="{BB962C8B-B14F-4D97-AF65-F5344CB8AC3E}">
        <p14:creationId xmlns:p14="http://schemas.microsoft.com/office/powerpoint/2010/main" val="419070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dissolve">
                                      <p:cBhvr>
                                        <p:cTn id="12" dur="500"/>
                                        <p:tgtEl>
                                          <p:spTgt spid="47"/>
                                        </p:tgtEl>
                                      </p:cBhvr>
                                    </p:animEffect>
                                  </p:childTnLst>
                                </p:cTn>
                              </p:par>
                              <p:par>
                                <p:cTn id="13" presetID="9" presetClass="entr" presetSubtype="0"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dissolve">
                                      <p:cBhvr>
                                        <p:cTn id="15" dur="500"/>
                                        <p:tgtEl>
                                          <p:spTgt spid="7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dissolve">
                                      <p:cBhvr>
                                        <p:cTn id="20" dur="500"/>
                                        <p:tgtEl>
                                          <p:spTgt spid="48"/>
                                        </p:tgtEl>
                                      </p:cBhvr>
                                    </p:animEffect>
                                  </p:childTnLst>
                                </p:cTn>
                              </p:par>
                              <p:par>
                                <p:cTn id="21" presetID="9"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dissolve">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dissolve">
                                      <p:cBhvr>
                                        <p:cTn id="28" dur="500"/>
                                        <p:tgtEl>
                                          <p:spTgt spid="50"/>
                                        </p:tgtEl>
                                      </p:cBhvr>
                                    </p:animEffect>
                                  </p:childTnLst>
                                </p:cTn>
                              </p:par>
                              <p:par>
                                <p:cTn id="29" presetID="9" presetClass="entr" presetSubtype="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dissolve">
                                      <p:cBhvr>
                                        <p:cTn id="31" dur="500"/>
                                        <p:tgtEl>
                                          <p:spTgt spid="5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dissolve">
                                      <p:cBhvr>
                                        <p:cTn id="34" dur="500"/>
                                        <p:tgtEl>
                                          <p:spTgt spid="51"/>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dissolve">
                                      <p:cBhvr>
                                        <p:cTn id="39" dur="500"/>
                                        <p:tgtEl>
                                          <p:spTgt spid="54"/>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dissolve">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dissolve">
                                      <p:cBhvr>
                                        <p:cTn id="47" dur="500"/>
                                        <p:tgtEl>
                                          <p:spTgt spid="56"/>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dissolve">
                                      <p:cBhvr>
                                        <p:cTn id="5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7" grpId="0"/>
      <p:bldP spid="48" grpId="0"/>
      <p:bldP spid="50" grpId="0"/>
      <p:bldP spid="51" grpId="0"/>
      <p:bldP spid="53" grpId="0"/>
      <p:bldP spid="5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54.)</a:t>
            </a:r>
          </a:p>
        </p:txBody>
      </p:sp>
      <p:sp>
        <p:nvSpPr>
          <p:cNvPr id="46" name="TextBox 45"/>
          <p:cNvSpPr txBox="1"/>
          <p:nvPr/>
        </p:nvSpPr>
        <p:spPr>
          <a:xfrm>
            <a:off x="381000" y="428211"/>
            <a:ext cx="5494338" cy="707886"/>
          </a:xfrm>
          <a:prstGeom prst="rect">
            <a:avLst/>
          </a:prstGeom>
          <a:noFill/>
        </p:spPr>
        <p:txBody>
          <a:bodyPr wrap="square" rtlCol="0">
            <a:spAutoFit/>
          </a:bodyPr>
          <a:lstStyle/>
          <a:p>
            <a:r>
              <a:rPr lang="en-US" sz="2000" dirty="0">
                <a:solidFill>
                  <a:srgbClr val="FF0000"/>
                </a:solidFill>
                <a:latin typeface="Apple Chancery"/>
                <a:cs typeface="Apple Chancery"/>
              </a:rPr>
              <a:t>Knowing the power rating </a:t>
            </a:r>
            <a:r>
              <a:rPr lang="en-US" sz="2000" dirty="0">
                <a:latin typeface="Times New Roman"/>
                <a:cs typeface="Times New Roman"/>
              </a:rPr>
              <a:t>of an inductor, we can write:</a:t>
            </a:r>
            <a:endParaRPr lang="en-US" sz="2000" dirty="0">
              <a:solidFill>
                <a:srgbClr val="000000"/>
              </a:solidFill>
              <a:latin typeface="Times New Roman"/>
              <a:cs typeface="Times New Roman"/>
            </a:endParaRPr>
          </a:p>
        </p:txBody>
      </p:sp>
      <p:cxnSp>
        <p:nvCxnSpPr>
          <p:cNvPr id="47" name="Straight Connector 46"/>
          <p:cNvCxnSpPr/>
          <p:nvPr/>
        </p:nvCxnSpPr>
        <p:spPr>
          <a:xfrm>
            <a:off x="7378382" y="2316818"/>
            <a:ext cx="0" cy="52070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7600632" y="2316818"/>
            <a:ext cx="0" cy="52070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7715250" y="2465667"/>
            <a:ext cx="0" cy="23850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7491733" y="2468842"/>
            <a:ext cx="0" cy="238501"/>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7066834" y="2582152"/>
            <a:ext cx="307343"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667113" y="2310468"/>
            <a:ext cx="398782" cy="269875"/>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6327786" y="989891"/>
            <a:ext cx="0" cy="1596802"/>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8585131" y="1934779"/>
            <a:ext cx="1" cy="651914"/>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7715250" y="2582152"/>
            <a:ext cx="869882"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8547033" y="1009673"/>
            <a:ext cx="1" cy="42039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7" name="Freeform 24"/>
          <p:cNvSpPr>
            <a:spLocks noChangeArrowheads="1"/>
          </p:cNvSpPr>
          <p:nvPr/>
        </p:nvSpPr>
        <p:spPr bwMode="auto">
          <a:xfrm>
            <a:off x="8394313" y="1430063"/>
            <a:ext cx="317821" cy="514796"/>
          </a:xfrm>
          <a:custGeom>
            <a:avLst/>
            <a:gdLst>
              <a:gd name="T0" fmla="*/ 215900 w 381000"/>
              <a:gd name="T1" fmla="*/ 0 h 876300"/>
              <a:gd name="T2" fmla="*/ 0 w 381000"/>
              <a:gd name="T3" fmla="*/ 165100 h 876300"/>
              <a:gd name="T4" fmla="*/ 381000 w 381000"/>
              <a:gd name="T5" fmla="*/ 368300 h 876300"/>
              <a:gd name="T6" fmla="*/ 12700 w 381000"/>
              <a:gd name="T7" fmla="*/ 546100 h 876300"/>
              <a:gd name="T8" fmla="*/ 368300 w 381000"/>
              <a:gd name="T9" fmla="*/ 736600 h 876300"/>
              <a:gd name="T10" fmla="*/ 203200 w 381000"/>
              <a:gd name="T11" fmla="*/ 876300 h 876300"/>
              <a:gd name="T12" fmla="*/ 0 60000 65536"/>
              <a:gd name="T13" fmla="*/ 0 60000 65536"/>
              <a:gd name="T14" fmla="*/ 0 60000 65536"/>
              <a:gd name="T15" fmla="*/ 0 60000 65536"/>
              <a:gd name="T16" fmla="*/ 0 60000 65536"/>
              <a:gd name="T17" fmla="*/ 0 60000 65536"/>
              <a:gd name="T18" fmla="*/ 0 w 381000"/>
              <a:gd name="T19" fmla="*/ 0 h 876300"/>
              <a:gd name="T20" fmla="*/ 381000 w 381000"/>
              <a:gd name="T21" fmla="*/ 876300 h 876300"/>
            </a:gdLst>
            <a:ahLst/>
            <a:cxnLst>
              <a:cxn ang="T12">
                <a:pos x="T0" y="T1"/>
              </a:cxn>
              <a:cxn ang="T13">
                <a:pos x="T2" y="T3"/>
              </a:cxn>
              <a:cxn ang="T14">
                <a:pos x="T4" y="T5"/>
              </a:cxn>
              <a:cxn ang="T15">
                <a:pos x="T6" y="T7"/>
              </a:cxn>
              <a:cxn ang="T16">
                <a:pos x="T8" y="T9"/>
              </a:cxn>
              <a:cxn ang="T17">
                <a:pos x="T10" y="T11"/>
              </a:cxn>
            </a:cxnLst>
            <a:rect l="T18" t="T19" r="T20" b="T21"/>
            <a:pathLst>
              <a:path w="381000" h="876300">
                <a:moveTo>
                  <a:pt x="215900" y="0"/>
                </a:moveTo>
                <a:lnTo>
                  <a:pt x="0" y="165100"/>
                </a:lnTo>
                <a:lnTo>
                  <a:pt x="381000" y="368300"/>
                </a:lnTo>
                <a:lnTo>
                  <a:pt x="12700" y="546100"/>
                </a:lnTo>
                <a:lnTo>
                  <a:pt x="368300" y="736600"/>
                </a:lnTo>
                <a:lnTo>
                  <a:pt x="203200" y="876300"/>
                </a:lnTo>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58" name="Arc 209"/>
          <p:cNvSpPr>
            <a:spLocks noChangeAspect="1"/>
          </p:cNvSpPr>
          <p:nvPr/>
        </p:nvSpPr>
        <p:spPr bwMode="auto">
          <a:xfrm rot="10800000" flipV="1">
            <a:off x="7610789" y="716458"/>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9" name="Arc 210"/>
          <p:cNvSpPr>
            <a:spLocks noChangeAspect="1"/>
          </p:cNvSpPr>
          <p:nvPr/>
        </p:nvSpPr>
        <p:spPr bwMode="auto">
          <a:xfrm rot="10800000" flipV="1">
            <a:off x="7388864" y="716458"/>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0" name="Arc 211"/>
          <p:cNvSpPr>
            <a:spLocks noChangeAspect="1"/>
          </p:cNvSpPr>
          <p:nvPr/>
        </p:nvSpPr>
        <p:spPr bwMode="auto">
          <a:xfrm rot="10800000" flipV="1">
            <a:off x="7164627" y="713453"/>
            <a:ext cx="115586"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1" name="Arc 212"/>
          <p:cNvSpPr>
            <a:spLocks noChangeAspect="1"/>
          </p:cNvSpPr>
          <p:nvPr/>
        </p:nvSpPr>
        <p:spPr bwMode="auto">
          <a:xfrm rot="10800000" flipV="1">
            <a:off x="7832713" y="716458"/>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2" name="Line 213"/>
          <p:cNvSpPr>
            <a:spLocks noChangeAspect="1" noChangeShapeType="1"/>
          </p:cNvSpPr>
          <p:nvPr/>
        </p:nvSpPr>
        <p:spPr bwMode="auto">
          <a:xfrm rot="10800000" flipH="1">
            <a:off x="8163289" y="1001911"/>
            <a:ext cx="383745" cy="0"/>
          </a:xfrm>
          <a:prstGeom prst="line">
            <a:avLst/>
          </a:prstGeom>
          <a:noFill/>
          <a:ln w="28575"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 name="Line 214"/>
          <p:cNvSpPr>
            <a:spLocks noChangeAspect="1" noChangeShapeType="1"/>
          </p:cNvSpPr>
          <p:nvPr/>
        </p:nvSpPr>
        <p:spPr bwMode="auto">
          <a:xfrm rot="10800000" flipH="1">
            <a:off x="6327786" y="1001911"/>
            <a:ext cx="392992" cy="0"/>
          </a:xfrm>
          <a:prstGeom prst="line">
            <a:avLst/>
          </a:prstGeom>
          <a:noFill/>
          <a:ln w="28575" cmpd="sng">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4" name="Arc 215"/>
          <p:cNvSpPr>
            <a:spLocks noChangeAspect="1"/>
          </p:cNvSpPr>
          <p:nvPr/>
        </p:nvSpPr>
        <p:spPr bwMode="auto">
          <a:xfrm rot="10800000">
            <a:off x="7610789" y="992897"/>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5" name="Arc 216"/>
          <p:cNvSpPr>
            <a:spLocks noChangeAspect="1"/>
          </p:cNvSpPr>
          <p:nvPr/>
        </p:nvSpPr>
        <p:spPr bwMode="auto">
          <a:xfrm rot="10800000">
            <a:off x="7388864" y="992897"/>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6" name="Arc 217"/>
          <p:cNvSpPr>
            <a:spLocks noChangeAspect="1"/>
          </p:cNvSpPr>
          <p:nvPr/>
        </p:nvSpPr>
        <p:spPr bwMode="auto">
          <a:xfrm rot="10800000" flipV="1">
            <a:off x="6945014" y="716458"/>
            <a:ext cx="110962" cy="288459"/>
          </a:xfrm>
          <a:custGeom>
            <a:avLst/>
            <a:gdLst>
              <a:gd name="T0" fmla="*/ 0 w 43180"/>
              <a:gd name="T1" fmla="*/ 0 h 21600"/>
              <a:gd name="T2" fmla="*/ 0 w 43180"/>
              <a:gd name="T3" fmla="*/ 0 h 21600"/>
              <a:gd name="T4" fmla="*/ 0 w 43180"/>
              <a:gd name="T5" fmla="*/ 0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7" name="Arc 218"/>
          <p:cNvSpPr>
            <a:spLocks noChangeAspect="1"/>
          </p:cNvSpPr>
          <p:nvPr/>
        </p:nvSpPr>
        <p:spPr bwMode="auto">
          <a:xfrm rot="10800000">
            <a:off x="7166939" y="992897"/>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8" name="Arc 219"/>
          <p:cNvSpPr>
            <a:spLocks noChangeAspect="1"/>
          </p:cNvSpPr>
          <p:nvPr/>
        </p:nvSpPr>
        <p:spPr bwMode="auto">
          <a:xfrm rot="10800000">
            <a:off x="6945014" y="992897"/>
            <a:ext cx="332887"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 name="Arc 220"/>
          <p:cNvSpPr>
            <a:spLocks noChangeAspect="1"/>
          </p:cNvSpPr>
          <p:nvPr/>
        </p:nvSpPr>
        <p:spPr bwMode="auto">
          <a:xfrm rot="10800000">
            <a:off x="7825778" y="989892"/>
            <a:ext cx="337511"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0" name="Arc 221"/>
          <p:cNvSpPr>
            <a:spLocks noChangeAspect="1"/>
          </p:cNvSpPr>
          <p:nvPr/>
        </p:nvSpPr>
        <p:spPr bwMode="auto">
          <a:xfrm rot="10800000">
            <a:off x="6716154" y="989892"/>
            <a:ext cx="337511" cy="300478"/>
          </a:xfrm>
          <a:custGeom>
            <a:avLst/>
            <a:gdLst>
              <a:gd name="T0" fmla="*/ 0 w 43200"/>
              <a:gd name="T1" fmla="*/ 0 h 22481"/>
              <a:gd name="T2" fmla="*/ 0 w 43200"/>
              <a:gd name="T3" fmla="*/ 0 h 22481"/>
              <a:gd name="T4" fmla="*/ 0 w 43200"/>
              <a:gd name="T5" fmla="*/ 0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28575"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cxnSp>
        <p:nvCxnSpPr>
          <p:cNvPr id="71" name="Straight Connector 70"/>
          <p:cNvCxnSpPr/>
          <p:nvPr/>
        </p:nvCxnSpPr>
        <p:spPr>
          <a:xfrm>
            <a:off x="6328020" y="2586693"/>
            <a:ext cx="307343"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6603143" y="2554943"/>
            <a:ext cx="462752" cy="31750"/>
          </a:xfrm>
          <a:prstGeom prst="line">
            <a:avLst/>
          </a:prstGeom>
          <a:ln w="2857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73" name="Object 72"/>
          <p:cNvGraphicFramePr>
            <a:graphicFrameLocks noChangeAspect="1"/>
          </p:cNvGraphicFramePr>
          <p:nvPr>
            <p:extLst>
              <p:ext uri="{D42A27DB-BD31-4B8C-83A1-F6EECF244321}">
                <p14:modId xmlns:p14="http://schemas.microsoft.com/office/powerpoint/2010/main" val="300441346"/>
              </p:ext>
            </p:extLst>
          </p:nvPr>
        </p:nvGraphicFramePr>
        <p:xfrm>
          <a:off x="7357676" y="2816881"/>
          <a:ext cx="319087" cy="338137"/>
        </p:xfrm>
        <a:graphic>
          <a:graphicData uri="http://schemas.openxmlformats.org/presentationml/2006/ole">
            <mc:AlternateContent xmlns:mc="http://schemas.openxmlformats.org/markup-compatibility/2006">
              <mc:Choice xmlns:v="urn:schemas-microsoft-com:vml" Requires="v">
                <p:oleObj spid="_x0000_s3447820" name="Equation" r:id="rId4" imgW="190500" imgH="203200" progId="Equation.DSMT4">
                  <p:embed/>
                </p:oleObj>
              </mc:Choice>
              <mc:Fallback>
                <p:oleObj name="Equation" r:id="rId4" imgW="190500" imgH="203200" progId="Equation.DSMT4">
                  <p:embed/>
                  <p:pic>
                    <p:nvPicPr>
                      <p:cNvPr id="0" name=""/>
                      <p:cNvPicPr/>
                      <p:nvPr/>
                    </p:nvPicPr>
                    <p:blipFill>
                      <a:blip r:embed="rId5"/>
                      <a:stretch>
                        <a:fillRect/>
                      </a:stretch>
                    </p:blipFill>
                    <p:spPr>
                      <a:xfrm>
                        <a:off x="7357676" y="2816881"/>
                        <a:ext cx="319087" cy="338137"/>
                      </a:xfrm>
                      <a:prstGeom prst="rect">
                        <a:avLst/>
                      </a:prstGeom>
                    </p:spPr>
                  </p:pic>
                </p:oleObj>
              </mc:Fallback>
            </mc:AlternateContent>
          </a:graphicData>
        </a:graphic>
      </p:graphicFrame>
      <p:graphicFrame>
        <p:nvGraphicFramePr>
          <p:cNvPr id="74" name="Object 73"/>
          <p:cNvGraphicFramePr>
            <a:graphicFrameLocks noChangeAspect="1"/>
          </p:cNvGraphicFramePr>
          <p:nvPr>
            <p:extLst>
              <p:ext uri="{D42A27DB-BD31-4B8C-83A1-F6EECF244321}">
                <p14:modId xmlns:p14="http://schemas.microsoft.com/office/powerpoint/2010/main" val="838492846"/>
              </p:ext>
            </p:extLst>
          </p:nvPr>
        </p:nvGraphicFramePr>
        <p:xfrm>
          <a:off x="8781981" y="1493563"/>
          <a:ext cx="255588" cy="254000"/>
        </p:xfrm>
        <a:graphic>
          <a:graphicData uri="http://schemas.openxmlformats.org/presentationml/2006/ole">
            <mc:AlternateContent xmlns:mc="http://schemas.openxmlformats.org/markup-compatibility/2006">
              <mc:Choice xmlns:v="urn:schemas-microsoft-com:vml" Requires="v">
                <p:oleObj spid="_x0000_s3447821" name="Equation" r:id="rId6" imgW="152400" imgH="152400" progId="Equation.DSMT4">
                  <p:embed/>
                </p:oleObj>
              </mc:Choice>
              <mc:Fallback>
                <p:oleObj name="Equation" r:id="rId6" imgW="152400" imgH="152400" progId="Equation.DSMT4">
                  <p:embed/>
                  <p:pic>
                    <p:nvPicPr>
                      <p:cNvPr id="0" name=""/>
                      <p:cNvPicPr/>
                      <p:nvPr/>
                    </p:nvPicPr>
                    <p:blipFill>
                      <a:blip r:embed="rId7"/>
                      <a:stretch>
                        <a:fillRect/>
                      </a:stretch>
                    </p:blipFill>
                    <p:spPr>
                      <a:xfrm>
                        <a:off x="8781981" y="1493563"/>
                        <a:ext cx="255588" cy="254000"/>
                      </a:xfrm>
                      <a:prstGeom prst="rect">
                        <a:avLst/>
                      </a:prstGeom>
                    </p:spPr>
                  </p:pic>
                </p:oleObj>
              </mc:Fallback>
            </mc:AlternateContent>
          </a:graphicData>
        </a:graphic>
      </p:graphicFrame>
      <p:graphicFrame>
        <p:nvGraphicFramePr>
          <p:cNvPr id="76" name="Object 75"/>
          <p:cNvGraphicFramePr>
            <a:graphicFrameLocks noChangeAspect="1"/>
          </p:cNvGraphicFramePr>
          <p:nvPr>
            <p:extLst>
              <p:ext uri="{D42A27DB-BD31-4B8C-83A1-F6EECF244321}">
                <p14:modId xmlns:p14="http://schemas.microsoft.com/office/powerpoint/2010/main" val="1042889423"/>
              </p:ext>
            </p:extLst>
          </p:nvPr>
        </p:nvGraphicFramePr>
        <p:xfrm>
          <a:off x="7214801" y="295929"/>
          <a:ext cx="574675" cy="339725"/>
        </p:xfrm>
        <a:graphic>
          <a:graphicData uri="http://schemas.openxmlformats.org/presentationml/2006/ole">
            <mc:AlternateContent xmlns:mc="http://schemas.openxmlformats.org/markup-compatibility/2006">
              <mc:Choice xmlns:v="urn:schemas-microsoft-com:vml" Requires="v">
                <p:oleObj spid="_x0000_s3447822" name="Equation" r:id="rId8" imgW="342900" imgH="203200" progId="Equation.DSMT4">
                  <p:embed/>
                </p:oleObj>
              </mc:Choice>
              <mc:Fallback>
                <p:oleObj name="Equation" r:id="rId8" imgW="342900" imgH="203200" progId="Equation.DSMT4">
                  <p:embed/>
                  <p:pic>
                    <p:nvPicPr>
                      <p:cNvPr id="0" name=""/>
                      <p:cNvPicPr/>
                      <p:nvPr/>
                    </p:nvPicPr>
                    <p:blipFill>
                      <a:blip r:embed="rId9"/>
                      <a:stretch>
                        <a:fillRect/>
                      </a:stretch>
                    </p:blipFill>
                    <p:spPr>
                      <a:xfrm>
                        <a:off x="7214801" y="295929"/>
                        <a:ext cx="574675" cy="339725"/>
                      </a:xfrm>
                      <a:prstGeom prst="rect">
                        <a:avLst/>
                      </a:prstGeom>
                    </p:spPr>
                  </p:pic>
                </p:oleObj>
              </mc:Fallback>
            </mc:AlternateContent>
          </a:graphicData>
        </a:graphic>
      </p:graphicFrame>
      <p:sp>
        <p:nvSpPr>
          <p:cNvPr id="77" name="TextBox 76"/>
          <p:cNvSpPr txBox="1"/>
          <p:nvPr/>
        </p:nvSpPr>
        <p:spPr>
          <a:xfrm>
            <a:off x="6503689" y="1747563"/>
            <a:ext cx="1246815" cy="523220"/>
          </a:xfrm>
          <a:prstGeom prst="rect">
            <a:avLst/>
          </a:prstGeom>
          <a:noFill/>
        </p:spPr>
        <p:txBody>
          <a:bodyPr wrap="square" rtlCol="0">
            <a:spAutoFit/>
          </a:bodyPr>
          <a:lstStyle/>
          <a:p>
            <a:r>
              <a:rPr lang="en-US" sz="1400" dirty="0">
                <a:solidFill>
                  <a:srgbClr val="FF0000"/>
                </a:solidFill>
                <a:latin typeface="Apple Chancery"/>
                <a:cs typeface="Apple Chancery"/>
              </a:rPr>
              <a:t>switch thrown at t = 0</a:t>
            </a:r>
          </a:p>
        </p:txBody>
      </p:sp>
      <p:graphicFrame>
        <p:nvGraphicFramePr>
          <p:cNvPr id="78" name="Object 77"/>
          <p:cNvGraphicFramePr>
            <a:graphicFrameLocks noChangeAspect="1"/>
          </p:cNvGraphicFramePr>
          <p:nvPr>
            <p:extLst>
              <p:ext uri="{D42A27DB-BD31-4B8C-83A1-F6EECF244321}">
                <p14:modId xmlns:p14="http://schemas.microsoft.com/office/powerpoint/2010/main" val="1687426256"/>
              </p:ext>
            </p:extLst>
          </p:nvPr>
        </p:nvGraphicFramePr>
        <p:xfrm>
          <a:off x="1666875" y="1160982"/>
          <a:ext cx="2027238" cy="1173162"/>
        </p:xfrm>
        <a:graphic>
          <a:graphicData uri="http://schemas.openxmlformats.org/presentationml/2006/ole">
            <mc:AlternateContent xmlns:mc="http://schemas.openxmlformats.org/markup-compatibility/2006">
              <mc:Choice xmlns:v="urn:schemas-microsoft-com:vml" Requires="v">
                <p:oleObj spid="_x0000_s3447823" name="Equation" r:id="rId10" imgW="1206500" imgH="698500" progId="Equation.DSMT4">
                  <p:embed/>
                </p:oleObj>
              </mc:Choice>
              <mc:Fallback>
                <p:oleObj name="Equation" r:id="rId10" imgW="1206500" imgH="698500" progId="Equation.DSMT4">
                  <p:embed/>
                  <p:pic>
                    <p:nvPicPr>
                      <p:cNvPr id="0" name=""/>
                      <p:cNvPicPr/>
                      <p:nvPr/>
                    </p:nvPicPr>
                    <p:blipFill>
                      <a:blip r:embed="rId11"/>
                      <a:stretch>
                        <a:fillRect/>
                      </a:stretch>
                    </p:blipFill>
                    <p:spPr>
                      <a:xfrm>
                        <a:off x="1666875" y="1160982"/>
                        <a:ext cx="2027238" cy="1173162"/>
                      </a:xfrm>
                      <a:prstGeom prst="rect">
                        <a:avLst/>
                      </a:prstGeom>
                    </p:spPr>
                  </p:pic>
                </p:oleObj>
              </mc:Fallback>
            </mc:AlternateContent>
          </a:graphicData>
        </a:graphic>
      </p:graphicFrame>
      <p:sp>
        <p:nvSpPr>
          <p:cNvPr id="79" name="TextBox 78"/>
          <p:cNvSpPr txBox="1"/>
          <p:nvPr/>
        </p:nvSpPr>
        <p:spPr>
          <a:xfrm>
            <a:off x="833448" y="2468842"/>
            <a:ext cx="4868852" cy="1323439"/>
          </a:xfrm>
          <a:prstGeom prst="rect">
            <a:avLst/>
          </a:prstGeom>
          <a:noFill/>
        </p:spPr>
        <p:txBody>
          <a:bodyPr wrap="square" rtlCol="0">
            <a:spAutoFit/>
          </a:bodyPr>
          <a:lstStyle/>
          <a:p>
            <a:r>
              <a:rPr lang="en-US" sz="2000" dirty="0">
                <a:solidFill>
                  <a:srgbClr val="FF0000"/>
                </a:solidFill>
                <a:latin typeface="Apple Chancery"/>
                <a:cs typeface="Apple Chancery"/>
              </a:rPr>
              <a:t>Note: </a:t>
            </a:r>
            <a:r>
              <a:rPr lang="en-US" sz="2000" dirty="0">
                <a:latin typeface="Times New Roman"/>
                <a:cs typeface="Times New Roman"/>
              </a:rPr>
              <a:t>The </a:t>
            </a:r>
            <a:r>
              <a:rPr lang="en-US" sz="2000" i="1" dirty="0">
                <a:solidFill>
                  <a:srgbClr val="0000FF"/>
                </a:solidFill>
                <a:latin typeface="Times New Roman"/>
                <a:cs typeface="Times New Roman"/>
              </a:rPr>
              <a:t>negative sign </a:t>
            </a:r>
            <a:r>
              <a:rPr lang="en-US" sz="2000" dirty="0">
                <a:latin typeface="Times New Roman"/>
                <a:cs typeface="Times New Roman"/>
              </a:rPr>
              <a:t>in the </a:t>
            </a:r>
            <a:r>
              <a:rPr lang="en-US" sz="2000" dirty="0">
                <a:solidFill>
                  <a:srgbClr val="0000FF"/>
                </a:solidFill>
                <a:latin typeface="Times New Roman"/>
                <a:cs typeface="Times New Roman"/>
              </a:rPr>
              <a:t>second line </a:t>
            </a:r>
            <a:r>
              <a:rPr lang="en-US" sz="2000" dirty="0">
                <a:latin typeface="Times New Roman"/>
                <a:cs typeface="Times New Roman"/>
              </a:rPr>
              <a:t>is due to the fact that the </a:t>
            </a:r>
            <a:r>
              <a:rPr lang="en-US" sz="2000" dirty="0">
                <a:solidFill>
                  <a:srgbClr val="0000FF"/>
                </a:solidFill>
                <a:latin typeface="Times New Roman"/>
                <a:cs typeface="Times New Roman"/>
              </a:rPr>
              <a:t>power </a:t>
            </a:r>
            <a:r>
              <a:rPr lang="en-US" sz="2000" i="1" dirty="0">
                <a:solidFill>
                  <a:srgbClr val="0000FF"/>
                </a:solidFill>
                <a:latin typeface="Times New Roman"/>
                <a:cs typeface="Times New Roman"/>
              </a:rPr>
              <a:t>stored </a:t>
            </a:r>
            <a:r>
              <a:rPr lang="en-US" sz="2000" dirty="0">
                <a:latin typeface="Times New Roman"/>
                <a:cs typeface="Times New Roman"/>
              </a:rPr>
              <a:t>in an inductor (versus the power </a:t>
            </a:r>
            <a:r>
              <a:rPr lang="en-US" sz="2000" i="1" dirty="0">
                <a:latin typeface="Times New Roman"/>
                <a:cs typeface="Times New Roman"/>
              </a:rPr>
              <a:t>dissipated </a:t>
            </a:r>
            <a:r>
              <a:rPr lang="en-US" sz="2000" dirty="0">
                <a:latin typeface="Times New Roman"/>
                <a:cs typeface="Times New Roman"/>
              </a:rPr>
              <a:t>by an inductor) </a:t>
            </a:r>
            <a:r>
              <a:rPr lang="en-US" sz="2000" dirty="0">
                <a:solidFill>
                  <a:srgbClr val="0000FF"/>
                </a:solidFill>
                <a:latin typeface="Times New Roman"/>
                <a:cs typeface="Times New Roman"/>
              </a:rPr>
              <a:t>will</a:t>
            </a:r>
            <a:r>
              <a:rPr lang="en-US" sz="2000" dirty="0">
                <a:latin typeface="Times New Roman"/>
                <a:cs typeface="Times New Roman"/>
              </a:rPr>
              <a:t> </a:t>
            </a:r>
            <a:r>
              <a:rPr lang="en-US" sz="2000" dirty="0">
                <a:solidFill>
                  <a:srgbClr val="008000"/>
                </a:solidFill>
                <a:latin typeface="Times New Roman"/>
                <a:cs typeface="Times New Roman"/>
              </a:rPr>
              <a:t>(using Faraday’s Law) </a:t>
            </a:r>
            <a:r>
              <a:rPr lang="en-US" sz="2000" dirty="0">
                <a:solidFill>
                  <a:srgbClr val="0000FF"/>
                </a:solidFill>
                <a:latin typeface="Times New Roman"/>
                <a:cs typeface="Times New Roman"/>
              </a:rPr>
              <a:t>be</a:t>
            </a:r>
            <a:r>
              <a:rPr lang="en-US" sz="2000" dirty="0">
                <a:latin typeface="Times New Roman"/>
                <a:cs typeface="Times New Roman"/>
              </a:rPr>
              <a:t>:</a:t>
            </a:r>
            <a:endParaRPr lang="en-US" sz="2000" dirty="0">
              <a:solidFill>
                <a:srgbClr val="000000"/>
              </a:solidFill>
              <a:latin typeface="Times New Roman"/>
              <a:cs typeface="Times New Roman"/>
            </a:endParaRPr>
          </a:p>
        </p:txBody>
      </p:sp>
      <p:graphicFrame>
        <p:nvGraphicFramePr>
          <p:cNvPr id="80" name="Object 79"/>
          <p:cNvGraphicFramePr>
            <a:graphicFrameLocks noChangeAspect="1"/>
          </p:cNvGraphicFramePr>
          <p:nvPr>
            <p:extLst>
              <p:ext uri="{D42A27DB-BD31-4B8C-83A1-F6EECF244321}">
                <p14:modId xmlns:p14="http://schemas.microsoft.com/office/powerpoint/2010/main" val="3581769557"/>
              </p:ext>
            </p:extLst>
          </p:nvPr>
        </p:nvGraphicFramePr>
        <p:xfrm>
          <a:off x="5504265" y="3243782"/>
          <a:ext cx="1473200" cy="725488"/>
        </p:xfrm>
        <a:graphic>
          <a:graphicData uri="http://schemas.openxmlformats.org/presentationml/2006/ole">
            <mc:AlternateContent xmlns:mc="http://schemas.openxmlformats.org/markup-compatibility/2006">
              <mc:Choice xmlns:v="urn:schemas-microsoft-com:vml" Requires="v">
                <p:oleObj spid="_x0000_s3447824" name="Equation" r:id="rId12" imgW="876300" imgH="431800" progId="Equation.DSMT4">
                  <p:embed/>
                </p:oleObj>
              </mc:Choice>
              <mc:Fallback>
                <p:oleObj name="Equation" r:id="rId12" imgW="876300" imgH="431800" progId="Equation.DSMT4">
                  <p:embed/>
                  <p:pic>
                    <p:nvPicPr>
                      <p:cNvPr id="0" name=""/>
                      <p:cNvPicPr/>
                      <p:nvPr/>
                    </p:nvPicPr>
                    <p:blipFill>
                      <a:blip r:embed="rId13"/>
                      <a:stretch>
                        <a:fillRect/>
                      </a:stretch>
                    </p:blipFill>
                    <p:spPr>
                      <a:xfrm>
                        <a:off x="5504265" y="3243782"/>
                        <a:ext cx="1473200" cy="725488"/>
                      </a:xfrm>
                      <a:prstGeom prst="rect">
                        <a:avLst/>
                      </a:prstGeom>
                    </p:spPr>
                  </p:pic>
                </p:oleObj>
              </mc:Fallback>
            </mc:AlternateContent>
          </a:graphicData>
        </a:graphic>
      </p:graphicFrame>
      <p:graphicFrame>
        <p:nvGraphicFramePr>
          <p:cNvPr id="83" name="Object 82"/>
          <p:cNvGraphicFramePr>
            <a:graphicFrameLocks noChangeAspect="1"/>
          </p:cNvGraphicFramePr>
          <p:nvPr>
            <p:extLst>
              <p:ext uri="{D42A27DB-BD31-4B8C-83A1-F6EECF244321}">
                <p14:modId xmlns:p14="http://schemas.microsoft.com/office/powerpoint/2010/main" val="3003307442"/>
              </p:ext>
            </p:extLst>
          </p:nvPr>
        </p:nvGraphicFramePr>
        <p:xfrm>
          <a:off x="2118519" y="4148138"/>
          <a:ext cx="2389187" cy="2324100"/>
        </p:xfrm>
        <a:graphic>
          <a:graphicData uri="http://schemas.openxmlformats.org/presentationml/2006/ole">
            <mc:AlternateContent xmlns:mc="http://schemas.openxmlformats.org/markup-compatibility/2006">
              <mc:Choice xmlns:v="urn:schemas-microsoft-com:vml" Requires="v">
                <p:oleObj spid="_x0000_s3447825" name="Equation" r:id="rId14" imgW="1422400" imgH="1384300" progId="Equation.DSMT4">
                  <p:embed/>
                </p:oleObj>
              </mc:Choice>
              <mc:Fallback>
                <p:oleObj name="Equation" r:id="rId14" imgW="1422400" imgH="1384300" progId="Equation.DSMT4">
                  <p:embed/>
                  <p:pic>
                    <p:nvPicPr>
                      <p:cNvPr id="0" name=""/>
                      <p:cNvPicPr/>
                      <p:nvPr/>
                    </p:nvPicPr>
                    <p:blipFill>
                      <a:blip r:embed="rId15"/>
                      <a:stretch>
                        <a:fillRect/>
                      </a:stretch>
                    </p:blipFill>
                    <p:spPr>
                      <a:xfrm>
                        <a:off x="2118519" y="4148138"/>
                        <a:ext cx="2389187" cy="2324100"/>
                      </a:xfrm>
                      <a:prstGeom prst="rect">
                        <a:avLst/>
                      </a:prstGeom>
                    </p:spPr>
                  </p:pic>
                </p:oleObj>
              </mc:Fallback>
            </mc:AlternateContent>
          </a:graphicData>
        </a:graphic>
      </p:graphicFrame>
      <p:sp>
        <p:nvSpPr>
          <p:cNvPr id="84" name="TextBox 83"/>
          <p:cNvSpPr txBox="1"/>
          <p:nvPr/>
        </p:nvSpPr>
        <p:spPr>
          <a:xfrm>
            <a:off x="381000" y="4123396"/>
            <a:ext cx="1612900" cy="400110"/>
          </a:xfrm>
          <a:prstGeom prst="rect">
            <a:avLst/>
          </a:prstGeom>
          <a:noFill/>
        </p:spPr>
        <p:txBody>
          <a:bodyPr wrap="square" rtlCol="0">
            <a:spAutoFit/>
          </a:bodyPr>
          <a:lstStyle/>
          <a:p>
            <a:r>
              <a:rPr lang="en-US" sz="2000" dirty="0">
                <a:solidFill>
                  <a:srgbClr val="FF0000"/>
                </a:solidFill>
                <a:latin typeface="Apple Chancery"/>
                <a:cs typeface="Apple Chancery"/>
              </a:rPr>
              <a:t>Continuing:</a:t>
            </a:r>
            <a:endParaRPr lang="en-US" sz="2000" dirty="0">
              <a:solidFill>
                <a:srgbClr val="000000"/>
              </a:solidFill>
              <a:latin typeface="Times New Roman"/>
              <a:cs typeface="Times New Roman"/>
            </a:endParaRPr>
          </a:p>
        </p:txBody>
      </p:sp>
    </p:spTree>
    <p:extLst>
      <p:ext uri="{BB962C8B-B14F-4D97-AF65-F5344CB8AC3E}">
        <p14:creationId xmlns:p14="http://schemas.microsoft.com/office/powerpoint/2010/main" val="327014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dissolve">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dissolve">
                                      <p:cBhvr>
                                        <p:cTn id="12" dur="500"/>
                                        <p:tgtEl>
                                          <p:spTgt spid="79"/>
                                        </p:tgtEl>
                                      </p:cBhvr>
                                    </p:animEffect>
                                  </p:childTnLst>
                                </p:cTn>
                              </p:par>
                              <p:par>
                                <p:cTn id="13" presetID="9" presetClass="entr" presetSubtype="0"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dissolve">
                                      <p:cBhvr>
                                        <p:cTn id="15" dur="500"/>
                                        <p:tgtEl>
                                          <p:spTgt spid="8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4"/>
                                        </p:tgtEl>
                                        <p:attrNameLst>
                                          <p:attrName>style.visibility</p:attrName>
                                        </p:attrNameLst>
                                      </p:cBhvr>
                                      <p:to>
                                        <p:strVal val="visible"/>
                                      </p:to>
                                    </p:set>
                                    <p:animEffect transition="in" filter="dissolve">
                                      <p:cBhvr>
                                        <p:cTn id="20" dur="500"/>
                                        <p:tgtEl>
                                          <p:spTgt spid="84"/>
                                        </p:tgtEl>
                                      </p:cBhvr>
                                    </p:animEffect>
                                  </p:childTnLst>
                                </p:cTn>
                              </p:par>
                              <p:par>
                                <p:cTn id="21" presetID="9" presetClass="entr" presetSubtype="0" fill="hold" nodeType="with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dissolve">
                                      <p:cBhvr>
                                        <p:cTn id="23"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55.)</a:t>
            </a:r>
          </a:p>
        </p:txBody>
      </p:sp>
      <p:sp>
        <p:nvSpPr>
          <p:cNvPr id="2" name="TextBox 1"/>
          <p:cNvSpPr txBox="1"/>
          <p:nvPr/>
        </p:nvSpPr>
        <p:spPr>
          <a:xfrm>
            <a:off x="380999" y="990600"/>
            <a:ext cx="8649880" cy="1446550"/>
          </a:xfrm>
          <a:prstGeom prst="rect">
            <a:avLst/>
          </a:prstGeom>
          <a:noFill/>
        </p:spPr>
        <p:txBody>
          <a:bodyPr wrap="square" rtlCol="0">
            <a:spAutoFit/>
          </a:bodyPr>
          <a:lstStyle/>
          <a:p>
            <a:r>
              <a:rPr lang="en-US" sz="2800" dirty="0">
                <a:solidFill>
                  <a:srgbClr val="FF0000"/>
                </a:solidFill>
                <a:latin typeface="Apple Chancery"/>
                <a:cs typeface="Apple Chancery"/>
              </a:rPr>
              <a:t>As one more </a:t>
            </a:r>
            <a:r>
              <a:rPr lang="en-US" sz="2000" dirty="0">
                <a:latin typeface="Times New Roman"/>
                <a:cs typeface="Times New Roman"/>
              </a:rPr>
              <a:t>nod to the use of </a:t>
            </a:r>
            <a:r>
              <a:rPr lang="en-US" sz="2000" dirty="0">
                <a:solidFill>
                  <a:srgbClr val="0000FF"/>
                </a:solidFill>
                <a:latin typeface="Times New Roman"/>
                <a:cs typeface="Times New Roman"/>
              </a:rPr>
              <a:t>Lenz’s Law</a:t>
            </a:r>
            <a:r>
              <a:rPr lang="en-US" sz="2000" dirty="0">
                <a:latin typeface="Times New Roman"/>
                <a:cs typeface="Times New Roman"/>
              </a:rPr>
              <a:t>, consider a </a:t>
            </a:r>
            <a:r>
              <a:rPr lang="en-US" sz="2000" dirty="0">
                <a:solidFill>
                  <a:srgbClr val="0000FF"/>
                </a:solidFill>
                <a:latin typeface="Times New Roman"/>
                <a:cs typeface="Times New Roman"/>
              </a:rPr>
              <a:t>coil</a:t>
            </a:r>
            <a:r>
              <a:rPr lang="en-US" sz="2000" dirty="0">
                <a:latin typeface="Times New Roman"/>
                <a:cs typeface="Times New Roman"/>
              </a:rPr>
              <a:t> that is </a:t>
            </a:r>
            <a:r>
              <a:rPr lang="en-US" sz="2000" dirty="0">
                <a:solidFill>
                  <a:srgbClr val="0000FF"/>
                </a:solidFill>
                <a:latin typeface="Times New Roman"/>
                <a:cs typeface="Times New Roman"/>
              </a:rPr>
              <a:t>spinning</a:t>
            </a:r>
            <a:r>
              <a:rPr lang="en-US" sz="2000" dirty="0">
                <a:latin typeface="Times New Roman"/>
                <a:cs typeface="Times New Roman"/>
              </a:rPr>
              <a:t> with </a:t>
            </a:r>
            <a:r>
              <a:rPr lang="en-US" sz="2000" dirty="0">
                <a:solidFill>
                  <a:srgbClr val="0000FF"/>
                </a:solidFill>
                <a:latin typeface="Times New Roman"/>
                <a:cs typeface="Times New Roman"/>
              </a:rPr>
              <a:t>constant angular velocity     </a:t>
            </a:r>
            <a:r>
              <a:rPr lang="en-US" sz="2000" dirty="0">
                <a:latin typeface="Times New Roman"/>
                <a:cs typeface="Times New Roman"/>
              </a:rPr>
              <a:t>in a </a:t>
            </a:r>
            <a:r>
              <a:rPr lang="en-US" sz="2000" dirty="0">
                <a:solidFill>
                  <a:srgbClr val="0000FF"/>
                </a:solidFill>
                <a:latin typeface="Times New Roman"/>
                <a:cs typeface="Times New Roman"/>
              </a:rPr>
              <a:t>constant</a:t>
            </a:r>
            <a:r>
              <a:rPr lang="en-US" sz="2000" dirty="0">
                <a:latin typeface="Times New Roman"/>
                <a:cs typeface="Times New Roman"/>
              </a:rPr>
              <a:t> </a:t>
            </a:r>
            <a:r>
              <a:rPr lang="en-US" sz="2000" i="1" dirty="0">
                <a:solidFill>
                  <a:srgbClr val="FF0000"/>
                </a:solidFill>
                <a:latin typeface="Times New Roman"/>
                <a:cs typeface="Times New Roman"/>
              </a:rPr>
              <a:t>B-</a:t>
            </a:r>
            <a:r>
              <a:rPr lang="en-US" sz="2000" i="1" dirty="0" err="1">
                <a:solidFill>
                  <a:srgbClr val="FF0000"/>
                </a:solidFill>
                <a:latin typeface="Times New Roman"/>
                <a:cs typeface="Times New Roman"/>
              </a:rPr>
              <a:t>fld</a:t>
            </a:r>
            <a:r>
              <a:rPr lang="en-US" sz="2000" dirty="0">
                <a:solidFill>
                  <a:srgbClr val="FF0000"/>
                </a:solidFill>
                <a:latin typeface="Times New Roman"/>
                <a:cs typeface="Times New Roman"/>
              </a:rPr>
              <a:t> </a:t>
            </a:r>
            <a:r>
              <a:rPr lang="en-US" sz="2000" dirty="0">
                <a:latin typeface="Times New Roman"/>
                <a:cs typeface="Times New Roman"/>
              </a:rPr>
              <a:t>coming </a:t>
            </a:r>
            <a:r>
              <a:rPr lang="en-US" sz="2000" i="1" dirty="0">
                <a:solidFill>
                  <a:srgbClr val="FF0000"/>
                </a:solidFill>
                <a:latin typeface="Times New Roman"/>
                <a:cs typeface="Times New Roman"/>
              </a:rPr>
              <a:t>out of the page</a:t>
            </a:r>
            <a:r>
              <a:rPr lang="en-US" sz="2000" i="1" dirty="0">
                <a:latin typeface="Times New Roman"/>
                <a:cs typeface="Times New Roman"/>
              </a:rPr>
              <a:t>.</a:t>
            </a:r>
            <a:r>
              <a:rPr lang="en-US" sz="2000" dirty="0">
                <a:latin typeface="Times New Roman"/>
                <a:cs typeface="Times New Roman"/>
              </a:rPr>
              <a:t>  To make the </a:t>
            </a:r>
            <a:r>
              <a:rPr lang="en-US" sz="2000" i="1" dirty="0">
                <a:latin typeface="Times New Roman"/>
                <a:cs typeface="Times New Roman"/>
              </a:rPr>
              <a:t>keeping track of things </a:t>
            </a:r>
            <a:r>
              <a:rPr lang="en-US" sz="2000" dirty="0">
                <a:latin typeface="Times New Roman"/>
                <a:cs typeface="Times New Roman"/>
              </a:rPr>
              <a:t>easier, I’ve made one side of the coil blue and one side red, and I’m making the side closest to you bigger.  </a:t>
            </a:r>
            <a:endParaRPr lang="en-US" sz="2000" dirty="0">
              <a:solidFill>
                <a:srgbClr val="0000FF"/>
              </a:solidFill>
              <a:latin typeface="Times New Roman"/>
              <a:cs typeface="Times New Roman"/>
            </a:endParaRPr>
          </a:p>
        </p:txBody>
      </p:sp>
      <p:sp>
        <p:nvSpPr>
          <p:cNvPr id="81" name="TextBox 80"/>
          <p:cNvSpPr txBox="1"/>
          <p:nvPr/>
        </p:nvSpPr>
        <p:spPr>
          <a:xfrm>
            <a:off x="34290" y="139700"/>
            <a:ext cx="9074877" cy="707886"/>
          </a:xfrm>
          <a:prstGeom prst="rect">
            <a:avLst/>
          </a:prstGeom>
          <a:noFill/>
        </p:spPr>
        <p:txBody>
          <a:bodyPr wrap="square" rtlCol="0">
            <a:spAutoFit/>
          </a:bodyPr>
          <a:lstStyle/>
          <a:p>
            <a:pPr algn="ctr"/>
            <a:r>
              <a:rPr lang="en-US" sz="4000" dirty="0">
                <a:solidFill>
                  <a:srgbClr val="FF0000"/>
                </a:solidFill>
                <a:latin typeface="Apple Chancery"/>
                <a:cs typeface="Apple Chancery"/>
              </a:rPr>
              <a:t>The Production of AC</a:t>
            </a:r>
          </a:p>
        </p:txBody>
      </p:sp>
      <p:graphicFrame>
        <p:nvGraphicFramePr>
          <p:cNvPr id="75" name="Object 74"/>
          <p:cNvGraphicFramePr>
            <a:graphicFrameLocks noChangeAspect="1"/>
          </p:cNvGraphicFramePr>
          <p:nvPr>
            <p:extLst>
              <p:ext uri="{D42A27DB-BD31-4B8C-83A1-F6EECF244321}">
                <p14:modId xmlns:p14="http://schemas.microsoft.com/office/powerpoint/2010/main" val="3550834554"/>
              </p:ext>
            </p:extLst>
          </p:nvPr>
        </p:nvGraphicFramePr>
        <p:xfrm>
          <a:off x="3568700" y="1543050"/>
          <a:ext cx="255587" cy="234950"/>
        </p:xfrm>
        <a:graphic>
          <a:graphicData uri="http://schemas.openxmlformats.org/presentationml/2006/ole">
            <mc:AlternateContent xmlns:mc="http://schemas.openxmlformats.org/markup-compatibility/2006">
              <mc:Choice xmlns:v="urn:schemas-microsoft-com:vml" Requires="v">
                <p:oleObj spid="_x0000_s2654662" name="Equation" r:id="rId4" imgW="152400" imgH="139700" progId="Equation.DSMT4">
                  <p:embed/>
                </p:oleObj>
              </mc:Choice>
              <mc:Fallback>
                <p:oleObj name="Equation" r:id="rId4" imgW="152400" imgH="139700" progId="Equation.DSMT4">
                  <p:embed/>
                  <p:pic>
                    <p:nvPicPr>
                      <p:cNvPr id="0" name=""/>
                      <p:cNvPicPr/>
                      <p:nvPr/>
                    </p:nvPicPr>
                    <p:blipFill>
                      <a:blip r:embed="rId5"/>
                      <a:stretch>
                        <a:fillRect/>
                      </a:stretch>
                    </p:blipFill>
                    <p:spPr>
                      <a:xfrm>
                        <a:off x="3568700" y="1543050"/>
                        <a:ext cx="255587" cy="234950"/>
                      </a:xfrm>
                      <a:prstGeom prst="rect">
                        <a:avLst/>
                      </a:prstGeom>
                    </p:spPr>
                  </p:pic>
                </p:oleObj>
              </mc:Fallback>
            </mc:AlternateContent>
          </a:graphicData>
        </a:graphic>
      </p:graphicFrame>
      <p:sp>
        <p:nvSpPr>
          <p:cNvPr id="51" name="TextBox 50"/>
          <p:cNvSpPr txBox="1"/>
          <p:nvPr/>
        </p:nvSpPr>
        <p:spPr>
          <a:xfrm>
            <a:off x="711200" y="4174089"/>
            <a:ext cx="5727700" cy="1938992"/>
          </a:xfrm>
          <a:prstGeom prst="rect">
            <a:avLst/>
          </a:prstGeom>
          <a:noFill/>
        </p:spPr>
        <p:txBody>
          <a:bodyPr wrap="square" rtlCol="0">
            <a:spAutoFit/>
          </a:bodyPr>
          <a:lstStyle/>
          <a:p>
            <a:r>
              <a:rPr lang="en-US" sz="2000" dirty="0">
                <a:solidFill>
                  <a:srgbClr val="000000"/>
                </a:solidFill>
                <a:latin typeface="Times New Roman"/>
                <a:cs typeface="Times New Roman"/>
              </a:rPr>
              <a:t>--At the point shown in the rotation, the loop’s </a:t>
            </a:r>
            <a:r>
              <a:rPr lang="en-US" sz="2000" dirty="0">
                <a:solidFill>
                  <a:srgbClr val="0000FF"/>
                </a:solidFill>
                <a:latin typeface="Times New Roman"/>
                <a:cs typeface="Times New Roman"/>
              </a:rPr>
              <a:t>external magnetic flux </a:t>
            </a:r>
            <a:r>
              <a:rPr lang="en-US" sz="2000" dirty="0">
                <a:solidFill>
                  <a:srgbClr val="000000"/>
                </a:solidFill>
                <a:latin typeface="Times New Roman"/>
                <a:cs typeface="Times New Roman"/>
              </a:rPr>
              <a:t>is entering a period of </a:t>
            </a:r>
            <a:r>
              <a:rPr lang="en-US" sz="2000" dirty="0">
                <a:solidFill>
                  <a:srgbClr val="0000FF"/>
                </a:solidFill>
                <a:latin typeface="Times New Roman"/>
                <a:cs typeface="Times New Roman"/>
              </a:rPr>
              <a:t>diminishing</a:t>
            </a:r>
            <a:r>
              <a:rPr lang="en-US" sz="2000" dirty="0">
                <a:solidFill>
                  <a:srgbClr val="000000"/>
                </a:solidFill>
                <a:latin typeface="Times New Roman"/>
                <a:cs typeface="Times New Roman"/>
              </a:rPr>
              <a:t>.  The induced </a:t>
            </a:r>
            <a:r>
              <a:rPr lang="en-US" sz="2000" i="1" dirty="0">
                <a:solidFill>
                  <a:srgbClr val="000000"/>
                </a:solidFill>
                <a:latin typeface="Times New Roman"/>
                <a:cs typeface="Times New Roman"/>
              </a:rPr>
              <a:t>B-</a:t>
            </a:r>
            <a:r>
              <a:rPr lang="en-US" sz="2000" i="1" dirty="0" err="1">
                <a:solidFill>
                  <a:srgbClr val="000000"/>
                </a:solidFill>
                <a:latin typeface="Times New Roman"/>
                <a:cs typeface="Times New Roman"/>
              </a:rPr>
              <a:t>fld</a:t>
            </a:r>
            <a:r>
              <a:rPr lang="en-US" sz="2000" i="1" dirty="0">
                <a:solidFill>
                  <a:srgbClr val="000000"/>
                </a:solidFill>
                <a:latin typeface="Times New Roman"/>
                <a:cs typeface="Times New Roman"/>
              </a:rPr>
              <a:t> </a:t>
            </a:r>
            <a:r>
              <a:rPr lang="en-US" sz="2000" dirty="0">
                <a:solidFill>
                  <a:srgbClr val="000000"/>
                </a:solidFill>
                <a:latin typeface="Times New Roman"/>
                <a:cs typeface="Times New Roman"/>
              </a:rPr>
              <a:t>is </a:t>
            </a:r>
            <a:r>
              <a:rPr lang="en-US" sz="2000" i="1" dirty="0">
                <a:solidFill>
                  <a:srgbClr val="000000"/>
                </a:solidFill>
                <a:latin typeface="Times New Roman"/>
                <a:cs typeface="Times New Roman"/>
              </a:rPr>
              <a:t>out of the page</a:t>
            </a:r>
            <a:r>
              <a:rPr lang="en-US" sz="2000" dirty="0">
                <a:solidFill>
                  <a:srgbClr val="000000"/>
                </a:solidFill>
                <a:latin typeface="Times New Roman"/>
                <a:cs typeface="Times New Roman"/>
              </a:rPr>
              <a:t>.  This happens due to an </a:t>
            </a:r>
            <a:r>
              <a:rPr lang="en-US" sz="2000" dirty="0">
                <a:solidFill>
                  <a:srgbClr val="0000FF"/>
                </a:solidFill>
                <a:latin typeface="Times New Roman"/>
                <a:cs typeface="Times New Roman"/>
              </a:rPr>
              <a:t>induced current that is c.c</a:t>
            </a:r>
            <a:r>
              <a:rPr lang="en-US" sz="2000" dirty="0">
                <a:solidFill>
                  <a:srgbClr val="000000"/>
                </a:solidFill>
                <a:latin typeface="Times New Roman"/>
                <a:cs typeface="Times New Roman"/>
              </a:rPr>
              <a:t>.  That means the </a:t>
            </a:r>
            <a:r>
              <a:rPr lang="en-US" sz="2000" dirty="0">
                <a:solidFill>
                  <a:srgbClr val="FF0000"/>
                </a:solidFill>
                <a:latin typeface="Times New Roman"/>
                <a:cs typeface="Times New Roman"/>
              </a:rPr>
              <a:t>red end </a:t>
            </a:r>
            <a:r>
              <a:rPr lang="en-US" sz="2000" dirty="0">
                <a:solidFill>
                  <a:srgbClr val="0000FF"/>
                </a:solidFill>
                <a:latin typeface="Times New Roman"/>
                <a:cs typeface="Times New Roman"/>
              </a:rPr>
              <a:t>will act like </a:t>
            </a:r>
            <a:r>
              <a:rPr lang="en-US" sz="2000" dirty="0">
                <a:solidFill>
                  <a:srgbClr val="000000"/>
                </a:solidFill>
                <a:latin typeface="Times New Roman"/>
                <a:cs typeface="Times New Roman"/>
              </a:rPr>
              <a:t>a </a:t>
            </a:r>
            <a:r>
              <a:rPr lang="en-US" sz="2000" dirty="0">
                <a:solidFill>
                  <a:srgbClr val="FF0000"/>
                </a:solidFill>
                <a:latin typeface="Times New Roman"/>
                <a:cs typeface="Times New Roman"/>
              </a:rPr>
              <a:t>high voltage (+) source</a:t>
            </a:r>
            <a:r>
              <a:rPr lang="en-US" sz="2000" dirty="0">
                <a:solidFill>
                  <a:srgbClr val="000000"/>
                </a:solidFill>
                <a:latin typeface="Times New Roman"/>
                <a:cs typeface="Times New Roman"/>
              </a:rPr>
              <a:t>.</a:t>
            </a:r>
          </a:p>
        </p:txBody>
      </p:sp>
      <p:sp>
        <p:nvSpPr>
          <p:cNvPr id="60" name="TextBox 59"/>
          <p:cNvSpPr txBox="1"/>
          <p:nvPr/>
        </p:nvSpPr>
        <p:spPr>
          <a:xfrm>
            <a:off x="380999" y="2577303"/>
            <a:ext cx="8649879" cy="830997"/>
          </a:xfrm>
          <a:prstGeom prst="rect">
            <a:avLst/>
          </a:prstGeom>
          <a:noFill/>
        </p:spPr>
        <p:txBody>
          <a:bodyPr wrap="square" rtlCol="0">
            <a:spAutoFit/>
          </a:bodyPr>
          <a:lstStyle/>
          <a:p>
            <a:r>
              <a:rPr lang="en-US" sz="2800" dirty="0">
                <a:solidFill>
                  <a:srgbClr val="FF0000"/>
                </a:solidFill>
                <a:latin typeface="Apple Chancery"/>
                <a:cs typeface="Apple Chancery"/>
              </a:rPr>
              <a:t>We want to </a:t>
            </a:r>
            <a:r>
              <a:rPr lang="en-US" sz="2000" dirty="0">
                <a:latin typeface="Times New Roman"/>
                <a:cs typeface="Times New Roman"/>
              </a:rPr>
              <a:t>keep track of the </a:t>
            </a:r>
            <a:r>
              <a:rPr lang="en-US" sz="2000" dirty="0">
                <a:solidFill>
                  <a:srgbClr val="0000FF"/>
                </a:solidFill>
                <a:latin typeface="Times New Roman"/>
                <a:cs typeface="Times New Roman"/>
              </a:rPr>
              <a:t>induced current </a:t>
            </a:r>
            <a:r>
              <a:rPr lang="en-US" sz="2000" dirty="0">
                <a:latin typeface="Times New Roman"/>
                <a:cs typeface="Times New Roman"/>
              </a:rPr>
              <a:t>(or, more to point, </a:t>
            </a:r>
            <a:r>
              <a:rPr lang="en-US" sz="2000" dirty="0">
                <a:solidFill>
                  <a:srgbClr val="0000FF"/>
                </a:solidFill>
                <a:latin typeface="Times New Roman"/>
                <a:cs typeface="Times New Roman"/>
              </a:rPr>
              <a:t>which terminal is </a:t>
            </a:r>
            <a:r>
              <a:rPr lang="en-US" sz="2000" dirty="0">
                <a:solidFill>
                  <a:srgbClr val="FF0000"/>
                </a:solidFill>
                <a:latin typeface="Times New Roman"/>
                <a:cs typeface="Times New Roman"/>
              </a:rPr>
              <a:t>positive</a:t>
            </a:r>
            <a:r>
              <a:rPr lang="en-US" sz="2000" dirty="0">
                <a:latin typeface="Times New Roman"/>
                <a:cs typeface="Times New Roman"/>
              </a:rPr>
              <a:t> and </a:t>
            </a:r>
            <a:r>
              <a:rPr lang="en-US" sz="2000" dirty="0">
                <a:solidFill>
                  <a:srgbClr val="0000FF"/>
                </a:solidFill>
                <a:latin typeface="Times New Roman"/>
                <a:cs typeface="Times New Roman"/>
              </a:rPr>
              <a:t>which</a:t>
            </a:r>
            <a:r>
              <a:rPr lang="en-US" sz="2000" dirty="0">
                <a:latin typeface="Times New Roman"/>
                <a:cs typeface="Times New Roman"/>
              </a:rPr>
              <a:t> </a:t>
            </a:r>
            <a:r>
              <a:rPr lang="en-US" sz="2000" dirty="0">
                <a:solidFill>
                  <a:srgbClr val="FF0000"/>
                </a:solidFill>
                <a:latin typeface="Times New Roman"/>
                <a:cs typeface="Times New Roman"/>
              </a:rPr>
              <a:t>negative</a:t>
            </a:r>
            <a:r>
              <a:rPr lang="en-US" sz="2000" dirty="0">
                <a:latin typeface="Times New Roman"/>
                <a:cs typeface="Times New Roman"/>
              </a:rPr>
              <a:t>) </a:t>
            </a:r>
            <a:r>
              <a:rPr lang="en-US" sz="2000" dirty="0">
                <a:solidFill>
                  <a:srgbClr val="0000FF"/>
                </a:solidFill>
                <a:latin typeface="Times New Roman"/>
                <a:cs typeface="Times New Roman"/>
              </a:rPr>
              <a:t>as </a:t>
            </a:r>
            <a:r>
              <a:rPr lang="en-US" sz="2000" dirty="0">
                <a:latin typeface="Times New Roman"/>
                <a:cs typeface="Times New Roman"/>
              </a:rPr>
              <a:t>the</a:t>
            </a:r>
            <a:r>
              <a:rPr lang="en-US" sz="2000" dirty="0">
                <a:solidFill>
                  <a:srgbClr val="0000FF"/>
                </a:solidFill>
                <a:latin typeface="Times New Roman"/>
                <a:cs typeface="Times New Roman"/>
              </a:rPr>
              <a:t> coil rotates</a:t>
            </a:r>
            <a:r>
              <a:rPr lang="en-US" sz="2000" dirty="0">
                <a:latin typeface="Times New Roman"/>
                <a:cs typeface="Times New Roman"/>
              </a:rPr>
              <a:t>.</a:t>
            </a:r>
            <a:endParaRPr lang="en-US" sz="2000" dirty="0">
              <a:solidFill>
                <a:srgbClr val="0000FF"/>
              </a:solidFill>
              <a:latin typeface="Times New Roman"/>
              <a:cs typeface="Times New Roman"/>
            </a:endParaRPr>
          </a:p>
        </p:txBody>
      </p:sp>
      <p:grpSp>
        <p:nvGrpSpPr>
          <p:cNvPr id="138" name="Group 137"/>
          <p:cNvGrpSpPr/>
          <p:nvPr/>
        </p:nvGrpSpPr>
        <p:grpSpPr>
          <a:xfrm>
            <a:off x="7388701" y="4174088"/>
            <a:ext cx="1518780" cy="1602005"/>
            <a:chOff x="6670675" y="1615720"/>
            <a:chExt cx="2092325" cy="2206980"/>
          </a:xfrm>
        </p:grpSpPr>
        <p:sp>
          <p:nvSpPr>
            <p:cNvPr id="198" name="Block Arc 197"/>
            <p:cNvSpPr/>
            <p:nvPr/>
          </p:nvSpPr>
          <p:spPr>
            <a:xfrm rot="16200000">
              <a:off x="6670675" y="1615720"/>
              <a:ext cx="2092325" cy="2092325"/>
            </a:xfrm>
            <a:prstGeom prst="blockArc">
              <a:avLst>
                <a:gd name="adj1" fmla="val 10629054"/>
                <a:gd name="adj2" fmla="val 21599981"/>
                <a:gd name="adj3" fmla="val 3808"/>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9" name="Freeform 198"/>
            <p:cNvSpPr/>
            <p:nvPr/>
          </p:nvSpPr>
          <p:spPr>
            <a:xfrm>
              <a:off x="7734300" y="3670300"/>
              <a:ext cx="520700" cy="152400"/>
            </a:xfrm>
            <a:custGeom>
              <a:avLst/>
              <a:gdLst>
                <a:gd name="connsiteX0" fmla="*/ 0 w 520700"/>
                <a:gd name="connsiteY0" fmla="*/ 0 h 152400"/>
                <a:gd name="connsiteX1" fmla="*/ 165100 w 520700"/>
                <a:gd name="connsiteY1" fmla="*/ 25400 h 152400"/>
                <a:gd name="connsiteX2" fmla="*/ 330200 w 520700"/>
                <a:gd name="connsiteY2" fmla="*/ 63500 h 152400"/>
                <a:gd name="connsiteX3" fmla="*/ 520700 w 5207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20700" h="152400">
                  <a:moveTo>
                    <a:pt x="0" y="0"/>
                  </a:moveTo>
                  <a:cubicBezTo>
                    <a:pt x="55033" y="7408"/>
                    <a:pt x="110067" y="14817"/>
                    <a:pt x="165100" y="25400"/>
                  </a:cubicBezTo>
                  <a:cubicBezTo>
                    <a:pt x="220133" y="35983"/>
                    <a:pt x="270933" y="42333"/>
                    <a:pt x="330200" y="63500"/>
                  </a:cubicBezTo>
                  <a:cubicBezTo>
                    <a:pt x="389467" y="84667"/>
                    <a:pt x="455083" y="118533"/>
                    <a:pt x="520700" y="152400"/>
                  </a:cubicBezTo>
                </a:path>
              </a:pathLst>
            </a:custGeom>
            <a:ln w="57150"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0" name="Freeform 199"/>
            <p:cNvSpPr/>
            <p:nvPr/>
          </p:nvSpPr>
          <p:spPr>
            <a:xfrm flipH="1">
              <a:off x="7277100" y="3669945"/>
              <a:ext cx="520700" cy="152400"/>
            </a:xfrm>
            <a:custGeom>
              <a:avLst/>
              <a:gdLst>
                <a:gd name="connsiteX0" fmla="*/ 0 w 520700"/>
                <a:gd name="connsiteY0" fmla="*/ 0 h 152400"/>
                <a:gd name="connsiteX1" fmla="*/ 165100 w 520700"/>
                <a:gd name="connsiteY1" fmla="*/ 25400 h 152400"/>
                <a:gd name="connsiteX2" fmla="*/ 330200 w 520700"/>
                <a:gd name="connsiteY2" fmla="*/ 63500 h 152400"/>
                <a:gd name="connsiteX3" fmla="*/ 520700 w 5207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20700" h="152400">
                  <a:moveTo>
                    <a:pt x="0" y="0"/>
                  </a:moveTo>
                  <a:cubicBezTo>
                    <a:pt x="55033" y="7408"/>
                    <a:pt x="110067" y="14817"/>
                    <a:pt x="165100" y="25400"/>
                  </a:cubicBezTo>
                  <a:cubicBezTo>
                    <a:pt x="220133" y="35983"/>
                    <a:pt x="270933" y="42333"/>
                    <a:pt x="330200" y="63500"/>
                  </a:cubicBezTo>
                  <a:cubicBezTo>
                    <a:pt x="389467" y="84667"/>
                    <a:pt x="455083" y="118533"/>
                    <a:pt x="520700" y="152400"/>
                  </a:cubicBezTo>
                </a:path>
              </a:pathLst>
            </a:custGeom>
            <a:ln w="571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1" name="Block Arc 200"/>
            <p:cNvSpPr/>
            <p:nvPr/>
          </p:nvSpPr>
          <p:spPr>
            <a:xfrm rot="5400000" flipH="1">
              <a:off x="6670675" y="1615720"/>
              <a:ext cx="2092325" cy="2092325"/>
            </a:xfrm>
            <a:prstGeom prst="blockArc">
              <a:avLst>
                <a:gd name="adj1" fmla="val 10629054"/>
                <a:gd name="adj2" fmla="val 21599981"/>
                <a:gd name="adj3" fmla="val 3808"/>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139" name="Group 138"/>
          <p:cNvGrpSpPr/>
          <p:nvPr/>
        </p:nvGrpSpPr>
        <p:grpSpPr>
          <a:xfrm>
            <a:off x="7022021" y="3854745"/>
            <a:ext cx="2253179" cy="2235949"/>
            <a:chOff x="2501900" y="1905000"/>
            <a:chExt cx="3162300" cy="3124200"/>
          </a:xfrm>
        </p:grpSpPr>
        <p:grpSp>
          <p:nvGrpSpPr>
            <p:cNvPr id="147" name="Group 6"/>
            <p:cNvGrpSpPr>
              <a:grpSpLocks/>
            </p:cNvGrpSpPr>
            <p:nvPr/>
          </p:nvGrpSpPr>
          <p:grpSpPr bwMode="auto">
            <a:xfrm>
              <a:off x="2501900" y="1905000"/>
              <a:ext cx="342900" cy="342900"/>
              <a:chOff x="1576" y="1200"/>
              <a:chExt cx="216" cy="216"/>
            </a:xfrm>
          </p:grpSpPr>
          <p:sp>
            <p:nvSpPr>
              <p:cNvPr id="196" name="Oval 7"/>
              <p:cNvSpPr>
                <a:spLocks noChangeArrowheads="1"/>
              </p:cNvSpPr>
              <p:nvPr/>
            </p:nvSpPr>
            <p:spPr bwMode="auto">
              <a:xfrm>
                <a:off x="1576" y="1200"/>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97" name="Oval 8"/>
              <p:cNvSpPr>
                <a:spLocks noChangeArrowheads="1"/>
              </p:cNvSpPr>
              <p:nvPr/>
            </p:nvSpPr>
            <p:spPr bwMode="auto">
              <a:xfrm>
                <a:off x="1648" y="1280"/>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48" name="Group 9"/>
            <p:cNvGrpSpPr>
              <a:grpSpLocks/>
            </p:cNvGrpSpPr>
            <p:nvPr/>
          </p:nvGrpSpPr>
          <p:grpSpPr bwMode="auto">
            <a:xfrm>
              <a:off x="2501900" y="2832100"/>
              <a:ext cx="342900" cy="342900"/>
              <a:chOff x="1576" y="1784"/>
              <a:chExt cx="216" cy="216"/>
            </a:xfrm>
          </p:grpSpPr>
          <p:sp>
            <p:nvSpPr>
              <p:cNvPr id="194" name="Oval 10"/>
              <p:cNvSpPr>
                <a:spLocks noChangeArrowheads="1"/>
              </p:cNvSpPr>
              <p:nvPr/>
            </p:nvSpPr>
            <p:spPr bwMode="auto">
              <a:xfrm>
                <a:off x="1576" y="1784"/>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95" name="Oval 11"/>
              <p:cNvSpPr>
                <a:spLocks noChangeArrowheads="1"/>
              </p:cNvSpPr>
              <p:nvPr/>
            </p:nvSpPr>
            <p:spPr bwMode="auto">
              <a:xfrm>
                <a:off x="1648" y="1864"/>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49" name="Group 12"/>
            <p:cNvGrpSpPr>
              <a:grpSpLocks/>
            </p:cNvGrpSpPr>
            <p:nvPr/>
          </p:nvGrpSpPr>
          <p:grpSpPr bwMode="auto">
            <a:xfrm>
              <a:off x="2501900" y="3759200"/>
              <a:ext cx="342900" cy="342900"/>
              <a:chOff x="1576" y="2368"/>
              <a:chExt cx="216" cy="216"/>
            </a:xfrm>
          </p:grpSpPr>
          <p:sp>
            <p:nvSpPr>
              <p:cNvPr id="192" name="Oval 13"/>
              <p:cNvSpPr>
                <a:spLocks noChangeArrowheads="1"/>
              </p:cNvSpPr>
              <p:nvPr/>
            </p:nvSpPr>
            <p:spPr bwMode="auto">
              <a:xfrm>
                <a:off x="1576" y="2368"/>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93" name="Oval 14"/>
              <p:cNvSpPr>
                <a:spLocks noChangeArrowheads="1"/>
              </p:cNvSpPr>
              <p:nvPr/>
            </p:nvSpPr>
            <p:spPr bwMode="auto">
              <a:xfrm>
                <a:off x="1648" y="2448"/>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50" name="Group 15"/>
            <p:cNvGrpSpPr>
              <a:grpSpLocks/>
            </p:cNvGrpSpPr>
            <p:nvPr/>
          </p:nvGrpSpPr>
          <p:grpSpPr bwMode="auto">
            <a:xfrm>
              <a:off x="2501900" y="4686300"/>
              <a:ext cx="342900" cy="342900"/>
              <a:chOff x="1576" y="2952"/>
              <a:chExt cx="216" cy="216"/>
            </a:xfrm>
          </p:grpSpPr>
          <p:sp>
            <p:nvSpPr>
              <p:cNvPr id="190" name="Oval 16"/>
              <p:cNvSpPr>
                <a:spLocks noChangeArrowheads="1"/>
              </p:cNvSpPr>
              <p:nvPr/>
            </p:nvSpPr>
            <p:spPr bwMode="auto">
              <a:xfrm>
                <a:off x="1576" y="2952"/>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91" name="Oval 17"/>
              <p:cNvSpPr>
                <a:spLocks noChangeArrowheads="1"/>
              </p:cNvSpPr>
              <p:nvPr/>
            </p:nvSpPr>
            <p:spPr bwMode="auto">
              <a:xfrm>
                <a:off x="1648" y="3032"/>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51" name="Group 18"/>
            <p:cNvGrpSpPr>
              <a:grpSpLocks/>
            </p:cNvGrpSpPr>
            <p:nvPr/>
          </p:nvGrpSpPr>
          <p:grpSpPr bwMode="auto">
            <a:xfrm>
              <a:off x="3441700" y="1905000"/>
              <a:ext cx="342900" cy="3124200"/>
              <a:chOff x="2168" y="1200"/>
              <a:chExt cx="216" cy="1968"/>
            </a:xfrm>
          </p:grpSpPr>
          <p:grpSp>
            <p:nvGrpSpPr>
              <p:cNvPr id="178" name="Group 19"/>
              <p:cNvGrpSpPr>
                <a:grpSpLocks/>
              </p:cNvGrpSpPr>
              <p:nvPr/>
            </p:nvGrpSpPr>
            <p:grpSpPr bwMode="auto">
              <a:xfrm>
                <a:off x="2168" y="1200"/>
                <a:ext cx="216" cy="216"/>
                <a:chOff x="2168" y="1200"/>
                <a:chExt cx="216" cy="216"/>
              </a:xfrm>
            </p:grpSpPr>
            <p:sp>
              <p:nvSpPr>
                <p:cNvPr id="188" name="Oval 20"/>
                <p:cNvSpPr>
                  <a:spLocks noChangeArrowheads="1"/>
                </p:cNvSpPr>
                <p:nvPr/>
              </p:nvSpPr>
              <p:spPr bwMode="auto">
                <a:xfrm>
                  <a:off x="2168" y="1200"/>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89" name="Oval 21"/>
                <p:cNvSpPr>
                  <a:spLocks noChangeArrowheads="1"/>
                </p:cNvSpPr>
                <p:nvPr/>
              </p:nvSpPr>
              <p:spPr bwMode="auto">
                <a:xfrm>
                  <a:off x="2240" y="1280"/>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79" name="Group 22"/>
              <p:cNvGrpSpPr>
                <a:grpSpLocks/>
              </p:cNvGrpSpPr>
              <p:nvPr/>
            </p:nvGrpSpPr>
            <p:grpSpPr bwMode="auto">
              <a:xfrm>
                <a:off x="2168" y="1784"/>
                <a:ext cx="216" cy="216"/>
                <a:chOff x="2168" y="1784"/>
                <a:chExt cx="216" cy="216"/>
              </a:xfrm>
            </p:grpSpPr>
            <p:sp>
              <p:nvSpPr>
                <p:cNvPr id="186" name="Oval 23"/>
                <p:cNvSpPr>
                  <a:spLocks noChangeArrowheads="1"/>
                </p:cNvSpPr>
                <p:nvPr/>
              </p:nvSpPr>
              <p:spPr bwMode="auto">
                <a:xfrm>
                  <a:off x="2168" y="1784"/>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87" name="Oval 24"/>
                <p:cNvSpPr>
                  <a:spLocks noChangeArrowheads="1"/>
                </p:cNvSpPr>
                <p:nvPr/>
              </p:nvSpPr>
              <p:spPr bwMode="auto">
                <a:xfrm>
                  <a:off x="2240" y="1864"/>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80" name="Group 25"/>
              <p:cNvGrpSpPr>
                <a:grpSpLocks/>
              </p:cNvGrpSpPr>
              <p:nvPr/>
            </p:nvGrpSpPr>
            <p:grpSpPr bwMode="auto">
              <a:xfrm>
                <a:off x="2168" y="2368"/>
                <a:ext cx="216" cy="216"/>
                <a:chOff x="2168" y="2368"/>
                <a:chExt cx="216" cy="216"/>
              </a:xfrm>
            </p:grpSpPr>
            <p:sp>
              <p:nvSpPr>
                <p:cNvPr id="184" name="Oval 26"/>
                <p:cNvSpPr>
                  <a:spLocks noChangeArrowheads="1"/>
                </p:cNvSpPr>
                <p:nvPr/>
              </p:nvSpPr>
              <p:spPr bwMode="auto">
                <a:xfrm>
                  <a:off x="2168" y="2368"/>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85" name="Oval 27"/>
                <p:cNvSpPr>
                  <a:spLocks noChangeArrowheads="1"/>
                </p:cNvSpPr>
                <p:nvPr/>
              </p:nvSpPr>
              <p:spPr bwMode="auto">
                <a:xfrm>
                  <a:off x="2240" y="2448"/>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81" name="Group 28"/>
              <p:cNvGrpSpPr>
                <a:grpSpLocks/>
              </p:cNvGrpSpPr>
              <p:nvPr/>
            </p:nvGrpSpPr>
            <p:grpSpPr bwMode="auto">
              <a:xfrm>
                <a:off x="2168" y="2952"/>
                <a:ext cx="216" cy="216"/>
                <a:chOff x="2168" y="2952"/>
                <a:chExt cx="216" cy="216"/>
              </a:xfrm>
            </p:grpSpPr>
            <p:sp>
              <p:nvSpPr>
                <p:cNvPr id="182" name="Oval 29"/>
                <p:cNvSpPr>
                  <a:spLocks noChangeArrowheads="1"/>
                </p:cNvSpPr>
                <p:nvPr/>
              </p:nvSpPr>
              <p:spPr bwMode="auto">
                <a:xfrm>
                  <a:off x="2168" y="2952"/>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83" name="Oval 30"/>
                <p:cNvSpPr>
                  <a:spLocks noChangeArrowheads="1"/>
                </p:cNvSpPr>
                <p:nvPr/>
              </p:nvSpPr>
              <p:spPr bwMode="auto">
                <a:xfrm>
                  <a:off x="2240" y="3032"/>
                  <a:ext cx="64" cy="64"/>
                </a:xfrm>
                <a:prstGeom prst="ellipse">
                  <a:avLst/>
                </a:prstGeom>
                <a:solidFill>
                  <a:schemeClr val="accent1"/>
                </a:solidFill>
                <a:ln w="25400">
                  <a:solidFill>
                    <a:schemeClr val="tx1"/>
                  </a:solidFill>
                  <a:round/>
                  <a:headEnd/>
                  <a:tailEnd/>
                </a:ln>
              </p:spPr>
              <p:txBody>
                <a:bodyPr/>
                <a:lstStyle/>
                <a:p>
                  <a:endParaRPr lang="en-US"/>
                </a:p>
              </p:txBody>
            </p:sp>
          </p:grpSp>
        </p:grpSp>
        <p:grpSp>
          <p:nvGrpSpPr>
            <p:cNvPr id="152" name="Group 31"/>
            <p:cNvGrpSpPr>
              <a:grpSpLocks/>
            </p:cNvGrpSpPr>
            <p:nvPr/>
          </p:nvGrpSpPr>
          <p:grpSpPr bwMode="auto">
            <a:xfrm>
              <a:off x="4381500" y="1905000"/>
              <a:ext cx="342900" cy="3124200"/>
              <a:chOff x="2760" y="1200"/>
              <a:chExt cx="216" cy="1968"/>
            </a:xfrm>
          </p:grpSpPr>
          <p:grpSp>
            <p:nvGrpSpPr>
              <p:cNvPr id="166" name="Group 32"/>
              <p:cNvGrpSpPr>
                <a:grpSpLocks/>
              </p:cNvGrpSpPr>
              <p:nvPr/>
            </p:nvGrpSpPr>
            <p:grpSpPr bwMode="auto">
              <a:xfrm>
                <a:off x="2760" y="1200"/>
                <a:ext cx="216" cy="216"/>
                <a:chOff x="2760" y="1200"/>
                <a:chExt cx="216" cy="216"/>
              </a:xfrm>
            </p:grpSpPr>
            <p:sp>
              <p:nvSpPr>
                <p:cNvPr id="176" name="Oval 33"/>
                <p:cNvSpPr>
                  <a:spLocks noChangeArrowheads="1"/>
                </p:cNvSpPr>
                <p:nvPr/>
              </p:nvSpPr>
              <p:spPr bwMode="auto">
                <a:xfrm>
                  <a:off x="2760" y="1200"/>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77" name="Oval 34"/>
                <p:cNvSpPr>
                  <a:spLocks noChangeArrowheads="1"/>
                </p:cNvSpPr>
                <p:nvPr/>
              </p:nvSpPr>
              <p:spPr bwMode="auto">
                <a:xfrm>
                  <a:off x="2832" y="1280"/>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67" name="Group 35"/>
              <p:cNvGrpSpPr>
                <a:grpSpLocks/>
              </p:cNvGrpSpPr>
              <p:nvPr/>
            </p:nvGrpSpPr>
            <p:grpSpPr bwMode="auto">
              <a:xfrm>
                <a:off x="2760" y="1784"/>
                <a:ext cx="216" cy="216"/>
                <a:chOff x="2760" y="1784"/>
                <a:chExt cx="216" cy="216"/>
              </a:xfrm>
            </p:grpSpPr>
            <p:sp>
              <p:nvSpPr>
                <p:cNvPr id="174" name="Oval 36"/>
                <p:cNvSpPr>
                  <a:spLocks noChangeArrowheads="1"/>
                </p:cNvSpPr>
                <p:nvPr/>
              </p:nvSpPr>
              <p:spPr bwMode="auto">
                <a:xfrm>
                  <a:off x="2760" y="1784"/>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75" name="Oval 37"/>
                <p:cNvSpPr>
                  <a:spLocks noChangeArrowheads="1"/>
                </p:cNvSpPr>
                <p:nvPr/>
              </p:nvSpPr>
              <p:spPr bwMode="auto">
                <a:xfrm>
                  <a:off x="2832" y="1864"/>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68" name="Group 38"/>
              <p:cNvGrpSpPr>
                <a:grpSpLocks/>
              </p:cNvGrpSpPr>
              <p:nvPr/>
            </p:nvGrpSpPr>
            <p:grpSpPr bwMode="auto">
              <a:xfrm>
                <a:off x="2760" y="2368"/>
                <a:ext cx="216" cy="216"/>
                <a:chOff x="2760" y="2368"/>
                <a:chExt cx="216" cy="216"/>
              </a:xfrm>
            </p:grpSpPr>
            <p:sp>
              <p:nvSpPr>
                <p:cNvPr id="172" name="Oval 39"/>
                <p:cNvSpPr>
                  <a:spLocks noChangeArrowheads="1"/>
                </p:cNvSpPr>
                <p:nvPr/>
              </p:nvSpPr>
              <p:spPr bwMode="auto">
                <a:xfrm>
                  <a:off x="2760" y="2368"/>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73" name="Oval 40"/>
                <p:cNvSpPr>
                  <a:spLocks noChangeArrowheads="1"/>
                </p:cNvSpPr>
                <p:nvPr/>
              </p:nvSpPr>
              <p:spPr bwMode="auto">
                <a:xfrm>
                  <a:off x="2832" y="2448"/>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69" name="Group 41"/>
              <p:cNvGrpSpPr>
                <a:grpSpLocks/>
              </p:cNvGrpSpPr>
              <p:nvPr/>
            </p:nvGrpSpPr>
            <p:grpSpPr bwMode="auto">
              <a:xfrm>
                <a:off x="2760" y="2952"/>
                <a:ext cx="216" cy="216"/>
                <a:chOff x="2760" y="2952"/>
                <a:chExt cx="216" cy="216"/>
              </a:xfrm>
            </p:grpSpPr>
            <p:sp>
              <p:nvSpPr>
                <p:cNvPr id="170" name="Oval 42"/>
                <p:cNvSpPr>
                  <a:spLocks noChangeArrowheads="1"/>
                </p:cNvSpPr>
                <p:nvPr/>
              </p:nvSpPr>
              <p:spPr bwMode="auto">
                <a:xfrm>
                  <a:off x="2760" y="2952"/>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71" name="Oval 43"/>
                <p:cNvSpPr>
                  <a:spLocks noChangeArrowheads="1"/>
                </p:cNvSpPr>
                <p:nvPr/>
              </p:nvSpPr>
              <p:spPr bwMode="auto">
                <a:xfrm>
                  <a:off x="2832" y="3032"/>
                  <a:ext cx="64" cy="64"/>
                </a:xfrm>
                <a:prstGeom prst="ellipse">
                  <a:avLst/>
                </a:prstGeom>
                <a:solidFill>
                  <a:schemeClr val="accent1"/>
                </a:solidFill>
                <a:ln w="25400">
                  <a:solidFill>
                    <a:schemeClr val="tx1"/>
                  </a:solidFill>
                  <a:round/>
                  <a:headEnd/>
                  <a:tailEnd/>
                </a:ln>
              </p:spPr>
              <p:txBody>
                <a:bodyPr/>
                <a:lstStyle/>
                <a:p>
                  <a:endParaRPr lang="en-US"/>
                </a:p>
              </p:txBody>
            </p:sp>
          </p:grpSp>
        </p:grpSp>
        <p:grpSp>
          <p:nvGrpSpPr>
            <p:cNvPr id="153" name="Group 44"/>
            <p:cNvGrpSpPr>
              <a:grpSpLocks/>
            </p:cNvGrpSpPr>
            <p:nvPr/>
          </p:nvGrpSpPr>
          <p:grpSpPr bwMode="auto">
            <a:xfrm>
              <a:off x="5321300" y="1905000"/>
              <a:ext cx="342900" cy="3124200"/>
              <a:chOff x="3352" y="1200"/>
              <a:chExt cx="216" cy="1968"/>
            </a:xfrm>
          </p:grpSpPr>
          <p:grpSp>
            <p:nvGrpSpPr>
              <p:cNvPr id="154" name="Group 45"/>
              <p:cNvGrpSpPr>
                <a:grpSpLocks/>
              </p:cNvGrpSpPr>
              <p:nvPr/>
            </p:nvGrpSpPr>
            <p:grpSpPr bwMode="auto">
              <a:xfrm>
                <a:off x="3352" y="1200"/>
                <a:ext cx="216" cy="216"/>
                <a:chOff x="3352" y="1200"/>
                <a:chExt cx="216" cy="216"/>
              </a:xfrm>
            </p:grpSpPr>
            <p:sp>
              <p:nvSpPr>
                <p:cNvPr id="164" name="Oval 46"/>
                <p:cNvSpPr>
                  <a:spLocks noChangeArrowheads="1"/>
                </p:cNvSpPr>
                <p:nvPr/>
              </p:nvSpPr>
              <p:spPr bwMode="auto">
                <a:xfrm>
                  <a:off x="3352" y="1200"/>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 name="Oval 47"/>
                <p:cNvSpPr>
                  <a:spLocks noChangeArrowheads="1"/>
                </p:cNvSpPr>
                <p:nvPr/>
              </p:nvSpPr>
              <p:spPr bwMode="auto">
                <a:xfrm>
                  <a:off x="3424" y="1280"/>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55" name="Group 48"/>
              <p:cNvGrpSpPr>
                <a:grpSpLocks/>
              </p:cNvGrpSpPr>
              <p:nvPr/>
            </p:nvGrpSpPr>
            <p:grpSpPr bwMode="auto">
              <a:xfrm>
                <a:off x="3352" y="1784"/>
                <a:ext cx="216" cy="216"/>
                <a:chOff x="3352" y="1784"/>
                <a:chExt cx="216" cy="216"/>
              </a:xfrm>
            </p:grpSpPr>
            <p:sp>
              <p:nvSpPr>
                <p:cNvPr id="162" name="Oval 49"/>
                <p:cNvSpPr>
                  <a:spLocks noChangeArrowheads="1"/>
                </p:cNvSpPr>
                <p:nvPr/>
              </p:nvSpPr>
              <p:spPr bwMode="auto">
                <a:xfrm>
                  <a:off x="3352" y="1784"/>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3" name="Oval 50"/>
                <p:cNvSpPr>
                  <a:spLocks noChangeArrowheads="1"/>
                </p:cNvSpPr>
                <p:nvPr/>
              </p:nvSpPr>
              <p:spPr bwMode="auto">
                <a:xfrm>
                  <a:off x="3424" y="1864"/>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56" name="Group 51"/>
              <p:cNvGrpSpPr>
                <a:grpSpLocks/>
              </p:cNvGrpSpPr>
              <p:nvPr/>
            </p:nvGrpSpPr>
            <p:grpSpPr bwMode="auto">
              <a:xfrm>
                <a:off x="3352" y="2368"/>
                <a:ext cx="216" cy="216"/>
                <a:chOff x="3352" y="2368"/>
                <a:chExt cx="216" cy="216"/>
              </a:xfrm>
            </p:grpSpPr>
            <p:sp>
              <p:nvSpPr>
                <p:cNvPr id="160" name="Oval 52"/>
                <p:cNvSpPr>
                  <a:spLocks noChangeArrowheads="1"/>
                </p:cNvSpPr>
                <p:nvPr/>
              </p:nvSpPr>
              <p:spPr bwMode="auto">
                <a:xfrm>
                  <a:off x="3352" y="2368"/>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1" name="Oval 53"/>
                <p:cNvSpPr>
                  <a:spLocks noChangeArrowheads="1"/>
                </p:cNvSpPr>
                <p:nvPr/>
              </p:nvSpPr>
              <p:spPr bwMode="auto">
                <a:xfrm>
                  <a:off x="3424" y="2448"/>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57" name="Group 54"/>
              <p:cNvGrpSpPr>
                <a:grpSpLocks/>
              </p:cNvGrpSpPr>
              <p:nvPr/>
            </p:nvGrpSpPr>
            <p:grpSpPr bwMode="auto">
              <a:xfrm>
                <a:off x="3352" y="2952"/>
                <a:ext cx="216" cy="216"/>
                <a:chOff x="3352" y="2952"/>
                <a:chExt cx="216" cy="216"/>
              </a:xfrm>
            </p:grpSpPr>
            <p:sp>
              <p:nvSpPr>
                <p:cNvPr id="158" name="Oval 55"/>
                <p:cNvSpPr>
                  <a:spLocks noChangeArrowheads="1"/>
                </p:cNvSpPr>
                <p:nvPr/>
              </p:nvSpPr>
              <p:spPr bwMode="auto">
                <a:xfrm>
                  <a:off x="3352" y="2952"/>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9" name="Oval 56"/>
                <p:cNvSpPr>
                  <a:spLocks noChangeArrowheads="1"/>
                </p:cNvSpPr>
                <p:nvPr/>
              </p:nvSpPr>
              <p:spPr bwMode="auto">
                <a:xfrm>
                  <a:off x="3424" y="3032"/>
                  <a:ext cx="64" cy="64"/>
                </a:xfrm>
                <a:prstGeom prst="ellipse">
                  <a:avLst/>
                </a:prstGeom>
                <a:solidFill>
                  <a:schemeClr val="accent1"/>
                </a:solidFill>
                <a:ln w="25400">
                  <a:solidFill>
                    <a:schemeClr val="tx1"/>
                  </a:solidFill>
                  <a:round/>
                  <a:headEnd/>
                  <a:tailEnd/>
                </a:ln>
              </p:spPr>
              <p:txBody>
                <a:bodyPr/>
                <a:lstStyle/>
                <a:p>
                  <a:endParaRPr lang="en-US"/>
                </a:p>
              </p:txBody>
            </p:sp>
          </p:grpSp>
        </p:grpSp>
      </p:grpSp>
      <p:sp>
        <p:nvSpPr>
          <p:cNvPr id="140" name="Right Triangle 139"/>
          <p:cNvSpPr/>
          <p:nvPr/>
        </p:nvSpPr>
        <p:spPr>
          <a:xfrm rot="18913401">
            <a:off x="8089357" y="4023948"/>
            <a:ext cx="124381" cy="124381"/>
          </a:xfrm>
          <a:prstGeom prst="rtTriangl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ight Triangle 140"/>
          <p:cNvSpPr/>
          <p:nvPr/>
        </p:nvSpPr>
        <p:spPr>
          <a:xfrm rot="2686599" flipV="1">
            <a:off x="8089356" y="5718627"/>
            <a:ext cx="124381" cy="124381"/>
          </a:xfrm>
          <a:prstGeom prst="rtTriangl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2" name="Group 141"/>
          <p:cNvGrpSpPr/>
          <p:nvPr/>
        </p:nvGrpSpPr>
        <p:grpSpPr>
          <a:xfrm>
            <a:off x="7931711" y="4036066"/>
            <a:ext cx="409300" cy="113616"/>
            <a:chOff x="7418745" y="1425575"/>
            <a:chExt cx="563867" cy="156521"/>
          </a:xfrm>
        </p:grpSpPr>
        <p:sp>
          <p:nvSpPr>
            <p:cNvPr id="144" name="Arc 143"/>
            <p:cNvSpPr/>
            <p:nvPr/>
          </p:nvSpPr>
          <p:spPr>
            <a:xfrm>
              <a:off x="7418745" y="1425575"/>
              <a:ext cx="563867" cy="156521"/>
            </a:xfrm>
            <a:prstGeom prst="arc">
              <a:avLst>
                <a:gd name="adj1" fmla="val 8894415"/>
                <a:gd name="adj2" fmla="val 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45" name="Straight Connector 144"/>
            <p:cNvCxnSpPr>
              <a:stCxn id="144" idx="0"/>
            </p:cNvCxnSpPr>
            <p:nvPr/>
          </p:nvCxnSpPr>
          <p:spPr>
            <a:xfrm flipH="1" flipV="1">
              <a:off x="7493000" y="1513865"/>
              <a:ext cx="92325" cy="6138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flipH="1">
              <a:off x="7451725" y="1575247"/>
              <a:ext cx="133601" cy="684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cxnSp>
        <p:nvCxnSpPr>
          <p:cNvPr id="143" name="Straight Connector 142"/>
          <p:cNvCxnSpPr>
            <a:stCxn id="140" idx="5"/>
          </p:cNvCxnSpPr>
          <p:nvPr/>
        </p:nvCxnSpPr>
        <p:spPr>
          <a:xfrm>
            <a:off x="8151548" y="4086139"/>
            <a:ext cx="0" cy="1921587"/>
          </a:xfrm>
          <a:prstGeom prst="line">
            <a:avLst/>
          </a:pr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grpSp>
        <p:nvGrpSpPr>
          <p:cNvPr id="205" name="Group 204"/>
          <p:cNvGrpSpPr/>
          <p:nvPr/>
        </p:nvGrpSpPr>
        <p:grpSpPr>
          <a:xfrm rot="3317596">
            <a:off x="8435293" y="5411291"/>
            <a:ext cx="255005" cy="233056"/>
            <a:chOff x="4686300" y="5775835"/>
            <a:chExt cx="333375" cy="233056"/>
          </a:xfrm>
        </p:grpSpPr>
        <p:cxnSp>
          <p:nvCxnSpPr>
            <p:cNvPr id="203" name="Straight Connector 202"/>
            <p:cNvCxnSpPr/>
            <p:nvPr/>
          </p:nvCxnSpPr>
          <p:spPr>
            <a:xfrm flipH="1">
              <a:off x="4686300" y="5775835"/>
              <a:ext cx="165100" cy="23189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p:nvCxnSpPr>
          <p:spPr>
            <a:xfrm>
              <a:off x="4854575" y="5777000"/>
              <a:ext cx="165100" cy="23189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207" name="Object 206"/>
          <p:cNvGraphicFramePr>
            <a:graphicFrameLocks noChangeAspect="1"/>
          </p:cNvGraphicFramePr>
          <p:nvPr>
            <p:extLst>
              <p:ext uri="{D42A27DB-BD31-4B8C-83A1-F6EECF244321}">
                <p14:modId xmlns:p14="http://schemas.microsoft.com/office/powerpoint/2010/main" val="3187824481"/>
              </p:ext>
            </p:extLst>
          </p:nvPr>
        </p:nvGraphicFramePr>
        <p:xfrm>
          <a:off x="8023754" y="3828162"/>
          <a:ext cx="255587" cy="234950"/>
        </p:xfrm>
        <a:graphic>
          <a:graphicData uri="http://schemas.openxmlformats.org/presentationml/2006/ole">
            <mc:AlternateContent xmlns:mc="http://schemas.openxmlformats.org/markup-compatibility/2006">
              <mc:Choice xmlns:v="urn:schemas-microsoft-com:vml" Requires="v">
                <p:oleObj spid="_x0000_s2654663" name="Equation" r:id="rId6" imgW="152400" imgH="139700" progId="Equation.DSMT4">
                  <p:embed/>
                </p:oleObj>
              </mc:Choice>
              <mc:Fallback>
                <p:oleObj name="Equation" r:id="rId6" imgW="152400" imgH="139700" progId="Equation.DSMT4">
                  <p:embed/>
                  <p:pic>
                    <p:nvPicPr>
                      <p:cNvPr id="0" name=""/>
                      <p:cNvPicPr/>
                      <p:nvPr/>
                    </p:nvPicPr>
                    <p:blipFill>
                      <a:blip r:embed="rId5"/>
                      <a:stretch>
                        <a:fillRect/>
                      </a:stretch>
                    </p:blipFill>
                    <p:spPr>
                      <a:xfrm>
                        <a:off x="8023754" y="3828162"/>
                        <a:ext cx="255587" cy="234950"/>
                      </a:xfrm>
                      <a:prstGeom prst="rect">
                        <a:avLst/>
                      </a:prstGeom>
                    </p:spPr>
                  </p:pic>
                </p:oleObj>
              </mc:Fallback>
            </mc:AlternateContent>
          </a:graphicData>
        </a:graphic>
      </p:graphicFrame>
      <p:graphicFrame>
        <p:nvGraphicFramePr>
          <p:cNvPr id="209" name="Object 208"/>
          <p:cNvGraphicFramePr>
            <a:graphicFrameLocks noChangeAspect="1"/>
          </p:cNvGraphicFramePr>
          <p:nvPr>
            <p:extLst>
              <p:ext uri="{D42A27DB-BD31-4B8C-83A1-F6EECF244321}">
                <p14:modId xmlns:p14="http://schemas.microsoft.com/office/powerpoint/2010/main" val="4016560191"/>
              </p:ext>
            </p:extLst>
          </p:nvPr>
        </p:nvGraphicFramePr>
        <p:xfrm>
          <a:off x="7531100" y="5571211"/>
          <a:ext cx="285206" cy="310257"/>
        </p:xfrm>
        <a:graphic>
          <a:graphicData uri="http://schemas.openxmlformats.org/presentationml/2006/ole">
            <mc:AlternateContent xmlns:mc="http://schemas.openxmlformats.org/markup-compatibility/2006">
              <mc:Choice xmlns:v="urn:schemas-microsoft-com:vml" Requires="v">
                <p:oleObj spid="_x0000_s2654664" name="Equation" r:id="rId7" imgW="139700" imgH="152400" progId="Equation.DSMT4">
                  <p:embed/>
                </p:oleObj>
              </mc:Choice>
              <mc:Fallback>
                <p:oleObj name="Equation" r:id="rId7" imgW="139700" imgH="152400" progId="Equation.DSMT4">
                  <p:embed/>
                  <p:pic>
                    <p:nvPicPr>
                      <p:cNvPr id="0" name=""/>
                      <p:cNvPicPr/>
                      <p:nvPr/>
                    </p:nvPicPr>
                    <p:blipFill>
                      <a:blip r:embed="rId8"/>
                      <a:stretch>
                        <a:fillRect/>
                      </a:stretch>
                    </p:blipFill>
                    <p:spPr>
                      <a:xfrm>
                        <a:off x="7531100" y="5571211"/>
                        <a:ext cx="285206" cy="310257"/>
                      </a:xfrm>
                      <a:prstGeom prst="rect">
                        <a:avLst/>
                      </a:prstGeom>
                    </p:spPr>
                  </p:pic>
                </p:oleObj>
              </mc:Fallback>
            </mc:AlternateContent>
          </a:graphicData>
        </a:graphic>
      </p:graphicFrame>
    </p:spTree>
    <p:extLst>
      <p:ext uri="{BB962C8B-B14F-4D97-AF65-F5344CB8AC3E}">
        <p14:creationId xmlns:p14="http://schemas.microsoft.com/office/powerpoint/2010/main" val="385782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dissolve">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dissolv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05"/>
                                        </p:tgtEl>
                                        <p:attrNameLst>
                                          <p:attrName>style.visibility</p:attrName>
                                        </p:attrNameLst>
                                      </p:cBhvr>
                                      <p:to>
                                        <p:strVal val="visible"/>
                                      </p:to>
                                    </p:set>
                                    <p:animEffect transition="in" filter="dissolve">
                                      <p:cBhvr>
                                        <p:cTn id="17" dur="500"/>
                                        <p:tgtEl>
                                          <p:spTgt spid="205"/>
                                        </p:tgtEl>
                                      </p:cBhvr>
                                    </p:animEffect>
                                  </p:childTnLst>
                                </p:cTn>
                              </p:par>
                              <p:par>
                                <p:cTn id="18" presetID="9" presetClass="entr" presetSubtype="0" fill="hold" nodeType="withEffect">
                                  <p:stCondLst>
                                    <p:cond delay="0"/>
                                  </p:stCondLst>
                                  <p:childTnLst>
                                    <p:set>
                                      <p:cBhvr>
                                        <p:cTn id="19" dur="1" fill="hold">
                                          <p:stCondLst>
                                            <p:cond delay="0"/>
                                          </p:stCondLst>
                                        </p:cTn>
                                        <p:tgtEl>
                                          <p:spTgt spid="209"/>
                                        </p:tgtEl>
                                        <p:attrNameLst>
                                          <p:attrName>style.visibility</p:attrName>
                                        </p:attrNameLst>
                                      </p:cBhvr>
                                      <p:to>
                                        <p:strVal val="visible"/>
                                      </p:to>
                                    </p:set>
                                    <p:animEffect transition="in" filter="dissolve">
                                      <p:cBhvr>
                                        <p:cTn id="20"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6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56.)</a:t>
            </a:r>
          </a:p>
        </p:txBody>
      </p:sp>
      <p:sp>
        <p:nvSpPr>
          <p:cNvPr id="51" name="TextBox 50"/>
          <p:cNvSpPr txBox="1"/>
          <p:nvPr/>
        </p:nvSpPr>
        <p:spPr>
          <a:xfrm>
            <a:off x="520700" y="834556"/>
            <a:ext cx="5969000" cy="1631216"/>
          </a:xfrm>
          <a:prstGeom prst="rect">
            <a:avLst/>
          </a:prstGeom>
          <a:noFill/>
        </p:spPr>
        <p:txBody>
          <a:bodyPr wrap="square" rtlCol="0">
            <a:spAutoFit/>
          </a:bodyPr>
          <a:lstStyle/>
          <a:p>
            <a:r>
              <a:rPr lang="en-US" sz="2000" dirty="0">
                <a:solidFill>
                  <a:srgbClr val="000000"/>
                </a:solidFill>
                <a:latin typeface="Times New Roman"/>
                <a:cs typeface="Times New Roman"/>
              </a:rPr>
              <a:t>--As the loop continues to rotate (now the blue part is closest to you), the loop’s </a:t>
            </a:r>
            <a:r>
              <a:rPr lang="en-US" sz="2000" dirty="0">
                <a:solidFill>
                  <a:srgbClr val="0000FF"/>
                </a:solidFill>
                <a:latin typeface="Times New Roman"/>
                <a:cs typeface="Times New Roman"/>
              </a:rPr>
              <a:t>external magnetic flux </a:t>
            </a:r>
            <a:r>
              <a:rPr lang="en-US" sz="2000" dirty="0">
                <a:solidFill>
                  <a:srgbClr val="000000"/>
                </a:solidFill>
                <a:latin typeface="Times New Roman"/>
                <a:cs typeface="Times New Roman"/>
              </a:rPr>
              <a:t>continues </a:t>
            </a:r>
            <a:r>
              <a:rPr lang="en-US" sz="2000" dirty="0">
                <a:solidFill>
                  <a:srgbClr val="0000FF"/>
                </a:solidFill>
                <a:latin typeface="Times New Roman"/>
                <a:cs typeface="Times New Roman"/>
              </a:rPr>
              <a:t>to diminish</a:t>
            </a:r>
            <a:r>
              <a:rPr lang="en-US" sz="2000" dirty="0">
                <a:solidFill>
                  <a:srgbClr val="000000"/>
                </a:solidFill>
                <a:latin typeface="Times New Roman"/>
                <a:cs typeface="Times New Roman"/>
              </a:rPr>
              <a:t> so the </a:t>
            </a:r>
            <a:r>
              <a:rPr lang="en-US" sz="2000" dirty="0">
                <a:solidFill>
                  <a:srgbClr val="0000FF"/>
                </a:solidFill>
                <a:latin typeface="Times New Roman"/>
                <a:cs typeface="Times New Roman"/>
              </a:rPr>
              <a:t>induced current continues c.c</a:t>
            </a:r>
            <a:r>
              <a:rPr lang="en-US" sz="2000" dirty="0">
                <a:solidFill>
                  <a:srgbClr val="000000"/>
                </a:solidFill>
                <a:latin typeface="Times New Roman"/>
                <a:cs typeface="Times New Roman"/>
              </a:rPr>
              <a:t>.  The </a:t>
            </a:r>
            <a:r>
              <a:rPr lang="en-US" sz="2000" dirty="0">
                <a:solidFill>
                  <a:srgbClr val="FF0000"/>
                </a:solidFill>
                <a:latin typeface="Times New Roman"/>
                <a:cs typeface="Times New Roman"/>
              </a:rPr>
              <a:t>red end </a:t>
            </a:r>
            <a:r>
              <a:rPr lang="en-US" sz="2000" dirty="0">
                <a:solidFill>
                  <a:srgbClr val="0000FF"/>
                </a:solidFill>
                <a:latin typeface="Times New Roman"/>
                <a:cs typeface="Times New Roman"/>
              </a:rPr>
              <a:t>continues to act like </a:t>
            </a:r>
            <a:r>
              <a:rPr lang="en-US" sz="2000" dirty="0">
                <a:solidFill>
                  <a:srgbClr val="000000"/>
                </a:solidFill>
                <a:latin typeface="Times New Roman"/>
                <a:cs typeface="Times New Roman"/>
              </a:rPr>
              <a:t>a </a:t>
            </a:r>
            <a:r>
              <a:rPr lang="en-US" sz="2000" dirty="0">
                <a:solidFill>
                  <a:srgbClr val="FF0000"/>
                </a:solidFill>
                <a:latin typeface="Times New Roman"/>
                <a:cs typeface="Times New Roman"/>
              </a:rPr>
              <a:t>high voltage (+) source</a:t>
            </a:r>
            <a:r>
              <a:rPr lang="en-US" sz="2000" dirty="0">
                <a:solidFill>
                  <a:srgbClr val="000000"/>
                </a:solidFill>
                <a:latin typeface="Times New Roman"/>
                <a:cs typeface="Times New Roman"/>
              </a:rPr>
              <a:t>.</a:t>
            </a:r>
          </a:p>
        </p:txBody>
      </p:sp>
      <p:sp>
        <p:nvSpPr>
          <p:cNvPr id="198" name="Block Arc 197"/>
          <p:cNvSpPr/>
          <p:nvPr/>
        </p:nvSpPr>
        <p:spPr>
          <a:xfrm rot="16200000">
            <a:off x="7374983" y="922467"/>
            <a:ext cx="1518779" cy="1011767"/>
          </a:xfrm>
          <a:prstGeom prst="blockArc">
            <a:avLst>
              <a:gd name="adj1" fmla="val 10629054"/>
              <a:gd name="adj2" fmla="val 21599981"/>
              <a:gd name="adj3" fmla="val 3808"/>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9" name="Freeform 198"/>
          <p:cNvSpPr/>
          <p:nvPr/>
        </p:nvSpPr>
        <p:spPr>
          <a:xfrm>
            <a:off x="8147523" y="2160342"/>
            <a:ext cx="377966" cy="110624"/>
          </a:xfrm>
          <a:custGeom>
            <a:avLst/>
            <a:gdLst>
              <a:gd name="connsiteX0" fmla="*/ 0 w 520700"/>
              <a:gd name="connsiteY0" fmla="*/ 0 h 152400"/>
              <a:gd name="connsiteX1" fmla="*/ 165100 w 520700"/>
              <a:gd name="connsiteY1" fmla="*/ 25400 h 152400"/>
              <a:gd name="connsiteX2" fmla="*/ 330200 w 520700"/>
              <a:gd name="connsiteY2" fmla="*/ 63500 h 152400"/>
              <a:gd name="connsiteX3" fmla="*/ 520700 w 5207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20700" h="152400">
                <a:moveTo>
                  <a:pt x="0" y="0"/>
                </a:moveTo>
                <a:cubicBezTo>
                  <a:pt x="55033" y="7408"/>
                  <a:pt x="110067" y="14817"/>
                  <a:pt x="165100" y="25400"/>
                </a:cubicBezTo>
                <a:cubicBezTo>
                  <a:pt x="220133" y="35983"/>
                  <a:pt x="270933" y="42333"/>
                  <a:pt x="330200" y="63500"/>
                </a:cubicBezTo>
                <a:cubicBezTo>
                  <a:pt x="389467" y="84667"/>
                  <a:pt x="455083" y="118533"/>
                  <a:pt x="520700" y="152400"/>
                </a:cubicBezTo>
              </a:path>
            </a:pathLst>
          </a:custGeom>
          <a:ln w="57150"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0" name="Freeform 199"/>
          <p:cNvSpPr/>
          <p:nvPr/>
        </p:nvSpPr>
        <p:spPr>
          <a:xfrm flipH="1">
            <a:off x="7815650" y="2160084"/>
            <a:ext cx="377966" cy="110624"/>
          </a:xfrm>
          <a:custGeom>
            <a:avLst/>
            <a:gdLst>
              <a:gd name="connsiteX0" fmla="*/ 0 w 520700"/>
              <a:gd name="connsiteY0" fmla="*/ 0 h 152400"/>
              <a:gd name="connsiteX1" fmla="*/ 165100 w 520700"/>
              <a:gd name="connsiteY1" fmla="*/ 25400 h 152400"/>
              <a:gd name="connsiteX2" fmla="*/ 330200 w 520700"/>
              <a:gd name="connsiteY2" fmla="*/ 63500 h 152400"/>
              <a:gd name="connsiteX3" fmla="*/ 520700 w 5207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20700" h="152400">
                <a:moveTo>
                  <a:pt x="0" y="0"/>
                </a:moveTo>
                <a:cubicBezTo>
                  <a:pt x="55033" y="7408"/>
                  <a:pt x="110067" y="14817"/>
                  <a:pt x="165100" y="25400"/>
                </a:cubicBezTo>
                <a:cubicBezTo>
                  <a:pt x="220133" y="35983"/>
                  <a:pt x="270933" y="42333"/>
                  <a:pt x="330200" y="63500"/>
                </a:cubicBezTo>
                <a:cubicBezTo>
                  <a:pt x="389467" y="84667"/>
                  <a:pt x="455083" y="118533"/>
                  <a:pt x="520700" y="152400"/>
                </a:cubicBezTo>
              </a:path>
            </a:pathLst>
          </a:custGeom>
          <a:ln w="571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1" name="Block Arc 200"/>
          <p:cNvSpPr/>
          <p:nvPr/>
        </p:nvSpPr>
        <p:spPr>
          <a:xfrm rot="5400000" flipH="1">
            <a:off x="7379011" y="932084"/>
            <a:ext cx="1518779" cy="992531"/>
          </a:xfrm>
          <a:prstGeom prst="blockArc">
            <a:avLst>
              <a:gd name="adj1" fmla="val 10629054"/>
              <a:gd name="adj2" fmla="val 21599981"/>
              <a:gd name="adj3" fmla="val 3808"/>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47" name="Group 6"/>
          <p:cNvGrpSpPr>
            <a:grpSpLocks/>
          </p:cNvGrpSpPr>
          <p:nvPr/>
        </p:nvGrpSpPr>
        <p:grpSpPr bwMode="auto">
          <a:xfrm>
            <a:off x="7008777" y="349618"/>
            <a:ext cx="244321" cy="245409"/>
            <a:chOff x="1576" y="1200"/>
            <a:chExt cx="216" cy="216"/>
          </a:xfrm>
        </p:grpSpPr>
        <p:sp>
          <p:nvSpPr>
            <p:cNvPr id="196" name="Oval 7"/>
            <p:cNvSpPr>
              <a:spLocks noChangeArrowheads="1"/>
            </p:cNvSpPr>
            <p:nvPr/>
          </p:nvSpPr>
          <p:spPr bwMode="auto">
            <a:xfrm>
              <a:off x="1576" y="1200"/>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97" name="Oval 8"/>
            <p:cNvSpPr>
              <a:spLocks noChangeArrowheads="1"/>
            </p:cNvSpPr>
            <p:nvPr/>
          </p:nvSpPr>
          <p:spPr bwMode="auto">
            <a:xfrm>
              <a:off x="1648" y="1280"/>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48" name="Group 9"/>
          <p:cNvGrpSpPr>
            <a:grpSpLocks/>
          </p:cNvGrpSpPr>
          <p:nvPr/>
        </p:nvGrpSpPr>
        <p:grpSpPr bwMode="auto">
          <a:xfrm>
            <a:off x="7008777" y="1013131"/>
            <a:ext cx="244321" cy="245409"/>
            <a:chOff x="1576" y="1784"/>
            <a:chExt cx="216" cy="216"/>
          </a:xfrm>
        </p:grpSpPr>
        <p:sp>
          <p:nvSpPr>
            <p:cNvPr id="194" name="Oval 10"/>
            <p:cNvSpPr>
              <a:spLocks noChangeArrowheads="1"/>
            </p:cNvSpPr>
            <p:nvPr/>
          </p:nvSpPr>
          <p:spPr bwMode="auto">
            <a:xfrm>
              <a:off x="1576" y="1784"/>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95" name="Oval 11"/>
            <p:cNvSpPr>
              <a:spLocks noChangeArrowheads="1"/>
            </p:cNvSpPr>
            <p:nvPr/>
          </p:nvSpPr>
          <p:spPr bwMode="auto">
            <a:xfrm>
              <a:off x="1648" y="1864"/>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49" name="Group 12"/>
          <p:cNvGrpSpPr>
            <a:grpSpLocks/>
          </p:cNvGrpSpPr>
          <p:nvPr/>
        </p:nvGrpSpPr>
        <p:grpSpPr bwMode="auto">
          <a:xfrm>
            <a:off x="7008777" y="1676645"/>
            <a:ext cx="244321" cy="245409"/>
            <a:chOff x="1576" y="2368"/>
            <a:chExt cx="216" cy="216"/>
          </a:xfrm>
        </p:grpSpPr>
        <p:sp>
          <p:nvSpPr>
            <p:cNvPr id="192" name="Oval 13"/>
            <p:cNvSpPr>
              <a:spLocks noChangeArrowheads="1"/>
            </p:cNvSpPr>
            <p:nvPr/>
          </p:nvSpPr>
          <p:spPr bwMode="auto">
            <a:xfrm>
              <a:off x="1576" y="2368"/>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93" name="Oval 14"/>
            <p:cNvSpPr>
              <a:spLocks noChangeArrowheads="1"/>
            </p:cNvSpPr>
            <p:nvPr/>
          </p:nvSpPr>
          <p:spPr bwMode="auto">
            <a:xfrm>
              <a:off x="1648" y="2448"/>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50" name="Group 15"/>
          <p:cNvGrpSpPr>
            <a:grpSpLocks/>
          </p:cNvGrpSpPr>
          <p:nvPr/>
        </p:nvGrpSpPr>
        <p:grpSpPr bwMode="auto">
          <a:xfrm>
            <a:off x="7008777" y="2340158"/>
            <a:ext cx="244321" cy="245409"/>
            <a:chOff x="1576" y="2952"/>
            <a:chExt cx="216" cy="216"/>
          </a:xfrm>
        </p:grpSpPr>
        <p:sp>
          <p:nvSpPr>
            <p:cNvPr id="190" name="Oval 16"/>
            <p:cNvSpPr>
              <a:spLocks noChangeArrowheads="1"/>
            </p:cNvSpPr>
            <p:nvPr/>
          </p:nvSpPr>
          <p:spPr bwMode="auto">
            <a:xfrm>
              <a:off x="1576" y="2952"/>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91" name="Oval 17"/>
            <p:cNvSpPr>
              <a:spLocks noChangeArrowheads="1"/>
            </p:cNvSpPr>
            <p:nvPr/>
          </p:nvSpPr>
          <p:spPr bwMode="auto">
            <a:xfrm>
              <a:off x="1648" y="3032"/>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51" name="Group 18"/>
          <p:cNvGrpSpPr>
            <a:grpSpLocks/>
          </p:cNvGrpSpPr>
          <p:nvPr/>
        </p:nvGrpSpPr>
        <p:grpSpPr bwMode="auto">
          <a:xfrm>
            <a:off x="7678396" y="349618"/>
            <a:ext cx="244321" cy="2235949"/>
            <a:chOff x="2168" y="1200"/>
            <a:chExt cx="216" cy="1968"/>
          </a:xfrm>
        </p:grpSpPr>
        <p:grpSp>
          <p:nvGrpSpPr>
            <p:cNvPr id="178" name="Group 19"/>
            <p:cNvGrpSpPr>
              <a:grpSpLocks/>
            </p:cNvGrpSpPr>
            <p:nvPr/>
          </p:nvGrpSpPr>
          <p:grpSpPr bwMode="auto">
            <a:xfrm>
              <a:off x="2168" y="1200"/>
              <a:ext cx="216" cy="216"/>
              <a:chOff x="2168" y="1200"/>
              <a:chExt cx="216" cy="216"/>
            </a:xfrm>
          </p:grpSpPr>
          <p:sp>
            <p:nvSpPr>
              <p:cNvPr id="188" name="Oval 20"/>
              <p:cNvSpPr>
                <a:spLocks noChangeArrowheads="1"/>
              </p:cNvSpPr>
              <p:nvPr/>
            </p:nvSpPr>
            <p:spPr bwMode="auto">
              <a:xfrm>
                <a:off x="2168" y="1200"/>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89" name="Oval 21"/>
              <p:cNvSpPr>
                <a:spLocks noChangeArrowheads="1"/>
              </p:cNvSpPr>
              <p:nvPr/>
            </p:nvSpPr>
            <p:spPr bwMode="auto">
              <a:xfrm>
                <a:off x="2240" y="1280"/>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79" name="Group 22"/>
            <p:cNvGrpSpPr>
              <a:grpSpLocks/>
            </p:cNvGrpSpPr>
            <p:nvPr/>
          </p:nvGrpSpPr>
          <p:grpSpPr bwMode="auto">
            <a:xfrm>
              <a:off x="2168" y="1784"/>
              <a:ext cx="216" cy="216"/>
              <a:chOff x="2168" y="1784"/>
              <a:chExt cx="216" cy="216"/>
            </a:xfrm>
          </p:grpSpPr>
          <p:sp>
            <p:nvSpPr>
              <p:cNvPr id="186" name="Oval 23"/>
              <p:cNvSpPr>
                <a:spLocks noChangeArrowheads="1"/>
              </p:cNvSpPr>
              <p:nvPr/>
            </p:nvSpPr>
            <p:spPr bwMode="auto">
              <a:xfrm>
                <a:off x="2168" y="1784"/>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87" name="Oval 24"/>
              <p:cNvSpPr>
                <a:spLocks noChangeArrowheads="1"/>
              </p:cNvSpPr>
              <p:nvPr/>
            </p:nvSpPr>
            <p:spPr bwMode="auto">
              <a:xfrm>
                <a:off x="2240" y="1864"/>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80" name="Group 25"/>
            <p:cNvGrpSpPr>
              <a:grpSpLocks/>
            </p:cNvGrpSpPr>
            <p:nvPr/>
          </p:nvGrpSpPr>
          <p:grpSpPr bwMode="auto">
            <a:xfrm>
              <a:off x="2168" y="2368"/>
              <a:ext cx="216" cy="216"/>
              <a:chOff x="2168" y="2368"/>
              <a:chExt cx="216" cy="216"/>
            </a:xfrm>
          </p:grpSpPr>
          <p:sp>
            <p:nvSpPr>
              <p:cNvPr id="184" name="Oval 26"/>
              <p:cNvSpPr>
                <a:spLocks noChangeArrowheads="1"/>
              </p:cNvSpPr>
              <p:nvPr/>
            </p:nvSpPr>
            <p:spPr bwMode="auto">
              <a:xfrm>
                <a:off x="2168" y="2368"/>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85" name="Oval 27"/>
              <p:cNvSpPr>
                <a:spLocks noChangeArrowheads="1"/>
              </p:cNvSpPr>
              <p:nvPr/>
            </p:nvSpPr>
            <p:spPr bwMode="auto">
              <a:xfrm>
                <a:off x="2240" y="2448"/>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81" name="Group 28"/>
            <p:cNvGrpSpPr>
              <a:grpSpLocks/>
            </p:cNvGrpSpPr>
            <p:nvPr/>
          </p:nvGrpSpPr>
          <p:grpSpPr bwMode="auto">
            <a:xfrm>
              <a:off x="2168" y="2952"/>
              <a:ext cx="216" cy="216"/>
              <a:chOff x="2168" y="2952"/>
              <a:chExt cx="216" cy="216"/>
            </a:xfrm>
          </p:grpSpPr>
          <p:sp>
            <p:nvSpPr>
              <p:cNvPr id="182" name="Oval 29"/>
              <p:cNvSpPr>
                <a:spLocks noChangeArrowheads="1"/>
              </p:cNvSpPr>
              <p:nvPr/>
            </p:nvSpPr>
            <p:spPr bwMode="auto">
              <a:xfrm>
                <a:off x="2168" y="2952"/>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83" name="Oval 30"/>
              <p:cNvSpPr>
                <a:spLocks noChangeArrowheads="1"/>
              </p:cNvSpPr>
              <p:nvPr/>
            </p:nvSpPr>
            <p:spPr bwMode="auto">
              <a:xfrm>
                <a:off x="2240" y="3032"/>
                <a:ext cx="64" cy="64"/>
              </a:xfrm>
              <a:prstGeom prst="ellipse">
                <a:avLst/>
              </a:prstGeom>
              <a:solidFill>
                <a:schemeClr val="accent1"/>
              </a:solidFill>
              <a:ln w="25400">
                <a:solidFill>
                  <a:schemeClr val="tx1"/>
                </a:solidFill>
                <a:round/>
                <a:headEnd/>
                <a:tailEnd/>
              </a:ln>
            </p:spPr>
            <p:txBody>
              <a:bodyPr/>
              <a:lstStyle/>
              <a:p>
                <a:endParaRPr lang="en-US"/>
              </a:p>
            </p:txBody>
          </p:sp>
        </p:grpSp>
      </p:grpSp>
      <p:grpSp>
        <p:nvGrpSpPr>
          <p:cNvPr id="152" name="Group 31"/>
          <p:cNvGrpSpPr>
            <a:grpSpLocks/>
          </p:cNvGrpSpPr>
          <p:nvPr/>
        </p:nvGrpSpPr>
        <p:grpSpPr bwMode="auto">
          <a:xfrm>
            <a:off x="8348016" y="349618"/>
            <a:ext cx="244321" cy="2235949"/>
            <a:chOff x="2760" y="1200"/>
            <a:chExt cx="216" cy="1968"/>
          </a:xfrm>
        </p:grpSpPr>
        <p:grpSp>
          <p:nvGrpSpPr>
            <p:cNvPr id="166" name="Group 32"/>
            <p:cNvGrpSpPr>
              <a:grpSpLocks/>
            </p:cNvGrpSpPr>
            <p:nvPr/>
          </p:nvGrpSpPr>
          <p:grpSpPr bwMode="auto">
            <a:xfrm>
              <a:off x="2760" y="1200"/>
              <a:ext cx="216" cy="216"/>
              <a:chOff x="2760" y="1200"/>
              <a:chExt cx="216" cy="216"/>
            </a:xfrm>
          </p:grpSpPr>
          <p:sp>
            <p:nvSpPr>
              <p:cNvPr id="176" name="Oval 33"/>
              <p:cNvSpPr>
                <a:spLocks noChangeArrowheads="1"/>
              </p:cNvSpPr>
              <p:nvPr/>
            </p:nvSpPr>
            <p:spPr bwMode="auto">
              <a:xfrm>
                <a:off x="2760" y="1200"/>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77" name="Oval 34"/>
              <p:cNvSpPr>
                <a:spLocks noChangeArrowheads="1"/>
              </p:cNvSpPr>
              <p:nvPr/>
            </p:nvSpPr>
            <p:spPr bwMode="auto">
              <a:xfrm>
                <a:off x="2832" y="1280"/>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67" name="Group 35"/>
            <p:cNvGrpSpPr>
              <a:grpSpLocks/>
            </p:cNvGrpSpPr>
            <p:nvPr/>
          </p:nvGrpSpPr>
          <p:grpSpPr bwMode="auto">
            <a:xfrm>
              <a:off x="2760" y="1784"/>
              <a:ext cx="216" cy="216"/>
              <a:chOff x="2760" y="1784"/>
              <a:chExt cx="216" cy="216"/>
            </a:xfrm>
          </p:grpSpPr>
          <p:sp>
            <p:nvSpPr>
              <p:cNvPr id="174" name="Oval 36"/>
              <p:cNvSpPr>
                <a:spLocks noChangeArrowheads="1"/>
              </p:cNvSpPr>
              <p:nvPr/>
            </p:nvSpPr>
            <p:spPr bwMode="auto">
              <a:xfrm>
                <a:off x="2760" y="1784"/>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75" name="Oval 37"/>
              <p:cNvSpPr>
                <a:spLocks noChangeArrowheads="1"/>
              </p:cNvSpPr>
              <p:nvPr/>
            </p:nvSpPr>
            <p:spPr bwMode="auto">
              <a:xfrm>
                <a:off x="2832" y="1864"/>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68" name="Group 38"/>
            <p:cNvGrpSpPr>
              <a:grpSpLocks/>
            </p:cNvGrpSpPr>
            <p:nvPr/>
          </p:nvGrpSpPr>
          <p:grpSpPr bwMode="auto">
            <a:xfrm>
              <a:off x="2760" y="2368"/>
              <a:ext cx="216" cy="216"/>
              <a:chOff x="2760" y="2368"/>
              <a:chExt cx="216" cy="216"/>
            </a:xfrm>
          </p:grpSpPr>
          <p:sp>
            <p:nvSpPr>
              <p:cNvPr id="172" name="Oval 39"/>
              <p:cNvSpPr>
                <a:spLocks noChangeArrowheads="1"/>
              </p:cNvSpPr>
              <p:nvPr/>
            </p:nvSpPr>
            <p:spPr bwMode="auto">
              <a:xfrm>
                <a:off x="2760" y="2368"/>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73" name="Oval 40"/>
              <p:cNvSpPr>
                <a:spLocks noChangeArrowheads="1"/>
              </p:cNvSpPr>
              <p:nvPr/>
            </p:nvSpPr>
            <p:spPr bwMode="auto">
              <a:xfrm>
                <a:off x="2832" y="2448"/>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69" name="Group 41"/>
            <p:cNvGrpSpPr>
              <a:grpSpLocks/>
            </p:cNvGrpSpPr>
            <p:nvPr/>
          </p:nvGrpSpPr>
          <p:grpSpPr bwMode="auto">
            <a:xfrm>
              <a:off x="2760" y="2952"/>
              <a:ext cx="216" cy="216"/>
              <a:chOff x="2760" y="2952"/>
              <a:chExt cx="216" cy="216"/>
            </a:xfrm>
          </p:grpSpPr>
          <p:sp>
            <p:nvSpPr>
              <p:cNvPr id="170" name="Oval 42"/>
              <p:cNvSpPr>
                <a:spLocks noChangeArrowheads="1"/>
              </p:cNvSpPr>
              <p:nvPr/>
            </p:nvSpPr>
            <p:spPr bwMode="auto">
              <a:xfrm>
                <a:off x="2760" y="2952"/>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71" name="Oval 43"/>
              <p:cNvSpPr>
                <a:spLocks noChangeArrowheads="1"/>
              </p:cNvSpPr>
              <p:nvPr/>
            </p:nvSpPr>
            <p:spPr bwMode="auto">
              <a:xfrm>
                <a:off x="2832" y="3032"/>
                <a:ext cx="64" cy="64"/>
              </a:xfrm>
              <a:prstGeom prst="ellipse">
                <a:avLst/>
              </a:prstGeom>
              <a:solidFill>
                <a:schemeClr val="accent1"/>
              </a:solidFill>
              <a:ln w="25400">
                <a:solidFill>
                  <a:schemeClr val="tx1"/>
                </a:solidFill>
                <a:round/>
                <a:headEnd/>
                <a:tailEnd/>
              </a:ln>
            </p:spPr>
            <p:txBody>
              <a:bodyPr/>
              <a:lstStyle/>
              <a:p>
                <a:endParaRPr lang="en-US"/>
              </a:p>
            </p:txBody>
          </p:sp>
        </p:grpSp>
      </p:grpSp>
      <p:grpSp>
        <p:nvGrpSpPr>
          <p:cNvPr id="153" name="Group 44"/>
          <p:cNvGrpSpPr>
            <a:grpSpLocks/>
          </p:cNvGrpSpPr>
          <p:nvPr/>
        </p:nvGrpSpPr>
        <p:grpSpPr bwMode="auto">
          <a:xfrm>
            <a:off x="9017635" y="349618"/>
            <a:ext cx="244321" cy="2235949"/>
            <a:chOff x="3352" y="1200"/>
            <a:chExt cx="216" cy="1968"/>
          </a:xfrm>
        </p:grpSpPr>
        <p:grpSp>
          <p:nvGrpSpPr>
            <p:cNvPr id="154" name="Group 45"/>
            <p:cNvGrpSpPr>
              <a:grpSpLocks/>
            </p:cNvGrpSpPr>
            <p:nvPr/>
          </p:nvGrpSpPr>
          <p:grpSpPr bwMode="auto">
            <a:xfrm>
              <a:off x="3352" y="1200"/>
              <a:ext cx="216" cy="216"/>
              <a:chOff x="3352" y="1200"/>
              <a:chExt cx="216" cy="216"/>
            </a:xfrm>
          </p:grpSpPr>
          <p:sp>
            <p:nvSpPr>
              <p:cNvPr id="164" name="Oval 46"/>
              <p:cNvSpPr>
                <a:spLocks noChangeArrowheads="1"/>
              </p:cNvSpPr>
              <p:nvPr/>
            </p:nvSpPr>
            <p:spPr bwMode="auto">
              <a:xfrm>
                <a:off x="3352" y="1200"/>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5" name="Oval 47"/>
              <p:cNvSpPr>
                <a:spLocks noChangeArrowheads="1"/>
              </p:cNvSpPr>
              <p:nvPr/>
            </p:nvSpPr>
            <p:spPr bwMode="auto">
              <a:xfrm>
                <a:off x="3424" y="1280"/>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55" name="Group 48"/>
            <p:cNvGrpSpPr>
              <a:grpSpLocks/>
            </p:cNvGrpSpPr>
            <p:nvPr/>
          </p:nvGrpSpPr>
          <p:grpSpPr bwMode="auto">
            <a:xfrm>
              <a:off x="3352" y="1784"/>
              <a:ext cx="216" cy="216"/>
              <a:chOff x="3352" y="1784"/>
              <a:chExt cx="216" cy="216"/>
            </a:xfrm>
          </p:grpSpPr>
          <p:sp>
            <p:nvSpPr>
              <p:cNvPr id="162" name="Oval 49"/>
              <p:cNvSpPr>
                <a:spLocks noChangeArrowheads="1"/>
              </p:cNvSpPr>
              <p:nvPr/>
            </p:nvSpPr>
            <p:spPr bwMode="auto">
              <a:xfrm>
                <a:off x="3352" y="1784"/>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3" name="Oval 50"/>
              <p:cNvSpPr>
                <a:spLocks noChangeArrowheads="1"/>
              </p:cNvSpPr>
              <p:nvPr/>
            </p:nvSpPr>
            <p:spPr bwMode="auto">
              <a:xfrm>
                <a:off x="3424" y="1864"/>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56" name="Group 51"/>
            <p:cNvGrpSpPr>
              <a:grpSpLocks/>
            </p:cNvGrpSpPr>
            <p:nvPr/>
          </p:nvGrpSpPr>
          <p:grpSpPr bwMode="auto">
            <a:xfrm>
              <a:off x="3352" y="2368"/>
              <a:ext cx="216" cy="216"/>
              <a:chOff x="3352" y="2368"/>
              <a:chExt cx="216" cy="216"/>
            </a:xfrm>
          </p:grpSpPr>
          <p:sp>
            <p:nvSpPr>
              <p:cNvPr id="160" name="Oval 52"/>
              <p:cNvSpPr>
                <a:spLocks noChangeArrowheads="1"/>
              </p:cNvSpPr>
              <p:nvPr/>
            </p:nvSpPr>
            <p:spPr bwMode="auto">
              <a:xfrm>
                <a:off x="3352" y="2368"/>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61" name="Oval 53"/>
              <p:cNvSpPr>
                <a:spLocks noChangeArrowheads="1"/>
              </p:cNvSpPr>
              <p:nvPr/>
            </p:nvSpPr>
            <p:spPr bwMode="auto">
              <a:xfrm>
                <a:off x="3424" y="2448"/>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57" name="Group 54"/>
            <p:cNvGrpSpPr>
              <a:grpSpLocks/>
            </p:cNvGrpSpPr>
            <p:nvPr/>
          </p:nvGrpSpPr>
          <p:grpSpPr bwMode="auto">
            <a:xfrm>
              <a:off x="3352" y="2952"/>
              <a:ext cx="216" cy="216"/>
              <a:chOff x="3352" y="2952"/>
              <a:chExt cx="216" cy="216"/>
            </a:xfrm>
          </p:grpSpPr>
          <p:sp>
            <p:nvSpPr>
              <p:cNvPr id="158" name="Oval 55"/>
              <p:cNvSpPr>
                <a:spLocks noChangeArrowheads="1"/>
              </p:cNvSpPr>
              <p:nvPr/>
            </p:nvSpPr>
            <p:spPr bwMode="auto">
              <a:xfrm>
                <a:off x="3352" y="2952"/>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9" name="Oval 56"/>
              <p:cNvSpPr>
                <a:spLocks noChangeArrowheads="1"/>
              </p:cNvSpPr>
              <p:nvPr/>
            </p:nvSpPr>
            <p:spPr bwMode="auto">
              <a:xfrm>
                <a:off x="3424" y="3032"/>
                <a:ext cx="64" cy="64"/>
              </a:xfrm>
              <a:prstGeom prst="ellipse">
                <a:avLst/>
              </a:prstGeom>
              <a:solidFill>
                <a:schemeClr val="accent1"/>
              </a:solidFill>
              <a:ln w="25400">
                <a:solidFill>
                  <a:schemeClr val="tx1"/>
                </a:solidFill>
                <a:round/>
                <a:headEnd/>
                <a:tailEnd/>
              </a:ln>
            </p:spPr>
            <p:txBody>
              <a:bodyPr/>
              <a:lstStyle/>
              <a:p>
                <a:endParaRPr lang="en-US"/>
              </a:p>
            </p:txBody>
          </p:sp>
        </p:grpSp>
      </p:grpSp>
      <p:sp>
        <p:nvSpPr>
          <p:cNvPr id="140" name="Right Triangle 139"/>
          <p:cNvSpPr/>
          <p:nvPr/>
        </p:nvSpPr>
        <p:spPr>
          <a:xfrm rot="18913401">
            <a:off x="8076113" y="518821"/>
            <a:ext cx="124381" cy="124381"/>
          </a:xfrm>
          <a:prstGeom prst="rtTriangl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ight Triangle 140"/>
          <p:cNvSpPr/>
          <p:nvPr/>
        </p:nvSpPr>
        <p:spPr>
          <a:xfrm rot="2686599" flipV="1">
            <a:off x="8076112" y="2213500"/>
            <a:ext cx="124381" cy="124381"/>
          </a:xfrm>
          <a:prstGeom prst="rtTriangl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Arc 143"/>
          <p:cNvSpPr/>
          <p:nvPr/>
        </p:nvSpPr>
        <p:spPr>
          <a:xfrm>
            <a:off x="7918467" y="530939"/>
            <a:ext cx="409300" cy="113616"/>
          </a:xfrm>
          <a:prstGeom prst="arc">
            <a:avLst>
              <a:gd name="adj1" fmla="val 8894415"/>
              <a:gd name="adj2" fmla="val 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45" name="Straight Connector 144"/>
          <p:cNvCxnSpPr>
            <a:stCxn id="144" idx="0"/>
          </p:cNvCxnSpPr>
          <p:nvPr/>
        </p:nvCxnSpPr>
        <p:spPr>
          <a:xfrm flipH="1" flipV="1">
            <a:off x="7972367" y="595027"/>
            <a:ext cx="67017" cy="4455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flipH="1">
            <a:off x="7942407" y="639583"/>
            <a:ext cx="96978" cy="497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p:cNvCxnSpPr>
            <a:stCxn id="140" idx="5"/>
          </p:cNvCxnSpPr>
          <p:nvPr/>
        </p:nvCxnSpPr>
        <p:spPr>
          <a:xfrm>
            <a:off x="8138304" y="581012"/>
            <a:ext cx="0" cy="1921587"/>
          </a:xfrm>
          <a:prstGeom prst="line">
            <a:avLst/>
          </a:pr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rot="18316530">
            <a:off x="8461096" y="1351742"/>
            <a:ext cx="304222" cy="232767"/>
            <a:chOff x="8397440" y="1906309"/>
            <a:chExt cx="304222" cy="232767"/>
          </a:xfrm>
        </p:grpSpPr>
        <p:cxnSp>
          <p:nvCxnSpPr>
            <p:cNvPr id="203" name="Straight Connector 202"/>
            <p:cNvCxnSpPr/>
            <p:nvPr/>
          </p:nvCxnSpPr>
          <p:spPr>
            <a:xfrm rot="3317596" flipH="1">
              <a:off x="8450242" y="1853507"/>
              <a:ext cx="126288" cy="23189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p:nvCxnSpPr>
          <p:spPr>
            <a:xfrm rot="3317596">
              <a:off x="8522573" y="1959986"/>
              <a:ext cx="126288" cy="23189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206" name="Object 205"/>
          <p:cNvGraphicFramePr>
            <a:graphicFrameLocks noChangeAspect="1"/>
          </p:cNvGraphicFramePr>
          <p:nvPr>
            <p:extLst>
              <p:ext uri="{D42A27DB-BD31-4B8C-83A1-F6EECF244321}">
                <p14:modId xmlns:p14="http://schemas.microsoft.com/office/powerpoint/2010/main" val="1660167927"/>
              </p:ext>
            </p:extLst>
          </p:nvPr>
        </p:nvGraphicFramePr>
        <p:xfrm>
          <a:off x="8434456" y="4980450"/>
          <a:ext cx="285206" cy="310257"/>
        </p:xfrm>
        <a:graphic>
          <a:graphicData uri="http://schemas.openxmlformats.org/presentationml/2006/ole">
            <mc:AlternateContent xmlns:mc="http://schemas.openxmlformats.org/markup-compatibility/2006">
              <mc:Choice xmlns:v="urn:schemas-microsoft-com:vml" Requires="v">
                <p:oleObj spid="_x0000_s2659902" name="Equation" r:id="rId4" imgW="139700" imgH="152400" progId="Equation.DSMT4">
                  <p:embed/>
                </p:oleObj>
              </mc:Choice>
              <mc:Fallback>
                <p:oleObj name="Equation" r:id="rId4" imgW="139700" imgH="152400" progId="Equation.DSMT4">
                  <p:embed/>
                  <p:pic>
                    <p:nvPicPr>
                      <p:cNvPr id="0" name=""/>
                      <p:cNvPicPr/>
                      <p:nvPr/>
                    </p:nvPicPr>
                    <p:blipFill>
                      <a:blip r:embed="rId5"/>
                      <a:stretch>
                        <a:fillRect/>
                      </a:stretch>
                    </p:blipFill>
                    <p:spPr>
                      <a:xfrm>
                        <a:off x="8434456" y="4980450"/>
                        <a:ext cx="285206" cy="310257"/>
                      </a:xfrm>
                      <a:prstGeom prst="rect">
                        <a:avLst/>
                      </a:prstGeom>
                    </p:spPr>
                  </p:pic>
                </p:oleObj>
              </mc:Fallback>
            </mc:AlternateContent>
          </a:graphicData>
        </a:graphic>
      </p:graphicFrame>
      <p:graphicFrame>
        <p:nvGraphicFramePr>
          <p:cNvPr id="207" name="Object 206"/>
          <p:cNvGraphicFramePr>
            <a:graphicFrameLocks noChangeAspect="1"/>
          </p:cNvGraphicFramePr>
          <p:nvPr>
            <p:extLst>
              <p:ext uri="{D42A27DB-BD31-4B8C-83A1-F6EECF244321}">
                <p14:modId xmlns:p14="http://schemas.microsoft.com/office/powerpoint/2010/main" val="4048221171"/>
              </p:ext>
            </p:extLst>
          </p:nvPr>
        </p:nvGraphicFramePr>
        <p:xfrm>
          <a:off x="8010510" y="323035"/>
          <a:ext cx="255587" cy="234950"/>
        </p:xfrm>
        <a:graphic>
          <a:graphicData uri="http://schemas.openxmlformats.org/presentationml/2006/ole">
            <mc:AlternateContent xmlns:mc="http://schemas.openxmlformats.org/markup-compatibility/2006">
              <mc:Choice xmlns:v="urn:schemas-microsoft-com:vml" Requires="v">
                <p:oleObj spid="_x0000_s2659903" name="Equation" r:id="rId6" imgW="152400" imgH="139700" progId="Equation.DSMT4">
                  <p:embed/>
                </p:oleObj>
              </mc:Choice>
              <mc:Fallback>
                <p:oleObj name="Equation" r:id="rId6" imgW="152400" imgH="139700" progId="Equation.DSMT4">
                  <p:embed/>
                  <p:pic>
                    <p:nvPicPr>
                      <p:cNvPr id="0" name=""/>
                      <p:cNvPicPr/>
                      <p:nvPr/>
                    </p:nvPicPr>
                    <p:blipFill>
                      <a:blip r:embed="rId7"/>
                      <a:stretch>
                        <a:fillRect/>
                      </a:stretch>
                    </p:blipFill>
                    <p:spPr>
                      <a:xfrm>
                        <a:off x="8010510" y="323035"/>
                        <a:ext cx="255587" cy="234950"/>
                      </a:xfrm>
                      <a:prstGeom prst="rect">
                        <a:avLst/>
                      </a:prstGeom>
                    </p:spPr>
                  </p:pic>
                </p:oleObj>
              </mc:Fallback>
            </mc:AlternateContent>
          </a:graphicData>
        </a:graphic>
      </p:graphicFrame>
      <p:sp>
        <p:nvSpPr>
          <p:cNvPr id="9" name="Freeform 8"/>
          <p:cNvSpPr/>
          <p:nvPr/>
        </p:nvSpPr>
        <p:spPr>
          <a:xfrm>
            <a:off x="7648779" y="893233"/>
            <a:ext cx="165954" cy="1092200"/>
          </a:xfrm>
          <a:custGeom>
            <a:avLst/>
            <a:gdLst>
              <a:gd name="connsiteX0" fmla="*/ 149021 w 165954"/>
              <a:gd name="connsiteY0" fmla="*/ 0 h 1092200"/>
              <a:gd name="connsiteX1" fmla="*/ 51654 w 165954"/>
              <a:gd name="connsiteY1" fmla="*/ 207434 h 1092200"/>
              <a:gd name="connsiteX2" fmla="*/ 5088 w 165954"/>
              <a:gd name="connsiteY2" fmla="*/ 452967 h 1092200"/>
              <a:gd name="connsiteX3" fmla="*/ 9321 w 165954"/>
              <a:gd name="connsiteY3" fmla="*/ 690034 h 1092200"/>
              <a:gd name="connsiteX4" fmla="*/ 77054 w 165954"/>
              <a:gd name="connsiteY4" fmla="*/ 935567 h 1092200"/>
              <a:gd name="connsiteX5" fmla="*/ 165954 w 165954"/>
              <a:gd name="connsiteY5" fmla="*/ 1092200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954" h="1092200">
                <a:moveTo>
                  <a:pt x="149021" y="0"/>
                </a:moveTo>
                <a:cubicBezTo>
                  <a:pt x="112332" y="65969"/>
                  <a:pt x="75643" y="131939"/>
                  <a:pt x="51654" y="207434"/>
                </a:cubicBezTo>
                <a:cubicBezTo>
                  <a:pt x="27665" y="282929"/>
                  <a:pt x="12143" y="372534"/>
                  <a:pt x="5088" y="452967"/>
                </a:cubicBezTo>
                <a:cubicBezTo>
                  <a:pt x="-1967" y="533400"/>
                  <a:pt x="-2673" y="609601"/>
                  <a:pt x="9321" y="690034"/>
                </a:cubicBezTo>
                <a:cubicBezTo>
                  <a:pt x="21315" y="770467"/>
                  <a:pt x="50948" y="868539"/>
                  <a:pt x="77054" y="935567"/>
                </a:cubicBezTo>
                <a:cubicBezTo>
                  <a:pt x="103160" y="1002595"/>
                  <a:pt x="165954" y="1092200"/>
                  <a:pt x="165954" y="1092200"/>
                </a:cubicBezTo>
              </a:path>
            </a:pathLst>
          </a:custGeom>
          <a:ln w="762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94" name="Group 6"/>
          <p:cNvGrpSpPr>
            <a:grpSpLocks/>
          </p:cNvGrpSpPr>
          <p:nvPr/>
        </p:nvGrpSpPr>
        <p:grpSpPr bwMode="auto">
          <a:xfrm>
            <a:off x="7008777" y="3270618"/>
            <a:ext cx="244321" cy="245409"/>
            <a:chOff x="1576" y="1200"/>
            <a:chExt cx="216" cy="216"/>
          </a:xfrm>
        </p:grpSpPr>
        <p:sp>
          <p:nvSpPr>
            <p:cNvPr id="95" name="Oval 7"/>
            <p:cNvSpPr>
              <a:spLocks noChangeArrowheads="1"/>
            </p:cNvSpPr>
            <p:nvPr/>
          </p:nvSpPr>
          <p:spPr bwMode="auto">
            <a:xfrm>
              <a:off x="1576" y="1200"/>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6" name="Oval 8"/>
            <p:cNvSpPr>
              <a:spLocks noChangeArrowheads="1"/>
            </p:cNvSpPr>
            <p:nvPr/>
          </p:nvSpPr>
          <p:spPr bwMode="auto">
            <a:xfrm>
              <a:off x="1648" y="1280"/>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97" name="Group 9"/>
          <p:cNvGrpSpPr>
            <a:grpSpLocks/>
          </p:cNvGrpSpPr>
          <p:nvPr/>
        </p:nvGrpSpPr>
        <p:grpSpPr bwMode="auto">
          <a:xfrm>
            <a:off x="7008777" y="3934131"/>
            <a:ext cx="244321" cy="245409"/>
            <a:chOff x="1576" y="1784"/>
            <a:chExt cx="216" cy="216"/>
          </a:xfrm>
        </p:grpSpPr>
        <p:sp>
          <p:nvSpPr>
            <p:cNvPr id="98" name="Oval 10"/>
            <p:cNvSpPr>
              <a:spLocks noChangeArrowheads="1"/>
            </p:cNvSpPr>
            <p:nvPr/>
          </p:nvSpPr>
          <p:spPr bwMode="auto">
            <a:xfrm>
              <a:off x="1576" y="1784"/>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9" name="Oval 11"/>
            <p:cNvSpPr>
              <a:spLocks noChangeArrowheads="1"/>
            </p:cNvSpPr>
            <p:nvPr/>
          </p:nvSpPr>
          <p:spPr bwMode="auto">
            <a:xfrm>
              <a:off x="1648" y="1864"/>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00" name="Group 12"/>
          <p:cNvGrpSpPr>
            <a:grpSpLocks/>
          </p:cNvGrpSpPr>
          <p:nvPr/>
        </p:nvGrpSpPr>
        <p:grpSpPr bwMode="auto">
          <a:xfrm>
            <a:off x="7008777" y="4597645"/>
            <a:ext cx="244321" cy="245409"/>
            <a:chOff x="1576" y="2368"/>
            <a:chExt cx="216" cy="216"/>
          </a:xfrm>
        </p:grpSpPr>
        <p:sp>
          <p:nvSpPr>
            <p:cNvPr id="101" name="Oval 13"/>
            <p:cNvSpPr>
              <a:spLocks noChangeArrowheads="1"/>
            </p:cNvSpPr>
            <p:nvPr/>
          </p:nvSpPr>
          <p:spPr bwMode="auto">
            <a:xfrm>
              <a:off x="1576" y="2368"/>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 name="Oval 14"/>
            <p:cNvSpPr>
              <a:spLocks noChangeArrowheads="1"/>
            </p:cNvSpPr>
            <p:nvPr/>
          </p:nvSpPr>
          <p:spPr bwMode="auto">
            <a:xfrm>
              <a:off x="1648" y="2448"/>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03" name="Group 15"/>
          <p:cNvGrpSpPr>
            <a:grpSpLocks/>
          </p:cNvGrpSpPr>
          <p:nvPr/>
        </p:nvGrpSpPr>
        <p:grpSpPr bwMode="auto">
          <a:xfrm>
            <a:off x="7008777" y="5261158"/>
            <a:ext cx="244321" cy="245409"/>
            <a:chOff x="1576" y="2952"/>
            <a:chExt cx="216" cy="216"/>
          </a:xfrm>
        </p:grpSpPr>
        <p:sp>
          <p:nvSpPr>
            <p:cNvPr id="104" name="Oval 16"/>
            <p:cNvSpPr>
              <a:spLocks noChangeArrowheads="1"/>
            </p:cNvSpPr>
            <p:nvPr/>
          </p:nvSpPr>
          <p:spPr bwMode="auto">
            <a:xfrm>
              <a:off x="1576" y="2952"/>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5" name="Oval 17"/>
            <p:cNvSpPr>
              <a:spLocks noChangeArrowheads="1"/>
            </p:cNvSpPr>
            <p:nvPr/>
          </p:nvSpPr>
          <p:spPr bwMode="auto">
            <a:xfrm>
              <a:off x="1648" y="3032"/>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06" name="Group 18"/>
          <p:cNvGrpSpPr>
            <a:grpSpLocks/>
          </p:cNvGrpSpPr>
          <p:nvPr/>
        </p:nvGrpSpPr>
        <p:grpSpPr bwMode="auto">
          <a:xfrm>
            <a:off x="7678396" y="3270618"/>
            <a:ext cx="244321" cy="2235949"/>
            <a:chOff x="2168" y="1200"/>
            <a:chExt cx="216" cy="1968"/>
          </a:xfrm>
        </p:grpSpPr>
        <p:grpSp>
          <p:nvGrpSpPr>
            <p:cNvPr id="107" name="Group 19"/>
            <p:cNvGrpSpPr>
              <a:grpSpLocks/>
            </p:cNvGrpSpPr>
            <p:nvPr/>
          </p:nvGrpSpPr>
          <p:grpSpPr bwMode="auto">
            <a:xfrm>
              <a:off x="2168" y="1200"/>
              <a:ext cx="216" cy="216"/>
              <a:chOff x="2168" y="1200"/>
              <a:chExt cx="216" cy="216"/>
            </a:xfrm>
          </p:grpSpPr>
          <p:sp>
            <p:nvSpPr>
              <p:cNvPr id="117" name="Oval 20"/>
              <p:cNvSpPr>
                <a:spLocks noChangeArrowheads="1"/>
              </p:cNvSpPr>
              <p:nvPr/>
            </p:nvSpPr>
            <p:spPr bwMode="auto">
              <a:xfrm>
                <a:off x="2168" y="1200"/>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8" name="Oval 21"/>
              <p:cNvSpPr>
                <a:spLocks noChangeArrowheads="1"/>
              </p:cNvSpPr>
              <p:nvPr/>
            </p:nvSpPr>
            <p:spPr bwMode="auto">
              <a:xfrm>
                <a:off x="2240" y="1280"/>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08" name="Group 22"/>
            <p:cNvGrpSpPr>
              <a:grpSpLocks/>
            </p:cNvGrpSpPr>
            <p:nvPr/>
          </p:nvGrpSpPr>
          <p:grpSpPr bwMode="auto">
            <a:xfrm>
              <a:off x="2168" y="1784"/>
              <a:ext cx="216" cy="216"/>
              <a:chOff x="2168" y="1784"/>
              <a:chExt cx="216" cy="216"/>
            </a:xfrm>
          </p:grpSpPr>
          <p:sp>
            <p:nvSpPr>
              <p:cNvPr id="115" name="Oval 23"/>
              <p:cNvSpPr>
                <a:spLocks noChangeArrowheads="1"/>
              </p:cNvSpPr>
              <p:nvPr/>
            </p:nvSpPr>
            <p:spPr bwMode="auto">
              <a:xfrm>
                <a:off x="2168" y="1784"/>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6" name="Oval 24"/>
              <p:cNvSpPr>
                <a:spLocks noChangeArrowheads="1"/>
              </p:cNvSpPr>
              <p:nvPr/>
            </p:nvSpPr>
            <p:spPr bwMode="auto">
              <a:xfrm>
                <a:off x="2240" y="1864"/>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09" name="Group 25"/>
            <p:cNvGrpSpPr>
              <a:grpSpLocks/>
            </p:cNvGrpSpPr>
            <p:nvPr/>
          </p:nvGrpSpPr>
          <p:grpSpPr bwMode="auto">
            <a:xfrm>
              <a:off x="2168" y="2368"/>
              <a:ext cx="216" cy="216"/>
              <a:chOff x="2168" y="2368"/>
              <a:chExt cx="216" cy="216"/>
            </a:xfrm>
          </p:grpSpPr>
          <p:sp>
            <p:nvSpPr>
              <p:cNvPr id="113" name="Oval 26"/>
              <p:cNvSpPr>
                <a:spLocks noChangeArrowheads="1"/>
              </p:cNvSpPr>
              <p:nvPr/>
            </p:nvSpPr>
            <p:spPr bwMode="auto">
              <a:xfrm>
                <a:off x="2168" y="2368"/>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4" name="Oval 27"/>
              <p:cNvSpPr>
                <a:spLocks noChangeArrowheads="1"/>
              </p:cNvSpPr>
              <p:nvPr/>
            </p:nvSpPr>
            <p:spPr bwMode="auto">
              <a:xfrm>
                <a:off x="2240" y="2448"/>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10" name="Group 28"/>
            <p:cNvGrpSpPr>
              <a:grpSpLocks/>
            </p:cNvGrpSpPr>
            <p:nvPr/>
          </p:nvGrpSpPr>
          <p:grpSpPr bwMode="auto">
            <a:xfrm>
              <a:off x="2168" y="2952"/>
              <a:ext cx="216" cy="216"/>
              <a:chOff x="2168" y="2952"/>
              <a:chExt cx="216" cy="216"/>
            </a:xfrm>
          </p:grpSpPr>
          <p:sp>
            <p:nvSpPr>
              <p:cNvPr id="111" name="Oval 29"/>
              <p:cNvSpPr>
                <a:spLocks noChangeArrowheads="1"/>
              </p:cNvSpPr>
              <p:nvPr/>
            </p:nvSpPr>
            <p:spPr bwMode="auto">
              <a:xfrm>
                <a:off x="2168" y="2952"/>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2" name="Oval 30"/>
              <p:cNvSpPr>
                <a:spLocks noChangeArrowheads="1"/>
              </p:cNvSpPr>
              <p:nvPr/>
            </p:nvSpPr>
            <p:spPr bwMode="auto">
              <a:xfrm>
                <a:off x="2240" y="3032"/>
                <a:ext cx="64" cy="64"/>
              </a:xfrm>
              <a:prstGeom prst="ellipse">
                <a:avLst/>
              </a:prstGeom>
              <a:solidFill>
                <a:schemeClr val="accent1"/>
              </a:solidFill>
              <a:ln w="25400">
                <a:solidFill>
                  <a:schemeClr val="tx1"/>
                </a:solidFill>
                <a:round/>
                <a:headEnd/>
                <a:tailEnd/>
              </a:ln>
            </p:spPr>
            <p:txBody>
              <a:bodyPr/>
              <a:lstStyle/>
              <a:p>
                <a:endParaRPr lang="en-US"/>
              </a:p>
            </p:txBody>
          </p:sp>
        </p:grpSp>
      </p:grpSp>
      <p:grpSp>
        <p:nvGrpSpPr>
          <p:cNvPr id="119" name="Group 31"/>
          <p:cNvGrpSpPr>
            <a:grpSpLocks/>
          </p:cNvGrpSpPr>
          <p:nvPr/>
        </p:nvGrpSpPr>
        <p:grpSpPr bwMode="auto">
          <a:xfrm>
            <a:off x="8348016" y="3270618"/>
            <a:ext cx="244321" cy="2235949"/>
            <a:chOff x="2760" y="1200"/>
            <a:chExt cx="216" cy="1968"/>
          </a:xfrm>
        </p:grpSpPr>
        <p:grpSp>
          <p:nvGrpSpPr>
            <p:cNvPr id="120" name="Group 32"/>
            <p:cNvGrpSpPr>
              <a:grpSpLocks/>
            </p:cNvGrpSpPr>
            <p:nvPr/>
          </p:nvGrpSpPr>
          <p:grpSpPr bwMode="auto">
            <a:xfrm>
              <a:off x="2760" y="1200"/>
              <a:ext cx="216" cy="216"/>
              <a:chOff x="2760" y="1200"/>
              <a:chExt cx="216" cy="216"/>
            </a:xfrm>
          </p:grpSpPr>
          <p:sp>
            <p:nvSpPr>
              <p:cNvPr id="130" name="Oval 33"/>
              <p:cNvSpPr>
                <a:spLocks noChangeArrowheads="1"/>
              </p:cNvSpPr>
              <p:nvPr/>
            </p:nvSpPr>
            <p:spPr bwMode="auto">
              <a:xfrm>
                <a:off x="2760" y="1200"/>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1" name="Oval 34"/>
              <p:cNvSpPr>
                <a:spLocks noChangeArrowheads="1"/>
              </p:cNvSpPr>
              <p:nvPr/>
            </p:nvSpPr>
            <p:spPr bwMode="auto">
              <a:xfrm>
                <a:off x="2832" y="1280"/>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21" name="Group 35"/>
            <p:cNvGrpSpPr>
              <a:grpSpLocks/>
            </p:cNvGrpSpPr>
            <p:nvPr/>
          </p:nvGrpSpPr>
          <p:grpSpPr bwMode="auto">
            <a:xfrm>
              <a:off x="2760" y="1784"/>
              <a:ext cx="216" cy="216"/>
              <a:chOff x="2760" y="1784"/>
              <a:chExt cx="216" cy="216"/>
            </a:xfrm>
          </p:grpSpPr>
          <p:sp>
            <p:nvSpPr>
              <p:cNvPr id="128" name="Oval 36"/>
              <p:cNvSpPr>
                <a:spLocks noChangeArrowheads="1"/>
              </p:cNvSpPr>
              <p:nvPr/>
            </p:nvSpPr>
            <p:spPr bwMode="auto">
              <a:xfrm>
                <a:off x="2760" y="1784"/>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9" name="Oval 37"/>
              <p:cNvSpPr>
                <a:spLocks noChangeArrowheads="1"/>
              </p:cNvSpPr>
              <p:nvPr/>
            </p:nvSpPr>
            <p:spPr bwMode="auto">
              <a:xfrm>
                <a:off x="2832" y="1864"/>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22" name="Group 38"/>
            <p:cNvGrpSpPr>
              <a:grpSpLocks/>
            </p:cNvGrpSpPr>
            <p:nvPr/>
          </p:nvGrpSpPr>
          <p:grpSpPr bwMode="auto">
            <a:xfrm>
              <a:off x="2760" y="2368"/>
              <a:ext cx="216" cy="216"/>
              <a:chOff x="2760" y="2368"/>
              <a:chExt cx="216" cy="216"/>
            </a:xfrm>
          </p:grpSpPr>
          <p:sp>
            <p:nvSpPr>
              <p:cNvPr id="126" name="Oval 39"/>
              <p:cNvSpPr>
                <a:spLocks noChangeArrowheads="1"/>
              </p:cNvSpPr>
              <p:nvPr/>
            </p:nvSpPr>
            <p:spPr bwMode="auto">
              <a:xfrm>
                <a:off x="2760" y="2368"/>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7" name="Oval 40"/>
              <p:cNvSpPr>
                <a:spLocks noChangeArrowheads="1"/>
              </p:cNvSpPr>
              <p:nvPr/>
            </p:nvSpPr>
            <p:spPr bwMode="auto">
              <a:xfrm>
                <a:off x="2832" y="2448"/>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23" name="Group 41"/>
            <p:cNvGrpSpPr>
              <a:grpSpLocks/>
            </p:cNvGrpSpPr>
            <p:nvPr/>
          </p:nvGrpSpPr>
          <p:grpSpPr bwMode="auto">
            <a:xfrm>
              <a:off x="2760" y="2952"/>
              <a:ext cx="216" cy="216"/>
              <a:chOff x="2760" y="2952"/>
              <a:chExt cx="216" cy="216"/>
            </a:xfrm>
          </p:grpSpPr>
          <p:sp>
            <p:nvSpPr>
              <p:cNvPr id="124" name="Oval 42"/>
              <p:cNvSpPr>
                <a:spLocks noChangeArrowheads="1"/>
              </p:cNvSpPr>
              <p:nvPr/>
            </p:nvSpPr>
            <p:spPr bwMode="auto">
              <a:xfrm>
                <a:off x="2760" y="2952"/>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5" name="Oval 43"/>
              <p:cNvSpPr>
                <a:spLocks noChangeArrowheads="1"/>
              </p:cNvSpPr>
              <p:nvPr/>
            </p:nvSpPr>
            <p:spPr bwMode="auto">
              <a:xfrm>
                <a:off x="2832" y="3032"/>
                <a:ext cx="64" cy="64"/>
              </a:xfrm>
              <a:prstGeom prst="ellipse">
                <a:avLst/>
              </a:prstGeom>
              <a:solidFill>
                <a:schemeClr val="accent1"/>
              </a:solidFill>
              <a:ln w="25400">
                <a:solidFill>
                  <a:schemeClr val="tx1"/>
                </a:solidFill>
                <a:round/>
                <a:headEnd/>
                <a:tailEnd/>
              </a:ln>
            </p:spPr>
            <p:txBody>
              <a:bodyPr/>
              <a:lstStyle/>
              <a:p>
                <a:endParaRPr lang="en-US"/>
              </a:p>
            </p:txBody>
          </p:sp>
        </p:grpSp>
      </p:grpSp>
      <p:grpSp>
        <p:nvGrpSpPr>
          <p:cNvPr id="132" name="Group 44"/>
          <p:cNvGrpSpPr>
            <a:grpSpLocks/>
          </p:cNvGrpSpPr>
          <p:nvPr/>
        </p:nvGrpSpPr>
        <p:grpSpPr bwMode="auto">
          <a:xfrm>
            <a:off x="9017635" y="3270618"/>
            <a:ext cx="244321" cy="2235949"/>
            <a:chOff x="3352" y="1200"/>
            <a:chExt cx="216" cy="1968"/>
          </a:xfrm>
        </p:grpSpPr>
        <p:grpSp>
          <p:nvGrpSpPr>
            <p:cNvPr id="133" name="Group 45"/>
            <p:cNvGrpSpPr>
              <a:grpSpLocks/>
            </p:cNvGrpSpPr>
            <p:nvPr/>
          </p:nvGrpSpPr>
          <p:grpSpPr bwMode="auto">
            <a:xfrm>
              <a:off x="3352" y="1200"/>
              <a:ext cx="216" cy="216"/>
              <a:chOff x="3352" y="1200"/>
              <a:chExt cx="216" cy="216"/>
            </a:xfrm>
          </p:grpSpPr>
          <p:sp>
            <p:nvSpPr>
              <p:cNvPr id="212" name="Oval 46"/>
              <p:cNvSpPr>
                <a:spLocks noChangeArrowheads="1"/>
              </p:cNvSpPr>
              <p:nvPr/>
            </p:nvSpPr>
            <p:spPr bwMode="auto">
              <a:xfrm>
                <a:off x="3352" y="1200"/>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13" name="Oval 47"/>
              <p:cNvSpPr>
                <a:spLocks noChangeArrowheads="1"/>
              </p:cNvSpPr>
              <p:nvPr/>
            </p:nvSpPr>
            <p:spPr bwMode="auto">
              <a:xfrm>
                <a:off x="3424" y="1280"/>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34" name="Group 48"/>
            <p:cNvGrpSpPr>
              <a:grpSpLocks/>
            </p:cNvGrpSpPr>
            <p:nvPr/>
          </p:nvGrpSpPr>
          <p:grpSpPr bwMode="auto">
            <a:xfrm>
              <a:off x="3352" y="1784"/>
              <a:ext cx="216" cy="216"/>
              <a:chOff x="3352" y="1784"/>
              <a:chExt cx="216" cy="216"/>
            </a:xfrm>
          </p:grpSpPr>
          <p:sp>
            <p:nvSpPr>
              <p:cNvPr id="210" name="Oval 49"/>
              <p:cNvSpPr>
                <a:spLocks noChangeArrowheads="1"/>
              </p:cNvSpPr>
              <p:nvPr/>
            </p:nvSpPr>
            <p:spPr bwMode="auto">
              <a:xfrm>
                <a:off x="3352" y="1784"/>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11" name="Oval 50"/>
              <p:cNvSpPr>
                <a:spLocks noChangeArrowheads="1"/>
              </p:cNvSpPr>
              <p:nvPr/>
            </p:nvSpPr>
            <p:spPr bwMode="auto">
              <a:xfrm>
                <a:off x="3424" y="1864"/>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35" name="Group 51"/>
            <p:cNvGrpSpPr>
              <a:grpSpLocks/>
            </p:cNvGrpSpPr>
            <p:nvPr/>
          </p:nvGrpSpPr>
          <p:grpSpPr bwMode="auto">
            <a:xfrm>
              <a:off x="3352" y="2368"/>
              <a:ext cx="216" cy="216"/>
              <a:chOff x="3352" y="2368"/>
              <a:chExt cx="216" cy="216"/>
            </a:xfrm>
          </p:grpSpPr>
          <p:sp>
            <p:nvSpPr>
              <p:cNvPr id="208" name="Oval 52"/>
              <p:cNvSpPr>
                <a:spLocks noChangeArrowheads="1"/>
              </p:cNvSpPr>
              <p:nvPr/>
            </p:nvSpPr>
            <p:spPr bwMode="auto">
              <a:xfrm>
                <a:off x="3352" y="2368"/>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09" name="Oval 53"/>
              <p:cNvSpPr>
                <a:spLocks noChangeArrowheads="1"/>
              </p:cNvSpPr>
              <p:nvPr/>
            </p:nvSpPr>
            <p:spPr bwMode="auto">
              <a:xfrm>
                <a:off x="3424" y="2448"/>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36" name="Group 54"/>
            <p:cNvGrpSpPr>
              <a:grpSpLocks/>
            </p:cNvGrpSpPr>
            <p:nvPr/>
          </p:nvGrpSpPr>
          <p:grpSpPr bwMode="auto">
            <a:xfrm>
              <a:off x="3352" y="2952"/>
              <a:ext cx="216" cy="216"/>
              <a:chOff x="3352" y="2952"/>
              <a:chExt cx="216" cy="216"/>
            </a:xfrm>
          </p:grpSpPr>
          <p:sp>
            <p:nvSpPr>
              <p:cNvPr id="137" name="Oval 55"/>
              <p:cNvSpPr>
                <a:spLocks noChangeArrowheads="1"/>
              </p:cNvSpPr>
              <p:nvPr/>
            </p:nvSpPr>
            <p:spPr bwMode="auto">
              <a:xfrm>
                <a:off x="3352" y="2952"/>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02" name="Oval 56"/>
              <p:cNvSpPr>
                <a:spLocks noChangeArrowheads="1"/>
              </p:cNvSpPr>
              <p:nvPr/>
            </p:nvSpPr>
            <p:spPr bwMode="auto">
              <a:xfrm>
                <a:off x="3424" y="3032"/>
                <a:ext cx="64" cy="64"/>
              </a:xfrm>
              <a:prstGeom prst="ellipse">
                <a:avLst/>
              </a:prstGeom>
              <a:solidFill>
                <a:schemeClr val="accent1"/>
              </a:solidFill>
              <a:ln w="25400">
                <a:solidFill>
                  <a:schemeClr val="tx1"/>
                </a:solidFill>
                <a:round/>
                <a:headEnd/>
                <a:tailEnd/>
              </a:ln>
            </p:spPr>
            <p:txBody>
              <a:bodyPr/>
              <a:lstStyle/>
              <a:p>
                <a:endParaRPr lang="en-US"/>
              </a:p>
            </p:txBody>
          </p:sp>
        </p:grpSp>
      </p:grpSp>
      <p:sp>
        <p:nvSpPr>
          <p:cNvPr id="214" name="Right Triangle 213"/>
          <p:cNvSpPr/>
          <p:nvPr/>
        </p:nvSpPr>
        <p:spPr>
          <a:xfrm rot="18913401">
            <a:off x="8076113" y="3439821"/>
            <a:ext cx="124381" cy="124381"/>
          </a:xfrm>
          <a:prstGeom prst="rtTriangl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ight Triangle 214"/>
          <p:cNvSpPr/>
          <p:nvPr/>
        </p:nvSpPr>
        <p:spPr>
          <a:xfrm rot="2686599" flipV="1">
            <a:off x="8076112" y="5134500"/>
            <a:ext cx="124381" cy="124381"/>
          </a:xfrm>
          <a:prstGeom prst="rtTriangl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Arc 215"/>
          <p:cNvSpPr/>
          <p:nvPr/>
        </p:nvSpPr>
        <p:spPr>
          <a:xfrm>
            <a:off x="7918467" y="3451939"/>
            <a:ext cx="409300" cy="113616"/>
          </a:xfrm>
          <a:prstGeom prst="arc">
            <a:avLst>
              <a:gd name="adj1" fmla="val 8894415"/>
              <a:gd name="adj2" fmla="val 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7" name="Straight Connector 216"/>
          <p:cNvCxnSpPr>
            <a:stCxn id="216" idx="0"/>
          </p:cNvCxnSpPr>
          <p:nvPr/>
        </p:nvCxnSpPr>
        <p:spPr>
          <a:xfrm flipH="1" flipV="1">
            <a:off x="7972367" y="3516027"/>
            <a:ext cx="67017" cy="4455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flipH="1">
            <a:off x="7942407" y="3560583"/>
            <a:ext cx="96978" cy="497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p:cNvCxnSpPr>
            <a:stCxn id="214" idx="5"/>
          </p:cNvCxnSpPr>
          <p:nvPr/>
        </p:nvCxnSpPr>
        <p:spPr>
          <a:xfrm>
            <a:off x="8138304" y="3502012"/>
            <a:ext cx="0" cy="1921587"/>
          </a:xfrm>
          <a:prstGeom prst="line">
            <a:avLst/>
          </a:pr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graphicFrame>
        <p:nvGraphicFramePr>
          <p:cNvPr id="223" name="Object 222"/>
          <p:cNvGraphicFramePr>
            <a:graphicFrameLocks noChangeAspect="1"/>
          </p:cNvGraphicFramePr>
          <p:nvPr>
            <p:extLst>
              <p:ext uri="{D42A27DB-BD31-4B8C-83A1-F6EECF244321}">
                <p14:modId xmlns:p14="http://schemas.microsoft.com/office/powerpoint/2010/main" val="987896327"/>
              </p:ext>
            </p:extLst>
          </p:nvPr>
        </p:nvGraphicFramePr>
        <p:xfrm>
          <a:off x="7491476" y="2032611"/>
          <a:ext cx="285206" cy="310257"/>
        </p:xfrm>
        <a:graphic>
          <a:graphicData uri="http://schemas.openxmlformats.org/presentationml/2006/ole">
            <mc:AlternateContent xmlns:mc="http://schemas.openxmlformats.org/markup-compatibility/2006">
              <mc:Choice xmlns:v="urn:schemas-microsoft-com:vml" Requires="v">
                <p:oleObj spid="_x0000_s2659904" name="Equation" r:id="rId8" imgW="139700" imgH="152400" progId="Equation.DSMT4">
                  <p:embed/>
                </p:oleObj>
              </mc:Choice>
              <mc:Fallback>
                <p:oleObj name="Equation" r:id="rId8" imgW="139700" imgH="152400" progId="Equation.DSMT4">
                  <p:embed/>
                  <p:pic>
                    <p:nvPicPr>
                      <p:cNvPr id="0" name=""/>
                      <p:cNvPicPr/>
                      <p:nvPr/>
                    </p:nvPicPr>
                    <p:blipFill>
                      <a:blip r:embed="rId5"/>
                      <a:stretch>
                        <a:fillRect/>
                      </a:stretch>
                    </p:blipFill>
                    <p:spPr>
                      <a:xfrm>
                        <a:off x="7491476" y="2032611"/>
                        <a:ext cx="285206" cy="310257"/>
                      </a:xfrm>
                      <a:prstGeom prst="rect">
                        <a:avLst/>
                      </a:prstGeom>
                    </p:spPr>
                  </p:pic>
                </p:oleObj>
              </mc:Fallback>
            </mc:AlternateContent>
          </a:graphicData>
        </a:graphic>
      </p:graphicFrame>
      <p:graphicFrame>
        <p:nvGraphicFramePr>
          <p:cNvPr id="224" name="Object 223"/>
          <p:cNvGraphicFramePr>
            <a:graphicFrameLocks noChangeAspect="1"/>
          </p:cNvGraphicFramePr>
          <p:nvPr>
            <p:extLst>
              <p:ext uri="{D42A27DB-BD31-4B8C-83A1-F6EECF244321}">
                <p14:modId xmlns:p14="http://schemas.microsoft.com/office/powerpoint/2010/main" val="1360505940"/>
              </p:ext>
            </p:extLst>
          </p:nvPr>
        </p:nvGraphicFramePr>
        <p:xfrm>
          <a:off x="8010510" y="3244035"/>
          <a:ext cx="255587" cy="234950"/>
        </p:xfrm>
        <a:graphic>
          <a:graphicData uri="http://schemas.openxmlformats.org/presentationml/2006/ole">
            <mc:AlternateContent xmlns:mc="http://schemas.openxmlformats.org/markup-compatibility/2006">
              <mc:Choice xmlns:v="urn:schemas-microsoft-com:vml" Requires="v">
                <p:oleObj spid="_x0000_s2659905" name="Equation" r:id="rId9" imgW="152400" imgH="139700" progId="Equation.DSMT4">
                  <p:embed/>
                </p:oleObj>
              </mc:Choice>
              <mc:Fallback>
                <p:oleObj name="Equation" r:id="rId9" imgW="152400" imgH="139700" progId="Equation.DSMT4">
                  <p:embed/>
                  <p:pic>
                    <p:nvPicPr>
                      <p:cNvPr id="0" name=""/>
                      <p:cNvPicPr/>
                      <p:nvPr/>
                    </p:nvPicPr>
                    <p:blipFill>
                      <a:blip r:embed="rId7"/>
                      <a:stretch>
                        <a:fillRect/>
                      </a:stretch>
                    </p:blipFill>
                    <p:spPr>
                      <a:xfrm>
                        <a:off x="8010510" y="3244035"/>
                        <a:ext cx="255587" cy="234950"/>
                      </a:xfrm>
                      <a:prstGeom prst="rect">
                        <a:avLst/>
                      </a:prstGeom>
                    </p:spPr>
                  </p:pic>
                </p:oleObj>
              </mc:Fallback>
            </mc:AlternateContent>
          </a:graphicData>
        </a:graphic>
      </p:graphicFrame>
      <p:grpSp>
        <p:nvGrpSpPr>
          <p:cNvPr id="13" name="Group 12"/>
          <p:cNvGrpSpPr/>
          <p:nvPr/>
        </p:nvGrpSpPr>
        <p:grpSpPr>
          <a:xfrm flipH="1">
            <a:off x="7628489" y="3589960"/>
            <a:ext cx="1011767" cy="1602006"/>
            <a:chOff x="7628489" y="3589960"/>
            <a:chExt cx="1011767" cy="1602006"/>
          </a:xfrm>
        </p:grpSpPr>
        <p:sp>
          <p:nvSpPr>
            <p:cNvPr id="90" name="Block Arc 89"/>
            <p:cNvSpPr/>
            <p:nvPr/>
          </p:nvSpPr>
          <p:spPr>
            <a:xfrm rot="16200000">
              <a:off x="7374983" y="3843467"/>
              <a:ext cx="1518779" cy="1011767"/>
            </a:xfrm>
            <a:prstGeom prst="blockArc">
              <a:avLst>
                <a:gd name="adj1" fmla="val 10629054"/>
                <a:gd name="adj2" fmla="val 21599981"/>
                <a:gd name="adj3" fmla="val 3808"/>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1" name="Freeform 90"/>
            <p:cNvSpPr/>
            <p:nvPr/>
          </p:nvSpPr>
          <p:spPr>
            <a:xfrm>
              <a:off x="8147523" y="5081342"/>
              <a:ext cx="377966" cy="110624"/>
            </a:xfrm>
            <a:custGeom>
              <a:avLst/>
              <a:gdLst>
                <a:gd name="connsiteX0" fmla="*/ 0 w 520700"/>
                <a:gd name="connsiteY0" fmla="*/ 0 h 152400"/>
                <a:gd name="connsiteX1" fmla="*/ 165100 w 520700"/>
                <a:gd name="connsiteY1" fmla="*/ 25400 h 152400"/>
                <a:gd name="connsiteX2" fmla="*/ 330200 w 520700"/>
                <a:gd name="connsiteY2" fmla="*/ 63500 h 152400"/>
                <a:gd name="connsiteX3" fmla="*/ 520700 w 5207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20700" h="152400">
                  <a:moveTo>
                    <a:pt x="0" y="0"/>
                  </a:moveTo>
                  <a:cubicBezTo>
                    <a:pt x="55033" y="7408"/>
                    <a:pt x="110067" y="14817"/>
                    <a:pt x="165100" y="25400"/>
                  </a:cubicBezTo>
                  <a:cubicBezTo>
                    <a:pt x="220133" y="35983"/>
                    <a:pt x="270933" y="42333"/>
                    <a:pt x="330200" y="63500"/>
                  </a:cubicBezTo>
                  <a:cubicBezTo>
                    <a:pt x="389467" y="84667"/>
                    <a:pt x="455083" y="118533"/>
                    <a:pt x="520700" y="152400"/>
                  </a:cubicBezTo>
                </a:path>
              </a:pathLst>
            </a:custGeom>
            <a:ln w="57150"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 name="Freeform 91"/>
            <p:cNvSpPr/>
            <p:nvPr/>
          </p:nvSpPr>
          <p:spPr>
            <a:xfrm flipH="1">
              <a:off x="7815650" y="5081084"/>
              <a:ext cx="377966" cy="110624"/>
            </a:xfrm>
            <a:custGeom>
              <a:avLst/>
              <a:gdLst>
                <a:gd name="connsiteX0" fmla="*/ 0 w 520700"/>
                <a:gd name="connsiteY0" fmla="*/ 0 h 152400"/>
                <a:gd name="connsiteX1" fmla="*/ 165100 w 520700"/>
                <a:gd name="connsiteY1" fmla="*/ 25400 h 152400"/>
                <a:gd name="connsiteX2" fmla="*/ 330200 w 520700"/>
                <a:gd name="connsiteY2" fmla="*/ 63500 h 152400"/>
                <a:gd name="connsiteX3" fmla="*/ 520700 w 5207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20700" h="152400">
                  <a:moveTo>
                    <a:pt x="0" y="0"/>
                  </a:moveTo>
                  <a:cubicBezTo>
                    <a:pt x="55033" y="7408"/>
                    <a:pt x="110067" y="14817"/>
                    <a:pt x="165100" y="25400"/>
                  </a:cubicBezTo>
                  <a:cubicBezTo>
                    <a:pt x="220133" y="35983"/>
                    <a:pt x="270933" y="42333"/>
                    <a:pt x="330200" y="63500"/>
                  </a:cubicBezTo>
                  <a:cubicBezTo>
                    <a:pt x="389467" y="84667"/>
                    <a:pt x="455083" y="118533"/>
                    <a:pt x="520700" y="152400"/>
                  </a:cubicBezTo>
                </a:path>
              </a:pathLst>
            </a:custGeom>
            <a:ln w="571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Block Arc 92"/>
            <p:cNvSpPr/>
            <p:nvPr/>
          </p:nvSpPr>
          <p:spPr>
            <a:xfrm rot="5400000" flipH="1">
              <a:off x="7379011" y="3853084"/>
              <a:ext cx="1518779" cy="992531"/>
            </a:xfrm>
            <a:prstGeom prst="blockArc">
              <a:avLst>
                <a:gd name="adj1" fmla="val 10629054"/>
                <a:gd name="adj2" fmla="val 21599981"/>
                <a:gd name="adj3" fmla="val 3808"/>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5" name="Freeform 224"/>
            <p:cNvSpPr/>
            <p:nvPr/>
          </p:nvSpPr>
          <p:spPr>
            <a:xfrm>
              <a:off x="7648779" y="3814233"/>
              <a:ext cx="165954" cy="1092200"/>
            </a:xfrm>
            <a:custGeom>
              <a:avLst/>
              <a:gdLst>
                <a:gd name="connsiteX0" fmla="*/ 149021 w 165954"/>
                <a:gd name="connsiteY0" fmla="*/ 0 h 1092200"/>
                <a:gd name="connsiteX1" fmla="*/ 51654 w 165954"/>
                <a:gd name="connsiteY1" fmla="*/ 207434 h 1092200"/>
                <a:gd name="connsiteX2" fmla="*/ 5088 w 165954"/>
                <a:gd name="connsiteY2" fmla="*/ 452967 h 1092200"/>
                <a:gd name="connsiteX3" fmla="*/ 9321 w 165954"/>
                <a:gd name="connsiteY3" fmla="*/ 690034 h 1092200"/>
                <a:gd name="connsiteX4" fmla="*/ 77054 w 165954"/>
                <a:gd name="connsiteY4" fmla="*/ 935567 h 1092200"/>
                <a:gd name="connsiteX5" fmla="*/ 165954 w 165954"/>
                <a:gd name="connsiteY5" fmla="*/ 1092200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954" h="1092200">
                  <a:moveTo>
                    <a:pt x="149021" y="0"/>
                  </a:moveTo>
                  <a:cubicBezTo>
                    <a:pt x="112332" y="65969"/>
                    <a:pt x="75643" y="131939"/>
                    <a:pt x="51654" y="207434"/>
                  </a:cubicBezTo>
                  <a:cubicBezTo>
                    <a:pt x="27665" y="282929"/>
                    <a:pt x="12143" y="372534"/>
                    <a:pt x="5088" y="452967"/>
                  </a:cubicBezTo>
                  <a:cubicBezTo>
                    <a:pt x="-1967" y="533400"/>
                    <a:pt x="-2673" y="609601"/>
                    <a:pt x="9321" y="690034"/>
                  </a:cubicBezTo>
                  <a:cubicBezTo>
                    <a:pt x="21315" y="770467"/>
                    <a:pt x="50948" y="868539"/>
                    <a:pt x="77054" y="935567"/>
                  </a:cubicBezTo>
                  <a:cubicBezTo>
                    <a:pt x="103160" y="1002595"/>
                    <a:pt x="165954" y="1092200"/>
                    <a:pt x="165954" y="1092200"/>
                  </a:cubicBezTo>
                </a:path>
              </a:pathLst>
            </a:custGeom>
            <a:ln w="762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26" name="TextBox 225"/>
          <p:cNvSpPr txBox="1"/>
          <p:nvPr/>
        </p:nvSpPr>
        <p:spPr>
          <a:xfrm>
            <a:off x="520700" y="3603900"/>
            <a:ext cx="5969000" cy="1938992"/>
          </a:xfrm>
          <a:prstGeom prst="rect">
            <a:avLst/>
          </a:prstGeom>
          <a:noFill/>
        </p:spPr>
        <p:txBody>
          <a:bodyPr wrap="square" rtlCol="0">
            <a:spAutoFit/>
          </a:bodyPr>
          <a:lstStyle/>
          <a:p>
            <a:r>
              <a:rPr lang="en-US" sz="2000" dirty="0">
                <a:solidFill>
                  <a:srgbClr val="000000"/>
                </a:solidFill>
                <a:latin typeface="Times New Roman"/>
                <a:cs typeface="Times New Roman"/>
              </a:rPr>
              <a:t>--Once the loop has passed the quarter-turn point, it’s </a:t>
            </a:r>
            <a:r>
              <a:rPr lang="en-US" sz="2000" dirty="0">
                <a:solidFill>
                  <a:srgbClr val="0000FF"/>
                </a:solidFill>
                <a:latin typeface="Times New Roman"/>
                <a:cs typeface="Times New Roman"/>
              </a:rPr>
              <a:t>external magnetic flux </a:t>
            </a:r>
            <a:r>
              <a:rPr lang="en-US" sz="2000" dirty="0">
                <a:solidFill>
                  <a:srgbClr val="000000"/>
                </a:solidFill>
                <a:latin typeface="Times New Roman"/>
                <a:cs typeface="Times New Roman"/>
              </a:rPr>
              <a:t>begins to </a:t>
            </a:r>
            <a:r>
              <a:rPr lang="en-US" sz="2000" dirty="0">
                <a:solidFill>
                  <a:srgbClr val="0000FF"/>
                </a:solidFill>
                <a:latin typeface="Times New Roman"/>
                <a:cs typeface="Times New Roman"/>
              </a:rPr>
              <a:t>increase.  </a:t>
            </a:r>
            <a:r>
              <a:rPr lang="en-US" sz="2000" dirty="0">
                <a:solidFill>
                  <a:srgbClr val="000000"/>
                </a:solidFill>
                <a:latin typeface="Times New Roman"/>
                <a:cs typeface="Times New Roman"/>
              </a:rPr>
              <a:t>The </a:t>
            </a:r>
            <a:r>
              <a:rPr lang="en-US" sz="2000" dirty="0">
                <a:solidFill>
                  <a:srgbClr val="0000FF"/>
                </a:solidFill>
                <a:latin typeface="Times New Roman"/>
                <a:cs typeface="Times New Roman"/>
              </a:rPr>
              <a:t>induced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latin typeface="Times New Roman"/>
                <a:cs typeface="Times New Roman"/>
              </a:rPr>
              <a:t>must be </a:t>
            </a:r>
            <a:r>
              <a:rPr lang="en-US" sz="2000" i="1" dirty="0">
                <a:solidFill>
                  <a:srgbClr val="0000FF"/>
                </a:solidFill>
                <a:latin typeface="Times New Roman"/>
                <a:cs typeface="Times New Roman"/>
              </a:rPr>
              <a:t>into the page,</a:t>
            </a:r>
            <a:r>
              <a:rPr lang="en-US" sz="2000" dirty="0">
                <a:solidFill>
                  <a:srgbClr val="000000"/>
                </a:solidFill>
                <a:latin typeface="Times New Roman"/>
                <a:cs typeface="Times New Roman"/>
              </a:rPr>
              <a:t> which means the </a:t>
            </a:r>
            <a:r>
              <a:rPr lang="en-US" sz="2000" dirty="0">
                <a:solidFill>
                  <a:srgbClr val="0000FF"/>
                </a:solidFill>
                <a:latin typeface="Times New Roman"/>
                <a:cs typeface="Times New Roman"/>
              </a:rPr>
              <a:t>induced</a:t>
            </a:r>
            <a:r>
              <a:rPr lang="en-US" sz="2000" dirty="0">
                <a:solidFill>
                  <a:srgbClr val="000000"/>
                </a:solidFill>
                <a:latin typeface="Times New Roman"/>
                <a:cs typeface="Times New Roman"/>
              </a:rPr>
              <a:t> </a:t>
            </a:r>
            <a:r>
              <a:rPr lang="en-US" sz="2000" dirty="0">
                <a:solidFill>
                  <a:srgbClr val="0000FF"/>
                </a:solidFill>
                <a:latin typeface="Times New Roman"/>
                <a:cs typeface="Times New Roman"/>
              </a:rPr>
              <a:t>current </a:t>
            </a:r>
            <a:r>
              <a:rPr lang="en-US" sz="2000" dirty="0">
                <a:solidFill>
                  <a:srgbClr val="000000"/>
                </a:solidFill>
                <a:latin typeface="Times New Roman"/>
                <a:cs typeface="Times New Roman"/>
              </a:rPr>
              <a:t>must now be </a:t>
            </a:r>
            <a:r>
              <a:rPr lang="en-US" sz="2000" i="1" dirty="0">
                <a:solidFill>
                  <a:srgbClr val="0000FF"/>
                </a:solidFill>
                <a:latin typeface="Times New Roman"/>
                <a:cs typeface="Times New Roman"/>
              </a:rPr>
              <a:t>clockwise</a:t>
            </a:r>
            <a:r>
              <a:rPr lang="en-US" sz="2000" dirty="0">
                <a:solidFill>
                  <a:srgbClr val="000000"/>
                </a:solidFill>
                <a:latin typeface="Times New Roman"/>
                <a:cs typeface="Times New Roman"/>
              </a:rPr>
              <a:t>.  To effect that current, though, the </a:t>
            </a:r>
            <a:r>
              <a:rPr lang="en-US" sz="2000" dirty="0">
                <a:solidFill>
                  <a:srgbClr val="FF0000"/>
                </a:solidFill>
                <a:latin typeface="Times New Roman"/>
                <a:cs typeface="Times New Roman"/>
              </a:rPr>
              <a:t>red end </a:t>
            </a:r>
            <a:r>
              <a:rPr lang="en-US" sz="2000" dirty="0">
                <a:solidFill>
                  <a:srgbClr val="0000FF"/>
                </a:solidFill>
                <a:latin typeface="Times New Roman"/>
                <a:cs typeface="Times New Roman"/>
              </a:rPr>
              <a:t>CONTINUES to act like </a:t>
            </a:r>
            <a:r>
              <a:rPr lang="en-US" sz="2000" dirty="0">
                <a:solidFill>
                  <a:srgbClr val="000000"/>
                </a:solidFill>
                <a:latin typeface="Times New Roman"/>
                <a:cs typeface="Times New Roman"/>
              </a:rPr>
              <a:t>a </a:t>
            </a:r>
            <a:r>
              <a:rPr lang="en-US" sz="2000" dirty="0">
                <a:solidFill>
                  <a:srgbClr val="FF0000"/>
                </a:solidFill>
                <a:latin typeface="Times New Roman"/>
                <a:cs typeface="Times New Roman"/>
              </a:rPr>
              <a:t>high voltage (+) source</a:t>
            </a:r>
            <a:r>
              <a:rPr lang="en-US" sz="2000" dirty="0">
                <a:solidFill>
                  <a:srgbClr val="000000"/>
                </a:solidFill>
                <a:latin typeface="Times New Roman"/>
                <a:cs typeface="Times New Roman"/>
              </a:rPr>
              <a:t>.</a:t>
            </a:r>
          </a:p>
        </p:txBody>
      </p:sp>
      <p:grpSp>
        <p:nvGrpSpPr>
          <p:cNvPr id="220" name="Group 219"/>
          <p:cNvGrpSpPr/>
          <p:nvPr/>
        </p:nvGrpSpPr>
        <p:grpSpPr>
          <a:xfrm rot="3283470" flipV="1">
            <a:off x="8461096" y="4272742"/>
            <a:ext cx="304222" cy="232767"/>
            <a:chOff x="8397440" y="1906309"/>
            <a:chExt cx="304222" cy="232767"/>
          </a:xfrm>
        </p:grpSpPr>
        <p:cxnSp>
          <p:nvCxnSpPr>
            <p:cNvPr id="221" name="Straight Connector 220"/>
            <p:cNvCxnSpPr/>
            <p:nvPr/>
          </p:nvCxnSpPr>
          <p:spPr>
            <a:xfrm rot="3317596" flipH="1">
              <a:off x="8450242" y="1853507"/>
              <a:ext cx="126288" cy="23189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p:cNvCxnSpPr/>
            <p:nvPr/>
          </p:nvCxnSpPr>
          <p:spPr>
            <a:xfrm rot="3317596">
              <a:off x="8522573" y="1959986"/>
              <a:ext cx="126288" cy="23189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1409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223"/>
                                        </p:tgtEl>
                                        <p:attrNameLst>
                                          <p:attrName>style.visibility</p:attrName>
                                        </p:attrNameLst>
                                      </p:cBhvr>
                                      <p:to>
                                        <p:strVal val="visible"/>
                                      </p:to>
                                    </p:set>
                                    <p:animEffect transition="in" filter="dissolve">
                                      <p:cBhvr>
                                        <p:cTn id="10" dur="500"/>
                                        <p:tgtEl>
                                          <p:spTgt spid="22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dissolve">
                                      <p:cBhvr>
                                        <p:cTn id="15" dur="500"/>
                                        <p:tgtEl>
                                          <p:spTgt spid="94"/>
                                        </p:tgtEl>
                                      </p:cBhvr>
                                    </p:animEffect>
                                  </p:childTnLst>
                                </p:cTn>
                              </p:par>
                              <p:par>
                                <p:cTn id="16" presetID="9" presetClass="entr" presetSubtype="0" fill="hold" nodeType="withEffect">
                                  <p:stCondLst>
                                    <p:cond delay="0"/>
                                  </p:stCondLst>
                                  <p:childTnLst>
                                    <p:set>
                                      <p:cBhvr>
                                        <p:cTn id="17" dur="1" fill="hold">
                                          <p:stCondLst>
                                            <p:cond delay="0"/>
                                          </p:stCondLst>
                                        </p:cTn>
                                        <p:tgtEl>
                                          <p:spTgt spid="97"/>
                                        </p:tgtEl>
                                        <p:attrNameLst>
                                          <p:attrName>style.visibility</p:attrName>
                                        </p:attrNameLst>
                                      </p:cBhvr>
                                      <p:to>
                                        <p:strVal val="visible"/>
                                      </p:to>
                                    </p:set>
                                    <p:animEffect transition="in" filter="dissolve">
                                      <p:cBhvr>
                                        <p:cTn id="18" dur="500"/>
                                        <p:tgtEl>
                                          <p:spTgt spid="97"/>
                                        </p:tgtEl>
                                      </p:cBhvr>
                                    </p:animEffect>
                                  </p:childTnLst>
                                </p:cTn>
                              </p:par>
                              <p:par>
                                <p:cTn id="19" presetID="9" presetClass="entr" presetSubtype="0" fill="hold" nodeType="with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dissolve">
                                      <p:cBhvr>
                                        <p:cTn id="21" dur="500"/>
                                        <p:tgtEl>
                                          <p:spTgt spid="100"/>
                                        </p:tgtEl>
                                      </p:cBhvr>
                                    </p:animEffect>
                                  </p:childTnLst>
                                </p:cTn>
                              </p:par>
                              <p:par>
                                <p:cTn id="22" presetID="9" presetClass="entr" presetSubtype="0" fill="hold" nodeType="withEffect">
                                  <p:stCondLst>
                                    <p:cond delay="0"/>
                                  </p:stCondLst>
                                  <p:childTnLst>
                                    <p:set>
                                      <p:cBhvr>
                                        <p:cTn id="23" dur="1" fill="hold">
                                          <p:stCondLst>
                                            <p:cond delay="0"/>
                                          </p:stCondLst>
                                        </p:cTn>
                                        <p:tgtEl>
                                          <p:spTgt spid="103"/>
                                        </p:tgtEl>
                                        <p:attrNameLst>
                                          <p:attrName>style.visibility</p:attrName>
                                        </p:attrNameLst>
                                      </p:cBhvr>
                                      <p:to>
                                        <p:strVal val="visible"/>
                                      </p:to>
                                    </p:set>
                                    <p:animEffect transition="in" filter="dissolve">
                                      <p:cBhvr>
                                        <p:cTn id="24" dur="500"/>
                                        <p:tgtEl>
                                          <p:spTgt spid="103"/>
                                        </p:tgtEl>
                                      </p:cBhvr>
                                    </p:animEffect>
                                  </p:childTnLst>
                                </p:cTn>
                              </p:par>
                              <p:par>
                                <p:cTn id="25" presetID="9" presetClass="entr" presetSubtype="0" fill="hold" nodeType="with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dissolve">
                                      <p:cBhvr>
                                        <p:cTn id="27" dur="500"/>
                                        <p:tgtEl>
                                          <p:spTgt spid="106"/>
                                        </p:tgtEl>
                                      </p:cBhvr>
                                    </p:animEffect>
                                  </p:childTnLst>
                                </p:cTn>
                              </p:par>
                              <p:par>
                                <p:cTn id="28" presetID="9" presetClass="entr" presetSubtype="0" fill="hold" nodeType="withEffect">
                                  <p:stCondLst>
                                    <p:cond delay="0"/>
                                  </p:stCondLst>
                                  <p:childTnLst>
                                    <p:set>
                                      <p:cBhvr>
                                        <p:cTn id="29" dur="1" fill="hold">
                                          <p:stCondLst>
                                            <p:cond delay="0"/>
                                          </p:stCondLst>
                                        </p:cTn>
                                        <p:tgtEl>
                                          <p:spTgt spid="119"/>
                                        </p:tgtEl>
                                        <p:attrNameLst>
                                          <p:attrName>style.visibility</p:attrName>
                                        </p:attrNameLst>
                                      </p:cBhvr>
                                      <p:to>
                                        <p:strVal val="visible"/>
                                      </p:to>
                                    </p:set>
                                    <p:animEffect transition="in" filter="dissolve">
                                      <p:cBhvr>
                                        <p:cTn id="30" dur="500"/>
                                        <p:tgtEl>
                                          <p:spTgt spid="119"/>
                                        </p:tgtEl>
                                      </p:cBhvr>
                                    </p:animEffect>
                                  </p:childTnLst>
                                </p:cTn>
                              </p:par>
                              <p:par>
                                <p:cTn id="31" presetID="9" presetClass="entr" presetSubtype="0" fill="hold"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dissolve">
                                      <p:cBhvr>
                                        <p:cTn id="33" dur="500"/>
                                        <p:tgtEl>
                                          <p:spTgt spid="132"/>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14"/>
                                        </p:tgtEl>
                                        <p:attrNameLst>
                                          <p:attrName>style.visibility</p:attrName>
                                        </p:attrNameLst>
                                      </p:cBhvr>
                                      <p:to>
                                        <p:strVal val="visible"/>
                                      </p:to>
                                    </p:set>
                                    <p:animEffect transition="in" filter="dissolve">
                                      <p:cBhvr>
                                        <p:cTn id="36" dur="500"/>
                                        <p:tgtEl>
                                          <p:spTgt spid="214"/>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15"/>
                                        </p:tgtEl>
                                        <p:attrNameLst>
                                          <p:attrName>style.visibility</p:attrName>
                                        </p:attrNameLst>
                                      </p:cBhvr>
                                      <p:to>
                                        <p:strVal val="visible"/>
                                      </p:to>
                                    </p:set>
                                    <p:animEffect transition="in" filter="dissolve">
                                      <p:cBhvr>
                                        <p:cTn id="39" dur="500"/>
                                        <p:tgtEl>
                                          <p:spTgt spid="215"/>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16"/>
                                        </p:tgtEl>
                                        <p:attrNameLst>
                                          <p:attrName>style.visibility</p:attrName>
                                        </p:attrNameLst>
                                      </p:cBhvr>
                                      <p:to>
                                        <p:strVal val="visible"/>
                                      </p:to>
                                    </p:set>
                                    <p:animEffect transition="in" filter="dissolve">
                                      <p:cBhvr>
                                        <p:cTn id="42" dur="500"/>
                                        <p:tgtEl>
                                          <p:spTgt spid="216"/>
                                        </p:tgtEl>
                                      </p:cBhvr>
                                    </p:animEffect>
                                  </p:childTnLst>
                                </p:cTn>
                              </p:par>
                              <p:par>
                                <p:cTn id="43" presetID="9" presetClass="entr" presetSubtype="0" fill="hold" nodeType="withEffect">
                                  <p:stCondLst>
                                    <p:cond delay="0"/>
                                  </p:stCondLst>
                                  <p:childTnLst>
                                    <p:set>
                                      <p:cBhvr>
                                        <p:cTn id="44" dur="1" fill="hold">
                                          <p:stCondLst>
                                            <p:cond delay="0"/>
                                          </p:stCondLst>
                                        </p:cTn>
                                        <p:tgtEl>
                                          <p:spTgt spid="217"/>
                                        </p:tgtEl>
                                        <p:attrNameLst>
                                          <p:attrName>style.visibility</p:attrName>
                                        </p:attrNameLst>
                                      </p:cBhvr>
                                      <p:to>
                                        <p:strVal val="visible"/>
                                      </p:to>
                                    </p:set>
                                    <p:animEffect transition="in" filter="dissolve">
                                      <p:cBhvr>
                                        <p:cTn id="45" dur="500"/>
                                        <p:tgtEl>
                                          <p:spTgt spid="217"/>
                                        </p:tgtEl>
                                      </p:cBhvr>
                                    </p:animEffect>
                                  </p:childTnLst>
                                </p:cTn>
                              </p:par>
                              <p:par>
                                <p:cTn id="46" presetID="9" presetClass="entr" presetSubtype="0" fill="hold" nodeType="withEffect">
                                  <p:stCondLst>
                                    <p:cond delay="0"/>
                                  </p:stCondLst>
                                  <p:childTnLst>
                                    <p:set>
                                      <p:cBhvr>
                                        <p:cTn id="47" dur="1" fill="hold">
                                          <p:stCondLst>
                                            <p:cond delay="0"/>
                                          </p:stCondLst>
                                        </p:cTn>
                                        <p:tgtEl>
                                          <p:spTgt spid="218"/>
                                        </p:tgtEl>
                                        <p:attrNameLst>
                                          <p:attrName>style.visibility</p:attrName>
                                        </p:attrNameLst>
                                      </p:cBhvr>
                                      <p:to>
                                        <p:strVal val="visible"/>
                                      </p:to>
                                    </p:set>
                                    <p:animEffect transition="in" filter="dissolve">
                                      <p:cBhvr>
                                        <p:cTn id="48" dur="500"/>
                                        <p:tgtEl>
                                          <p:spTgt spid="218"/>
                                        </p:tgtEl>
                                      </p:cBhvr>
                                    </p:animEffect>
                                  </p:childTnLst>
                                </p:cTn>
                              </p:par>
                              <p:par>
                                <p:cTn id="49" presetID="9" presetClass="entr" presetSubtype="0" fill="hold" nodeType="withEffect">
                                  <p:stCondLst>
                                    <p:cond delay="0"/>
                                  </p:stCondLst>
                                  <p:childTnLst>
                                    <p:set>
                                      <p:cBhvr>
                                        <p:cTn id="50" dur="1" fill="hold">
                                          <p:stCondLst>
                                            <p:cond delay="0"/>
                                          </p:stCondLst>
                                        </p:cTn>
                                        <p:tgtEl>
                                          <p:spTgt spid="219"/>
                                        </p:tgtEl>
                                        <p:attrNameLst>
                                          <p:attrName>style.visibility</p:attrName>
                                        </p:attrNameLst>
                                      </p:cBhvr>
                                      <p:to>
                                        <p:strVal val="visible"/>
                                      </p:to>
                                    </p:set>
                                    <p:animEffect transition="in" filter="dissolve">
                                      <p:cBhvr>
                                        <p:cTn id="51" dur="500"/>
                                        <p:tgtEl>
                                          <p:spTgt spid="219"/>
                                        </p:tgtEl>
                                      </p:cBhvr>
                                    </p:animEffect>
                                  </p:childTnLst>
                                </p:cTn>
                              </p:par>
                              <p:par>
                                <p:cTn id="52" presetID="9" presetClass="entr" presetSubtype="0" fill="hold" nodeType="withEffect">
                                  <p:stCondLst>
                                    <p:cond delay="0"/>
                                  </p:stCondLst>
                                  <p:childTnLst>
                                    <p:set>
                                      <p:cBhvr>
                                        <p:cTn id="53" dur="1" fill="hold">
                                          <p:stCondLst>
                                            <p:cond delay="0"/>
                                          </p:stCondLst>
                                        </p:cTn>
                                        <p:tgtEl>
                                          <p:spTgt spid="224"/>
                                        </p:tgtEl>
                                        <p:attrNameLst>
                                          <p:attrName>style.visibility</p:attrName>
                                        </p:attrNameLst>
                                      </p:cBhvr>
                                      <p:to>
                                        <p:strVal val="visible"/>
                                      </p:to>
                                    </p:set>
                                    <p:animEffect transition="in" filter="dissolve">
                                      <p:cBhvr>
                                        <p:cTn id="54" dur="500"/>
                                        <p:tgtEl>
                                          <p:spTgt spid="224"/>
                                        </p:tgtEl>
                                      </p:cBhvr>
                                    </p:animEffect>
                                  </p:childTnLst>
                                </p:cTn>
                              </p:par>
                              <p:par>
                                <p:cTn id="55" presetID="9" presetClass="entr" presetSubtype="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dissolv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26"/>
                                        </p:tgtEl>
                                        <p:attrNameLst>
                                          <p:attrName>style.visibility</p:attrName>
                                        </p:attrNameLst>
                                      </p:cBhvr>
                                      <p:to>
                                        <p:strVal val="visible"/>
                                      </p:to>
                                    </p:set>
                                    <p:animEffect transition="in" filter="dissolve">
                                      <p:cBhvr>
                                        <p:cTn id="62" dur="500"/>
                                        <p:tgtEl>
                                          <p:spTgt spid="226"/>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nodeType="clickEffect">
                                  <p:stCondLst>
                                    <p:cond delay="0"/>
                                  </p:stCondLst>
                                  <p:childTnLst>
                                    <p:set>
                                      <p:cBhvr>
                                        <p:cTn id="66" dur="1" fill="hold">
                                          <p:stCondLst>
                                            <p:cond delay="0"/>
                                          </p:stCondLst>
                                        </p:cTn>
                                        <p:tgtEl>
                                          <p:spTgt spid="220"/>
                                        </p:tgtEl>
                                        <p:attrNameLst>
                                          <p:attrName>style.visibility</p:attrName>
                                        </p:attrNameLst>
                                      </p:cBhvr>
                                      <p:to>
                                        <p:strVal val="visible"/>
                                      </p:to>
                                    </p:set>
                                    <p:animEffect transition="in" filter="dissolve">
                                      <p:cBhvr>
                                        <p:cTn id="67" dur="500"/>
                                        <p:tgtEl>
                                          <p:spTgt spid="220"/>
                                        </p:tgtEl>
                                      </p:cBhvr>
                                    </p:animEffect>
                                  </p:childTnLst>
                                </p:cTn>
                              </p:par>
                              <p:par>
                                <p:cTn id="68" presetID="9" presetClass="entr" presetSubtype="0" fill="hold" nodeType="withEffect">
                                  <p:stCondLst>
                                    <p:cond delay="0"/>
                                  </p:stCondLst>
                                  <p:childTnLst>
                                    <p:set>
                                      <p:cBhvr>
                                        <p:cTn id="69" dur="1" fill="hold">
                                          <p:stCondLst>
                                            <p:cond delay="0"/>
                                          </p:stCondLst>
                                        </p:cTn>
                                        <p:tgtEl>
                                          <p:spTgt spid="206"/>
                                        </p:tgtEl>
                                        <p:attrNameLst>
                                          <p:attrName>style.visibility</p:attrName>
                                        </p:attrNameLst>
                                      </p:cBhvr>
                                      <p:to>
                                        <p:strVal val="visible"/>
                                      </p:to>
                                    </p:set>
                                    <p:animEffect transition="in" filter="dissolve">
                                      <p:cBhvr>
                                        <p:cTn id="70"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animBg="1"/>
      <p:bldP spid="215" grpId="0" animBg="1"/>
      <p:bldP spid="216" grpId="0" animBg="1"/>
      <p:bldP spid="22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55.)</a:t>
            </a:r>
          </a:p>
        </p:txBody>
      </p:sp>
      <p:sp>
        <p:nvSpPr>
          <p:cNvPr id="51" name="TextBox 50"/>
          <p:cNvSpPr txBox="1"/>
          <p:nvPr/>
        </p:nvSpPr>
        <p:spPr>
          <a:xfrm>
            <a:off x="520700" y="834556"/>
            <a:ext cx="5969000" cy="1631216"/>
          </a:xfrm>
          <a:prstGeom prst="rect">
            <a:avLst/>
          </a:prstGeom>
          <a:noFill/>
        </p:spPr>
        <p:txBody>
          <a:bodyPr wrap="square" rtlCol="0">
            <a:spAutoFit/>
          </a:bodyPr>
          <a:lstStyle/>
          <a:p>
            <a:r>
              <a:rPr lang="en-US" sz="2000" dirty="0">
                <a:solidFill>
                  <a:srgbClr val="000000"/>
                </a:solidFill>
                <a:latin typeface="Times New Roman"/>
                <a:cs typeface="Times New Roman"/>
              </a:rPr>
              <a:t>--The loop reaches the         point (halfway through the rotation), the </a:t>
            </a:r>
            <a:r>
              <a:rPr lang="en-US" sz="2000" dirty="0">
                <a:solidFill>
                  <a:srgbClr val="0000FF"/>
                </a:solidFill>
                <a:latin typeface="Times New Roman"/>
                <a:cs typeface="Times New Roman"/>
              </a:rPr>
              <a:t>external magnetic flux </a:t>
            </a:r>
            <a:r>
              <a:rPr lang="en-US" sz="2000" dirty="0">
                <a:solidFill>
                  <a:srgbClr val="000000"/>
                </a:solidFill>
                <a:latin typeface="Times New Roman"/>
                <a:cs typeface="Times New Roman"/>
              </a:rPr>
              <a:t>begins to enter a period of </a:t>
            </a:r>
            <a:r>
              <a:rPr lang="en-US" sz="2000" dirty="0">
                <a:solidFill>
                  <a:srgbClr val="0000FF"/>
                </a:solidFill>
                <a:latin typeface="Times New Roman"/>
                <a:cs typeface="Times New Roman"/>
              </a:rPr>
              <a:t>diminishing</a:t>
            </a:r>
            <a:r>
              <a:rPr lang="en-US" sz="2000" dirty="0">
                <a:solidFill>
                  <a:srgbClr val="000000"/>
                </a:solidFill>
                <a:latin typeface="Times New Roman"/>
                <a:cs typeface="Times New Roman"/>
              </a:rPr>
              <a:t>, so the </a:t>
            </a:r>
            <a:r>
              <a:rPr lang="en-US" sz="2000" dirty="0">
                <a:solidFill>
                  <a:srgbClr val="0000FF"/>
                </a:solidFill>
                <a:latin typeface="Times New Roman"/>
                <a:cs typeface="Times New Roman"/>
              </a:rPr>
              <a:t>induced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latin typeface="Times New Roman"/>
                <a:cs typeface="Times New Roman"/>
              </a:rPr>
              <a:t>orients </a:t>
            </a:r>
            <a:r>
              <a:rPr lang="en-US" sz="2000" i="1" dirty="0">
                <a:solidFill>
                  <a:srgbClr val="0000FF"/>
                </a:solidFill>
                <a:latin typeface="Times New Roman"/>
                <a:cs typeface="Times New Roman"/>
              </a:rPr>
              <a:t>into the page </a:t>
            </a:r>
            <a:r>
              <a:rPr lang="en-US" sz="2000" dirty="0">
                <a:solidFill>
                  <a:srgbClr val="000000"/>
                </a:solidFill>
                <a:latin typeface="Times New Roman"/>
                <a:cs typeface="Times New Roman"/>
              </a:rPr>
              <a:t>as the </a:t>
            </a:r>
            <a:r>
              <a:rPr lang="en-US" sz="2000" dirty="0">
                <a:solidFill>
                  <a:srgbClr val="0000FF"/>
                </a:solidFill>
                <a:latin typeface="Times New Roman"/>
                <a:cs typeface="Times New Roman"/>
              </a:rPr>
              <a:t>induced current </a:t>
            </a:r>
            <a:r>
              <a:rPr lang="en-US" sz="2000" dirty="0">
                <a:solidFill>
                  <a:srgbClr val="000000"/>
                </a:solidFill>
                <a:latin typeface="Times New Roman"/>
                <a:cs typeface="Times New Roman"/>
              </a:rPr>
              <a:t>goes</a:t>
            </a:r>
            <a:r>
              <a:rPr lang="en-US" sz="2000" dirty="0">
                <a:solidFill>
                  <a:srgbClr val="0000FF"/>
                </a:solidFill>
                <a:latin typeface="Times New Roman"/>
                <a:cs typeface="Times New Roman"/>
              </a:rPr>
              <a:t> </a:t>
            </a:r>
            <a:r>
              <a:rPr lang="en-US" sz="2000" dirty="0">
                <a:solidFill>
                  <a:srgbClr val="FF0000"/>
                </a:solidFill>
                <a:latin typeface="Times New Roman"/>
                <a:cs typeface="Times New Roman"/>
              </a:rPr>
              <a:t>c.c</a:t>
            </a:r>
            <a:r>
              <a:rPr lang="en-US" sz="2000" dirty="0">
                <a:solidFill>
                  <a:srgbClr val="000000"/>
                </a:solidFill>
                <a:latin typeface="Times New Roman"/>
                <a:cs typeface="Times New Roman"/>
              </a:rPr>
              <a:t>.  Now the </a:t>
            </a:r>
            <a:r>
              <a:rPr lang="en-US" sz="2000" dirty="0">
                <a:solidFill>
                  <a:srgbClr val="FF0000"/>
                </a:solidFill>
                <a:latin typeface="Times New Roman"/>
                <a:cs typeface="Times New Roman"/>
              </a:rPr>
              <a:t>blue end </a:t>
            </a:r>
            <a:r>
              <a:rPr lang="en-US" sz="2000" dirty="0">
                <a:solidFill>
                  <a:srgbClr val="0000FF"/>
                </a:solidFill>
                <a:latin typeface="Times New Roman"/>
                <a:cs typeface="Times New Roman"/>
              </a:rPr>
              <a:t>acts like </a:t>
            </a:r>
            <a:r>
              <a:rPr lang="en-US" sz="2000" dirty="0">
                <a:solidFill>
                  <a:srgbClr val="000000"/>
                </a:solidFill>
                <a:latin typeface="Times New Roman"/>
                <a:cs typeface="Times New Roman"/>
              </a:rPr>
              <a:t>a </a:t>
            </a:r>
            <a:r>
              <a:rPr lang="en-US" sz="2000" dirty="0">
                <a:solidFill>
                  <a:srgbClr val="FF0000"/>
                </a:solidFill>
                <a:latin typeface="Times New Roman"/>
                <a:cs typeface="Times New Roman"/>
              </a:rPr>
              <a:t>high voltage (+) source</a:t>
            </a:r>
            <a:r>
              <a:rPr lang="en-US" sz="2000" dirty="0">
                <a:solidFill>
                  <a:srgbClr val="000000"/>
                </a:solidFill>
                <a:latin typeface="Times New Roman"/>
                <a:cs typeface="Times New Roman"/>
              </a:rPr>
              <a:t>.  </a:t>
            </a:r>
          </a:p>
        </p:txBody>
      </p:sp>
      <p:grpSp>
        <p:nvGrpSpPr>
          <p:cNvPr id="94" name="Group 6"/>
          <p:cNvGrpSpPr>
            <a:grpSpLocks/>
          </p:cNvGrpSpPr>
          <p:nvPr/>
        </p:nvGrpSpPr>
        <p:grpSpPr bwMode="auto">
          <a:xfrm>
            <a:off x="7008777" y="3270618"/>
            <a:ext cx="244321" cy="245409"/>
            <a:chOff x="1576" y="1200"/>
            <a:chExt cx="216" cy="216"/>
          </a:xfrm>
        </p:grpSpPr>
        <p:sp>
          <p:nvSpPr>
            <p:cNvPr id="95" name="Oval 7"/>
            <p:cNvSpPr>
              <a:spLocks noChangeArrowheads="1"/>
            </p:cNvSpPr>
            <p:nvPr/>
          </p:nvSpPr>
          <p:spPr bwMode="auto">
            <a:xfrm>
              <a:off x="1576" y="1200"/>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6" name="Oval 8"/>
            <p:cNvSpPr>
              <a:spLocks noChangeArrowheads="1"/>
            </p:cNvSpPr>
            <p:nvPr/>
          </p:nvSpPr>
          <p:spPr bwMode="auto">
            <a:xfrm>
              <a:off x="1648" y="1280"/>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97" name="Group 9"/>
          <p:cNvGrpSpPr>
            <a:grpSpLocks/>
          </p:cNvGrpSpPr>
          <p:nvPr/>
        </p:nvGrpSpPr>
        <p:grpSpPr bwMode="auto">
          <a:xfrm>
            <a:off x="7008777" y="3934131"/>
            <a:ext cx="244321" cy="245409"/>
            <a:chOff x="1576" y="1784"/>
            <a:chExt cx="216" cy="216"/>
          </a:xfrm>
        </p:grpSpPr>
        <p:sp>
          <p:nvSpPr>
            <p:cNvPr id="98" name="Oval 10"/>
            <p:cNvSpPr>
              <a:spLocks noChangeArrowheads="1"/>
            </p:cNvSpPr>
            <p:nvPr/>
          </p:nvSpPr>
          <p:spPr bwMode="auto">
            <a:xfrm>
              <a:off x="1576" y="1784"/>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9" name="Oval 11"/>
            <p:cNvSpPr>
              <a:spLocks noChangeArrowheads="1"/>
            </p:cNvSpPr>
            <p:nvPr/>
          </p:nvSpPr>
          <p:spPr bwMode="auto">
            <a:xfrm>
              <a:off x="1648" y="1864"/>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00" name="Group 12"/>
          <p:cNvGrpSpPr>
            <a:grpSpLocks/>
          </p:cNvGrpSpPr>
          <p:nvPr/>
        </p:nvGrpSpPr>
        <p:grpSpPr bwMode="auto">
          <a:xfrm>
            <a:off x="7008777" y="4597645"/>
            <a:ext cx="244321" cy="245409"/>
            <a:chOff x="1576" y="2368"/>
            <a:chExt cx="216" cy="216"/>
          </a:xfrm>
        </p:grpSpPr>
        <p:sp>
          <p:nvSpPr>
            <p:cNvPr id="101" name="Oval 13"/>
            <p:cNvSpPr>
              <a:spLocks noChangeArrowheads="1"/>
            </p:cNvSpPr>
            <p:nvPr/>
          </p:nvSpPr>
          <p:spPr bwMode="auto">
            <a:xfrm>
              <a:off x="1576" y="2368"/>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2" name="Oval 14"/>
            <p:cNvSpPr>
              <a:spLocks noChangeArrowheads="1"/>
            </p:cNvSpPr>
            <p:nvPr/>
          </p:nvSpPr>
          <p:spPr bwMode="auto">
            <a:xfrm>
              <a:off x="1648" y="2448"/>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03" name="Group 15"/>
          <p:cNvGrpSpPr>
            <a:grpSpLocks/>
          </p:cNvGrpSpPr>
          <p:nvPr/>
        </p:nvGrpSpPr>
        <p:grpSpPr bwMode="auto">
          <a:xfrm>
            <a:off x="7008777" y="5261158"/>
            <a:ext cx="244321" cy="245409"/>
            <a:chOff x="1576" y="2952"/>
            <a:chExt cx="216" cy="216"/>
          </a:xfrm>
        </p:grpSpPr>
        <p:sp>
          <p:nvSpPr>
            <p:cNvPr id="104" name="Oval 16"/>
            <p:cNvSpPr>
              <a:spLocks noChangeArrowheads="1"/>
            </p:cNvSpPr>
            <p:nvPr/>
          </p:nvSpPr>
          <p:spPr bwMode="auto">
            <a:xfrm>
              <a:off x="1576" y="2952"/>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05" name="Oval 17"/>
            <p:cNvSpPr>
              <a:spLocks noChangeArrowheads="1"/>
            </p:cNvSpPr>
            <p:nvPr/>
          </p:nvSpPr>
          <p:spPr bwMode="auto">
            <a:xfrm>
              <a:off x="1648" y="3032"/>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06" name="Group 18"/>
          <p:cNvGrpSpPr>
            <a:grpSpLocks/>
          </p:cNvGrpSpPr>
          <p:nvPr/>
        </p:nvGrpSpPr>
        <p:grpSpPr bwMode="auto">
          <a:xfrm>
            <a:off x="7678396" y="3270618"/>
            <a:ext cx="244321" cy="2235949"/>
            <a:chOff x="2168" y="1200"/>
            <a:chExt cx="216" cy="1968"/>
          </a:xfrm>
        </p:grpSpPr>
        <p:grpSp>
          <p:nvGrpSpPr>
            <p:cNvPr id="107" name="Group 19"/>
            <p:cNvGrpSpPr>
              <a:grpSpLocks/>
            </p:cNvGrpSpPr>
            <p:nvPr/>
          </p:nvGrpSpPr>
          <p:grpSpPr bwMode="auto">
            <a:xfrm>
              <a:off x="2168" y="1200"/>
              <a:ext cx="216" cy="216"/>
              <a:chOff x="2168" y="1200"/>
              <a:chExt cx="216" cy="216"/>
            </a:xfrm>
          </p:grpSpPr>
          <p:sp>
            <p:nvSpPr>
              <p:cNvPr id="117" name="Oval 20"/>
              <p:cNvSpPr>
                <a:spLocks noChangeArrowheads="1"/>
              </p:cNvSpPr>
              <p:nvPr/>
            </p:nvSpPr>
            <p:spPr bwMode="auto">
              <a:xfrm>
                <a:off x="2168" y="1200"/>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8" name="Oval 21"/>
              <p:cNvSpPr>
                <a:spLocks noChangeArrowheads="1"/>
              </p:cNvSpPr>
              <p:nvPr/>
            </p:nvSpPr>
            <p:spPr bwMode="auto">
              <a:xfrm>
                <a:off x="2240" y="1280"/>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08" name="Group 22"/>
            <p:cNvGrpSpPr>
              <a:grpSpLocks/>
            </p:cNvGrpSpPr>
            <p:nvPr/>
          </p:nvGrpSpPr>
          <p:grpSpPr bwMode="auto">
            <a:xfrm>
              <a:off x="2168" y="1784"/>
              <a:ext cx="216" cy="216"/>
              <a:chOff x="2168" y="1784"/>
              <a:chExt cx="216" cy="216"/>
            </a:xfrm>
          </p:grpSpPr>
          <p:sp>
            <p:nvSpPr>
              <p:cNvPr id="115" name="Oval 23"/>
              <p:cNvSpPr>
                <a:spLocks noChangeArrowheads="1"/>
              </p:cNvSpPr>
              <p:nvPr/>
            </p:nvSpPr>
            <p:spPr bwMode="auto">
              <a:xfrm>
                <a:off x="2168" y="1784"/>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6" name="Oval 24"/>
              <p:cNvSpPr>
                <a:spLocks noChangeArrowheads="1"/>
              </p:cNvSpPr>
              <p:nvPr/>
            </p:nvSpPr>
            <p:spPr bwMode="auto">
              <a:xfrm>
                <a:off x="2240" y="1864"/>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09" name="Group 25"/>
            <p:cNvGrpSpPr>
              <a:grpSpLocks/>
            </p:cNvGrpSpPr>
            <p:nvPr/>
          </p:nvGrpSpPr>
          <p:grpSpPr bwMode="auto">
            <a:xfrm>
              <a:off x="2168" y="2368"/>
              <a:ext cx="216" cy="216"/>
              <a:chOff x="2168" y="2368"/>
              <a:chExt cx="216" cy="216"/>
            </a:xfrm>
          </p:grpSpPr>
          <p:sp>
            <p:nvSpPr>
              <p:cNvPr id="113" name="Oval 26"/>
              <p:cNvSpPr>
                <a:spLocks noChangeArrowheads="1"/>
              </p:cNvSpPr>
              <p:nvPr/>
            </p:nvSpPr>
            <p:spPr bwMode="auto">
              <a:xfrm>
                <a:off x="2168" y="2368"/>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4" name="Oval 27"/>
              <p:cNvSpPr>
                <a:spLocks noChangeArrowheads="1"/>
              </p:cNvSpPr>
              <p:nvPr/>
            </p:nvSpPr>
            <p:spPr bwMode="auto">
              <a:xfrm>
                <a:off x="2240" y="2448"/>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10" name="Group 28"/>
            <p:cNvGrpSpPr>
              <a:grpSpLocks/>
            </p:cNvGrpSpPr>
            <p:nvPr/>
          </p:nvGrpSpPr>
          <p:grpSpPr bwMode="auto">
            <a:xfrm>
              <a:off x="2168" y="2952"/>
              <a:ext cx="216" cy="216"/>
              <a:chOff x="2168" y="2952"/>
              <a:chExt cx="216" cy="216"/>
            </a:xfrm>
          </p:grpSpPr>
          <p:sp>
            <p:nvSpPr>
              <p:cNvPr id="111" name="Oval 29"/>
              <p:cNvSpPr>
                <a:spLocks noChangeArrowheads="1"/>
              </p:cNvSpPr>
              <p:nvPr/>
            </p:nvSpPr>
            <p:spPr bwMode="auto">
              <a:xfrm>
                <a:off x="2168" y="2952"/>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12" name="Oval 30"/>
              <p:cNvSpPr>
                <a:spLocks noChangeArrowheads="1"/>
              </p:cNvSpPr>
              <p:nvPr/>
            </p:nvSpPr>
            <p:spPr bwMode="auto">
              <a:xfrm>
                <a:off x="2240" y="3032"/>
                <a:ext cx="64" cy="64"/>
              </a:xfrm>
              <a:prstGeom prst="ellipse">
                <a:avLst/>
              </a:prstGeom>
              <a:solidFill>
                <a:schemeClr val="accent1"/>
              </a:solidFill>
              <a:ln w="25400">
                <a:solidFill>
                  <a:schemeClr val="tx1"/>
                </a:solidFill>
                <a:round/>
                <a:headEnd/>
                <a:tailEnd/>
              </a:ln>
            </p:spPr>
            <p:txBody>
              <a:bodyPr/>
              <a:lstStyle/>
              <a:p>
                <a:endParaRPr lang="en-US"/>
              </a:p>
            </p:txBody>
          </p:sp>
        </p:grpSp>
      </p:grpSp>
      <p:grpSp>
        <p:nvGrpSpPr>
          <p:cNvPr id="119" name="Group 31"/>
          <p:cNvGrpSpPr>
            <a:grpSpLocks/>
          </p:cNvGrpSpPr>
          <p:nvPr/>
        </p:nvGrpSpPr>
        <p:grpSpPr bwMode="auto">
          <a:xfrm>
            <a:off x="8348016" y="3270618"/>
            <a:ext cx="244321" cy="2235949"/>
            <a:chOff x="2760" y="1200"/>
            <a:chExt cx="216" cy="1968"/>
          </a:xfrm>
        </p:grpSpPr>
        <p:grpSp>
          <p:nvGrpSpPr>
            <p:cNvPr id="120" name="Group 32"/>
            <p:cNvGrpSpPr>
              <a:grpSpLocks/>
            </p:cNvGrpSpPr>
            <p:nvPr/>
          </p:nvGrpSpPr>
          <p:grpSpPr bwMode="auto">
            <a:xfrm>
              <a:off x="2760" y="1200"/>
              <a:ext cx="216" cy="216"/>
              <a:chOff x="2760" y="1200"/>
              <a:chExt cx="216" cy="216"/>
            </a:xfrm>
          </p:grpSpPr>
          <p:sp>
            <p:nvSpPr>
              <p:cNvPr id="130" name="Oval 33"/>
              <p:cNvSpPr>
                <a:spLocks noChangeArrowheads="1"/>
              </p:cNvSpPr>
              <p:nvPr/>
            </p:nvSpPr>
            <p:spPr bwMode="auto">
              <a:xfrm>
                <a:off x="2760" y="1200"/>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1" name="Oval 34"/>
              <p:cNvSpPr>
                <a:spLocks noChangeArrowheads="1"/>
              </p:cNvSpPr>
              <p:nvPr/>
            </p:nvSpPr>
            <p:spPr bwMode="auto">
              <a:xfrm>
                <a:off x="2832" y="1280"/>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21" name="Group 35"/>
            <p:cNvGrpSpPr>
              <a:grpSpLocks/>
            </p:cNvGrpSpPr>
            <p:nvPr/>
          </p:nvGrpSpPr>
          <p:grpSpPr bwMode="auto">
            <a:xfrm>
              <a:off x="2760" y="1784"/>
              <a:ext cx="216" cy="216"/>
              <a:chOff x="2760" y="1784"/>
              <a:chExt cx="216" cy="216"/>
            </a:xfrm>
          </p:grpSpPr>
          <p:sp>
            <p:nvSpPr>
              <p:cNvPr id="128" name="Oval 36"/>
              <p:cNvSpPr>
                <a:spLocks noChangeArrowheads="1"/>
              </p:cNvSpPr>
              <p:nvPr/>
            </p:nvSpPr>
            <p:spPr bwMode="auto">
              <a:xfrm>
                <a:off x="2760" y="1784"/>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9" name="Oval 37"/>
              <p:cNvSpPr>
                <a:spLocks noChangeArrowheads="1"/>
              </p:cNvSpPr>
              <p:nvPr/>
            </p:nvSpPr>
            <p:spPr bwMode="auto">
              <a:xfrm>
                <a:off x="2832" y="1864"/>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22" name="Group 38"/>
            <p:cNvGrpSpPr>
              <a:grpSpLocks/>
            </p:cNvGrpSpPr>
            <p:nvPr/>
          </p:nvGrpSpPr>
          <p:grpSpPr bwMode="auto">
            <a:xfrm>
              <a:off x="2760" y="2368"/>
              <a:ext cx="216" cy="216"/>
              <a:chOff x="2760" y="2368"/>
              <a:chExt cx="216" cy="216"/>
            </a:xfrm>
          </p:grpSpPr>
          <p:sp>
            <p:nvSpPr>
              <p:cNvPr id="126" name="Oval 39"/>
              <p:cNvSpPr>
                <a:spLocks noChangeArrowheads="1"/>
              </p:cNvSpPr>
              <p:nvPr/>
            </p:nvSpPr>
            <p:spPr bwMode="auto">
              <a:xfrm>
                <a:off x="2760" y="2368"/>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7" name="Oval 40"/>
              <p:cNvSpPr>
                <a:spLocks noChangeArrowheads="1"/>
              </p:cNvSpPr>
              <p:nvPr/>
            </p:nvSpPr>
            <p:spPr bwMode="auto">
              <a:xfrm>
                <a:off x="2832" y="2448"/>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23" name="Group 41"/>
            <p:cNvGrpSpPr>
              <a:grpSpLocks/>
            </p:cNvGrpSpPr>
            <p:nvPr/>
          </p:nvGrpSpPr>
          <p:grpSpPr bwMode="auto">
            <a:xfrm>
              <a:off x="2760" y="2952"/>
              <a:ext cx="216" cy="216"/>
              <a:chOff x="2760" y="2952"/>
              <a:chExt cx="216" cy="216"/>
            </a:xfrm>
          </p:grpSpPr>
          <p:sp>
            <p:nvSpPr>
              <p:cNvPr id="124" name="Oval 42"/>
              <p:cNvSpPr>
                <a:spLocks noChangeArrowheads="1"/>
              </p:cNvSpPr>
              <p:nvPr/>
            </p:nvSpPr>
            <p:spPr bwMode="auto">
              <a:xfrm>
                <a:off x="2760" y="2952"/>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25" name="Oval 43"/>
              <p:cNvSpPr>
                <a:spLocks noChangeArrowheads="1"/>
              </p:cNvSpPr>
              <p:nvPr/>
            </p:nvSpPr>
            <p:spPr bwMode="auto">
              <a:xfrm>
                <a:off x="2832" y="3032"/>
                <a:ext cx="64" cy="64"/>
              </a:xfrm>
              <a:prstGeom prst="ellipse">
                <a:avLst/>
              </a:prstGeom>
              <a:solidFill>
                <a:schemeClr val="accent1"/>
              </a:solidFill>
              <a:ln w="25400">
                <a:solidFill>
                  <a:schemeClr val="tx1"/>
                </a:solidFill>
                <a:round/>
                <a:headEnd/>
                <a:tailEnd/>
              </a:ln>
            </p:spPr>
            <p:txBody>
              <a:bodyPr/>
              <a:lstStyle/>
              <a:p>
                <a:endParaRPr lang="en-US"/>
              </a:p>
            </p:txBody>
          </p:sp>
        </p:grpSp>
      </p:grpSp>
      <p:grpSp>
        <p:nvGrpSpPr>
          <p:cNvPr id="132" name="Group 44"/>
          <p:cNvGrpSpPr>
            <a:grpSpLocks/>
          </p:cNvGrpSpPr>
          <p:nvPr/>
        </p:nvGrpSpPr>
        <p:grpSpPr bwMode="auto">
          <a:xfrm>
            <a:off x="9017635" y="3270618"/>
            <a:ext cx="244321" cy="2235949"/>
            <a:chOff x="3352" y="1200"/>
            <a:chExt cx="216" cy="1968"/>
          </a:xfrm>
        </p:grpSpPr>
        <p:grpSp>
          <p:nvGrpSpPr>
            <p:cNvPr id="133" name="Group 45"/>
            <p:cNvGrpSpPr>
              <a:grpSpLocks/>
            </p:cNvGrpSpPr>
            <p:nvPr/>
          </p:nvGrpSpPr>
          <p:grpSpPr bwMode="auto">
            <a:xfrm>
              <a:off x="3352" y="1200"/>
              <a:ext cx="216" cy="216"/>
              <a:chOff x="3352" y="1200"/>
              <a:chExt cx="216" cy="216"/>
            </a:xfrm>
          </p:grpSpPr>
          <p:sp>
            <p:nvSpPr>
              <p:cNvPr id="212" name="Oval 46"/>
              <p:cNvSpPr>
                <a:spLocks noChangeArrowheads="1"/>
              </p:cNvSpPr>
              <p:nvPr/>
            </p:nvSpPr>
            <p:spPr bwMode="auto">
              <a:xfrm>
                <a:off x="3352" y="1200"/>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13" name="Oval 47"/>
              <p:cNvSpPr>
                <a:spLocks noChangeArrowheads="1"/>
              </p:cNvSpPr>
              <p:nvPr/>
            </p:nvSpPr>
            <p:spPr bwMode="auto">
              <a:xfrm>
                <a:off x="3424" y="1280"/>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34" name="Group 48"/>
            <p:cNvGrpSpPr>
              <a:grpSpLocks/>
            </p:cNvGrpSpPr>
            <p:nvPr/>
          </p:nvGrpSpPr>
          <p:grpSpPr bwMode="auto">
            <a:xfrm>
              <a:off x="3352" y="1784"/>
              <a:ext cx="216" cy="216"/>
              <a:chOff x="3352" y="1784"/>
              <a:chExt cx="216" cy="216"/>
            </a:xfrm>
          </p:grpSpPr>
          <p:sp>
            <p:nvSpPr>
              <p:cNvPr id="210" name="Oval 49"/>
              <p:cNvSpPr>
                <a:spLocks noChangeArrowheads="1"/>
              </p:cNvSpPr>
              <p:nvPr/>
            </p:nvSpPr>
            <p:spPr bwMode="auto">
              <a:xfrm>
                <a:off x="3352" y="1784"/>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11" name="Oval 50"/>
              <p:cNvSpPr>
                <a:spLocks noChangeArrowheads="1"/>
              </p:cNvSpPr>
              <p:nvPr/>
            </p:nvSpPr>
            <p:spPr bwMode="auto">
              <a:xfrm>
                <a:off x="3424" y="1864"/>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35" name="Group 51"/>
            <p:cNvGrpSpPr>
              <a:grpSpLocks/>
            </p:cNvGrpSpPr>
            <p:nvPr/>
          </p:nvGrpSpPr>
          <p:grpSpPr bwMode="auto">
            <a:xfrm>
              <a:off x="3352" y="2368"/>
              <a:ext cx="216" cy="216"/>
              <a:chOff x="3352" y="2368"/>
              <a:chExt cx="216" cy="216"/>
            </a:xfrm>
          </p:grpSpPr>
          <p:sp>
            <p:nvSpPr>
              <p:cNvPr id="208" name="Oval 52"/>
              <p:cNvSpPr>
                <a:spLocks noChangeArrowheads="1"/>
              </p:cNvSpPr>
              <p:nvPr/>
            </p:nvSpPr>
            <p:spPr bwMode="auto">
              <a:xfrm>
                <a:off x="3352" y="2368"/>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09" name="Oval 53"/>
              <p:cNvSpPr>
                <a:spLocks noChangeArrowheads="1"/>
              </p:cNvSpPr>
              <p:nvPr/>
            </p:nvSpPr>
            <p:spPr bwMode="auto">
              <a:xfrm>
                <a:off x="3424" y="2448"/>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136" name="Group 54"/>
            <p:cNvGrpSpPr>
              <a:grpSpLocks/>
            </p:cNvGrpSpPr>
            <p:nvPr/>
          </p:nvGrpSpPr>
          <p:grpSpPr bwMode="auto">
            <a:xfrm>
              <a:off x="3352" y="2952"/>
              <a:ext cx="216" cy="216"/>
              <a:chOff x="3352" y="2952"/>
              <a:chExt cx="216" cy="216"/>
            </a:xfrm>
          </p:grpSpPr>
          <p:sp>
            <p:nvSpPr>
              <p:cNvPr id="137" name="Oval 55"/>
              <p:cNvSpPr>
                <a:spLocks noChangeArrowheads="1"/>
              </p:cNvSpPr>
              <p:nvPr/>
            </p:nvSpPr>
            <p:spPr bwMode="auto">
              <a:xfrm>
                <a:off x="3352" y="2952"/>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02" name="Oval 56"/>
              <p:cNvSpPr>
                <a:spLocks noChangeArrowheads="1"/>
              </p:cNvSpPr>
              <p:nvPr/>
            </p:nvSpPr>
            <p:spPr bwMode="auto">
              <a:xfrm>
                <a:off x="3424" y="3032"/>
                <a:ext cx="64" cy="64"/>
              </a:xfrm>
              <a:prstGeom prst="ellipse">
                <a:avLst/>
              </a:prstGeom>
              <a:solidFill>
                <a:schemeClr val="accent1"/>
              </a:solidFill>
              <a:ln w="25400">
                <a:solidFill>
                  <a:schemeClr val="tx1"/>
                </a:solidFill>
                <a:round/>
                <a:headEnd/>
                <a:tailEnd/>
              </a:ln>
            </p:spPr>
            <p:txBody>
              <a:bodyPr/>
              <a:lstStyle/>
              <a:p>
                <a:endParaRPr lang="en-US"/>
              </a:p>
            </p:txBody>
          </p:sp>
        </p:grpSp>
      </p:grpSp>
      <p:sp>
        <p:nvSpPr>
          <p:cNvPr id="214" name="Right Triangle 213"/>
          <p:cNvSpPr/>
          <p:nvPr/>
        </p:nvSpPr>
        <p:spPr>
          <a:xfrm rot="18913401">
            <a:off x="8076113" y="3439821"/>
            <a:ext cx="124381" cy="124381"/>
          </a:xfrm>
          <a:prstGeom prst="rtTriangl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Right Triangle 214"/>
          <p:cNvSpPr/>
          <p:nvPr/>
        </p:nvSpPr>
        <p:spPr>
          <a:xfrm rot="2686599" flipV="1">
            <a:off x="8076112" y="5134500"/>
            <a:ext cx="124381" cy="124381"/>
          </a:xfrm>
          <a:prstGeom prst="rtTriangl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Arc 215"/>
          <p:cNvSpPr/>
          <p:nvPr/>
        </p:nvSpPr>
        <p:spPr>
          <a:xfrm>
            <a:off x="7918467" y="3451939"/>
            <a:ext cx="409300" cy="113616"/>
          </a:xfrm>
          <a:prstGeom prst="arc">
            <a:avLst>
              <a:gd name="adj1" fmla="val 8894415"/>
              <a:gd name="adj2" fmla="val 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7" name="Straight Connector 216"/>
          <p:cNvCxnSpPr>
            <a:stCxn id="216" idx="0"/>
          </p:cNvCxnSpPr>
          <p:nvPr/>
        </p:nvCxnSpPr>
        <p:spPr>
          <a:xfrm flipH="1" flipV="1">
            <a:off x="7972367" y="3516027"/>
            <a:ext cx="67017" cy="4455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flipH="1">
            <a:off x="7942407" y="3560583"/>
            <a:ext cx="96978" cy="497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p:cNvCxnSpPr>
            <a:stCxn id="214" idx="5"/>
          </p:cNvCxnSpPr>
          <p:nvPr/>
        </p:nvCxnSpPr>
        <p:spPr>
          <a:xfrm>
            <a:off x="8138304" y="3502012"/>
            <a:ext cx="0" cy="1921587"/>
          </a:xfrm>
          <a:prstGeom prst="line">
            <a:avLst/>
          </a:pr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graphicFrame>
        <p:nvGraphicFramePr>
          <p:cNvPr id="223" name="Object 222"/>
          <p:cNvGraphicFramePr>
            <a:graphicFrameLocks noChangeAspect="1"/>
          </p:cNvGraphicFramePr>
          <p:nvPr>
            <p:extLst>
              <p:ext uri="{D42A27DB-BD31-4B8C-83A1-F6EECF244321}">
                <p14:modId xmlns:p14="http://schemas.microsoft.com/office/powerpoint/2010/main" val="989010589"/>
              </p:ext>
            </p:extLst>
          </p:nvPr>
        </p:nvGraphicFramePr>
        <p:xfrm>
          <a:off x="7531100" y="4979366"/>
          <a:ext cx="285206" cy="310257"/>
        </p:xfrm>
        <a:graphic>
          <a:graphicData uri="http://schemas.openxmlformats.org/presentationml/2006/ole">
            <mc:AlternateContent xmlns:mc="http://schemas.openxmlformats.org/markup-compatibility/2006">
              <mc:Choice xmlns:v="urn:schemas-microsoft-com:vml" Requires="v">
                <p:oleObj spid="_x0000_s2664135" name="Equation" r:id="rId4" imgW="139700" imgH="152400" progId="Equation.DSMT4">
                  <p:embed/>
                </p:oleObj>
              </mc:Choice>
              <mc:Fallback>
                <p:oleObj name="Equation" r:id="rId4" imgW="139700" imgH="152400" progId="Equation.DSMT4">
                  <p:embed/>
                  <p:pic>
                    <p:nvPicPr>
                      <p:cNvPr id="0" name=""/>
                      <p:cNvPicPr/>
                      <p:nvPr/>
                    </p:nvPicPr>
                    <p:blipFill>
                      <a:blip r:embed="rId5"/>
                      <a:stretch>
                        <a:fillRect/>
                      </a:stretch>
                    </p:blipFill>
                    <p:spPr>
                      <a:xfrm>
                        <a:off x="7531100" y="4979366"/>
                        <a:ext cx="285206" cy="310257"/>
                      </a:xfrm>
                      <a:prstGeom prst="rect">
                        <a:avLst/>
                      </a:prstGeom>
                    </p:spPr>
                  </p:pic>
                </p:oleObj>
              </mc:Fallback>
            </mc:AlternateContent>
          </a:graphicData>
        </a:graphic>
      </p:graphicFrame>
      <p:graphicFrame>
        <p:nvGraphicFramePr>
          <p:cNvPr id="224" name="Object 223"/>
          <p:cNvGraphicFramePr>
            <a:graphicFrameLocks noChangeAspect="1"/>
          </p:cNvGraphicFramePr>
          <p:nvPr>
            <p:extLst>
              <p:ext uri="{D42A27DB-BD31-4B8C-83A1-F6EECF244321}">
                <p14:modId xmlns:p14="http://schemas.microsoft.com/office/powerpoint/2010/main" val="1059252980"/>
              </p:ext>
            </p:extLst>
          </p:nvPr>
        </p:nvGraphicFramePr>
        <p:xfrm>
          <a:off x="8010510" y="3244035"/>
          <a:ext cx="255587" cy="234950"/>
        </p:xfrm>
        <a:graphic>
          <a:graphicData uri="http://schemas.openxmlformats.org/presentationml/2006/ole">
            <mc:AlternateContent xmlns:mc="http://schemas.openxmlformats.org/markup-compatibility/2006">
              <mc:Choice xmlns:v="urn:schemas-microsoft-com:vml" Requires="v">
                <p:oleObj spid="_x0000_s2664136" name="Equation" r:id="rId6" imgW="152400" imgH="139700" progId="Equation.DSMT4">
                  <p:embed/>
                </p:oleObj>
              </mc:Choice>
              <mc:Fallback>
                <p:oleObj name="Equation" r:id="rId6" imgW="152400" imgH="139700" progId="Equation.DSMT4">
                  <p:embed/>
                  <p:pic>
                    <p:nvPicPr>
                      <p:cNvPr id="0" name=""/>
                      <p:cNvPicPr/>
                      <p:nvPr/>
                    </p:nvPicPr>
                    <p:blipFill>
                      <a:blip r:embed="rId7"/>
                      <a:stretch>
                        <a:fillRect/>
                      </a:stretch>
                    </p:blipFill>
                    <p:spPr>
                      <a:xfrm>
                        <a:off x="8010510" y="3244035"/>
                        <a:ext cx="255587" cy="234950"/>
                      </a:xfrm>
                      <a:prstGeom prst="rect">
                        <a:avLst/>
                      </a:prstGeom>
                    </p:spPr>
                  </p:pic>
                </p:oleObj>
              </mc:Fallback>
            </mc:AlternateContent>
          </a:graphicData>
        </a:graphic>
      </p:graphicFrame>
      <p:grpSp>
        <p:nvGrpSpPr>
          <p:cNvPr id="13" name="Group 12"/>
          <p:cNvGrpSpPr/>
          <p:nvPr/>
        </p:nvGrpSpPr>
        <p:grpSpPr>
          <a:xfrm flipH="1">
            <a:off x="7628489" y="3589960"/>
            <a:ext cx="1011767" cy="1602006"/>
            <a:chOff x="7628489" y="3589960"/>
            <a:chExt cx="1011767" cy="1602006"/>
          </a:xfrm>
        </p:grpSpPr>
        <p:sp>
          <p:nvSpPr>
            <p:cNvPr id="90" name="Block Arc 89"/>
            <p:cNvSpPr/>
            <p:nvPr/>
          </p:nvSpPr>
          <p:spPr>
            <a:xfrm rot="16200000">
              <a:off x="7374983" y="3843467"/>
              <a:ext cx="1518779" cy="1011767"/>
            </a:xfrm>
            <a:prstGeom prst="blockArc">
              <a:avLst>
                <a:gd name="adj1" fmla="val 10629054"/>
                <a:gd name="adj2" fmla="val 21599981"/>
                <a:gd name="adj3" fmla="val 3808"/>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1" name="Freeform 90"/>
            <p:cNvSpPr/>
            <p:nvPr/>
          </p:nvSpPr>
          <p:spPr>
            <a:xfrm>
              <a:off x="8147523" y="5081342"/>
              <a:ext cx="377966" cy="110624"/>
            </a:xfrm>
            <a:custGeom>
              <a:avLst/>
              <a:gdLst>
                <a:gd name="connsiteX0" fmla="*/ 0 w 520700"/>
                <a:gd name="connsiteY0" fmla="*/ 0 h 152400"/>
                <a:gd name="connsiteX1" fmla="*/ 165100 w 520700"/>
                <a:gd name="connsiteY1" fmla="*/ 25400 h 152400"/>
                <a:gd name="connsiteX2" fmla="*/ 330200 w 520700"/>
                <a:gd name="connsiteY2" fmla="*/ 63500 h 152400"/>
                <a:gd name="connsiteX3" fmla="*/ 520700 w 5207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20700" h="152400">
                  <a:moveTo>
                    <a:pt x="0" y="0"/>
                  </a:moveTo>
                  <a:cubicBezTo>
                    <a:pt x="55033" y="7408"/>
                    <a:pt x="110067" y="14817"/>
                    <a:pt x="165100" y="25400"/>
                  </a:cubicBezTo>
                  <a:cubicBezTo>
                    <a:pt x="220133" y="35983"/>
                    <a:pt x="270933" y="42333"/>
                    <a:pt x="330200" y="63500"/>
                  </a:cubicBezTo>
                  <a:cubicBezTo>
                    <a:pt x="389467" y="84667"/>
                    <a:pt x="455083" y="118533"/>
                    <a:pt x="520700" y="152400"/>
                  </a:cubicBezTo>
                </a:path>
              </a:pathLst>
            </a:custGeom>
            <a:ln w="57150"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 name="Freeform 91"/>
            <p:cNvSpPr/>
            <p:nvPr/>
          </p:nvSpPr>
          <p:spPr>
            <a:xfrm flipH="1">
              <a:off x="7815650" y="5081084"/>
              <a:ext cx="377966" cy="110624"/>
            </a:xfrm>
            <a:custGeom>
              <a:avLst/>
              <a:gdLst>
                <a:gd name="connsiteX0" fmla="*/ 0 w 520700"/>
                <a:gd name="connsiteY0" fmla="*/ 0 h 152400"/>
                <a:gd name="connsiteX1" fmla="*/ 165100 w 520700"/>
                <a:gd name="connsiteY1" fmla="*/ 25400 h 152400"/>
                <a:gd name="connsiteX2" fmla="*/ 330200 w 520700"/>
                <a:gd name="connsiteY2" fmla="*/ 63500 h 152400"/>
                <a:gd name="connsiteX3" fmla="*/ 520700 w 5207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20700" h="152400">
                  <a:moveTo>
                    <a:pt x="0" y="0"/>
                  </a:moveTo>
                  <a:cubicBezTo>
                    <a:pt x="55033" y="7408"/>
                    <a:pt x="110067" y="14817"/>
                    <a:pt x="165100" y="25400"/>
                  </a:cubicBezTo>
                  <a:cubicBezTo>
                    <a:pt x="220133" y="35983"/>
                    <a:pt x="270933" y="42333"/>
                    <a:pt x="330200" y="63500"/>
                  </a:cubicBezTo>
                  <a:cubicBezTo>
                    <a:pt x="389467" y="84667"/>
                    <a:pt x="455083" y="118533"/>
                    <a:pt x="520700" y="152400"/>
                  </a:cubicBezTo>
                </a:path>
              </a:pathLst>
            </a:custGeom>
            <a:ln w="571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Block Arc 92"/>
            <p:cNvSpPr/>
            <p:nvPr/>
          </p:nvSpPr>
          <p:spPr>
            <a:xfrm rot="5400000" flipH="1">
              <a:off x="7379011" y="3853084"/>
              <a:ext cx="1518779" cy="992531"/>
            </a:xfrm>
            <a:prstGeom prst="blockArc">
              <a:avLst>
                <a:gd name="adj1" fmla="val 10629054"/>
                <a:gd name="adj2" fmla="val 21599981"/>
                <a:gd name="adj3" fmla="val 3808"/>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5" name="Freeform 224"/>
            <p:cNvSpPr/>
            <p:nvPr/>
          </p:nvSpPr>
          <p:spPr>
            <a:xfrm flipH="1">
              <a:off x="8448879" y="3814233"/>
              <a:ext cx="165954" cy="1092200"/>
            </a:xfrm>
            <a:custGeom>
              <a:avLst/>
              <a:gdLst>
                <a:gd name="connsiteX0" fmla="*/ 149021 w 165954"/>
                <a:gd name="connsiteY0" fmla="*/ 0 h 1092200"/>
                <a:gd name="connsiteX1" fmla="*/ 51654 w 165954"/>
                <a:gd name="connsiteY1" fmla="*/ 207434 h 1092200"/>
                <a:gd name="connsiteX2" fmla="*/ 5088 w 165954"/>
                <a:gd name="connsiteY2" fmla="*/ 452967 h 1092200"/>
                <a:gd name="connsiteX3" fmla="*/ 9321 w 165954"/>
                <a:gd name="connsiteY3" fmla="*/ 690034 h 1092200"/>
                <a:gd name="connsiteX4" fmla="*/ 77054 w 165954"/>
                <a:gd name="connsiteY4" fmla="*/ 935567 h 1092200"/>
                <a:gd name="connsiteX5" fmla="*/ 165954 w 165954"/>
                <a:gd name="connsiteY5" fmla="*/ 1092200 h 109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954" h="1092200">
                  <a:moveTo>
                    <a:pt x="149021" y="0"/>
                  </a:moveTo>
                  <a:cubicBezTo>
                    <a:pt x="112332" y="65969"/>
                    <a:pt x="75643" y="131939"/>
                    <a:pt x="51654" y="207434"/>
                  </a:cubicBezTo>
                  <a:cubicBezTo>
                    <a:pt x="27665" y="282929"/>
                    <a:pt x="12143" y="372534"/>
                    <a:pt x="5088" y="452967"/>
                  </a:cubicBezTo>
                  <a:cubicBezTo>
                    <a:pt x="-1967" y="533400"/>
                    <a:pt x="-2673" y="609601"/>
                    <a:pt x="9321" y="690034"/>
                  </a:cubicBezTo>
                  <a:cubicBezTo>
                    <a:pt x="21315" y="770467"/>
                    <a:pt x="50948" y="868539"/>
                    <a:pt x="77054" y="935567"/>
                  </a:cubicBezTo>
                  <a:cubicBezTo>
                    <a:pt x="103160" y="1002595"/>
                    <a:pt x="165954" y="1092200"/>
                    <a:pt x="165954" y="1092200"/>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26" name="TextBox 225"/>
          <p:cNvSpPr txBox="1"/>
          <p:nvPr/>
        </p:nvSpPr>
        <p:spPr>
          <a:xfrm>
            <a:off x="520700" y="3603900"/>
            <a:ext cx="5969000" cy="707886"/>
          </a:xfrm>
          <a:prstGeom prst="rect">
            <a:avLst/>
          </a:prstGeom>
          <a:noFill/>
        </p:spPr>
        <p:txBody>
          <a:bodyPr wrap="square" rtlCol="0">
            <a:spAutoFit/>
          </a:bodyPr>
          <a:lstStyle/>
          <a:p>
            <a:r>
              <a:rPr lang="en-US" sz="2000" dirty="0">
                <a:solidFill>
                  <a:srgbClr val="000000"/>
                </a:solidFill>
                <a:latin typeface="Times New Roman"/>
                <a:cs typeface="Times New Roman"/>
              </a:rPr>
              <a:t>--The loop continues with the motion, mimicking the action of the first half cycle.</a:t>
            </a:r>
          </a:p>
        </p:txBody>
      </p:sp>
      <p:grpSp>
        <p:nvGrpSpPr>
          <p:cNvPr id="220" name="Group 219"/>
          <p:cNvGrpSpPr/>
          <p:nvPr/>
        </p:nvGrpSpPr>
        <p:grpSpPr>
          <a:xfrm rot="18316530">
            <a:off x="8461096" y="4272742"/>
            <a:ext cx="304222" cy="232767"/>
            <a:chOff x="8397440" y="1906309"/>
            <a:chExt cx="304222" cy="232767"/>
          </a:xfrm>
        </p:grpSpPr>
        <p:cxnSp>
          <p:nvCxnSpPr>
            <p:cNvPr id="221" name="Straight Connector 220"/>
            <p:cNvCxnSpPr/>
            <p:nvPr/>
          </p:nvCxnSpPr>
          <p:spPr>
            <a:xfrm rot="3317596" flipH="1">
              <a:off x="8450242" y="1853507"/>
              <a:ext cx="126288" cy="23189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p:cNvCxnSpPr/>
            <p:nvPr/>
          </p:nvCxnSpPr>
          <p:spPr>
            <a:xfrm rot="3317596">
              <a:off x="8522573" y="1959986"/>
              <a:ext cx="126288" cy="23189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84" name="Group 283"/>
          <p:cNvGrpSpPr/>
          <p:nvPr/>
        </p:nvGrpSpPr>
        <p:grpSpPr>
          <a:xfrm>
            <a:off x="7919230" y="513348"/>
            <a:ext cx="409300" cy="113616"/>
            <a:chOff x="7418745" y="1425575"/>
            <a:chExt cx="563867" cy="156521"/>
          </a:xfrm>
        </p:grpSpPr>
        <p:sp>
          <p:nvSpPr>
            <p:cNvPr id="285" name="Arc 284"/>
            <p:cNvSpPr/>
            <p:nvPr/>
          </p:nvSpPr>
          <p:spPr>
            <a:xfrm>
              <a:off x="7418745" y="1425575"/>
              <a:ext cx="563867" cy="156521"/>
            </a:xfrm>
            <a:prstGeom prst="arc">
              <a:avLst>
                <a:gd name="adj1" fmla="val 8894415"/>
                <a:gd name="adj2" fmla="val 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86" name="Straight Connector 285"/>
            <p:cNvCxnSpPr>
              <a:stCxn id="285" idx="0"/>
            </p:cNvCxnSpPr>
            <p:nvPr/>
          </p:nvCxnSpPr>
          <p:spPr>
            <a:xfrm flipH="1" flipV="1">
              <a:off x="7493000" y="1513865"/>
              <a:ext cx="92325" cy="6138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7" name="Straight Connector 286"/>
            <p:cNvCxnSpPr/>
            <p:nvPr/>
          </p:nvCxnSpPr>
          <p:spPr>
            <a:xfrm flipH="1">
              <a:off x="7451725" y="1575247"/>
              <a:ext cx="133601" cy="6849"/>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292" name="Object 291"/>
          <p:cNvGraphicFramePr>
            <a:graphicFrameLocks noChangeAspect="1"/>
          </p:cNvGraphicFramePr>
          <p:nvPr>
            <p:extLst>
              <p:ext uri="{D42A27DB-BD31-4B8C-83A1-F6EECF244321}">
                <p14:modId xmlns:p14="http://schemas.microsoft.com/office/powerpoint/2010/main" val="720411830"/>
              </p:ext>
            </p:extLst>
          </p:nvPr>
        </p:nvGraphicFramePr>
        <p:xfrm>
          <a:off x="8010510" y="258235"/>
          <a:ext cx="255587" cy="234950"/>
        </p:xfrm>
        <a:graphic>
          <a:graphicData uri="http://schemas.openxmlformats.org/presentationml/2006/ole">
            <mc:AlternateContent xmlns:mc="http://schemas.openxmlformats.org/markup-compatibility/2006">
              <mc:Choice xmlns:v="urn:schemas-microsoft-com:vml" Requires="v">
                <p:oleObj spid="_x0000_s2664137" name="Equation" r:id="rId8" imgW="152400" imgH="139700" progId="Equation.DSMT4">
                  <p:embed/>
                </p:oleObj>
              </mc:Choice>
              <mc:Fallback>
                <p:oleObj name="Equation" r:id="rId8" imgW="152400" imgH="139700" progId="Equation.DSMT4">
                  <p:embed/>
                  <p:pic>
                    <p:nvPicPr>
                      <p:cNvPr id="0" name=""/>
                      <p:cNvPicPr/>
                      <p:nvPr/>
                    </p:nvPicPr>
                    <p:blipFill>
                      <a:blip r:embed="rId7"/>
                      <a:stretch>
                        <a:fillRect/>
                      </a:stretch>
                    </p:blipFill>
                    <p:spPr>
                      <a:xfrm>
                        <a:off x="8010510" y="258235"/>
                        <a:ext cx="255587" cy="234950"/>
                      </a:xfrm>
                      <a:prstGeom prst="rect">
                        <a:avLst/>
                      </a:prstGeom>
                    </p:spPr>
                  </p:pic>
                </p:oleObj>
              </mc:Fallback>
            </mc:AlternateContent>
          </a:graphicData>
        </a:graphic>
      </p:graphicFrame>
      <p:grpSp>
        <p:nvGrpSpPr>
          <p:cNvPr id="142" name="Group 141"/>
          <p:cNvGrpSpPr/>
          <p:nvPr/>
        </p:nvGrpSpPr>
        <p:grpSpPr>
          <a:xfrm>
            <a:off x="7375458" y="669085"/>
            <a:ext cx="1518783" cy="1599058"/>
            <a:chOff x="6670673" y="1615720"/>
            <a:chExt cx="2092328" cy="2202920"/>
          </a:xfrm>
        </p:grpSpPr>
        <p:sp>
          <p:nvSpPr>
            <p:cNvPr id="205" name="Block Arc 204"/>
            <p:cNvSpPr/>
            <p:nvPr/>
          </p:nvSpPr>
          <p:spPr>
            <a:xfrm rot="5400000" flipH="1">
              <a:off x="6670675" y="1615720"/>
              <a:ext cx="2092325" cy="2092326"/>
            </a:xfrm>
            <a:prstGeom prst="blockArc">
              <a:avLst>
                <a:gd name="adj1" fmla="val 10629054"/>
                <a:gd name="adj2" fmla="val 21599981"/>
                <a:gd name="adj3" fmla="val 3808"/>
              </a:avLst>
            </a:prstGeom>
            <a:solidFill>
              <a:srgbClr val="336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8" name="Freeform 227"/>
            <p:cNvSpPr/>
            <p:nvPr/>
          </p:nvSpPr>
          <p:spPr>
            <a:xfrm>
              <a:off x="7701725" y="3666240"/>
              <a:ext cx="520700" cy="152400"/>
            </a:xfrm>
            <a:custGeom>
              <a:avLst/>
              <a:gdLst>
                <a:gd name="connsiteX0" fmla="*/ 0 w 520700"/>
                <a:gd name="connsiteY0" fmla="*/ 0 h 152400"/>
                <a:gd name="connsiteX1" fmla="*/ 165100 w 520700"/>
                <a:gd name="connsiteY1" fmla="*/ 25400 h 152400"/>
                <a:gd name="connsiteX2" fmla="*/ 330200 w 520700"/>
                <a:gd name="connsiteY2" fmla="*/ 63500 h 152400"/>
                <a:gd name="connsiteX3" fmla="*/ 520700 w 5207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20700" h="152400">
                  <a:moveTo>
                    <a:pt x="0" y="0"/>
                  </a:moveTo>
                  <a:cubicBezTo>
                    <a:pt x="55033" y="7408"/>
                    <a:pt x="110067" y="14817"/>
                    <a:pt x="165100" y="25400"/>
                  </a:cubicBezTo>
                  <a:cubicBezTo>
                    <a:pt x="220133" y="35983"/>
                    <a:pt x="270933" y="42333"/>
                    <a:pt x="330200" y="63500"/>
                  </a:cubicBezTo>
                  <a:cubicBezTo>
                    <a:pt x="389467" y="84667"/>
                    <a:pt x="455083" y="118533"/>
                    <a:pt x="520700" y="152400"/>
                  </a:cubicBezTo>
                </a:path>
              </a:pathLst>
            </a:custGeom>
            <a:ln w="571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9" name="Block Arc 228"/>
            <p:cNvSpPr/>
            <p:nvPr/>
          </p:nvSpPr>
          <p:spPr>
            <a:xfrm rot="16200000">
              <a:off x="6670673" y="1615721"/>
              <a:ext cx="2092325" cy="2092325"/>
            </a:xfrm>
            <a:prstGeom prst="blockArc">
              <a:avLst>
                <a:gd name="adj1" fmla="val 10629054"/>
                <a:gd name="adj2" fmla="val 21599981"/>
                <a:gd name="adj3" fmla="val 3808"/>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7" name="Freeform 226"/>
            <p:cNvSpPr/>
            <p:nvPr/>
          </p:nvSpPr>
          <p:spPr>
            <a:xfrm flipH="1">
              <a:off x="7259755" y="3666239"/>
              <a:ext cx="520700" cy="152400"/>
            </a:xfrm>
            <a:custGeom>
              <a:avLst/>
              <a:gdLst>
                <a:gd name="connsiteX0" fmla="*/ 0 w 520700"/>
                <a:gd name="connsiteY0" fmla="*/ 0 h 152400"/>
                <a:gd name="connsiteX1" fmla="*/ 165100 w 520700"/>
                <a:gd name="connsiteY1" fmla="*/ 25400 h 152400"/>
                <a:gd name="connsiteX2" fmla="*/ 330200 w 520700"/>
                <a:gd name="connsiteY2" fmla="*/ 63500 h 152400"/>
                <a:gd name="connsiteX3" fmla="*/ 520700 w 520700"/>
                <a:gd name="connsiteY3" fmla="*/ 152400 h 152400"/>
              </a:gdLst>
              <a:ahLst/>
              <a:cxnLst>
                <a:cxn ang="0">
                  <a:pos x="connsiteX0" y="connsiteY0"/>
                </a:cxn>
                <a:cxn ang="0">
                  <a:pos x="connsiteX1" y="connsiteY1"/>
                </a:cxn>
                <a:cxn ang="0">
                  <a:pos x="connsiteX2" y="connsiteY2"/>
                </a:cxn>
                <a:cxn ang="0">
                  <a:pos x="connsiteX3" y="connsiteY3"/>
                </a:cxn>
              </a:cxnLst>
              <a:rect l="l" t="t" r="r" b="b"/>
              <a:pathLst>
                <a:path w="520700" h="152400">
                  <a:moveTo>
                    <a:pt x="0" y="0"/>
                  </a:moveTo>
                  <a:cubicBezTo>
                    <a:pt x="55033" y="7408"/>
                    <a:pt x="110067" y="14817"/>
                    <a:pt x="165100" y="25400"/>
                  </a:cubicBezTo>
                  <a:cubicBezTo>
                    <a:pt x="220133" y="35983"/>
                    <a:pt x="270933" y="42333"/>
                    <a:pt x="330200" y="63500"/>
                  </a:cubicBezTo>
                  <a:cubicBezTo>
                    <a:pt x="389467" y="84667"/>
                    <a:pt x="455083" y="118533"/>
                    <a:pt x="520700" y="152400"/>
                  </a:cubicBezTo>
                </a:path>
              </a:pathLst>
            </a:custGeom>
            <a:ln w="57150"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30" name="Group 229"/>
          <p:cNvGrpSpPr/>
          <p:nvPr/>
        </p:nvGrpSpPr>
        <p:grpSpPr>
          <a:xfrm>
            <a:off x="7008777" y="349742"/>
            <a:ext cx="2253179" cy="2235949"/>
            <a:chOff x="2501900" y="1905000"/>
            <a:chExt cx="3162300" cy="3124200"/>
          </a:xfrm>
        </p:grpSpPr>
        <p:grpSp>
          <p:nvGrpSpPr>
            <p:cNvPr id="231" name="Group 6"/>
            <p:cNvGrpSpPr>
              <a:grpSpLocks/>
            </p:cNvGrpSpPr>
            <p:nvPr/>
          </p:nvGrpSpPr>
          <p:grpSpPr bwMode="auto">
            <a:xfrm>
              <a:off x="2501900" y="1905000"/>
              <a:ext cx="342900" cy="342900"/>
              <a:chOff x="1576" y="1200"/>
              <a:chExt cx="216" cy="216"/>
            </a:xfrm>
          </p:grpSpPr>
          <p:sp>
            <p:nvSpPr>
              <p:cNvPr id="280" name="Oval 7"/>
              <p:cNvSpPr>
                <a:spLocks noChangeArrowheads="1"/>
              </p:cNvSpPr>
              <p:nvPr/>
            </p:nvSpPr>
            <p:spPr bwMode="auto">
              <a:xfrm>
                <a:off x="1576" y="1200"/>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81" name="Oval 8"/>
              <p:cNvSpPr>
                <a:spLocks noChangeArrowheads="1"/>
              </p:cNvSpPr>
              <p:nvPr/>
            </p:nvSpPr>
            <p:spPr bwMode="auto">
              <a:xfrm>
                <a:off x="1648" y="1280"/>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232" name="Group 9"/>
            <p:cNvGrpSpPr>
              <a:grpSpLocks/>
            </p:cNvGrpSpPr>
            <p:nvPr/>
          </p:nvGrpSpPr>
          <p:grpSpPr bwMode="auto">
            <a:xfrm>
              <a:off x="2501900" y="2832100"/>
              <a:ext cx="342900" cy="342900"/>
              <a:chOff x="1576" y="1784"/>
              <a:chExt cx="216" cy="216"/>
            </a:xfrm>
          </p:grpSpPr>
          <p:sp>
            <p:nvSpPr>
              <p:cNvPr id="278" name="Oval 10"/>
              <p:cNvSpPr>
                <a:spLocks noChangeArrowheads="1"/>
              </p:cNvSpPr>
              <p:nvPr/>
            </p:nvSpPr>
            <p:spPr bwMode="auto">
              <a:xfrm>
                <a:off x="1576" y="1784"/>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9" name="Oval 11"/>
              <p:cNvSpPr>
                <a:spLocks noChangeArrowheads="1"/>
              </p:cNvSpPr>
              <p:nvPr/>
            </p:nvSpPr>
            <p:spPr bwMode="auto">
              <a:xfrm>
                <a:off x="1648" y="1864"/>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233" name="Group 12"/>
            <p:cNvGrpSpPr>
              <a:grpSpLocks/>
            </p:cNvGrpSpPr>
            <p:nvPr/>
          </p:nvGrpSpPr>
          <p:grpSpPr bwMode="auto">
            <a:xfrm>
              <a:off x="2501900" y="3759200"/>
              <a:ext cx="342900" cy="342900"/>
              <a:chOff x="1576" y="2368"/>
              <a:chExt cx="216" cy="216"/>
            </a:xfrm>
          </p:grpSpPr>
          <p:sp>
            <p:nvSpPr>
              <p:cNvPr id="276" name="Oval 13"/>
              <p:cNvSpPr>
                <a:spLocks noChangeArrowheads="1"/>
              </p:cNvSpPr>
              <p:nvPr/>
            </p:nvSpPr>
            <p:spPr bwMode="auto">
              <a:xfrm>
                <a:off x="1576" y="2368"/>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7" name="Oval 14"/>
              <p:cNvSpPr>
                <a:spLocks noChangeArrowheads="1"/>
              </p:cNvSpPr>
              <p:nvPr/>
            </p:nvSpPr>
            <p:spPr bwMode="auto">
              <a:xfrm>
                <a:off x="1648" y="2448"/>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234" name="Group 15"/>
            <p:cNvGrpSpPr>
              <a:grpSpLocks/>
            </p:cNvGrpSpPr>
            <p:nvPr/>
          </p:nvGrpSpPr>
          <p:grpSpPr bwMode="auto">
            <a:xfrm>
              <a:off x="2501900" y="4686300"/>
              <a:ext cx="342900" cy="342900"/>
              <a:chOff x="1576" y="2952"/>
              <a:chExt cx="216" cy="216"/>
            </a:xfrm>
          </p:grpSpPr>
          <p:sp>
            <p:nvSpPr>
              <p:cNvPr id="274" name="Oval 16"/>
              <p:cNvSpPr>
                <a:spLocks noChangeArrowheads="1"/>
              </p:cNvSpPr>
              <p:nvPr/>
            </p:nvSpPr>
            <p:spPr bwMode="auto">
              <a:xfrm>
                <a:off x="1576" y="2952"/>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5" name="Oval 17"/>
              <p:cNvSpPr>
                <a:spLocks noChangeArrowheads="1"/>
              </p:cNvSpPr>
              <p:nvPr/>
            </p:nvSpPr>
            <p:spPr bwMode="auto">
              <a:xfrm>
                <a:off x="1648" y="3032"/>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235" name="Group 18"/>
            <p:cNvGrpSpPr>
              <a:grpSpLocks/>
            </p:cNvGrpSpPr>
            <p:nvPr/>
          </p:nvGrpSpPr>
          <p:grpSpPr bwMode="auto">
            <a:xfrm>
              <a:off x="3441700" y="1905000"/>
              <a:ext cx="342900" cy="3124200"/>
              <a:chOff x="2168" y="1200"/>
              <a:chExt cx="216" cy="1968"/>
            </a:xfrm>
          </p:grpSpPr>
          <p:grpSp>
            <p:nvGrpSpPr>
              <p:cNvPr id="262" name="Group 19"/>
              <p:cNvGrpSpPr>
                <a:grpSpLocks/>
              </p:cNvGrpSpPr>
              <p:nvPr/>
            </p:nvGrpSpPr>
            <p:grpSpPr bwMode="auto">
              <a:xfrm>
                <a:off x="2168" y="1200"/>
                <a:ext cx="216" cy="216"/>
                <a:chOff x="2168" y="1200"/>
                <a:chExt cx="216" cy="216"/>
              </a:xfrm>
            </p:grpSpPr>
            <p:sp>
              <p:nvSpPr>
                <p:cNvPr id="272" name="Oval 20"/>
                <p:cNvSpPr>
                  <a:spLocks noChangeArrowheads="1"/>
                </p:cNvSpPr>
                <p:nvPr/>
              </p:nvSpPr>
              <p:spPr bwMode="auto">
                <a:xfrm>
                  <a:off x="2168" y="1200"/>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3" name="Oval 21"/>
                <p:cNvSpPr>
                  <a:spLocks noChangeArrowheads="1"/>
                </p:cNvSpPr>
                <p:nvPr/>
              </p:nvSpPr>
              <p:spPr bwMode="auto">
                <a:xfrm>
                  <a:off x="2240" y="1280"/>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263" name="Group 22"/>
              <p:cNvGrpSpPr>
                <a:grpSpLocks/>
              </p:cNvGrpSpPr>
              <p:nvPr/>
            </p:nvGrpSpPr>
            <p:grpSpPr bwMode="auto">
              <a:xfrm>
                <a:off x="2168" y="1784"/>
                <a:ext cx="216" cy="216"/>
                <a:chOff x="2168" y="1784"/>
                <a:chExt cx="216" cy="216"/>
              </a:xfrm>
            </p:grpSpPr>
            <p:sp>
              <p:nvSpPr>
                <p:cNvPr id="270" name="Oval 23"/>
                <p:cNvSpPr>
                  <a:spLocks noChangeArrowheads="1"/>
                </p:cNvSpPr>
                <p:nvPr/>
              </p:nvSpPr>
              <p:spPr bwMode="auto">
                <a:xfrm>
                  <a:off x="2168" y="1784"/>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71" name="Oval 24"/>
                <p:cNvSpPr>
                  <a:spLocks noChangeArrowheads="1"/>
                </p:cNvSpPr>
                <p:nvPr/>
              </p:nvSpPr>
              <p:spPr bwMode="auto">
                <a:xfrm>
                  <a:off x="2240" y="1864"/>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264" name="Group 25"/>
              <p:cNvGrpSpPr>
                <a:grpSpLocks/>
              </p:cNvGrpSpPr>
              <p:nvPr/>
            </p:nvGrpSpPr>
            <p:grpSpPr bwMode="auto">
              <a:xfrm>
                <a:off x="2168" y="2368"/>
                <a:ext cx="216" cy="216"/>
                <a:chOff x="2168" y="2368"/>
                <a:chExt cx="216" cy="216"/>
              </a:xfrm>
            </p:grpSpPr>
            <p:sp>
              <p:nvSpPr>
                <p:cNvPr id="268" name="Oval 26"/>
                <p:cNvSpPr>
                  <a:spLocks noChangeArrowheads="1"/>
                </p:cNvSpPr>
                <p:nvPr/>
              </p:nvSpPr>
              <p:spPr bwMode="auto">
                <a:xfrm>
                  <a:off x="2168" y="2368"/>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9" name="Oval 27"/>
                <p:cNvSpPr>
                  <a:spLocks noChangeArrowheads="1"/>
                </p:cNvSpPr>
                <p:nvPr/>
              </p:nvSpPr>
              <p:spPr bwMode="auto">
                <a:xfrm>
                  <a:off x="2240" y="2448"/>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265" name="Group 28"/>
              <p:cNvGrpSpPr>
                <a:grpSpLocks/>
              </p:cNvGrpSpPr>
              <p:nvPr/>
            </p:nvGrpSpPr>
            <p:grpSpPr bwMode="auto">
              <a:xfrm>
                <a:off x="2168" y="2952"/>
                <a:ext cx="216" cy="216"/>
                <a:chOff x="2168" y="2952"/>
                <a:chExt cx="216" cy="216"/>
              </a:xfrm>
            </p:grpSpPr>
            <p:sp>
              <p:nvSpPr>
                <p:cNvPr id="266" name="Oval 29"/>
                <p:cNvSpPr>
                  <a:spLocks noChangeArrowheads="1"/>
                </p:cNvSpPr>
                <p:nvPr/>
              </p:nvSpPr>
              <p:spPr bwMode="auto">
                <a:xfrm>
                  <a:off x="2168" y="2952"/>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7" name="Oval 30"/>
                <p:cNvSpPr>
                  <a:spLocks noChangeArrowheads="1"/>
                </p:cNvSpPr>
                <p:nvPr/>
              </p:nvSpPr>
              <p:spPr bwMode="auto">
                <a:xfrm>
                  <a:off x="2240" y="3032"/>
                  <a:ext cx="64" cy="64"/>
                </a:xfrm>
                <a:prstGeom prst="ellipse">
                  <a:avLst/>
                </a:prstGeom>
                <a:solidFill>
                  <a:schemeClr val="accent1"/>
                </a:solidFill>
                <a:ln w="25400">
                  <a:solidFill>
                    <a:schemeClr val="tx1"/>
                  </a:solidFill>
                  <a:round/>
                  <a:headEnd/>
                  <a:tailEnd/>
                </a:ln>
              </p:spPr>
              <p:txBody>
                <a:bodyPr/>
                <a:lstStyle/>
                <a:p>
                  <a:endParaRPr lang="en-US"/>
                </a:p>
              </p:txBody>
            </p:sp>
          </p:grpSp>
        </p:grpSp>
        <p:grpSp>
          <p:nvGrpSpPr>
            <p:cNvPr id="236" name="Group 31"/>
            <p:cNvGrpSpPr>
              <a:grpSpLocks/>
            </p:cNvGrpSpPr>
            <p:nvPr/>
          </p:nvGrpSpPr>
          <p:grpSpPr bwMode="auto">
            <a:xfrm>
              <a:off x="4381500" y="1905000"/>
              <a:ext cx="342900" cy="3124200"/>
              <a:chOff x="2760" y="1200"/>
              <a:chExt cx="216" cy="1968"/>
            </a:xfrm>
          </p:grpSpPr>
          <p:grpSp>
            <p:nvGrpSpPr>
              <p:cNvPr id="250" name="Group 32"/>
              <p:cNvGrpSpPr>
                <a:grpSpLocks/>
              </p:cNvGrpSpPr>
              <p:nvPr/>
            </p:nvGrpSpPr>
            <p:grpSpPr bwMode="auto">
              <a:xfrm>
                <a:off x="2760" y="1200"/>
                <a:ext cx="216" cy="216"/>
                <a:chOff x="2760" y="1200"/>
                <a:chExt cx="216" cy="216"/>
              </a:xfrm>
            </p:grpSpPr>
            <p:sp>
              <p:nvSpPr>
                <p:cNvPr id="260" name="Oval 33"/>
                <p:cNvSpPr>
                  <a:spLocks noChangeArrowheads="1"/>
                </p:cNvSpPr>
                <p:nvPr/>
              </p:nvSpPr>
              <p:spPr bwMode="auto">
                <a:xfrm>
                  <a:off x="2760" y="1200"/>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61" name="Oval 34"/>
                <p:cNvSpPr>
                  <a:spLocks noChangeArrowheads="1"/>
                </p:cNvSpPr>
                <p:nvPr/>
              </p:nvSpPr>
              <p:spPr bwMode="auto">
                <a:xfrm>
                  <a:off x="2832" y="1280"/>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251" name="Group 35"/>
              <p:cNvGrpSpPr>
                <a:grpSpLocks/>
              </p:cNvGrpSpPr>
              <p:nvPr/>
            </p:nvGrpSpPr>
            <p:grpSpPr bwMode="auto">
              <a:xfrm>
                <a:off x="2760" y="1784"/>
                <a:ext cx="216" cy="216"/>
                <a:chOff x="2760" y="1784"/>
                <a:chExt cx="216" cy="216"/>
              </a:xfrm>
            </p:grpSpPr>
            <p:sp>
              <p:nvSpPr>
                <p:cNvPr id="258" name="Oval 36"/>
                <p:cNvSpPr>
                  <a:spLocks noChangeArrowheads="1"/>
                </p:cNvSpPr>
                <p:nvPr/>
              </p:nvSpPr>
              <p:spPr bwMode="auto">
                <a:xfrm>
                  <a:off x="2760" y="1784"/>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59" name="Oval 37"/>
                <p:cNvSpPr>
                  <a:spLocks noChangeArrowheads="1"/>
                </p:cNvSpPr>
                <p:nvPr/>
              </p:nvSpPr>
              <p:spPr bwMode="auto">
                <a:xfrm>
                  <a:off x="2832" y="1864"/>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252" name="Group 38"/>
              <p:cNvGrpSpPr>
                <a:grpSpLocks/>
              </p:cNvGrpSpPr>
              <p:nvPr/>
            </p:nvGrpSpPr>
            <p:grpSpPr bwMode="auto">
              <a:xfrm>
                <a:off x="2760" y="2368"/>
                <a:ext cx="216" cy="216"/>
                <a:chOff x="2760" y="2368"/>
                <a:chExt cx="216" cy="216"/>
              </a:xfrm>
            </p:grpSpPr>
            <p:sp>
              <p:nvSpPr>
                <p:cNvPr id="256" name="Oval 39"/>
                <p:cNvSpPr>
                  <a:spLocks noChangeArrowheads="1"/>
                </p:cNvSpPr>
                <p:nvPr/>
              </p:nvSpPr>
              <p:spPr bwMode="auto">
                <a:xfrm>
                  <a:off x="2760" y="2368"/>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57" name="Oval 40"/>
                <p:cNvSpPr>
                  <a:spLocks noChangeArrowheads="1"/>
                </p:cNvSpPr>
                <p:nvPr/>
              </p:nvSpPr>
              <p:spPr bwMode="auto">
                <a:xfrm>
                  <a:off x="2832" y="2448"/>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253" name="Group 41"/>
              <p:cNvGrpSpPr>
                <a:grpSpLocks/>
              </p:cNvGrpSpPr>
              <p:nvPr/>
            </p:nvGrpSpPr>
            <p:grpSpPr bwMode="auto">
              <a:xfrm>
                <a:off x="2760" y="2952"/>
                <a:ext cx="216" cy="216"/>
                <a:chOff x="2760" y="2952"/>
                <a:chExt cx="216" cy="216"/>
              </a:xfrm>
            </p:grpSpPr>
            <p:sp>
              <p:nvSpPr>
                <p:cNvPr id="254" name="Oval 42"/>
                <p:cNvSpPr>
                  <a:spLocks noChangeArrowheads="1"/>
                </p:cNvSpPr>
                <p:nvPr/>
              </p:nvSpPr>
              <p:spPr bwMode="auto">
                <a:xfrm>
                  <a:off x="2760" y="2952"/>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55" name="Oval 43"/>
                <p:cNvSpPr>
                  <a:spLocks noChangeArrowheads="1"/>
                </p:cNvSpPr>
                <p:nvPr/>
              </p:nvSpPr>
              <p:spPr bwMode="auto">
                <a:xfrm>
                  <a:off x="2832" y="3032"/>
                  <a:ext cx="64" cy="64"/>
                </a:xfrm>
                <a:prstGeom prst="ellipse">
                  <a:avLst/>
                </a:prstGeom>
                <a:solidFill>
                  <a:schemeClr val="accent1"/>
                </a:solidFill>
                <a:ln w="25400">
                  <a:solidFill>
                    <a:schemeClr val="tx1"/>
                  </a:solidFill>
                  <a:round/>
                  <a:headEnd/>
                  <a:tailEnd/>
                </a:ln>
              </p:spPr>
              <p:txBody>
                <a:bodyPr/>
                <a:lstStyle/>
                <a:p>
                  <a:endParaRPr lang="en-US"/>
                </a:p>
              </p:txBody>
            </p:sp>
          </p:grpSp>
        </p:grpSp>
        <p:grpSp>
          <p:nvGrpSpPr>
            <p:cNvPr id="237" name="Group 44"/>
            <p:cNvGrpSpPr>
              <a:grpSpLocks/>
            </p:cNvGrpSpPr>
            <p:nvPr/>
          </p:nvGrpSpPr>
          <p:grpSpPr bwMode="auto">
            <a:xfrm>
              <a:off x="5321300" y="1905000"/>
              <a:ext cx="342900" cy="3124200"/>
              <a:chOff x="3352" y="1200"/>
              <a:chExt cx="216" cy="1968"/>
            </a:xfrm>
          </p:grpSpPr>
          <p:grpSp>
            <p:nvGrpSpPr>
              <p:cNvPr id="238" name="Group 45"/>
              <p:cNvGrpSpPr>
                <a:grpSpLocks/>
              </p:cNvGrpSpPr>
              <p:nvPr/>
            </p:nvGrpSpPr>
            <p:grpSpPr bwMode="auto">
              <a:xfrm>
                <a:off x="3352" y="1200"/>
                <a:ext cx="216" cy="216"/>
                <a:chOff x="3352" y="1200"/>
                <a:chExt cx="216" cy="216"/>
              </a:xfrm>
            </p:grpSpPr>
            <p:sp>
              <p:nvSpPr>
                <p:cNvPr id="248" name="Oval 46"/>
                <p:cNvSpPr>
                  <a:spLocks noChangeArrowheads="1"/>
                </p:cNvSpPr>
                <p:nvPr/>
              </p:nvSpPr>
              <p:spPr bwMode="auto">
                <a:xfrm>
                  <a:off x="3352" y="1200"/>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49" name="Oval 47"/>
                <p:cNvSpPr>
                  <a:spLocks noChangeArrowheads="1"/>
                </p:cNvSpPr>
                <p:nvPr/>
              </p:nvSpPr>
              <p:spPr bwMode="auto">
                <a:xfrm>
                  <a:off x="3424" y="1280"/>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239" name="Group 48"/>
              <p:cNvGrpSpPr>
                <a:grpSpLocks/>
              </p:cNvGrpSpPr>
              <p:nvPr/>
            </p:nvGrpSpPr>
            <p:grpSpPr bwMode="auto">
              <a:xfrm>
                <a:off x="3352" y="1784"/>
                <a:ext cx="216" cy="216"/>
                <a:chOff x="3352" y="1784"/>
                <a:chExt cx="216" cy="216"/>
              </a:xfrm>
            </p:grpSpPr>
            <p:sp>
              <p:nvSpPr>
                <p:cNvPr id="246" name="Oval 49"/>
                <p:cNvSpPr>
                  <a:spLocks noChangeArrowheads="1"/>
                </p:cNvSpPr>
                <p:nvPr/>
              </p:nvSpPr>
              <p:spPr bwMode="auto">
                <a:xfrm>
                  <a:off x="3352" y="1784"/>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47" name="Oval 50"/>
                <p:cNvSpPr>
                  <a:spLocks noChangeArrowheads="1"/>
                </p:cNvSpPr>
                <p:nvPr/>
              </p:nvSpPr>
              <p:spPr bwMode="auto">
                <a:xfrm>
                  <a:off x="3424" y="1864"/>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240" name="Group 51"/>
              <p:cNvGrpSpPr>
                <a:grpSpLocks/>
              </p:cNvGrpSpPr>
              <p:nvPr/>
            </p:nvGrpSpPr>
            <p:grpSpPr bwMode="auto">
              <a:xfrm>
                <a:off x="3352" y="2368"/>
                <a:ext cx="216" cy="216"/>
                <a:chOff x="3352" y="2368"/>
                <a:chExt cx="216" cy="216"/>
              </a:xfrm>
            </p:grpSpPr>
            <p:sp>
              <p:nvSpPr>
                <p:cNvPr id="244" name="Oval 52"/>
                <p:cNvSpPr>
                  <a:spLocks noChangeArrowheads="1"/>
                </p:cNvSpPr>
                <p:nvPr/>
              </p:nvSpPr>
              <p:spPr bwMode="auto">
                <a:xfrm>
                  <a:off x="3352" y="2368"/>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45" name="Oval 53"/>
                <p:cNvSpPr>
                  <a:spLocks noChangeArrowheads="1"/>
                </p:cNvSpPr>
                <p:nvPr/>
              </p:nvSpPr>
              <p:spPr bwMode="auto">
                <a:xfrm>
                  <a:off x="3424" y="2448"/>
                  <a:ext cx="64" cy="64"/>
                </a:xfrm>
                <a:prstGeom prst="ellipse">
                  <a:avLst/>
                </a:prstGeom>
                <a:solidFill>
                  <a:schemeClr val="accent1"/>
                </a:solidFill>
                <a:ln w="25400">
                  <a:solidFill>
                    <a:schemeClr val="tx1"/>
                  </a:solidFill>
                  <a:round/>
                  <a:headEnd/>
                  <a:tailEnd/>
                </a:ln>
              </p:spPr>
              <p:txBody>
                <a:bodyPr/>
                <a:lstStyle/>
                <a:p>
                  <a:endParaRPr lang="en-US"/>
                </a:p>
              </p:txBody>
            </p:sp>
          </p:grpSp>
          <p:grpSp>
            <p:nvGrpSpPr>
              <p:cNvPr id="241" name="Group 54"/>
              <p:cNvGrpSpPr>
                <a:grpSpLocks/>
              </p:cNvGrpSpPr>
              <p:nvPr/>
            </p:nvGrpSpPr>
            <p:grpSpPr bwMode="auto">
              <a:xfrm>
                <a:off x="3352" y="2952"/>
                <a:ext cx="216" cy="216"/>
                <a:chOff x="3352" y="2952"/>
                <a:chExt cx="216" cy="216"/>
              </a:xfrm>
            </p:grpSpPr>
            <p:sp>
              <p:nvSpPr>
                <p:cNvPr id="242" name="Oval 55"/>
                <p:cNvSpPr>
                  <a:spLocks noChangeArrowheads="1"/>
                </p:cNvSpPr>
                <p:nvPr/>
              </p:nvSpPr>
              <p:spPr bwMode="auto">
                <a:xfrm>
                  <a:off x="3352" y="2952"/>
                  <a:ext cx="216" cy="216"/>
                </a:xfrm>
                <a:prstGeom prst="ellipse">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43" name="Oval 56"/>
                <p:cNvSpPr>
                  <a:spLocks noChangeArrowheads="1"/>
                </p:cNvSpPr>
                <p:nvPr/>
              </p:nvSpPr>
              <p:spPr bwMode="auto">
                <a:xfrm>
                  <a:off x="3424" y="3032"/>
                  <a:ext cx="64" cy="64"/>
                </a:xfrm>
                <a:prstGeom prst="ellipse">
                  <a:avLst/>
                </a:prstGeom>
                <a:solidFill>
                  <a:schemeClr val="accent1"/>
                </a:solidFill>
                <a:ln w="25400">
                  <a:solidFill>
                    <a:schemeClr val="tx1"/>
                  </a:solidFill>
                  <a:round/>
                  <a:headEnd/>
                  <a:tailEnd/>
                </a:ln>
              </p:spPr>
              <p:txBody>
                <a:bodyPr/>
                <a:lstStyle/>
                <a:p>
                  <a:endParaRPr lang="en-US"/>
                </a:p>
              </p:txBody>
            </p:sp>
          </p:grpSp>
        </p:grpSp>
      </p:grpSp>
      <p:sp>
        <p:nvSpPr>
          <p:cNvPr id="282" name="Right Triangle 281"/>
          <p:cNvSpPr/>
          <p:nvPr/>
        </p:nvSpPr>
        <p:spPr>
          <a:xfrm rot="18913401">
            <a:off x="8076113" y="518945"/>
            <a:ext cx="124381" cy="124381"/>
          </a:xfrm>
          <a:prstGeom prst="rtTriangl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Right Triangle 282"/>
          <p:cNvSpPr/>
          <p:nvPr/>
        </p:nvSpPr>
        <p:spPr>
          <a:xfrm rot="2686599" flipV="1">
            <a:off x="8076112" y="2213624"/>
            <a:ext cx="124381" cy="124381"/>
          </a:xfrm>
          <a:prstGeom prst="rtTriangle">
            <a:avLst/>
          </a:prstGeom>
          <a:solidFill>
            <a:schemeClr val="tx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8" name="Straight Connector 287"/>
          <p:cNvCxnSpPr>
            <a:stCxn id="282" idx="5"/>
          </p:cNvCxnSpPr>
          <p:nvPr/>
        </p:nvCxnSpPr>
        <p:spPr>
          <a:xfrm>
            <a:off x="8138304" y="581136"/>
            <a:ext cx="0" cy="1921587"/>
          </a:xfrm>
          <a:prstGeom prst="line">
            <a:avLst/>
          </a:pr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grpSp>
        <p:nvGrpSpPr>
          <p:cNvPr id="289" name="Group 288"/>
          <p:cNvGrpSpPr/>
          <p:nvPr/>
        </p:nvGrpSpPr>
        <p:grpSpPr>
          <a:xfrm rot="3317596">
            <a:off x="8422049" y="1906288"/>
            <a:ext cx="255005" cy="233056"/>
            <a:chOff x="4686300" y="5775835"/>
            <a:chExt cx="333375" cy="233056"/>
          </a:xfrm>
        </p:grpSpPr>
        <p:cxnSp>
          <p:nvCxnSpPr>
            <p:cNvPr id="290" name="Straight Connector 289"/>
            <p:cNvCxnSpPr/>
            <p:nvPr/>
          </p:nvCxnSpPr>
          <p:spPr>
            <a:xfrm flipH="1">
              <a:off x="4686300" y="5775835"/>
              <a:ext cx="165100" cy="23189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91" name="Straight Connector 290"/>
            <p:cNvCxnSpPr/>
            <p:nvPr/>
          </p:nvCxnSpPr>
          <p:spPr>
            <a:xfrm>
              <a:off x="4854575" y="5777000"/>
              <a:ext cx="165100" cy="23189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293" name="Object 292"/>
          <p:cNvGraphicFramePr>
            <a:graphicFrameLocks noChangeAspect="1"/>
          </p:cNvGraphicFramePr>
          <p:nvPr>
            <p:extLst>
              <p:ext uri="{D42A27DB-BD31-4B8C-83A1-F6EECF244321}">
                <p14:modId xmlns:p14="http://schemas.microsoft.com/office/powerpoint/2010/main" val="926905778"/>
              </p:ext>
            </p:extLst>
          </p:nvPr>
        </p:nvGraphicFramePr>
        <p:xfrm>
          <a:off x="7517856" y="2066208"/>
          <a:ext cx="285206" cy="310257"/>
        </p:xfrm>
        <a:graphic>
          <a:graphicData uri="http://schemas.openxmlformats.org/presentationml/2006/ole">
            <mc:AlternateContent xmlns:mc="http://schemas.openxmlformats.org/markup-compatibility/2006">
              <mc:Choice xmlns:v="urn:schemas-microsoft-com:vml" Requires="v">
                <p:oleObj spid="_x0000_s2664138" name="Equation" r:id="rId9" imgW="139700" imgH="152400" progId="Equation.DSMT4">
                  <p:embed/>
                </p:oleObj>
              </mc:Choice>
              <mc:Fallback>
                <p:oleObj name="Equation" r:id="rId9" imgW="139700" imgH="152400" progId="Equation.DSMT4">
                  <p:embed/>
                  <p:pic>
                    <p:nvPicPr>
                      <p:cNvPr id="0" name=""/>
                      <p:cNvPicPr/>
                      <p:nvPr/>
                    </p:nvPicPr>
                    <p:blipFill>
                      <a:blip r:embed="rId10"/>
                      <a:stretch>
                        <a:fillRect/>
                      </a:stretch>
                    </p:blipFill>
                    <p:spPr>
                      <a:xfrm>
                        <a:off x="7517856" y="2066208"/>
                        <a:ext cx="285206" cy="310257"/>
                      </a:xfrm>
                      <a:prstGeom prst="rect">
                        <a:avLst/>
                      </a:prstGeom>
                    </p:spPr>
                  </p:pic>
                </p:oleObj>
              </mc:Fallback>
            </mc:AlternateContent>
          </a:graphicData>
        </a:graphic>
      </p:graphicFrame>
      <p:graphicFrame>
        <p:nvGraphicFramePr>
          <p:cNvPr id="294" name="Object 293"/>
          <p:cNvGraphicFramePr>
            <a:graphicFrameLocks noChangeAspect="1"/>
          </p:cNvGraphicFramePr>
          <p:nvPr>
            <p:extLst>
              <p:ext uri="{D42A27DB-BD31-4B8C-83A1-F6EECF244321}">
                <p14:modId xmlns:p14="http://schemas.microsoft.com/office/powerpoint/2010/main" val="1199951918"/>
              </p:ext>
            </p:extLst>
          </p:nvPr>
        </p:nvGraphicFramePr>
        <p:xfrm>
          <a:off x="2935288" y="856186"/>
          <a:ext cx="533400" cy="320675"/>
        </p:xfrm>
        <a:graphic>
          <a:graphicData uri="http://schemas.openxmlformats.org/presentationml/2006/ole">
            <mc:AlternateContent xmlns:mc="http://schemas.openxmlformats.org/markup-compatibility/2006">
              <mc:Choice xmlns:v="urn:schemas-microsoft-com:vml" Requires="v">
                <p:oleObj spid="_x0000_s2664139" name="Equation" r:id="rId11" imgW="317500" imgH="190500" progId="Equation.DSMT4">
                  <p:embed/>
                </p:oleObj>
              </mc:Choice>
              <mc:Fallback>
                <p:oleObj name="Equation" r:id="rId11" imgW="317500" imgH="190500" progId="Equation.DSMT4">
                  <p:embed/>
                  <p:pic>
                    <p:nvPicPr>
                      <p:cNvPr id="0" name=""/>
                      <p:cNvPicPr/>
                      <p:nvPr/>
                    </p:nvPicPr>
                    <p:blipFill>
                      <a:blip r:embed="rId12"/>
                      <a:stretch>
                        <a:fillRect/>
                      </a:stretch>
                    </p:blipFill>
                    <p:spPr>
                      <a:xfrm>
                        <a:off x="2935288" y="856186"/>
                        <a:ext cx="533400" cy="320675"/>
                      </a:xfrm>
                      <a:prstGeom prst="rect">
                        <a:avLst/>
                      </a:prstGeom>
                    </p:spPr>
                  </p:pic>
                </p:oleObj>
              </mc:Fallback>
            </mc:AlternateContent>
          </a:graphicData>
        </a:graphic>
      </p:graphicFrame>
      <p:sp>
        <p:nvSpPr>
          <p:cNvPr id="295" name="TextBox 294"/>
          <p:cNvSpPr txBox="1"/>
          <p:nvPr/>
        </p:nvSpPr>
        <p:spPr>
          <a:xfrm>
            <a:off x="520700" y="4935680"/>
            <a:ext cx="5969000" cy="1015663"/>
          </a:xfrm>
          <a:prstGeom prst="rect">
            <a:avLst/>
          </a:prstGeom>
          <a:noFill/>
        </p:spPr>
        <p:txBody>
          <a:bodyPr wrap="square" rtlCol="0">
            <a:spAutoFit/>
          </a:bodyPr>
          <a:lstStyle/>
          <a:p>
            <a:r>
              <a:rPr lang="en-US" sz="2000" dirty="0">
                <a:solidFill>
                  <a:srgbClr val="000000"/>
                </a:solidFill>
                <a:latin typeface="Times New Roman"/>
                <a:cs typeface="Times New Roman"/>
              </a:rPr>
              <a:t>--This continues as </a:t>
            </a:r>
            <a:r>
              <a:rPr lang="en-US" sz="2000" dirty="0">
                <a:solidFill>
                  <a:srgbClr val="0000FF"/>
                </a:solidFill>
                <a:latin typeface="Times New Roman"/>
                <a:cs typeface="Times New Roman"/>
              </a:rPr>
              <a:t>every half-cycle</a:t>
            </a:r>
            <a:r>
              <a:rPr lang="en-US" sz="2000" dirty="0">
                <a:solidFill>
                  <a:srgbClr val="000000"/>
                </a:solidFill>
                <a:latin typeface="Times New Roman"/>
                <a:cs typeface="Times New Roman"/>
              </a:rPr>
              <a:t>, the </a:t>
            </a:r>
            <a:r>
              <a:rPr lang="en-US" sz="2000" dirty="0">
                <a:solidFill>
                  <a:srgbClr val="0000FF"/>
                </a:solidFill>
                <a:latin typeface="Times New Roman"/>
                <a:cs typeface="Times New Roman"/>
              </a:rPr>
              <a:t>polarity across the ends changes</a:t>
            </a:r>
            <a:r>
              <a:rPr lang="en-US" sz="2000" dirty="0">
                <a:solidFill>
                  <a:srgbClr val="000000"/>
                </a:solidFill>
                <a:latin typeface="Times New Roman"/>
                <a:cs typeface="Times New Roman"/>
              </a:rPr>
              <a:t>.  We have just produced </a:t>
            </a:r>
            <a:r>
              <a:rPr lang="en-US" sz="2000" i="1" dirty="0">
                <a:solidFill>
                  <a:srgbClr val="FF0000"/>
                </a:solidFill>
                <a:latin typeface="Times New Roman"/>
                <a:cs typeface="Times New Roman"/>
              </a:rPr>
              <a:t>alternating current: AC</a:t>
            </a:r>
            <a:r>
              <a:rPr lang="en-US" sz="2000" dirty="0">
                <a:solidFill>
                  <a:srgbClr val="FF0000"/>
                </a:solidFill>
                <a:latin typeface="Times New Roman"/>
                <a:cs typeface="Times New Roman"/>
              </a:rPr>
              <a:t>!</a:t>
            </a:r>
          </a:p>
        </p:txBody>
      </p:sp>
      <p:sp>
        <p:nvSpPr>
          <p:cNvPr id="296" name="TextBox 295"/>
          <p:cNvSpPr txBox="1"/>
          <p:nvPr/>
        </p:nvSpPr>
        <p:spPr>
          <a:xfrm>
            <a:off x="520700" y="2698850"/>
            <a:ext cx="6375400" cy="400110"/>
          </a:xfrm>
          <a:prstGeom prst="rect">
            <a:avLst/>
          </a:prstGeom>
          <a:noFill/>
        </p:spPr>
        <p:txBody>
          <a:bodyPr wrap="square" rtlCol="0">
            <a:spAutoFit/>
          </a:bodyPr>
          <a:lstStyle/>
          <a:p>
            <a:r>
              <a:rPr lang="en-US" sz="2000" dirty="0">
                <a:solidFill>
                  <a:srgbClr val="000000"/>
                </a:solidFill>
                <a:latin typeface="Times New Roman"/>
                <a:cs typeface="Times New Roman"/>
              </a:rPr>
              <a:t>--This is a BIG DEAL!  </a:t>
            </a:r>
            <a:r>
              <a:rPr lang="en-US" sz="2000" dirty="0">
                <a:solidFill>
                  <a:srgbClr val="FF0000"/>
                </a:solidFill>
                <a:latin typeface="Times New Roman"/>
                <a:cs typeface="Times New Roman"/>
              </a:rPr>
              <a:t>The end-polarities have switched</a:t>
            </a:r>
            <a:r>
              <a:rPr lang="en-US" sz="2000" dirty="0">
                <a:solidFill>
                  <a:srgbClr val="000000"/>
                </a:solidFill>
                <a:latin typeface="Times New Roman"/>
                <a:cs typeface="Times New Roman"/>
              </a:rPr>
              <a:t>.</a:t>
            </a:r>
          </a:p>
        </p:txBody>
      </p:sp>
    </p:spTree>
    <p:extLst>
      <p:ext uri="{BB962C8B-B14F-4D97-AF65-F5344CB8AC3E}">
        <p14:creationId xmlns:p14="http://schemas.microsoft.com/office/powerpoint/2010/main" val="68360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3"/>
                                        </p:tgtEl>
                                        <p:attrNameLst>
                                          <p:attrName>style.visibility</p:attrName>
                                        </p:attrNameLst>
                                      </p:cBhvr>
                                      <p:to>
                                        <p:strVal val="visible"/>
                                      </p:to>
                                    </p:set>
                                    <p:animEffect transition="in" filter="dissolve">
                                      <p:cBhvr>
                                        <p:cTn id="7" dur="500"/>
                                        <p:tgtEl>
                                          <p:spTgt spid="293"/>
                                        </p:tgtEl>
                                      </p:cBhvr>
                                    </p:animEffect>
                                  </p:childTnLst>
                                </p:cTn>
                              </p:par>
                              <p:par>
                                <p:cTn id="8" presetID="9" presetClass="entr" presetSubtype="0" fill="hold" nodeType="withEffect">
                                  <p:stCondLst>
                                    <p:cond delay="0"/>
                                  </p:stCondLst>
                                  <p:childTnLst>
                                    <p:set>
                                      <p:cBhvr>
                                        <p:cTn id="9" dur="1" fill="hold">
                                          <p:stCondLst>
                                            <p:cond delay="0"/>
                                          </p:stCondLst>
                                        </p:cTn>
                                        <p:tgtEl>
                                          <p:spTgt spid="289"/>
                                        </p:tgtEl>
                                        <p:attrNameLst>
                                          <p:attrName>style.visibility</p:attrName>
                                        </p:attrNameLst>
                                      </p:cBhvr>
                                      <p:to>
                                        <p:strVal val="visible"/>
                                      </p:to>
                                    </p:set>
                                    <p:animEffect transition="in" filter="dissolve">
                                      <p:cBhvr>
                                        <p:cTn id="10" dur="500"/>
                                        <p:tgtEl>
                                          <p:spTgt spid="28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96"/>
                                        </p:tgtEl>
                                        <p:attrNameLst>
                                          <p:attrName>style.visibility</p:attrName>
                                        </p:attrNameLst>
                                      </p:cBhvr>
                                      <p:to>
                                        <p:strVal val="visible"/>
                                      </p:to>
                                    </p:set>
                                    <p:animEffect transition="in" filter="dissolve">
                                      <p:cBhvr>
                                        <p:cTn id="15" dur="500"/>
                                        <p:tgtEl>
                                          <p:spTgt spid="29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26"/>
                                        </p:tgtEl>
                                        <p:attrNameLst>
                                          <p:attrName>style.visibility</p:attrName>
                                        </p:attrNameLst>
                                      </p:cBhvr>
                                      <p:to>
                                        <p:strVal val="visible"/>
                                      </p:to>
                                    </p:set>
                                    <p:animEffect transition="in" filter="dissolve">
                                      <p:cBhvr>
                                        <p:cTn id="20" dur="500"/>
                                        <p:tgtEl>
                                          <p:spTgt spid="22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94"/>
                                        </p:tgtEl>
                                        <p:attrNameLst>
                                          <p:attrName>style.visibility</p:attrName>
                                        </p:attrNameLst>
                                      </p:cBhvr>
                                      <p:to>
                                        <p:strVal val="visible"/>
                                      </p:to>
                                    </p:set>
                                    <p:animEffect transition="in" filter="dissolve">
                                      <p:cBhvr>
                                        <p:cTn id="25" dur="500"/>
                                        <p:tgtEl>
                                          <p:spTgt spid="94"/>
                                        </p:tgtEl>
                                      </p:cBhvr>
                                    </p:animEffect>
                                  </p:childTnLst>
                                </p:cTn>
                              </p:par>
                              <p:par>
                                <p:cTn id="26" presetID="9" presetClass="entr" presetSubtype="0" fill="hold" nodeType="with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dissolve">
                                      <p:cBhvr>
                                        <p:cTn id="28" dur="500"/>
                                        <p:tgtEl>
                                          <p:spTgt spid="97"/>
                                        </p:tgtEl>
                                      </p:cBhvr>
                                    </p:animEffect>
                                  </p:childTnLst>
                                </p:cTn>
                              </p:par>
                              <p:par>
                                <p:cTn id="29" presetID="9" presetClass="entr" presetSubtype="0" fill="hold" nodeType="with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dissolve">
                                      <p:cBhvr>
                                        <p:cTn id="31" dur="500"/>
                                        <p:tgtEl>
                                          <p:spTgt spid="100"/>
                                        </p:tgtEl>
                                      </p:cBhvr>
                                    </p:animEffect>
                                  </p:childTnLst>
                                </p:cTn>
                              </p:par>
                              <p:par>
                                <p:cTn id="32" presetID="9" presetClass="entr" presetSubtype="0" fill="hold" nodeType="withEffect">
                                  <p:stCondLst>
                                    <p:cond delay="0"/>
                                  </p:stCondLst>
                                  <p:childTnLst>
                                    <p:set>
                                      <p:cBhvr>
                                        <p:cTn id="33" dur="1" fill="hold">
                                          <p:stCondLst>
                                            <p:cond delay="0"/>
                                          </p:stCondLst>
                                        </p:cTn>
                                        <p:tgtEl>
                                          <p:spTgt spid="103"/>
                                        </p:tgtEl>
                                        <p:attrNameLst>
                                          <p:attrName>style.visibility</p:attrName>
                                        </p:attrNameLst>
                                      </p:cBhvr>
                                      <p:to>
                                        <p:strVal val="visible"/>
                                      </p:to>
                                    </p:set>
                                    <p:animEffect transition="in" filter="dissolve">
                                      <p:cBhvr>
                                        <p:cTn id="34" dur="500"/>
                                        <p:tgtEl>
                                          <p:spTgt spid="103"/>
                                        </p:tgtEl>
                                      </p:cBhvr>
                                    </p:animEffect>
                                  </p:childTnLst>
                                </p:cTn>
                              </p:par>
                              <p:par>
                                <p:cTn id="35" presetID="9" presetClass="entr" presetSubtype="0" fill="hold" nodeType="withEffect">
                                  <p:stCondLst>
                                    <p:cond delay="0"/>
                                  </p:stCondLst>
                                  <p:childTnLst>
                                    <p:set>
                                      <p:cBhvr>
                                        <p:cTn id="36" dur="1" fill="hold">
                                          <p:stCondLst>
                                            <p:cond delay="0"/>
                                          </p:stCondLst>
                                        </p:cTn>
                                        <p:tgtEl>
                                          <p:spTgt spid="106"/>
                                        </p:tgtEl>
                                        <p:attrNameLst>
                                          <p:attrName>style.visibility</p:attrName>
                                        </p:attrNameLst>
                                      </p:cBhvr>
                                      <p:to>
                                        <p:strVal val="visible"/>
                                      </p:to>
                                    </p:set>
                                    <p:animEffect transition="in" filter="dissolve">
                                      <p:cBhvr>
                                        <p:cTn id="37" dur="500"/>
                                        <p:tgtEl>
                                          <p:spTgt spid="106"/>
                                        </p:tgtEl>
                                      </p:cBhvr>
                                    </p:animEffect>
                                  </p:childTnLst>
                                </p:cTn>
                              </p:par>
                              <p:par>
                                <p:cTn id="38" presetID="9" presetClass="entr" presetSubtype="0" fill="hold" nodeType="withEffect">
                                  <p:stCondLst>
                                    <p:cond delay="0"/>
                                  </p:stCondLst>
                                  <p:childTnLst>
                                    <p:set>
                                      <p:cBhvr>
                                        <p:cTn id="39" dur="1" fill="hold">
                                          <p:stCondLst>
                                            <p:cond delay="0"/>
                                          </p:stCondLst>
                                        </p:cTn>
                                        <p:tgtEl>
                                          <p:spTgt spid="119"/>
                                        </p:tgtEl>
                                        <p:attrNameLst>
                                          <p:attrName>style.visibility</p:attrName>
                                        </p:attrNameLst>
                                      </p:cBhvr>
                                      <p:to>
                                        <p:strVal val="visible"/>
                                      </p:to>
                                    </p:set>
                                    <p:animEffect transition="in" filter="dissolve">
                                      <p:cBhvr>
                                        <p:cTn id="40" dur="500"/>
                                        <p:tgtEl>
                                          <p:spTgt spid="119"/>
                                        </p:tgtEl>
                                      </p:cBhvr>
                                    </p:animEffect>
                                  </p:childTnLst>
                                </p:cTn>
                              </p:par>
                              <p:par>
                                <p:cTn id="41" presetID="9" presetClass="entr" presetSubtype="0" fill="hold" nodeType="withEffect">
                                  <p:stCondLst>
                                    <p:cond delay="0"/>
                                  </p:stCondLst>
                                  <p:childTnLst>
                                    <p:set>
                                      <p:cBhvr>
                                        <p:cTn id="42" dur="1" fill="hold">
                                          <p:stCondLst>
                                            <p:cond delay="0"/>
                                          </p:stCondLst>
                                        </p:cTn>
                                        <p:tgtEl>
                                          <p:spTgt spid="132"/>
                                        </p:tgtEl>
                                        <p:attrNameLst>
                                          <p:attrName>style.visibility</p:attrName>
                                        </p:attrNameLst>
                                      </p:cBhvr>
                                      <p:to>
                                        <p:strVal val="visible"/>
                                      </p:to>
                                    </p:set>
                                    <p:animEffect transition="in" filter="dissolve">
                                      <p:cBhvr>
                                        <p:cTn id="43" dur="500"/>
                                        <p:tgtEl>
                                          <p:spTgt spid="132"/>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14"/>
                                        </p:tgtEl>
                                        <p:attrNameLst>
                                          <p:attrName>style.visibility</p:attrName>
                                        </p:attrNameLst>
                                      </p:cBhvr>
                                      <p:to>
                                        <p:strVal val="visible"/>
                                      </p:to>
                                    </p:set>
                                    <p:animEffect transition="in" filter="dissolve">
                                      <p:cBhvr>
                                        <p:cTn id="46" dur="500"/>
                                        <p:tgtEl>
                                          <p:spTgt spid="214"/>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215"/>
                                        </p:tgtEl>
                                        <p:attrNameLst>
                                          <p:attrName>style.visibility</p:attrName>
                                        </p:attrNameLst>
                                      </p:cBhvr>
                                      <p:to>
                                        <p:strVal val="visible"/>
                                      </p:to>
                                    </p:set>
                                    <p:animEffect transition="in" filter="dissolve">
                                      <p:cBhvr>
                                        <p:cTn id="49" dur="500"/>
                                        <p:tgtEl>
                                          <p:spTgt spid="215"/>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216"/>
                                        </p:tgtEl>
                                        <p:attrNameLst>
                                          <p:attrName>style.visibility</p:attrName>
                                        </p:attrNameLst>
                                      </p:cBhvr>
                                      <p:to>
                                        <p:strVal val="visible"/>
                                      </p:to>
                                    </p:set>
                                    <p:animEffect transition="in" filter="dissolve">
                                      <p:cBhvr>
                                        <p:cTn id="52" dur="500"/>
                                        <p:tgtEl>
                                          <p:spTgt spid="216"/>
                                        </p:tgtEl>
                                      </p:cBhvr>
                                    </p:animEffect>
                                  </p:childTnLst>
                                </p:cTn>
                              </p:par>
                              <p:par>
                                <p:cTn id="53" presetID="9" presetClass="entr" presetSubtype="0" fill="hold" nodeType="withEffect">
                                  <p:stCondLst>
                                    <p:cond delay="0"/>
                                  </p:stCondLst>
                                  <p:childTnLst>
                                    <p:set>
                                      <p:cBhvr>
                                        <p:cTn id="54" dur="1" fill="hold">
                                          <p:stCondLst>
                                            <p:cond delay="0"/>
                                          </p:stCondLst>
                                        </p:cTn>
                                        <p:tgtEl>
                                          <p:spTgt spid="217"/>
                                        </p:tgtEl>
                                        <p:attrNameLst>
                                          <p:attrName>style.visibility</p:attrName>
                                        </p:attrNameLst>
                                      </p:cBhvr>
                                      <p:to>
                                        <p:strVal val="visible"/>
                                      </p:to>
                                    </p:set>
                                    <p:animEffect transition="in" filter="dissolve">
                                      <p:cBhvr>
                                        <p:cTn id="55" dur="500"/>
                                        <p:tgtEl>
                                          <p:spTgt spid="217"/>
                                        </p:tgtEl>
                                      </p:cBhvr>
                                    </p:animEffect>
                                  </p:childTnLst>
                                </p:cTn>
                              </p:par>
                              <p:par>
                                <p:cTn id="56" presetID="9" presetClass="entr" presetSubtype="0" fill="hold" nodeType="withEffect">
                                  <p:stCondLst>
                                    <p:cond delay="0"/>
                                  </p:stCondLst>
                                  <p:childTnLst>
                                    <p:set>
                                      <p:cBhvr>
                                        <p:cTn id="57" dur="1" fill="hold">
                                          <p:stCondLst>
                                            <p:cond delay="0"/>
                                          </p:stCondLst>
                                        </p:cTn>
                                        <p:tgtEl>
                                          <p:spTgt spid="218"/>
                                        </p:tgtEl>
                                        <p:attrNameLst>
                                          <p:attrName>style.visibility</p:attrName>
                                        </p:attrNameLst>
                                      </p:cBhvr>
                                      <p:to>
                                        <p:strVal val="visible"/>
                                      </p:to>
                                    </p:set>
                                    <p:animEffect transition="in" filter="dissolve">
                                      <p:cBhvr>
                                        <p:cTn id="58" dur="500"/>
                                        <p:tgtEl>
                                          <p:spTgt spid="218"/>
                                        </p:tgtEl>
                                      </p:cBhvr>
                                    </p:animEffect>
                                  </p:childTnLst>
                                </p:cTn>
                              </p:par>
                              <p:par>
                                <p:cTn id="59" presetID="9" presetClass="entr" presetSubtype="0" fill="hold" nodeType="withEffect">
                                  <p:stCondLst>
                                    <p:cond delay="0"/>
                                  </p:stCondLst>
                                  <p:childTnLst>
                                    <p:set>
                                      <p:cBhvr>
                                        <p:cTn id="60" dur="1" fill="hold">
                                          <p:stCondLst>
                                            <p:cond delay="0"/>
                                          </p:stCondLst>
                                        </p:cTn>
                                        <p:tgtEl>
                                          <p:spTgt spid="219"/>
                                        </p:tgtEl>
                                        <p:attrNameLst>
                                          <p:attrName>style.visibility</p:attrName>
                                        </p:attrNameLst>
                                      </p:cBhvr>
                                      <p:to>
                                        <p:strVal val="visible"/>
                                      </p:to>
                                    </p:set>
                                    <p:animEffect transition="in" filter="dissolve">
                                      <p:cBhvr>
                                        <p:cTn id="61" dur="500"/>
                                        <p:tgtEl>
                                          <p:spTgt spid="219"/>
                                        </p:tgtEl>
                                      </p:cBhvr>
                                    </p:animEffect>
                                  </p:childTnLst>
                                </p:cTn>
                              </p:par>
                              <p:par>
                                <p:cTn id="62" presetID="9" presetClass="entr" presetSubtype="0" fill="hold" nodeType="withEffect">
                                  <p:stCondLst>
                                    <p:cond delay="0"/>
                                  </p:stCondLst>
                                  <p:childTnLst>
                                    <p:set>
                                      <p:cBhvr>
                                        <p:cTn id="63" dur="1" fill="hold">
                                          <p:stCondLst>
                                            <p:cond delay="0"/>
                                          </p:stCondLst>
                                        </p:cTn>
                                        <p:tgtEl>
                                          <p:spTgt spid="223"/>
                                        </p:tgtEl>
                                        <p:attrNameLst>
                                          <p:attrName>style.visibility</p:attrName>
                                        </p:attrNameLst>
                                      </p:cBhvr>
                                      <p:to>
                                        <p:strVal val="visible"/>
                                      </p:to>
                                    </p:set>
                                    <p:animEffect transition="in" filter="dissolve">
                                      <p:cBhvr>
                                        <p:cTn id="64" dur="500"/>
                                        <p:tgtEl>
                                          <p:spTgt spid="223"/>
                                        </p:tgtEl>
                                      </p:cBhvr>
                                    </p:animEffect>
                                  </p:childTnLst>
                                </p:cTn>
                              </p:par>
                              <p:par>
                                <p:cTn id="65" presetID="9" presetClass="entr" presetSubtype="0" fill="hold" nodeType="withEffect">
                                  <p:stCondLst>
                                    <p:cond delay="0"/>
                                  </p:stCondLst>
                                  <p:childTnLst>
                                    <p:set>
                                      <p:cBhvr>
                                        <p:cTn id="66" dur="1" fill="hold">
                                          <p:stCondLst>
                                            <p:cond delay="0"/>
                                          </p:stCondLst>
                                        </p:cTn>
                                        <p:tgtEl>
                                          <p:spTgt spid="224"/>
                                        </p:tgtEl>
                                        <p:attrNameLst>
                                          <p:attrName>style.visibility</p:attrName>
                                        </p:attrNameLst>
                                      </p:cBhvr>
                                      <p:to>
                                        <p:strVal val="visible"/>
                                      </p:to>
                                    </p:set>
                                    <p:animEffect transition="in" filter="dissolve">
                                      <p:cBhvr>
                                        <p:cTn id="67" dur="500"/>
                                        <p:tgtEl>
                                          <p:spTgt spid="224"/>
                                        </p:tgtEl>
                                      </p:cBhvr>
                                    </p:animEffect>
                                  </p:childTnLst>
                                </p:cTn>
                              </p:par>
                              <p:par>
                                <p:cTn id="68" presetID="9" presetClass="entr" presetSubtype="0"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dissolve">
                                      <p:cBhvr>
                                        <p:cTn id="70" dur="500"/>
                                        <p:tgtEl>
                                          <p:spTgt spid="13"/>
                                        </p:tgtEl>
                                      </p:cBhvr>
                                    </p:animEffect>
                                  </p:childTnLst>
                                </p:cTn>
                              </p:par>
                              <p:par>
                                <p:cTn id="71" presetID="9" presetClass="entr" presetSubtype="0" fill="hold" nodeType="withEffect">
                                  <p:stCondLst>
                                    <p:cond delay="0"/>
                                  </p:stCondLst>
                                  <p:childTnLst>
                                    <p:set>
                                      <p:cBhvr>
                                        <p:cTn id="72" dur="1" fill="hold">
                                          <p:stCondLst>
                                            <p:cond delay="0"/>
                                          </p:stCondLst>
                                        </p:cTn>
                                        <p:tgtEl>
                                          <p:spTgt spid="220"/>
                                        </p:tgtEl>
                                        <p:attrNameLst>
                                          <p:attrName>style.visibility</p:attrName>
                                        </p:attrNameLst>
                                      </p:cBhvr>
                                      <p:to>
                                        <p:strVal val="visible"/>
                                      </p:to>
                                    </p:set>
                                    <p:animEffect transition="in" filter="dissolve">
                                      <p:cBhvr>
                                        <p:cTn id="73" dur="500"/>
                                        <p:tgtEl>
                                          <p:spTgt spid="220"/>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295"/>
                                        </p:tgtEl>
                                        <p:attrNameLst>
                                          <p:attrName>style.visibility</p:attrName>
                                        </p:attrNameLst>
                                      </p:cBhvr>
                                      <p:to>
                                        <p:strVal val="visible"/>
                                      </p:to>
                                    </p:set>
                                    <p:animEffect transition="in" filter="dissolve">
                                      <p:cBhvr>
                                        <p:cTn id="78" dur="5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animBg="1"/>
      <p:bldP spid="215" grpId="0" animBg="1"/>
      <p:bldP spid="216" grpId="0" animBg="1"/>
      <p:bldP spid="226" grpId="0"/>
      <p:bldP spid="295" grpId="0"/>
      <p:bldP spid="29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596900" y="3398133"/>
            <a:ext cx="2966562" cy="1631216"/>
          </a:xfrm>
          <a:prstGeom prst="rect">
            <a:avLst/>
          </a:prstGeom>
          <a:noFill/>
        </p:spPr>
        <p:txBody>
          <a:bodyPr wrap="square" rtlCol="0">
            <a:spAutoFit/>
          </a:bodyPr>
          <a:lstStyle/>
          <a:p>
            <a:r>
              <a:rPr lang="en-US" sz="2000" dirty="0">
                <a:solidFill>
                  <a:srgbClr val="FF0000"/>
                </a:solidFill>
                <a:latin typeface="Apple Chancery"/>
                <a:cs typeface="Apple Chancery"/>
              </a:rPr>
              <a:t>--The left circuit, </a:t>
            </a:r>
            <a:r>
              <a:rPr lang="en-US" sz="2000" dirty="0">
                <a:latin typeface="Times New Roman"/>
                <a:cs typeface="Times New Roman"/>
              </a:rPr>
              <a:t>called </a:t>
            </a:r>
            <a:r>
              <a:rPr lang="en-US" sz="2000" i="1" dirty="0">
                <a:solidFill>
                  <a:srgbClr val="0000FF"/>
                </a:solidFill>
                <a:latin typeface="Times New Roman"/>
                <a:cs typeface="Times New Roman"/>
              </a:rPr>
              <a:t>the primary </a:t>
            </a:r>
            <a:r>
              <a:rPr lang="en-US" sz="2000" dirty="0">
                <a:latin typeface="Times New Roman"/>
                <a:cs typeface="Times New Roman"/>
              </a:rPr>
              <a:t>because it includes a </a:t>
            </a:r>
            <a:r>
              <a:rPr lang="en-US" sz="2000" dirty="0">
                <a:solidFill>
                  <a:srgbClr val="0000FF"/>
                </a:solidFill>
                <a:latin typeface="Times New Roman"/>
                <a:cs typeface="Times New Roman"/>
              </a:rPr>
              <a:t>power supply </a:t>
            </a:r>
            <a:r>
              <a:rPr lang="en-US" sz="2000" dirty="0">
                <a:solidFill>
                  <a:srgbClr val="000000"/>
                </a:solidFill>
                <a:latin typeface="Times New Roman"/>
                <a:cs typeface="Times New Roman"/>
              </a:rPr>
              <a:t>in it, has some number of winds       in its coil.</a:t>
            </a:r>
          </a:p>
        </p:txBody>
      </p:sp>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56.)</a:t>
            </a:r>
          </a:p>
        </p:txBody>
      </p:sp>
      <p:sp>
        <p:nvSpPr>
          <p:cNvPr id="2" name="TextBox 1"/>
          <p:cNvSpPr txBox="1"/>
          <p:nvPr/>
        </p:nvSpPr>
        <p:spPr>
          <a:xfrm>
            <a:off x="381000" y="1326722"/>
            <a:ext cx="3060700" cy="2062103"/>
          </a:xfrm>
          <a:prstGeom prst="rect">
            <a:avLst/>
          </a:prstGeom>
          <a:noFill/>
        </p:spPr>
        <p:txBody>
          <a:bodyPr wrap="square" rtlCol="0">
            <a:spAutoFit/>
          </a:bodyPr>
          <a:lstStyle/>
          <a:p>
            <a:r>
              <a:rPr lang="en-US" sz="2800" dirty="0">
                <a:solidFill>
                  <a:srgbClr val="FF0000"/>
                </a:solidFill>
                <a:latin typeface="Apple Chancery"/>
                <a:cs typeface="Apple Chancery"/>
              </a:rPr>
              <a:t>To the right </a:t>
            </a:r>
            <a:r>
              <a:rPr lang="en-US" sz="2000" dirty="0">
                <a:latin typeface="Times New Roman"/>
                <a:cs typeface="Times New Roman"/>
              </a:rPr>
              <a:t>you see an </a:t>
            </a:r>
            <a:r>
              <a:rPr lang="en-US" sz="2000" dirty="0">
                <a:solidFill>
                  <a:srgbClr val="0000FF"/>
                </a:solidFill>
                <a:latin typeface="Times New Roman"/>
                <a:cs typeface="Times New Roman"/>
              </a:rPr>
              <a:t>iron yoke </a:t>
            </a:r>
            <a:r>
              <a:rPr lang="en-US" sz="2000" dirty="0">
                <a:latin typeface="Times New Roman"/>
                <a:cs typeface="Times New Roman"/>
              </a:rPr>
              <a:t>about which is wrapped </a:t>
            </a:r>
            <a:r>
              <a:rPr lang="en-US" sz="2000" dirty="0">
                <a:solidFill>
                  <a:srgbClr val="FF0000"/>
                </a:solidFill>
                <a:latin typeface="Times New Roman"/>
                <a:cs typeface="Times New Roman"/>
              </a:rPr>
              <a:t>two independent coils </a:t>
            </a:r>
            <a:r>
              <a:rPr lang="en-US" sz="2000" dirty="0">
                <a:latin typeface="Times New Roman"/>
                <a:cs typeface="Times New Roman"/>
              </a:rPr>
              <a:t>that are </a:t>
            </a:r>
            <a:r>
              <a:rPr lang="en-US" sz="2000" dirty="0">
                <a:solidFill>
                  <a:srgbClr val="0000FF"/>
                </a:solidFill>
                <a:latin typeface="Times New Roman"/>
                <a:cs typeface="Times New Roman"/>
              </a:rPr>
              <a:t>insulated from one another </a:t>
            </a:r>
            <a:r>
              <a:rPr lang="en-US" sz="2000" dirty="0">
                <a:latin typeface="Times New Roman"/>
                <a:cs typeface="Times New Roman"/>
              </a:rPr>
              <a:t>(see sketch).  To whit:</a:t>
            </a:r>
            <a:endParaRPr lang="en-US" sz="2000" dirty="0">
              <a:solidFill>
                <a:srgbClr val="0000FF"/>
              </a:solidFill>
              <a:latin typeface="Times New Roman"/>
              <a:cs typeface="Times New Roman"/>
            </a:endParaRPr>
          </a:p>
        </p:txBody>
      </p:sp>
      <p:sp>
        <p:nvSpPr>
          <p:cNvPr id="81" name="TextBox 80"/>
          <p:cNvSpPr txBox="1"/>
          <p:nvPr/>
        </p:nvSpPr>
        <p:spPr>
          <a:xfrm>
            <a:off x="34290" y="0"/>
            <a:ext cx="9144000" cy="1323439"/>
          </a:xfrm>
          <a:prstGeom prst="rect">
            <a:avLst/>
          </a:prstGeom>
          <a:noFill/>
        </p:spPr>
        <p:txBody>
          <a:bodyPr wrap="square" rtlCol="0">
            <a:spAutoFit/>
          </a:bodyPr>
          <a:lstStyle/>
          <a:p>
            <a:pPr algn="ctr"/>
            <a:r>
              <a:rPr lang="en-US" sz="4000" dirty="0">
                <a:solidFill>
                  <a:srgbClr val="FF0000"/>
                </a:solidFill>
                <a:latin typeface="Apple Chancery"/>
                <a:cs typeface="Apple Chancery"/>
              </a:rPr>
              <a:t>AP Ideas (Induction) with </a:t>
            </a:r>
            <a:r>
              <a:rPr lang="en-US" sz="4000" dirty="0">
                <a:solidFill>
                  <a:srgbClr val="0000FF"/>
                </a:solidFill>
                <a:latin typeface="Apple Chancery"/>
                <a:cs typeface="Apple Chancery"/>
              </a:rPr>
              <a:t>Non-AP </a:t>
            </a:r>
            <a:r>
              <a:rPr lang="en-US" sz="4000" dirty="0">
                <a:solidFill>
                  <a:srgbClr val="FF0000"/>
                </a:solidFill>
                <a:latin typeface="Apple Chancery"/>
                <a:cs typeface="Apple Chancery"/>
              </a:rPr>
              <a:t>Math</a:t>
            </a:r>
          </a:p>
          <a:p>
            <a:pPr algn="ctr"/>
            <a:r>
              <a:rPr lang="en-US" sz="4000" dirty="0">
                <a:solidFill>
                  <a:srgbClr val="FF0000"/>
                </a:solidFill>
                <a:latin typeface="Apple Chancery"/>
                <a:cs typeface="Apple Chancery"/>
              </a:rPr>
              <a:t>The Transformer</a:t>
            </a:r>
          </a:p>
        </p:txBody>
      </p:sp>
      <p:graphicFrame>
        <p:nvGraphicFramePr>
          <p:cNvPr id="75" name="Object 74"/>
          <p:cNvGraphicFramePr>
            <a:graphicFrameLocks noChangeAspect="1"/>
          </p:cNvGraphicFramePr>
          <p:nvPr>
            <p:extLst>
              <p:ext uri="{D42A27DB-BD31-4B8C-83A1-F6EECF244321}">
                <p14:modId xmlns:p14="http://schemas.microsoft.com/office/powerpoint/2010/main" val="1731109066"/>
              </p:ext>
            </p:extLst>
          </p:nvPr>
        </p:nvGraphicFramePr>
        <p:xfrm>
          <a:off x="1355725" y="4683274"/>
          <a:ext cx="361950" cy="384175"/>
        </p:xfrm>
        <a:graphic>
          <a:graphicData uri="http://schemas.openxmlformats.org/presentationml/2006/ole">
            <mc:AlternateContent xmlns:mc="http://schemas.openxmlformats.org/markup-compatibility/2006">
              <mc:Choice xmlns:v="urn:schemas-microsoft-com:vml" Requires="v">
                <p:oleObj spid="_x0000_s2746858" name="Equation" r:id="rId4" imgW="215900" imgH="228600" progId="Equation.DSMT4">
                  <p:embed/>
                </p:oleObj>
              </mc:Choice>
              <mc:Fallback>
                <p:oleObj name="Equation" r:id="rId4" imgW="215900" imgH="228600" progId="Equation.DSMT4">
                  <p:embed/>
                  <p:pic>
                    <p:nvPicPr>
                      <p:cNvPr id="0" name=""/>
                      <p:cNvPicPr/>
                      <p:nvPr/>
                    </p:nvPicPr>
                    <p:blipFill>
                      <a:blip r:embed="rId5"/>
                      <a:stretch>
                        <a:fillRect/>
                      </a:stretch>
                    </p:blipFill>
                    <p:spPr>
                      <a:xfrm>
                        <a:off x="1355725" y="4683274"/>
                        <a:ext cx="361950" cy="384175"/>
                      </a:xfrm>
                      <a:prstGeom prst="rect">
                        <a:avLst/>
                      </a:prstGeom>
                    </p:spPr>
                  </p:pic>
                </p:oleObj>
              </mc:Fallback>
            </mc:AlternateContent>
          </a:graphicData>
        </a:graphic>
      </p:graphicFrame>
      <p:grpSp>
        <p:nvGrpSpPr>
          <p:cNvPr id="15" name="Group 14"/>
          <p:cNvGrpSpPr/>
          <p:nvPr/>
        </p:nvGrpSpPr>
        <p:grpSpPr>
          <a:xfrm>
            <a:off x="3563462" y="1544739"/>
            <a:ext cx="5473700" cy="3239537"/>
            <a:chOff x="838200" y="1676400"/>
            <a:chExt cx="7467600" cy="4419600"/>
          </a:xfrm>
        </p:grpSpPr>
        <p:sp>
          <p:nvSpPr>
            <p:cNvPr id="16" name="Rectangle 6"/>
            <p:cNvSpPr>
              <a:spLocks noChangeArrowheads="1"/>
            </p:cNvSpPr>
            <p:nvPr/>
          </p:nvSpPr>
          <p:spPr bwMode="auto">
            <a:xfrm>
              <a:off x="3200400" y="1676400"/>
              <a:ext cx="3200400" cy="4419600"/>
            </a:xfrm>
            <a:prstGeom prst="rect">
              <a:avLst/>
            </a:prstGeom>
            <a:solidFill>
              <a:srgbClr val="FF4802"/>
            </a:solidFill>
            <a:ln w="38100">
              <a:solidFill>
                <a:schemeClr val="tx1"/>
              </a:solidFill>
              <a:miter lim="800000"/>
              <a:headEnd/>
              <a:tailEnd/>
            </a:ln>
          </p:spPr>
          <p:txBody>
            <a:bodyPr wrap="none" anchor="ctr"/>
            <a:lstStyle/>
            <a:p>
              <a:endParaRPr lang="en-US"/>
            </a:p>
          </p:txBody>
        </p:sp>
        <p:sp>
          <p:nvSpPr>
            <p:cNvPr id="17" name="Rectangle 7"/>
            <p:cNvSpPr>
              <a:spLocks noChangeArrowheads="1"/>
            </p:cNvSpPr>
            <p:nvPr/>
          </p:nvSpPr>
          <p:spPr bwMode="auto">
            <a:xfrm>
              <a:off x="3886200" y="2362200"/>
              <a:ext cx="1828800" cy="3124200"/>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18" name="Line 9"/>
            <p:cNvSpPr>
              <a:spLocks noChangeShapeType="1"/>
            </p:cNvSpPr>
            <p:nvPr/>
          </p:nvSpPr>
          <p:spPr bwMode="auto">
            <a:xfrm flipH="1">
              <a:off x="3200400" y="3048000"/>
              <a:ext cx="685800" cy="228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 name="Line 10"/>
            <p:cNvSpPr>
              <a:spLocks noChangeShapeType="1"/>
            </p:cNvSpPr>
            <p:nvPr/>
          </p:nvSpPr>
          <p:spPr bwMode="auto">
            <a:xfrm flipH="1">
              <a:off x="3200400" y="3352800"/>
              <a:ext cx="685800" cy="228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 name="Line 11"/>
            <p:cNvSpPr>
              <a:spLocks noChangeShapeType="1"/>
            </p:cNvSpPr>
            <p:nvPr/>
          </p:nvSpPr>
          <p:spPr bwMode="auto">
            <a:xfrm flipH="1">
              <a:off x="3200400" y="3657600"/>
              <a:ext cx="685800" cy="228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 name="Line 12"/>
            <p:cNvSpPr>
              <a:spLocks noChangeShapeType="1"/>
            </p:cNvSpPr>
            <p:nvPr/>
          </p:nvSpPr>
          <p:spPr bwMode="auto">
            <a:xfrm flipH="1">
              <a:off x="3200400" y="3962400"/>
              <a:ext cx="685800" cy="228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 name="Line 13"/>
            <p:cNvSpPr>
              <a:spLocks noChangeShapeType="1"/>
            </p:cNvSpPr>
            <p:nvPr/>
          </p:nvSpPr>
          <p:spPr bwMode="auto">
            <a:xfrm flipH="1">
              <a:off x="3200400" y="4267200"/>
              <a:ext cx="685800" cy="228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 name="Line 14"/>
            <p:cNvSpPr>
              <a:spLocks noChangeShapeType="1"/>
            </p:cNvSpPr>
            <p:nvPr/>
          </p:nvSpPr>
          <p:spPr bwMode="auto">
            <a:xfrm flipH="1">
              <a:off x="3200400" y="4572000"/>
              <a:ext cx="685800" cy="228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 name="Line 15"/>
            <p:cNvSpPr>
              <a:spLocks noChangeShapeType="1"/>
            </p:cNvSpPr>
            <p:nvPr/>
          </p:nvSpPr>
          <p:spPr bwMode="auto">
            <a:xfrm flipH="1">
              <a:off x="3200400" y="4876800"/>
              <a:ext cx="685800" cy="228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 name="Line 16"/>
            <p:cNvSpPr>
              <a:spLocks noChangeShapeType="1"/>
            </p:cNvSpPr>
            <p:nvPr/>
          </p:nvSpPr>
          <p:spPr bwMode="auto">
            <a:xfrm flipH="1">
              <a:off x="3200400" y="2743200"/>
              <a:ext cx="685800" cy="228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 name="Line 18"/>
            <p:cNvSpPr>
              <a:spLocks noChangeShapeType="1"/>
            </p:cNvSpPr>
            <p:nvPr/>
          </p:nvSpPr>
          <p:spPr bwMode="auto">
            <a:xfrm flipH="1">
              <a:off x="1676400" y="5105400"/>
              <a:ext cx="15240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 name="Line 19"/>
            <p:cNvSpPr>
              <a:spLocks noChangeShapeType="1"/>
            </p:cNvSpPr>
            <p:nvPr/>
          </p:nvSpPr>
          <p:spPr bwMode="auto">
            <a:xfrm flipH="1">
              <a:off x="1676400" y="2590800"/>
              <a:ext cx="15240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 name="Freeform 20"/>
            <p:cNvSpPr>
              <a:spLocks/>
            </p:cNvSpPr>
            <p:nvPr/>
          </p:nvSpPr>
          <p:spPr bwMode="auto">
            <a:xfrm>
              <a:off x="3889375" y="2581275"/>
              <a:ext cx="60325" cy="177800"/>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9" name="Freeform 21"/>
            <p:cNvSpPr>
              <a:spLocks/>
            </p:cNvSpPr>
            <p:nvPr/>
          </p:nvSpPr>
          <p:spPr bwMode="auto">
            <a:xfrm>
              <a:off x="3886200" y="2870200"/>
              <a:ext cx="60325" cy="177800"/>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 name="Freeform 22"/>
            <p:cNvSpPr>
              <a:spLocks/>
            </p:cNvSpPr>
            <p:nvPr/>
          </p:nvSpPr>
          <p:spPr bwMode="auto">
            <a:xfrm>
              <a:off x="3883025" y="3175000"/>
              <a:ext cx="60325" cy="177800"/>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1" name="Freeform 23"/>
            <p:cNvSpPr>
              <a:spLocks/>
            </p:cNvSpPr>
            <p:nvPr/>
          </p:nvSpPr>
          <p:spPr bwMode="auto">
            <a:xfrm>
              <a:off x="3879850" y="3479800"/>
              <a:ext cx="60325" cy="177800"/>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2" name="Freeform 24"/>
            <p:cNvSpPr>
              <a:spLocks/>
            </p:cNvSpPr>
            <p:nvPr/>
          </p:nvSpPr>
          <p:spPr bwMode="auto">
            <a:xfrm>
              <a:off x="3886200" y="3784600"/>
              <a:ext cx="60325" cy="177800"/>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3" name="Freeform 25"/>
            <p:cNvSpPr>
              <a:spLocks/>
            </p:cNvSpPr>
            <p:nvPr/>
          </p:nvSpPr>
          <p:spPr bwMode="auto">
            <a:xfrm>
              <a:off x="3886200" y="4089400"/>
              <a:ext cx="60325" cy="177800"/>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4" name="Freeform 26"/>
            <p:cNvSpPr>
              <a:spLocks/>
            </p:cNvSpPr>
            <p:nvPr/>
          </p:nvSpPr>
          <p:spPr bwMode="auto">
            <a:xfrm>
              <a:off x="3902075" y="4394200"/>
              <a:ext cx="60325" cy="177800"/>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5" name="Freeform 27"/>
            <p:cNvSpPr>
              <a:spLocks/>
            </p:cNvSpPr>
            <p:nvPr/>
          </p:nvSpPr>
          <p:spPr bwMode="auto">
            <a:xfrm>
              <a:off x="3902075" y="4699000"/>
              <a:ext cx="60325" cy="177800"/>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6" name="Freeform 30"/>
            <p:cNvSpPr>
              <a:spLocks/>
            </p:cNvSpPr>
            <p:nvPr/>
          </p:nvSpPr>
          <p:spPr bwMode="auto">
            <a:xfrm>
              <a:off x="3117850" y="2889250"/>
              <a:ext cx="76200" cy="88900"/>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 name="Freeform 31"/>
            <p:cNvSpPr>
              <a:spLocks/>
            </p:cNvSpPr>
            <p:nvPr/>
          </p:nvSpPr>
          <p:spPr bwMode="auto">
            <a:xfrm>
              <a:off x="3124200" y="3187700"/>
              <a:ext cx="76200" cy="88900"/>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8" name="Freeform 32"/>
            <p:cNvSpPr>
              <a:spLocks/>
            </p:cNvSpPr>
            <p:nvPr/>
          </p:nvSpPr>
          <p:spPr bwMode="auto">
            <a:xfrm>
              <a:off x="3130550" y="3486150"/>
              <a:ext cx="76200" cy="88900"/>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9" name="Freeform 33"/>
            <p:cNvSpPr>
              <a:spLocks/>
            </p:cNvSpPr>
            <p:nvPr/>
          </p:nvSpPr>
          <p:spPr bwMode="auto">
            <a:xfrm>
              <a:off x="3136900" y="3797300"/>
              <a:ext cx="76200" cy="88900"/>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0" name="Freeform 34"/>
            <p:cNvSpPr>
              <a:spLocks/>
            </p:cNvSpPr>
            <p:nvPr/>
          </p:nvSpPr>
          <p:spPr bwMode="auto">
            <a:xfrm>
              <a:off x="3124200" y="4102100"/>
              <a:ext cx="76200" cy="88900"/>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1" name="Freeform 35"/>
            <p:cNvSpPr>
              <a:spLocks/>
            </p:cNvSpPr>
            <p:nvPr/>
          </p:nvSpPr>
          <p:spPr bwMode="auto">
            <a:xfrm>
              <a:off x="3124200" y="4406900"/>
              <a:ext cx="76200" cy="88900"/>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2" name="Freeform 36"/>
            <p:cNvSpPr>
              <a:spLocks/>
            </p:cNvSpPr>
            <p:nvPr/>
          </p:nvSpPr>
          <p:spPr bwMode="auto">
            <a:xfrm>
              <a:off x="3124200" y="4711700"/>
              <a:ext cx="76200" cy="88900"/>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nvGrpSpPr>
            <p:cNvPr id="43" name="Group 41"/>
            <p:cNvGrpSpPr>
              <a:grpSpLocks/>
            </p:cNvGrpSpPr>
            <p:nvPr/>
          </p:nvGrpSpPr>
          <p:grpSpPr bwMode="auto">
            <a:xfrm flipV="1">
              <a:off x="5632450" y="2667000"/>
              <a:ext cx="831850" cy="396875"/>
              <a:chOff x="4028" y="1770"/>
              <a:chExt cx="524" cy="250"/>
            </a:xfrm>
          </p:grpSpPr>
          <p:sp>
            <p:nvSpPr>
              <p:cNvPr id="80" name="Line 38"/>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 name="Freeform 39"/>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3" name="Freeform 40"/>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44" name="Group 50"/>
            <p:cNvGrpSpPr>
              <a:grpSpLocks/>
            </p:cNvGrpSpPr>
            <p:nvPr/>
          </p:nvGrpSpPr>
          <p:grpSpPr bwMode="auto">
            <a:xfrm flipV="1">
              <a:off x="5638800" y="3184525"/>
              <a:ext cx="831850" cy="396875"/>
              <a:chOff x="4028" y="1770"/>
              <a:chExt cx="524" cy="250"/>
            </a:xfrm>
          </p:grpSpPr>
          <p:sp>
            <p:nvSpPr>
              <p:cNvPr id="77" name="Line 51"/>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8" name="Freeform 52"/>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9" name="Freeform 53"/>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45" name="Group 54"/>
            <p:cNvGrpSpPr>
              <a:grpSpLocks/>
            </p:cNvGrpSpPr>
            <p:nvPr/>
          </p:nvGrpSpPr>
          <p:grpSpPr bwMode="auto">
            <a:xfrm flipV="1">
              <a:off x="5638800" y="3702050"/>
              <a:ext cx="831850" cy="396875"/>
              <a:chOff x="4028" y="1770"/>
              <a:chExt cx="524" cy="250"/>
            </a:xfrm>
          </p:grpSpPr>
          <p:sp>
            <p:nvSpPr>
              <p:cNvPr id="73" name="Line 55"/>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4" name="Freeform 56"/>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6" name="Freeform 57"/>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46" name="Group 58"/>
            <p:cNvGrpSpPr>
              <a:grpSpLocks/>
            </p:cNvGrpSpPr>
            <p:nvPr/>
          </p:nvGrpSpPr>
          <p:grpSpPr bwMode="auto">
            <a:xfrm flipV="1">
              <a:off x="5638800" y="4219575"/>
              <a:ext cx="831850" cy="396875"/>
              <a:chOff x="4028" y="1770"/>
              <a:chExt cx="524" cy="250"/>
            </a:xfrm>
          </p:grpSpPr>
          <p:sp>
            <p:nvSpPr>
              <p:cNvPr id="70" name="Line 59"/>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 name="Freeform 60"/>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2" name="Freeform 61"/>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47" name="Line 63"/>
            <p:cNvSpPr>
              <a:spLocks noChangeShapeType="1"/>
            </p:cNvSpPr>
            <p:nvPr/>
          </p:nvSpPr>
          <p:spPr bwMode="auto">
            <a:xfrm flipH="1" flipV="1">
              <a:off x="5721350" y="4743450"/>
              <a:ext cx="685800" cy="228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8" name="Freeform 65"/>
            <p:cNvSpPr>
              <a:spLocks/>
            </p:cNvSpPr>
            <p:nvPr/>
          </p:nvSpPr>
          <p:spPr bwMode="auto">
            <a:xfrm flipV="1">
              <a:off x="5638800" y="4737100"/>
              <a:ext cx="76200" cy="88900"/>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 name="Line 66"/>
            <p:cNvSpPr>
              <a:spLocks noChangeShapeType="1"/>
            </p:cNvSpPr>
            <p:nvPr/>
          </p:nvSpPr>
          <p:spPr bwMode="auto">
            <a:xfrm flipH="1">
              <a:off x="6400800" y="4953000"/>
              <a:ext cx="15240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7" name="Line 67"/>
            <p:cNvSpPr>
              <a:spLocks noChangeShapeType="1"/>
            </p:cNvSpPr>
            <p:nvPr/>
          </p:nvSpPr>
          <p:spPr bwMode="auto">
            <a:xfrm flipH="1">
              <a:off x="6400800" y="2743200"/>
              <a:ext cx="15240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8" name="Line 68"/>
            <p:cNvSpPr>
              <a:spLocks noChangeShapeType="1"/>
            </p:cNvSpPr>
            <p:nvPr/>
          </p:nvSpPr>
          <p:spPr bwMode="auto">
            <a:xfrm>
              <a:off x="1676400" y="2590800"/>
              <a:ext cx="0" cy="4572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 name="Line 69"/>
            <p:cNvSpPr>
              <a:spLocks noChangeShapeType="1"/>
            </p:cNvSpPr>
            <p:nvPr/>
          </p:nvSpPr>
          <p:spPr bwMode="auto">
            <a:xfrm>
              <a:off x="1371600" y="3048000"/>
              <a:ext cx="304800" cy="4572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 name="Line 70"/>
            <p:cNvSpPr>
              <a:spLocks noChangeShapeType="1"/>
            </p:cNvSpPr>
            <p:nvPr/>
          </p:nvSpPr>
          <p:spPr bwMode="auto">
            <a:xfrm>
              <a:off x="1676400" y="3505200"/>
              <a:ext cx="0" cy="609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2" name="Line 71"/>
            <p:cNvSpPr>
              <a:spLocks noChangeShapeType="1"/>
            </p:cNvSpPr>
            <p:nvPr/>
          </p:nvSpPr>
          <p:spPr bwMode="auto">
            <a:xfrm>
              <a:off x="1295400" y="4114800"/>
              <a:ext cx="7620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3" name="Line 72"/>
            <p:cNvSpPr>
              <a:spLocks noChangeShapeType="1"/>
            </p:cNvSpPr>
            <p:nvPr/>
          </p:nvSpPr>
          <p:spPr bwMode="auto">
            <a:xfrm>
              <a:off x="1524000" y="4267200"/>
              <a:ext cx="3048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4" name="Line 73"/>
            <p:cNvSpPr>
              <a:spLocks noChangeShapeType="1"/>
            </p:cNvSpPr>
            <p:nvPr/>
          </p:nvSpPr>
          <p:spPr bwMode="auto">
            <a:xfrm>
              <a:off x="1676400" y="4267200"/>
              <a:ext cx="0" cy="8382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5" name="Line 74"/>
            <p:cNvSpPr>
              <a:spLocks noChangeShapeType="1"/>
            </p:cNvSpPr>
            <p:nvPr/>
          </p:nvSpPr>
          <p:spPr bwMode="auto">
            <a:xfrm>
              <a:off x="7924800" y="2743200"/>
              <a:ext cx="0" cy="7620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6" name="Line 75"/>
            <p:cNvSpPr>
              <a:spLocks noChangeShapeType="1"/>
            </p:cNvSpPr>
            <p:nvPr/>
          </p:nvSpPr>
          <p:spPr bwMode="auto">
            <a:xfrm>
              <a:off x="7924800" y="4343400"/>
              <a:ext cx="0" cy="6096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7" name="Oval 76"/>
            <p:cNvSpPr>
              <a:spLocks noChangeArrowheads="1"/>
            </p:cNvSpPr>
            <p:nvPr/>
          </p:nvSpPr>
          <p:spPr bwMode="auto">
            <a:xfrm>
              <a:off x="7467600" y="3505200"/>
              <a:ext cx="838200" cy="838200"/>
            </a:xfrm>
            <a:prstGeom prst="ellipse">
              <a:avLst/>
            </a:prstGeom>
            <a:solidFill>
              <a:schemeClr val="bg1"/>
            </a:solidFill>
            <a:ln w="28575">
              <a:solidFill>
                <a:schemeClr val="tx1"/>
              </a:solidFill>
              <a:round/>
              <a:headEnd/>
              <a:tailEnd/>
            </a:ln>
          </p:spPr>
          <p:txBody>
            <a:bodyPr wrap="none" anchor="ctr"/>
            <a:lstStyle/>
            <a:p>
              <a:endParaRPr lang="en-US"/>
            </a:p>
          </p:txBody>
        </p:sp>
        <p:graphicFrame>
          <p:nvGraphicFramePr>
            <p:cNvPr id="68" name="Object 2"/>
            <p:cNvGraphicFramePr>
              <a:graphicFrameLocks noChangeAspect="1"/>
            </p:cNvGraphicFramePr>
            <p:nvPr>
              <p:extLst>
                <p:ext uri="{D42A27DB-BD31-4B8C-83A1-F6EECF244321}">
                  <p14:modId xmlns:p14="http://schemas.microsoft.com/office/powerpoint/2010/main" val="1997674239"/>
                </p:ext>
              </p:extLst>
            </p:nvPr>
          </p:nvGraphicFramePr>
          <p:xfrm>
            <a:off x="838200" y="3962400"/>
            <a:ext cx="381000" cy="381000"/>
          </p:xfrm>
          <a:graphic>
            <a:graphicData uri="http://schemas.openxmlformats.org/presentationml/2006/ole">
              <mc:AlternateContent xmlns:mc="http://schemas.openxmlformats.org/markup-compatibility/2006">
                <mc:Choice xmlns:v="urn:schemas-microsoft-com:vml" Requires="v">
                  <p:oleObj spid="_x0000_s2746859" name="Equation" r:id="rId6" imgW="152400" imgH="152400" progId="Equation.DSMT4">
                    <p:embed/>
                  </p:oleObj>
                </mc:Choice>
                <mc:Fallback>
                  <p:oleObj name="Equation" r:id="rId6" imgW="152400" imgH="152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3962400"/>
                          <a:ext cx="381000" cy="381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9" name="Object 3"/>
            <p:cNvGraphicFramePr>
              <a:graphicFrameLocks noChangeAspect="1"/>
            </p:cNvGraphicFramePr>
            <p:nvPr>
              <p:extLst>
                <p:ext uri="{D42A27DB-BD31-4B8C-83A1-F6EECF244321}">
                  <p14:modId xmlns:p14="http://schemas.microsoft.com/office/powerpoint/2010/main" val="2877660337"/>
                </p:ext>
              </p:extLst>
            </p:nvPr>
          </p:nvGraphicFramePr>
          <p:xfrm>
            <a:off x="7696200" y="3733800"/>
            <a:ext cx="381000" cy="381000"/>
          </p:xfrm>
          <a:graphic>
            <a:graphicData uri="http://schemas.openxmlformats.org/presentationml/2006/ole">
              <mc:AlternateContent xmlns:mc="http://schemas.openxmlformats.org/markup-compatibility/2006">
                <mc:Choice xmlns:v="urn:schemas-microsoft-com:vml" Requires="v">
                  <p:oleObj spid="_x0000_s2746860" name="Equation" r:id="rId8" imgW="152400" imgH="152400" progId="Equation.DSMT4">
                    <p:embed/>
                  </p:oleObj>
                </mc:Choice>
                <mc:Fallback>
                  <p:oleObj name="Equation" r:id="rId8" imgW="152400" imgH="1524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96200" y="3733800"/>
                          <a:ext cx="381000" cy="381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84" name="TextBox 83"/>
          <p:cNvSpPr txBox="1"/>
          <p:nvPr/>
        </p:nvSpPr>
        <p:spPr>
          <a:xfrm>
            <a:off x="629761" y="5181749"/>
            <a:ext cx="8239837" cy="707886"/>
          </a:xfrm>
          <a:prstGeom prst="rect">
            <a:avLst/>
          </a:prstGeom>
          <a:noFill/>
        </p:spPr>
        <p:txBody>
          <a:bodyPr wrap="square" rtlCol="0">
            <a:spAutoFit/>
          </a:bodyPr>
          <a:lstStyle/>
          <a:p>
            <a:r>
              <a:rPr lang="en-US" sz="2000" dirty="0">
                <a:solidFill>
                  <a:srgbClr val="FF0000"/>
                </a:solidFill>
                <a:latin typeface="Apple Chancery"/>
                <a:cs typeface="Apple Chancery"/>
              </a:rPr>
              <a:t>--The right circuit, </a:t>
            </a:r>
            <a:r>
              <a:rPr lang="en-US" sz="2000" dirty="0">
                <a:latin typeface="Times New Roman"/>
                <a:cs typeface="Times New Roman"/>
              </a:rPr>
              <a:t>called </a:t>
            </a:r>
            <a:r>
              <a:rPr lang="en-US" sz="2000" i="1" dirty="0">
                <a:solidFill>
                  <a:srgbClr val="0000FF"/>
                </a:solidFill>
                <a:latin typeface="Times New Roman"/>
                <a:cs typeface="Times New Roman"/>
              </a:rPr>
              <a:t>the secondary </a:t>
            </a:r>
            <a:r>
              <a:rPr lang="en-US" sz="2000" dirty="0">
                <a:latin typeface="Times New Roman"/>
                <a:cs typeface="Times New Roman"/>
              </a:rPr>
              <a:t>because it includes a </a:t>
            </a:r>
            <a:r>
              <a:rPr lang="en-US" sz="2000" dirty="0">
                <a:solidFill>
                  <a:srgbClr val="0000FF"/>
                </a:solidFill>
                <a:latin typeface="Times New Roman"/>
                <a:cs typeface="Times New Roman"/>
              </a:rPr>
              <a:t>device you are transferring power to</a:t>
            </a:r>
            <a:r>
              <a:rPr lang="en-US" sz="2000" dirty="0">
                <a:solidFill>
                  <a:srgbClr val="000000"/>
                </a:solidFill>
                <a:latin typeface="Times New Roman"/>
                <a:cs typeface="Times New Roman"/>
              </a:rPr>
              <a:t>, has some number of winds      in its coil.</a:t>
            </a:r>
          </a:p>
        </p:txBody>
      </p:sp>
      <p:graphicFrame>
        <p:nvGraphicFramePr>
          <p:cNvPr id="85" name="Object 84"/>
          <p:cNvGraphicFramePr>
            <a:graphicFrameLocks noChangeAspect="1"/>
          </p:cNvGraphicFramePr>
          <p:nvPr>
            <p:extLst>
              <p:ext uri="{D42A27DB-BD31-4B8C-83A1-F6EECF244321}">
                <p14:modId xmlns:p14="http://schemas.microsoft.com/office/powerpoint/2010/main" val="1969604857"/>
              </p:ext>
            </p:extLst>
          </p:nvPr>
        </p:nvGraphicFramePr>
        <p:xfrm>
          <a:off x="5741988" y="5564188"/>
          <a:ext cx="341312" cy="341312"/>
        </p:xfrm>
        <a:graphic>
          <a:graphicData uri="http://schemas.openxmlformats.org/presentationml/2006/ole">
            <mc:AlternateContent xmlns:mc="http://schemas.openxmlformats.org/markup-compatibility/2006">
              <mc:Choice xmlns:v="urn:schemas-microsoft-com:vml" Requires="v">
                <p:oleObj spid="_x0000_s2746861" name="Equation" r:id="rId10" imgW="203200" imgH="203200" progId="Equation.DSMT4">
                  <p:embed/>
                </p:oleObj>
              </mc:Choice>
              <mc:Fallback>
                <p:oleObj name="Equation" r:id="rId10" imgW="203200" imgH="203200" progId="Equation.DSMT4">
                  <p:embed/>
                  <p:pic>
                    <p:nvPicPr>
                      <p:cNvPr id="0" name=""/>
                      <p:cNvPicPr/>
                      <p:nvPr/>
                    </p:nvPicPr>
                    <p:blipFill>
                      <a:blip r:embed="rId11"/>
                      <a:stretch>
                        <a:fillRect/>
                      </a:stretch>
                    </p:blipFill>
                    <p:spPr>
                      <a:xfrm>
                        <a:off x="5741988" y="5564188"/>
                        <a:ext cx="341312" cy="341312"/>
                      </a:xfrm>
                      <a:prstGeom prst="rect">
                        <a:avLst/>
                      </a:prstGeom>
                    </p:spPr>
                  </p:pic>
                </p:oleObj>
              </mc:Fallback>
            </mc:AlternateContent>
          </a:graphicData>
        </a:graphic>
      </p:graphicFrame>
    </p:spTree>
    <p:extLst>
      <p:ext uri="{BB962C8B-B14F-4D97-AF65-F5344CB8AC3E}">
        <p14:creationId xmlns:p14="http://schemas.microsoft.com/office/powerpoint/2010/main" val="240465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dissolve">
                                      <p:cBhvr>
                                        <p:cTn id="7" dur="500"/>
                                        <p:tgtEl>
                                          <p:spTgt spid="51"/>
                                        </p:tgtEl>
                                      </p:cBhvr>
                                    </p:animEffect>
                                  </p:childTnLst>
                                </p:cTn>
                              </p:par>
                              <p:par>
                                <p:cTn id="8" presetID="9" presetClass="entr" presetSubtype="0" fill="hold"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dissolve">
                                      <p:cBhvr>
                                        <p:cTn id="10" dur="500"/>
                                        <p:tgtEl>
                                          <p:spTgt spid="7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dissolve">
                                      <p:cBhvr>
                                        <p:cTn id="15" dur="500"/>
                                        <p:tgtEl>
                                          <p:spTgt spid="8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dissolve">
                                      <p:cBhvr>
                                        <p:cTn id="18"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Box 110"/>
          <p:cNvSpPr txBox="1"/>
          <p:nvPr/>
        </p:nvSpPr>
        <p:spPr>
          <a:xfrm>
            <a:off x="584200" y="3984100"/>
            <a:ext cx="8305800" cy="707886"/>
          </a:xfrm>
          <a:prstGeom prst="rect">
            <a:avLst/>
          </a:prstGeom>
          <a:noFill/>
        </p:spPr>
        <p:txBody>
          <a:bodyPr wrap="square" rtlCol="0">
            <a:spAutoFit/>
          </a:bodyPr>
          <a:lstStyle/>
          <a:p>
            <a:r>
              <a:rPr lang="en-US" sz="2000" dirty="0">
                <a:solidFill>
                  <a:srgbClr val="FF0000"/>
                </a:solidFill>
                <a:latin typeface="Apple Chancery"/>
                <a:cs typeface="Apple Chancery"/>
              </a:rPr>
              <a:t>                                     </a:t>
            </a:r>
            <a:r>
              <a:rPr lang="en-US" sz="2000" dirty="0">
                <a:latin typeface="Times New Roman"/>
                <a:cs typeface="Times New Roman"/>
              </a:rPr>
              <a:t>an </a:t>
            </a:r>
            <a:r>
              <a:rPr lang="en-US" sz="2000" dirty="0">
                <a:solidFill>
                  <a:srgbClr val="0000FF"/>
                </a:solidFill>
                <a:latin typeface="Times New Roman"/>
                <a:cs typeface="Times New Roman"/>
              </a:rPr>
              <a:t>induced EMF </a:t>
            </a:r>
            <a:r>
              <a:rPr lang="en-US" sz="2000" dirty="0">
                <a:latin typeface="Times New Roman"/>
                <a:cs typeface="Times New Roman"/>
              </a:rPr>
              <a:t>is set up in the secondary coil </a:t>
            </a:r>
            <a:r>
              <a:rPr lang="en-US" sz="2000" dirty="0">
                <a:solidFill>
                  <a:srgbClr val="0000FF"/>
                </a:solidFill>
                <a:latin typeface="Times New Roman"/>
                <a:cs typeface="Times New Roman"/>
              </a:rPr>
              <a:t>producing</a:t>
            </a:r>
            <a:r>
              <a:rPr lang="en-US" sz="2000" dirty="0">
                <a:latin typeface="Times New Roman"/>
                <a:cs typeface="Times New Roman"/>
              </a:rPr>
              <a:t> an </a:t>
            </a:r>
            <a:r>
              <a:rPr lang="en-US" sz="2000" dirty="0">
                <a:solidFill>
                  <a:srgbClr val="0000FF"/>
                </a:solidFill>
                <a:latin typeface="Times New Roman"/>
                <a:cs typeface="Times New Roman"/>
              </a:rPr>
              <a:t>induced current </a:t>
            </a:r>
            <a:r>
              <a:rPr lang="en-US" sz="2000" dirty="0">
                <a:latin typeface="Times New Roman"/>
                <a:cs typeface="Times New Roman"/>
              </a:rPr>
              <a:t>in the secondary coil. </a:t>
            </a:r>
            <a:endParaRPr lang="en-US" sz="2000" dirty="0">
              <a:solidFill>
                <a:srgbClr val="000000"/>
              </a:solidFill>
              <a:latin typeface="Times New Roman"/>
              <a:cs typeface="Times New Roman"/>
            </a:endParaRPr>
          </a:p>
        </p:txBody>
      </p:sp>
      <p:sp>
        <p:nvSpPr>
          <p:cNvPr id="109" name="TextBox 108"/>
          <p:cNvSpPr txBox="1"/>
          <p:nvPr/>
        </p:nvSpPr>
        <p:spPr>
          <a:xfrm>
            <a:off x="584200" y="3980400"/>
            <a:ext cx="3106132" cy="400110"/>
          </a:xfrm>
          <a:prstGeom prst="rect">
            <a:avLst/>
          </a:prstGeom>
          <a:noFill/>
        </p:spPr>
        <p:txBody>
          <a:bodyPr wrap="square" rtlCol="0">
            <a:spAutoFit/>
          </a:bodyPr>
          <a:lstStyle/>
          <a:p>
            <a:r>
              <a:rPr lang="en-US" sz="2000" dirty="0">
                <a:solidFill>
                  <a:srgbClr val="FF0000"/>
                </a:solidFill>
                <a:latin typeface="Apple Chancery"/>
                <a:cs typeface="Apple Chancery"/>
              </a:rPr>
              <a:t>--As the B-</a:t>
            </a:r>
            <a:r>
              <a:rPr lang="en-US" sz="2000" dirty="0" err="1">
                <a:solidFill>
                  <a:srgbClr val="FF0000"/>
                </a:solidFill>
                <a:latin typeface="Apple Chancery"/>
                <a:cs typeface="Apple Chancery"/>
              </a:rPr>
              <a:t>fld</a:t>
            </a:r>
            <a:r>
              <a:rPr lang="en-US" sz="2000" dirty="0">
                <a:solidFill>
                  <a:srgbClr val="FF0000"/>
                </a:solidFill>
                <a:latin typeface="Apple Chancery"/>
                <a:cs typeface="Apple Chancery"/>
              </a:rPr>
              <a:t> </a:t>
            </a:r>
            <a:r>
              <a:rPr lang="en-US" sz="2000" dirty="0">
                <a:latin typeface="Times New Roman"/>
                <a:cs typeface="Times New Roman"/>
              </a:rPr>
              <a:t>increases,</a:t>
            </a:r>
            <a:endParaRPr lang="en-US" sz="2000" dirty="0">
              <a:solidFill>
                <a:srgbClr val="000000"/>
              </a:solidFill>
              <a:latin typeface="Times New Roman"/>
              <a:cs typeface="Times New Roman"/>
            </a:endParaRPr>
          </a:p>
        </p:txBody>
      </p:sp>
      <p:sp>
        <p:nvSpPr>
          <p:cNvPr id="51" name="TextBox 50"/>
          <p:cNvSpPr txBox="1"/>
          <p:nvPr/>
        </p:nvSpPr>
        <p:spPr>
          <a:xfrm>
            <a:off x="584200" y="1037081"/>
            <a:ext cx="2966562" cy="1938992"/>
          </a:xfrm>
          <a:prstGeom prst="rect">
            <a:avLst/>
          </a:prstGeom>
          <a:noFill/>
        </p:spPr>
        <p:txBody>
          <a:bodyPr wrap="square" rtlCol="0">
            <a:spAutoFit/>
          </a:bodyPr>
          <a:lstStyle/>
          <a:p>
            <a:r>
              <a:rPr lang="en-US" sz="2000" dirty="0">
                <a:solidFill>
                  <a:srgbClr val="FF0000"/>
                </a:solidFill>
                <a:latin typeface="Apple Chancery"/>
                <a:cs typeface="Apple Chancery"/>
              </a:rPr>
              <a:t>--Current in the primary </a:t>
            </a:r>
            <a:r>
              <a:rPr lang="en-US" sz="2000" dirty="0">
                <a:latin typeface="Times New Roman"/>
                <a:cs typeface="Times New Roman"/>
              </a:rPr>
              <a:t>coil </a:t>
            </a:r>
            <a:r>
              <a:rPr lang="en-US" sz="2000" dirty="0">
                <a:solidFill>
                  <a:srgbClr val="0000FF"/>
                </a:solidFill>
                <a:latin typeface="Times New Roman"/>
                <a:cs typeface="Times New Roman"/>
              </a:rPr>
              <a:t>experiences a back EMF</a:t>
            </a:r>
            <a:r>
              <a:rPr lang="en-US" sz="2000" dirty="0">
                <a:latin typeface="Times New Roman"/>
                <a:cs typeface="Times New Roman"/>
              </a:rPr>
              <a:t>, but it </a:t>
            </a:r>
            <a:r>
              <a:rPr lang="en-US" sz="2000" dirty="0">
                <a:solidFill>
                  <a:srgbClr val="0000FF"/>
                </a:solidFill>
                <a:latin typeface="Times New Roman"/>
                <a:cs typeface="Times New Roman"/>
              </a:rPr>
              <a:t>slowly builds </a:t>
            </a:r>
            <a:r>
              <a:rPr lang="en-US" sz="2000" dirty="0">
                <a:latin typeface="Times New Roman"/>
                <a:cs typeface="Times New Roman"/>
              </a:rPr>
              <a:t>generating a </a:t>
            </a:r>
            <a:r>
              <a:rPr lang="en-US" sz="2000" dirty="0">
                <a:solidFill>
                  <a:srgbClr val="0000FF"/>
                </a:solidFill>
                <a:latin typeface="Times New Roman"/>
                <a:cs typeface="Times New Roman"/>
              </a:rPr>
              <a:t>slowly escalating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solidFill>
                  <a:srgbClr val="0000FF"/>
                </a:solidFill>
                <a:latin typeface="Times New Roman"/>
                <a:cs typeface="Times New Roman"/>
              </a:rPr>
              <a:t>down its axis</a:t>
            </a:r>
            <a:r>
              <a:rPr lang="en-US" sz="2000" dirty="0">
                <a:latin typeface="Times New Roman"/>
                <a:cs typeface="Times New Roman"/>
              </a:rPr>
              <a:t>.  </a:t>
            </a:r>
            <a:endParaRPr lang="en-US" sz="2000" dirty="0">
              <a:solidFill>
                <a:srgbClr val="000000"/>
              </a:solidFill>
              <a:latin typeface="Times New Roman"/>
              <a:cs typeface="Times New Roman"/>
            </a:endParaRPr>
          </a:p>
        </p:txBody>
      </p:sp>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59.)</a:t>
            </a:r>
          </a:p>
        </p:txBody>
      </p:sp>
      <p:sp>
        <p:nvSpPr>
          <p:cNvPr id="2" name="TextBox 1"/>
          <p:cNvSpPr txBox="1"/>
          <p:nvPr/>
        </p:nvSpPr>
        <p:spPr>
          <a:xfrm>
            <a:off x="380999" y="478251"/>
            <a:ext cx="4673601" cy="523220"/>
          </a:xfrm>
          <a:prstGeom prst="rect">
            <a:avLst/>
          </a:prstGeom>
          <a:noFill/>
        </p:spPr>
        <p:txBody>
          <a:bodyPr wrap="square" rtlCol="0">
            <a:spAutoFit/>
          </a:bodyPr>
          <a:lstStyle/>
          <a:p>
            <a:r>
              <a:rPr lang="en-US" sz="2800" dirty="0">
                <a:solidFill>
                  <a:srgbClr val="FF0000"/>
                </a:solidFill>
                <a:latin typeface="Apple Chancery"/>
                <a:cs typeface="Apple Chancery"/>
              </a:rPr>
              <a:t>At some time, </a:t>
            </a:r>
            <a:r>
              <a:rPr lang="en-US" sz="2000" dirty="0">
                <a:latin typeface="Times New Roman"/>
                <a:cs typeface="Times New Roman"/>
              </a:rPr>
              <a:t>the switch is thrown.</a:t>
            </a:r>
            <a:endParaRPr lang="en-US" sz="2000" dirty="0">
              <a:solidFill>
                <a:srgbClr val="0000FF"/>
              </a:solidFill>
              <a:latin typeface="Times New Roman"/>
              <a:cs typeface="Times New Roman"/>
            </a:endParaRPr>
          </a:p>
        </p:txBody>
      </p:sp>
      <p:sp>
        <p:nvSpPr>
          <p:cNvPr id="84" name="TextBox 83"/>
          <p:cNvSpPr txBox="1"/>
          <p:nvPr/>
        </p:nvSpPr>
        <p:spPr>
          <a:xfrm>
            <a:off x="584201" y="4740027"/>
            <a:ext cx="5269280" cy="1938992"/>
          </a:xfrm>
          <a:prstGeom prst="rect">
            <a:avLst/>
          </a:prstGeom>
          <a:noFill/>
        </p:spPr>
        <p:txBody>
          <a:bodyPr wrap="square" rtlCol="0">
            <a:spAutoFit/>
          </a:bodyPr>
          <a:lstStyle/>
          <a:p>
            <a:r>
              <a:rPr lang="en-US" sz="2000" dirty="0">
                <a:solidFill>
                  <a:srgbClr val="FF0000"/>
                </a:solidFill>
                <a:latin typeface="Apple Chancery"/>
                <a:cs typeface="Apple Chancery"/>
              </a:rPr>
              <a:t>--The induced current </a:t>
            </a:r>
            <a:r>
              <a:rPr lang="en-US" sz="2000" dirty="0">
                <a:solidFill>
                  <a:srgbClr val="0000FF"/>
                </a:solidFill>
                <a:latin typeface="Times New Roman"/>
                <a:cs typeface="Times New Roman"/>
              </a:rPr>
              <a:t>in the secondary coil </a:t>
            </a:r>
            <a:r>
              <a:rPr lang="en-US" sz="2000" dirty="0">
                <a:solidFill>
                  <a:srgbClr val="FF0000"/>
                </a:solidFill>
                <a:latin typeface="Times New Roman"/>
                <a:cs typeface="Times New Roman"/>
              </a:rPr>
              <a:t>CONTINUES until </a:t>
            </a:r>
            <a:r>
              <a:rPr lang="en-US" sz="2000" dirty="0">
                <a:latin typeface="Times New Roman"/>
                <a:cs typeface="Times New Roman"/>
              </a:rPr>
              <a:t>the </a:t>
            </a:r>
            <a:r>
              <a:rPr lang="en-US" sz="2000" dirty="0">
                <a:solidFill>
                  <a:srgbClr val="0000FF"/>
                </a:solidFill>
                <a:latin typeface="Times New Roman"/>
                <a:cs typeface="Times New Roman"/>
              </a:rPr>
              <a:t>current in the primary </a:t>
            </a:r>
            <a:r>
              <a:rPr lang="en-US" sz="2000" dirty="0">
                <a:latin typeface="Times New Roman"/>
                <a:cs typeface="Times New Roman"/>
              </a:rPr>
              <a:t>has </a:t>
            </a:r>
            <a:r>
              <a:rPr lang="en-US" sz="2000" dirty="0">
                <a:solidFill>
                  <a:srgbClr val="0000FF"/>
                </a:solidFill>
                <a:latin typeface="Times New Roman"/>
                <a:cs typeface="Times New Roman"/>
              </a:rPr>
              <a:t>reached steady state</a:t>
            </a:r>
            <a:r>
              <a:rPr lang="en-US" sz="2000" dirty="0">
                <a:latin typeface="Times New Roman"/>
                <a:cs typeface="Times New Roman"/>
              </a:rPr>
              <a:t> whereupon the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solidFill>
                  <a:srgbClr val="0000FF"/>
                </a:solidFill>
                <a:latin typeface="Times New Roman"/>
                <a:cs typeface="Times New Roman"/>
              </a:rPr>
              <a:t>in the yoke ceases to change</a:t>
            </a:r>
            <a:r>
              <a:rPr lang="en-US" sz="2000" dirty="0">
                <a:solidFill>
                  <a:srgbClr val="FF0000"/>
                </a:solidFill>
                <a:latin typeface="Times New Roman"/>
                <a:cs typeface="Times New Roman"/>
              </a:rPr>
              <a:t> </a:t>
            </a:r>
            <a:r>
              <a:rPr lang="en-US" sz="2000" dirty="0">
                <a:latin typeface="Times New Roman"/>
                <a:cs typeface="Times New Roman"/>
              </a:rPr>
              <a:t>and </a:t>
            </a:r>
            <a:r>
              <a:rPr lang="en-US" sz="2000" dirty="0">
                <a:solidFill>
                  <a:srgbClr val="008000"/>
                </a:solidFill>
                <a:latin typeface="Times New Roman"/>
                <a:cs typeface="Times New Roman"/>
              </a:rPr>
              <a:t>there is no longer a </a:t>
            </a:r>
            <a:r>
              <a:rPr lang="en-US" sz="2000" i="1" dirty="0">
                <a:solidFill>
                  <a:srgbClr val="008000"/>
                </a:solidFill>
                <a:latin typeface="Times New Roman"/>
                <a:cs typeface="Times New Roman"/>
              </a:rPr>
              <a:t>changing magnetic flux </a:t>
            </a:r>
            <a:r>
              <a:rPr lang="en-US" sz="2000" dirty="0">
                <a:latin typeface="Times New Roman"/>
                <a:cs typeface="Times New Roman"/>
              </a:rPr>
              <a:t>through the secondary coil.</a:t>
            </a:r>
            <a:endParaRPr lang="en-US" sz="2000" dirty="0">
              <a:solidFill>
                <a:srgbClr val="000000"/>
              </a:solidFill>
              <a:latin typeface="Times New Roman"/>
              <a:cs typeface="Times New Roman"/>
            </a:endParaRPr>
          </a:p>
        </p:txBody>
      </p:sp>
      <p:sp>
        <p:nvSpPr>
          <p:cNvPr id="99" name="TextBox 98"/>
          <p:cNvSpPr txBox="1"/>
          <p:nvPr/>
        </p:nvSpPr>
        <p:spPr>
          <a:xfrm>
            <a:off x="584200" y="2968437"/>
            <a:ext cx="4165600" cy="1015663"/>
          </a:xfrm>
          <a:prstGeom prst="rect">
            <a:avLst/>
          </a:prstGeom>
          <a:noFill/>
        </p:spPr>
        <p:txBody>
          <a:bodyPr wrap="square" rtlCol="0">
            <a:spAutoFit/>
          </a:bodyPr>
          <a:lstStyle/>
          <a:p>
            <a:r>
              <a:rPr lang="en-US" sz="2000" dirty="0">
                <a:solidFill>
                  <a:srgbClr val="FF0000"/>
                </a:solidFill>
                <a:latin typeface="Apple Chancery"/>
                <a:cs typeface="Apple Chancery"/>
              </a:rPr>
              <a:t>--The domains </a:t>
            </a:r>
            <a:r>
              <a:rPr lang="en-US" sz="2000" dirty="0">
                <a:latin typeface="Times New Roman"/>
                <a:cs typeface="Times New Roman"/>
              </a:rPr>
              <a:t>in the </a:t>
            </a:r>
            <a:r>
              <a:rPr lang="en-US" sz="2000" dirty="0">
                <a:solidFill>
                  <a:srgbClr val="0000FF"/>
                </a:solidFill>
                <a:latin typeface="Times New Roman"/>
                <a:cs typeface="Times New Roman"/>
              </a:rPr>
              <a:t>yoke snap into alignment </a:t>
            </a:r>
            <a:r>
              <a:rPr lang="en-US" sz="2000" dirty="0">
                <a:solidFill>
                  <a:srgbClr val="008000"/>
                </a:solidFill>
                <a:latin typeface="Times New Roman"/>
                <a:cs typeface="Times New Roman"/>
              </a:rPr>
              <a:t>telescoping that </a:t>
            </a:r>
            <a:r>
              <a:rPr lang="en-US" sz="2000" i="1" dirty="0">
                <a:solidFill>
                  <a:srgbClr val="008000"/>
                </a:solidFill>
                <a:latin typeface="Times New Roman"/>
                <a:cs typeface="Times New Roman"/>
              </a:rPr>
              <a:t>B-</a:t>
            </a:r>
            <a:r>
              <a:rPr lang="en-US" sz="2000" i="1" dirty="0" err="1">
                <a:solidFill>
                  <a:srgbClr val="008000"/>
                </a:solidFill>
                <a:latin typeface="Times New Roman"/>
                <a:cs typeface="Times New Roman"/>
              </a:rPr>
              <a:t>fld</a:t>
            </a:r>
            <a:r>
              <a:rPr lang="en-US" sz="2000" i="1" dirty="0">
                <a:solidFill>
                  <a:srgbClr val="008000"/>
                </a:solidFill>
                <a:latin typeface="Times New Roman"/>
                <a:cs typeface="Times New Roman"/>
              </a:rPr>
              <a:t> </a:t>
            </a:r>
            <a:r>
              <a:rPr lang="en-US" sz="2000" dirty="0">
                <a:solidFill>
                  <a:srgbClr val="008000"/>
                </a:solidFill>
                <a:latin typeface="Times New Roman"/>
                <a:cs typeface="Times New Roman"/>
              </a:rPr>
              <a:t>all around the yoke</a:t>
            </a:r>
            <a:r>
              <a:rPr lang="en-US" sz="2000" dirty="0">
                <a:latin typeface="Times New Roman"/>
                <a:cs typeface="Times New Roman"/>
              </a:rPr>
              <a:t>.</a:t>
            </a:r>
            <a:endParaRPr lang="en-US" sz="2000" dirty="0">
              <a:solidFill>
                <a:srgbClr val="000000"/>
              </a:solidFill>
              <a:latin typeface="Times New Roman"/>
              <a:cs typeface="Times New Roman"/>
            </a:endParaRPr>
          </a:p>
        </p:txBody>
      </p:sp>
      <p:sp>
        <p:nvSpPr>
          <p:cNvPr id="16" name="Rectangle 6"/>
          <p:cNvSpPr>
            <a:spLocks noChangeArrowheads="1"/>
          </p:cNvSpPr>
          <p:nvPr/>
        </p:nvSpPr>
        <p:spPr bwMode="auto">
          <a:xfrm>
            <a:off x="5294939" y="465239"/>
            <a:ext cx="2345871" cy="3239537"/>
          </a:xfrm>
          <a:prstGeom prst="rect">
            <a:avLst/>
          </a:prstGeom>
          <a:solidFill>
            <a:srgbClr val="FF4802"/>
          </a:solidFill>
          <a:ln w="38100">
            <a:solidFill>
              <a:schemeClr val="tx1"/>
            </a:solidFill>
            <a:miter lim="800000"/>
            <a:headEnd/>
            <a:tailEnd/>
          </a:ln>
        </p:spPr>
        <p:txBody>
          <a:bodyPr wrap="none" anchor="ctr"/>
          <a:lstStyle/>
          <a:p>
            <a:endParaRPr lang="en-US"/>
          </a:p>
        </p:txBody>
      </p:sp>
      <p:sp>
        <p:nvSpPr>
          <p:cNvPr id="17" name="Rectangle 7"/>
          <p:cNvSpPr>
            <a:spLocks noChangeArrowheads="1"/>
          </p:cNvSpPr>
          <p:nvPr/>
        </p:nvSpPr>
        <p:spPr bwMode="auto">
          <a:xfrm>
            <a:off x="5797625" y="967926"/>
            <a:ext cx="1340498" cy="2290018"/>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26" name="Line 18"/>
          <p:cNvSpPr>
            <a:spLocks noChangeShapeType="1"/>
          </p:cNvSpPr>
          <p:nvPr/>
        </p:nvSpPr>
        <p:spPr bwMode="auto">
          <a:xfrm flipH="1">
            <a:off x="4177857" y="2978673"/>
            <a:ext cx="111708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 name="Line 19"/>
          <p:cNvSpPr>
            <a:spLocks noChangeShapeType="1"/>
          </p:cNvSpPr>
          <p:nvPr/>
        </p:nvSpPr>
        <p:spPr bwMode="auto">
          <a:xfrm flipH="1">
            <a:off x="4177857" y="1135488"/>
            <a:ext cx="111708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 name="Freeform 20"/>
          <p:cNvSpPr>
            <a:spLocks/>
          </p:cNvSpPr>
          <p:nvPr/>
        </p:nvSpPr>
        <p:spPr bwMode="auto">
          <a:xfrm>
            <a:off x="5799953" y="1128506"/>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9" name="Freeform 21"/>
          <p:cNvSpPr>
            <a:spLocks/>
          </p:cNvSpPr>
          <p:nvPr/>
        </p:nvSpPr>
        <p:spPr bwMode="auto">
          <a:xfrm>
            <a:off x="5797625" y="1340286"/>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 name="Freeform 22"/>
          <p:cNvSpPr>
            <a:spLocks/>
          </p:cNvSpPr>
          <p:nvPr/>
        </p:nvSpPr>
        <p:spPr bwMode="auto">
          <a:xfrm>
            <a:off x="5795298" y="1563703"/>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1" name="Freeform 23"/>
          <p:cNvSpPr>
            <a:spLocks/>
          </p:cNvSpPr>
          <p:nvPr/>
        </p:nvSpPr>
        <p:spPr bwMode="auto">
          <a:xfrm>
            <a:off x="5792971" y="1787119"/>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2" name="Freeform 24"/>
          <p:cNvSpPr>
            <a:spLocks/>
          </p:cNvSpPr>
          <p:nvPr/>
        </p:nvSpPr>
        <p:spPr bwMode="auto">
          <a:xfrm>
            <a:off x="5797625" y="2010535"/>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3" name="Freeform 25"/>
          <p:cNvSpPr>
            <a:spLocks/>
          </p:cNvSpPr>
          <p:nvPr/>
        </p:nvSpPr>
        <p:spPr bwMode="auto">
          <a:xfrm>
            <a:off x="5797625" y="2233952"/>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4" name="Freeform 26"/>
          <p:cNvSpPr>
            <a:spLocks/>
          </p:cNvSpPr>
          <p:nvPr/>
        </p:nvSpPr>
        <p:spPr bwMode="auto">
          <a:xfrm>
            <a:off x="5809262" y="2457368"/>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5" name="Freeform 27"/>
          <p:cNvSpPr>
            <a:spLocks/>
          </p:cNvSpPr>
          <p:nvPr/>
        </p:nvSpPr>
        <p:spPr bwMode="auto">
          <a:xfrm>
            <a:off x="5809262" y="2680784"/>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6" name="Freeform 30"/>
          <p:cNvSpPr>
            <a:spLocks/>
          </p:cNvSpPr>
          <p:nvPr/>
        </p:nvSpPr>
        <p:spPr bwMode="auto">
          <a:xfrm>
            <a:off x="5234430" y="1354250"/>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 name="Freeform 31"/>
          <p:cNvSpPr>
            <a:spLocks/>
          </p:cNvSpPr>
          <p:nvPr/>
        </p:nvSpPr>
        <p:spPr bwMode="auto">
          <a:xfrm>
            <a:off x="5239084" y="1573012"/>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8" name="Freeform 32"/>
          <p:cNvSpPr>
            <a:spLocks/>
          </p:cNvSpPr>
          <p:nvPr/>
        </p:nvSpPr>
        <p:spPr bwMode="auto">
          <a:xfrm>
            <a:off x="5243739" y="1791774"/>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9" name="Freeform 33"/>
          <p:cNvSpPr>
            <a:spLocks/>
          </p:cNvSpPr>
          <p:nvPr/>
        </p:nvSpPr>
        <p:spPr bwMode="auto">
          <a:xfrm>
            <a:off x="5248393" y="2019844"/>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0" name="Freeform 34"/>
          <p:cNvSpPr>
            <a:spLocks/>
          </p:cNvSpPr>
          <p:nvPr/>
        </p:nvSpPr>
        <p:spPr bwMode="auto">
          <a:xfrm>
            <a:off x="5239084" y="2243261"/>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1" name="Freeform 35"/>
          <p:cNvSpPr>
            <a:spLocks/>
          </p:cNvSpPr>
          <p:nvPr/>
        </p:nvSpPr>
        <p:spPr bwMode="auto">
          <a:xfrm>
            <a:off x="5239084" y="2466677"/>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2" name="Freeform 36"/>
          <p:cNvSpPr>
            <a:spLocks/>
          </p:cNvSpPr>
          <p:nvPr/>
        </p:nvSpPr>
        <p:spPr bwMode="auto">
          <a:xfrm>
            <a:off x="5239084" y="2690093"/>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 name="Freeform 65"/>
          <p:cNvSpPr>
            <a:spLocks/>
          </p:cNvSpPr>
          <p:nvPr/>
        </p:nvSpPr>
        <p:spPr bwMode="auto">
          <a:xfrm flipV="1">
            <a:off x="7082269" y="2708711"/>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 name="Line 66"/>
          <p:cNvSpPr>
            <a:spLocks noChangeShapeType="1"/>
          </p:cNvSpPr>
          <p:nvPr/>
        </p:nvSpPr>
        <p:spPr bwMode="auto">
          <a:xfrm flipH="1">
            <a:off x="7640810" y="2866965"/>
            <a:ext cx="111708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7" name="Line 67"/>
          <p:cNvSpPr>
            <a:spLocks noChangeShapeType="1"/>
          </p:cNvSpPr>
          <p:nvPr/>
        </p:nvSpPr>
        <p:spPr bwMode="auto">
          <a:xfrm flipH="1">
            <a:off x="7640810" y="1247196"/>
            <a:ext cx="111708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8" name="Line 68"/>
          <p:cNvSpPr>
            <a:spLocks noChangeShapeType="1"/>
          </p:cNvSpPr>
          <p:nvPr/>
        </p:nvSpPr>
        <p:spPr bwMode="auto">
          <a:xfrm>
            <a:off x="4177857" y="1135488"/>
            <a:ext cx="0" cy="335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9" name="Line 69"/>
          <p:cNvSpPr>
            <a:spLocks noChangeShapeType="1"/>
          </p:cNvSpPr>
          <p:nvPr/>
        </p:nvSpPr>
        <p:spPr bwMode="auto">
          <a:xfrm>
            <a:off x="3954441" y="1470613"/>
            <a:ext cx="223416" cy="335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 name="Line 70"/>
          <p:cNvSpPr>
            <a:spLocks noChangeShapeType="1"/>
          </p:cNvSpPr>
          <p:nvPr/>
        </p:nvSpPr>
        <p:spPr bwMode="auto">
          <a:xfrm>
            <a:off x="4177857" y="1805737"/>
            <a:ext cx="0" cy="446833"/>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2" name="Line 71"/>
          <p:cNvSpPr>
            <a:spLocks noChangeShapeType="1"/>
          </p:cNvSpPr>
          <p:nvPr/>
        </p:nvSpPr>
        <p:spPr bwMode="auto">
          <a:xfrm>
            <a:off x="3898586" y="2252570"/>
            <a:ext cx="558541"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3" name="Line 72"/>
          <p:cNvSpPr>
            <a:spLocks noChangeShapeType="1"/>
          </p:cNvSpPr>
          <p:nvPr/>
        </p:nvSpPr>
        <p:spPr bwMode="auto">
          <a:xfrm>
            <a:off x="4066149" y="2364278"/>
            <a:ext cx="223416"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4" name="Line 73"/>
          <p:cNvSpPr>
            <a:spLocks noChangeShapeType="1"/>
          </p:cNvSpPr>
          <p:nvPr/>
        </p:nvSpPr>
        <p:spPr bwMode="auto">
          <a:xfrm>
            <a:off x="4177857" y="2364278"/>
            <a:ext cx="0" cy="61439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5" name="Line 74"/>
          <p:cNvSpPr>
            <a:spLocks noChangeShapeType="1"/>
          </p:cNvSpPr>
          <p:nvPr/>
        </p:nvSpPr>
        <p:spPr bwMode="auto">
          <a:xfrm>
            <a:off x="8757892" y="1247196"/>
            <a:ext cx="0" cy="55854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6" name="Line 75"/>
          <p:cNvSpPr>
            <a:spLocks noChangeShapeType="1"/>
          </p:cNvSpPr>
          <p:nvPr/>
        </p:nvSpPr>
        <p:spPr bwMode="auto">
          <a:xfrm>
            <a:off x="8757892" y="2420132"/>
            <a:ext cx="0" cy="446833"/>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7" name="Oval 76"/>
          <p:cNvSpPr>
            <a:spLocks noChangeArrowheads="1"/>
          </p:cNvSpPr>
          <p:nvPr/>
        </p:nvSpPr>
        <p:spPr bwMode="auto">
          <a:xfrm>
            <a:off x="8441817" y="1805737"/>
            <a:ext cx="614395" cy="614395"/>
          </a:xfrm>
          <a:prstGeom prst="ellipse">
            <a:avLst/>
          </a:prstGeom>
          <a:solidFill>
            <a:schemeClr val="bg1"/>
          </a:solidFill>
          <a:ln w="28575">
            <a:solidFill>
              <a:schemeClr val="tx1"/>
            </a:solidFill>
            <a:round/>
            <a:headEnd/>
            <a:tailEnd/>
          </a:ln>
        </p:spPr>
        <p:txBody>
          <a:bodyPr wrap="none" anchor="ctr"/>
          <a:lstStyle/>
          <a:p>
            <a:endParaRPr lang="en-US"/>
          </a:p>
        </p:txBody>
      </p:sp>
      <p:graphicFrame>
        <p:nvGraphicFramePr>
          <p:cNvPr id="68" name="Object 2"/>
          <p:cNvGraphicFramePr>
            <a:graphicFrameLocks noChangeAspect="1"/>
          </p:cNvGraphicFramePr>
          <p:nvPr>
            <p:extLst>
              <p:ext uri="{D42A27DB-BD31-4B8C-83A1-F6EECF244321}">
                <p14:modId xmlns:p14="http://schemas.microsoft.com/office/powerpoint/2010/main" val="1120896373"/>
              </p:ext>
            </p:extLst>
          </p:nvPr>
        </p:nvGraphicFramePr>
        <p:xfrm>
          <a:off x="3563462" y="2140862"/>
          <a:ext cx="279270" cy="279270"/>
        </p:xfrm>
        <a:graphic>
          <a:graphicData uri="http://schemas.openxmlformats.org/presentationml/2006/ole">
            <mc:AlternateContent xmlns:mc="http://schemas.openxmlformats.org/markup-compatibility/2006">
              <mc:Choice xmlns:v="urn:schemas-microsoft-com:vml" Requires="v">
                <p:oleObj spid="_x0000_s2808697" name="Equation" r:id="rId4" imgW="152400" imgH="152400" progId="Equation.DSMT4">
                  <p:embed/>
                </p:oleObj>
              </mc:Choice>
              <mc:Fallback>
                <p:oleObj name="Equation" r:id="rId4" imgW="152400" imgH="152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462" y="2140862"/>
                        <a:ext cx="279270" cy="27927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9" name="Object 3"/>
          <p:cNvGraphicFramePr>
            <a:graphicFrameLocks noChangeAspect="1"/>
          </p:cNvGraphicFramePr>
          <p:nvPr>
            <p:extLst>
              <p:ext uri="{D42A27DB-BD31-4B8C-83A1-F6EECF244321}">
                <p14:modId xmlns:p14="http://schemas.microsoft.com/office/powerpoint/2010/main" val="1150495880"/>
              </p:ext>
            </p:extLst>
          </p:nvPr>
        </p:nvGraphicFramePr>
        <p:xfrm>
          <a:off x="8609379" y="1972052"/>
          <a:ext cx="279270" cy="279270"/>
        </p:xfrm>
        <a:graphic>
          <a:graphicData uri="http://schemas.openxmlformats.org/presentationml/2006/ole">
            <mc:AlternateContent xmlns:mc="http://schemas.openxmlformats.org/markup-compatibility/2006">
              <mc:Choice xmlns:v="urn:schemas-microsoft-com:vml" Requires="v">
                <p:oleObj spid="_x0000_s2808698" name="Equation" r:id="rId6" imgW="152400" imgH="152400" progId="Equation.DSMT4">
                  <p:embed/>
                </p:oleObj>
              </mc:Choice>
              <mc:Fallback>
                <p:oleObj name="Equation" r:id="rId6" imgW="152400" imgH="152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9379" y="1972052"/>
                        <a:ext cx="279270" cy="27927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8" name="Line 9"/>
          <p:cNvSpPr>
            <a:spLocks noChangeShapeType="1"/>
          </p:cNvSpPr>
          <p:nvPr/>
        </p:nvSpPr>
        <p:spPr bwMode="auto">
          <a:xfrm flipH="1">
            <a:off x="5294939" y="1470613"/>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 name="Line 10"/>
          <p:cNvSpPr>
            <a:spLocks noChangeShapeType="1"/>
          </p:cNvSpPr>
          <p:nvPr/>
        </p:nvSpPr>
        <p:spPr bwMode="auto">
          <a:xfrm flipH="1">
            <a:off x="5294939" y="1694029"/>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 name="Line 11"/>
          <p:cNvSpPr>
            <a:spLocks noChangeShapeType="1"/>
          </p:cNvSpPr>
          <p:nvPr/>
        </p:nvSpPr>
        <p:spPr bwMode="auto">
          <a:xfrm flipH="1">
            <a:off x="5294939" y="1917445"/>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 name="Line 12"/>
          <p:cNvSpPr>
            <a:spLocks noChangeShapeType="1"/>
          </p:cNvSpPr>
          <p:nvPr/>
        </p:nvSpPr>
        <p:spPr bwMode="auto">
          <a:xfrm flipH="1">
            <a:off x="5294939" y="2140862"/>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 name="Line 13"/>
          <p:cNvSpPr>
            <a:spLocks noChangeShapeType="1"/>
          </p:cNvSpPr>
          <p:nvPr/>
        </p:nvSpPr>
        <p:spPr bwMode="auto">
          <a:xfrm flipH="1">
            <a:off x="5294939" y="2364278"/>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 name="Line 14"/>
          <p:cNvSpPr>
            <a:spLocks noChangeShapeType="1"/>
          </p:cNvSpPr>
          <p:nvPr/>
        </p:nvSpPr>
        <p:spPr bwMode="auto">
          <a:xfrm flipH="1">
            <a:off x="5294939" y="2587694"/>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 name="Line 15"/>
          <p:cNvSpPr>
            <a:spLocks noChangeShapeType="1"/>
          </p:cNvSpPr>
          <p:nvPr/>
        </p:nvSpPr>
        <p:spPr bwMode="auto">
          <a:xfrm flipH="1">
            <a:off x="5294939" y="2811111"/>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 name="Line 16"/>
          <p:cNvSpPr>
            <a:spLocks noChangeShapeType="1"/>
          </p:cNvSpPr>
          <p:nvPr/>
        </p:nvSpPr>
        <p:spPr bwMode="auto">
          <a:xfrm flipH="1">
            <a:off x="5294939" y="1247196"/>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3" name="Group 41"/>
          <p:cNvGrpSpPr>
            <a:grpSpLocks/>
          </p:cNvGrpSpPr>
          <p:nvPr/>
        </p:nvGrpSpPr>
        <p:grpSpPr bwMode="auto">
          <a:xfrm flipV="1">
            <a:off x="7077615" y="1191342"/>
            <a:ext cx="609740" cy="290907"/>
            <a:chOff x="4028" y="1770"/>
            <a:chExt cx="524" cy="250"/>
          </a:xfrm>
        </p:grpSpPr>
        <p:sp>
          <p:nvSpPr>
            <p:cNvPr id="80" name="Line 38"/>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 name="Freeform 39"/>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3" name="Freeform 40"/>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44" name="Group 50"/>
          <p:cNvGrpSpPr>
            <a:grpSpLocks/>
          </p:cNvGrpSpPr>
          <p:nvPr/>
        </p:nvGrpSpPr>
        <p:grpSpPr bwMode="auto">
          <a:xfrm flipV="1">
            <a:off x="7082269" y="1570684"/>
            <a:ext cx="609740" cy="290907"/>
            <a:chOff x="4028" y="1770"/>
            <a:chExt cx="524" cy="250"/>
          </a:xfrm>
        </p:grpSpPr>
        <p:sp>
          <p:nvSpPr>
            <p:cNvPr id="77" name="Line 51"/>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8" name="Freeform 52"/>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9" name="Freeform 53"/>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45" name="Group 54"/>
          <p:cNvGrpSpPr>
            <a:grpSpLocks/>
          </p:cNvGrpSpPr>
          <p:nvPr/>
        </p:nvGrpSpPr>
        <p:grpSpPr bwMode="auto">
          <a:xfrm flipV="1">
            <a:off x="7082269" y="1950027"/>
            <a:ext cx="609740" cy="290907"/>
            <a:chOff x="4028" y="1770"/>
            <a:chExt cx="524" cy="250"/>
          </a:xfrm>
        </p:grpSpPr>
        <p:sp>
          <p:nvSpPr>
            <p:cNvPr id="73" name="Line 55"/>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4" name="Freeform 56"/>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6" name="Freeform 57"/>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46" name="Group 58"/>
          <p:cNvGrpSpPr>
            <a:grpSpLocks/>
          </p:cNvGrpSpPr>
          <p:nvPr/>
        </p:nvGrpSpPr>
        <p:grpSpPr bwMode="auto">
          <a:xfrm flipV="1">
            <a:off x="7082269" y="2329369"/>
            <a:ext cx="609740" cy="290907"/>
            <a:chOff x="4028" y="1770"/>
            <a:chExt cx="524" cy="250"/>
          </a:xfrm>
        </p:grpSpPr>
        <p:sp>
          <p:nvSpPr>
            <p:cNvPr id="70" name="Line 59"/>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 name="Freeform 60"/>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2" name="Freeform 61"/>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47" name="Line 63"/>
          <p:cNvSpPr>
            <a:spLocks noChangeShapeType="1"/>
          </p:cNvSpPr>
          <p:nvPr/>
        </p:nvSpPr>
        <p:spPr bwMode="auto">
          <a:xfrm flipH="1" flipV="1">
            <a:off x="7142778" y="2713366"/>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3" name="Group 12"/>
          <p:cNvGrpSpPr/>
          <p:nvPr/>
        </p:nvGrpSpPr>
        <p:grpSpPr>
          <a:xfrm>
            <a:off x="5465760" y="1191342"/>
            <a:ext cx="169860" cy="1784350"/>
            <a:chOff x="5465760" y="1292942"/>
            <a:chExt cx="169860" cy="1784350"/>
          </a:xfrm>
        </p:grpSpPr>
        <p:grpSp>
          <p:nvGrpSpPr>
            <p:cNvPr id="8" name="Group 7"/>
            <p:cNvGrpSpPr/>
            <p:nvPr/>
          </p:nvGrpSpPr>
          <p:grpSpPr>
            <a:xfrm rot="10800000">
              <a:off x="5465760" y="1804692"/>
              <a:ext cx="168275" cy="177364"/>
              <a:chOff x="6461125" y="1441886"/>
              <a:chExt cx="168275" cy="177364"/>
            </a:xfrm>
          </p:grpSpPr>
          <p:cxnSp>
            <p:nvCxnSpPr>
              <p:cNvPr id="7" name="Straight Connector 6"/>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96" name="Group 95"/>
            <p:cNvGrpSpPr/>
            <p:nvPr/>
          </p:nvGrpSpPr>
          <p:grpSpPr>
            <a:xfrm rot="10800000">
              <a:off x="5467345" y="2679492"/>
              <a:ext cx="168275" cy="177364"/>
              <a:chOff x="6461125" y="1441886"/>
              <a:chExt cx="168275" cy="177364"/>
            </a:xfrm>
          </p:grpSpPr>
          <p:cxnSp>
            <p:nvCxnSpPr>
              <p:cNvPr id="97" name="Straight Connector 96"/>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cxnSp>
          <p:nvCxnSpPr>
            <p:cNvPr id="12" name="Straight Connector 11"/>
            <p:cNvCxnSpPr/>
            <p:nvPr/>
          </p:nvCxnSpPr>
          <p:spPr>
            <a:xfrm>
              <a:off x="5549899" y="1292942"/>
              <a:ext cx="0" cy="1784350"/>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sp>
        <p:nvSpPr>
          <p:cNvPr id="5" name="Rounded Rectangle 4"/>
          <p:cNvSpPr/>
          <p:nvPr/>
        </p:nvSpPr>
        <p:spPr>
          <a:xfrm>
            <a:off x="5549899" y="706852"/>
            <a:ext cx="1841765" cy="2760248"/>
          </a:xfrm>
          <a:prstGeom prst="roundRect">
            <a:avLst/>
          </a:pr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7" name="Group 86"/>
          <p:cNvGrpSpPr/>
          <p:nvPr/>
        </p:nvGrpSpPr>
        <p:grpSpPr>
          <a:xfrm>
            <a:off x="7307526" y="1386339"/>
            <a:ext cx="168275" cy="177364"/>
            <a:chOff x="6461125" y="1441886"/>
            <a:chExt cx="168275" cy="177364"/>
          </a:xfrm>
        </p:grpSpPr>
        <p:cxnSp>
          <p:nvCxnSpPr>
            <p:cNvPr id="88" name="Straight Connector 87"/>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90" name="Group 89"/>
          <p:cNvGrpSpPr/>
          <p:nvPr/>
        </p:nvGrpSpPr>
        <p:grpSpPr>
          <a:xfrm rot="5400000">
            <a:off x="5858024" y="3378418"/>
            <a:ext cx="168275" cy="177364"/>
            <a:chOff x="6461125" y="1441886"/>
            <a:chExt cx="168275" cy="177364"/>
          </a:xfrm>
        </p:grpSpPr>
        <p:cxnSp>
          <p:nvCxnSpPr>
            <p:cNvPr id="91" name="Straight Connector 90"/>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93" name="Group 92"/>
          <p:cNvGrpSpPr/>
          <p:nvPr/>
        </p:nvGrpSpPr>
        <p:grpSpPr>
          <a:xfrm>
            <a:off x="7309643" y="2566048"/>
            <a:ext cx="168275" cy="177364"/>
            <a:chOff x="6456892" y="1441886"/>
            <a:chExt cx="168275" cy="177364"/>
          </a:xfrm>
        </p:grpSpPr>
        <p:cxnSp>
          <p:nvCxnSpPr>
            <p:cNvPr id="94" name="Straight Connector 93"/>
            <p:cNvCxnSpPr/>
            <p:nvPr/>
          </p:nvCxnSpPr>
          <p:spPr>
            <a:xfrm flipH="1">
              <a:off x="6456892"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6542617"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100" name="Group 99"/>
          <p:cNvGrpSpPr/>
          <p:nvPr/>
        </p:nvGrpSpPr>
        <p:grpSpPr>
          <a:xfrm rot="5400000">
            <a:off x="6797824" y="3380007"/>
            <a:ext cx="168275" cy="177364"/>
            <a:chOff x="6461125" y="1441886"/>
            <a:chExt cx="168275" cy="177364"/>
          </a:xfrm>
        </p:grpSpPr>
        <p:cxnSp>
          <p:nvCxnSpPr>
            <p:cNvPr id="101" name="Straight Connector 100"/>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103" name="Group 102"/>
          <p:cNvGrpSpPr/>
          <p:nvPr/>
        </p:nvGrpSpPr>
        <p:grpSpPr>
          <a:xfrm rot="16200000">
            <a:off x="6886507" y="618169"/>
            <a:ext cx="168275" cy="177364"/>
            <a:chOff x="6461125" y="1441886"/>
            <a:chExt cx="168275" cy="177364"/>
          </a:xfrm>
        </p:grpSpPr>
        <p:cxnSp>
          <p:nvCxnSpPr>
            <p:cNvPr id="104" name="Straight Connector 103"/>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106" name="Group 105"/>
          <p:cNvGrpSpPr/>
          <p:nvPr/>
        </p:nvGrpSpPr>
        <p:grpSpPr>
          <a:xfrm rot="16200000">
            <a:off x="5902256" y="614994"/>
            <a:ext cx="168275" cy="177364"/>
            <a:chOff x="6461125" y="1441886"/>
            <a:chExt cx="168275" cy="177364"/>
          </a:xfrm>
        </p:grpSpPr>
        <p:cxnSp>
          <p:nvCxnSpPr>
            <p:cNvPr id="107" name="Straight Connector 106"/>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sp>
        <p:nvSpPr>
          <p:cNvPr id="110" name="Line 69"/>
          <p:cNvSpPr>
            <a:spLocks noChangeShapeType="1"/>
          </p:cNvSpPr>
          <p:nvPr/>
        </p:nvSpPr>
        <p:spPr bwMode="auto">
          <a:xfrm>
            <a:off x="4146550" y="1419413"/>
            <a:ext cx="28132" cy="3799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50" name="Group 49"/>
          <p:cNvGrpSpPr/>
          <p:nvPr/>
        </p:nvGrpSpPr>
        <p:grpSpPr>
          <a:xfrm>
            <a:off x="5631269" y="771938"/>
            <a:ext cx="1682473" cy="2661294"/>
            <a:chOff x="5631269" y="873538"/>
            <a:chExt cx="1682473" cy="2661294"/>
          </a:xfrm>
        </p:grpSpPr>
        <p:sp>
          <p:nvSpPr>
            <p:cNvPr id="113" name="Rounded Rectangle 112"/>
            <p:cNvSpPr/>
            <p:nvPr/>
          </p:nvSpPr>
          <p:spPr>
            <a:xfrm>
              <a:off x="5702304" y="952755"/>
              <a:ext cx="1540011" cy="2504300"/>
            </a:xfrm>
            <a:prstGeom prst="roundRect">
              <a:avLst/>
            </a:pr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4" name="Group 113"/>
            <p:cNvGrpSpPr/>
            <p:nvPr/>
          </p:nvGrpSpPr>
          <p:grpSpPr>
            <a:xfrm>
              <a:off x="7171960" y="1569235"/>
              <a:ext cx="140705" cy="160918"/>
              <a:chOff x="6461125" y="1441886"/>
              <a:chExt cx="168275" cy="177364"/>
            </a:xfrm>
          </p:grpSpPr>
          <p:cxnSp>
            <p:nvCxnSpPr>
              <p:cNvPr id="130" name="Straight Connector 129"/>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115" name="Group 114"/>
            <p:cNvGrpSpPr/>
            <p:nvPr/>
          </p:nvGrpSpPr>
          <p:grpSpPr>
            <a:xfrm rot="5400000">
              <a:off x="5953961" y="3382903"/>
              <a:ext cx="152671" cy="148305"/>
              <a:chOff x="6461125" y="1441886"/>
              <a:chExt cx="168275" cy="177364"/>
            </a:xfrm>
          </p:grpSpPr>
          <p:cxnSp>
            <p:nvCxnSpPr>
              <p:cNvPr id="128" name="Straight Connector 127"/>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116" name="Group 115"/>
            <p:cNvGrpSpPr/>
            <p:nvPr/>
          </p:nvGrpSpPr>
          <p:grpSpPr>
            <a:xfrm>
              <a:off x="5631269" y="1629143"/>
              <a:ext cx="1682473" cy="1171329"/>
              <a:chOff x="4612196" y="328207"/>
              <a:chExt cx="2012142" cy="1291043"/>
            </a:xfrm>
          </p:grpSpPr>
          <p:cxnSp>
            <p:nvCxnSpPr>
              <p:cNvPr id="126" name="Straight Connector 125"/>
              <p:cNvCxnSpPr/>
              <p:nvPr/>
            </p:nvCxnSpPr>
            <p:spPr>
              <a:xfrm flipH="1">
                <a:off x="6456063"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6541788"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p:cNvCxnSpPr/>
              <p:nvPr/>
            </p:nvCxnSpPr>
            <p:spPr>
              <a:xfrm flipH="1" flipV="1">
                <a:off x="4614596" y="1346465"/>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flipV="1">
                <a:off x="4700325" y="134646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flipH="1" flipV="1">
                <a:off x="4612196" y="328207"/>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V="1">
                <a:off x="4697920" y="328207"/>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117" name="Group 116"/>
            <p:cNvGrpSpPr/>
            <p:nvPr/>
          </p:nvGrpSpPr>
          <p:grpSpPr>
            <a:xfrm rot="5400000">
              <a:off x="6739784" y="3384344"/>
              <a:ext cx="152671" cy="148305"/>
              <a:chOff x="6461125" y="1441886"/>
              <a:chExt cx="168275" cy="177364"/>
            </a:xfrm>
          </p:grpSpPr>
          <p:cxnSp>
            <p:nvCxnSpPr>
              <p:cNvPr id="124" name="Straight Connector 123"/>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118" name="Group 117"/>
            <p:cNvGrpSpPr/>
            <p:nvPr/>
          </p:nvGrpSpPr>
          <p:grpSpPr>
            <a:xfrm rot="16200000">
              <a:off x="6813938" y="878601"/>
              <a:ext cx="152671" cy="148305"/>
              <a:chOff x="6461125" y="1441886"/>
              <a:chExt cx="168275" cy="177364"/>
            </a:xfrm>
          </p:grpSpPr>
          <p:cxnSp>
            <p:nvCxnSpPr>
              <p:cNvPr id="122" name="Straight Connector 121"/>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119" name="Group 118"/>
            <p:cNvGrpSpPr/>
            <p:nvPr/>
          </p:nvGrpSpPr>
          <p:grpSpPr>
            <a:xfrm rot="16200000">
              <a:off x="5990946" y="875721"/>
              <a:ext cx="152671" cy="148305"/>
              <a:chOff x="6461125" y="1441886"/>
              <a:chExt cx="168275" cy="177364"/>
            </a:xfrm>
          </p:grpSpPr>
          <p:cxnSp>
            <p:nvCxnSpPr>
              <p:cNvPr id="120" name="Straight Connector 119"/>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grpSp>
        <p:nvGrpSpPr>
          <p:cNvPr id="136" name="Group 135"/>
          <p:cNvGrpSpPr/>
          <p:nvPr/>
        </p:nvGrpSpPr>
        <p:grpSpPr>
          <a:xfrm>
            <a:off x="5312713" y="465239"/>
            <a:ext cx="2303053" cy="3200828"/>
            <a:chOff x="5631269" y="873538"/>
            <a:chExt cx="1682473" cy="2661294"/>
          </a:xfrm>
        </p:grpSpPr>
        <p:sp>
          <p:nvSpPr>
            <p:cNvPr id="137" name="Rounded Rectangle 136"/>
            <p:cNvSpPr/>
            <p:nvPr/>
          </p:nvSpPr>
          <p:spPr>
            <a:xfrm>
              <a:off x="5702304" y="952755"/>
              <a:ext cx="1540011" cy="2504300"/>
            </a:xfrm>
            <a:prstGeom prst="roundRect">
              <a:avLst/>
            </a:pr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8" name="Group 137"/>
            <p:cNvGrpSpPr/>
            <p:nvPr/>
          </p:nvGrpSpPr>
          <p:grpSpPr>
            <a:xfrm>
              <a:off x="7171960" y="1569235"/>
              <a:ext cx="140705" cy="160918"/>
              <a:chOff x="6461125" y="1441886"/>
              <a:chExt cx="168275" cy="177364"/>
            </a:xfrm>
          </p:grpSpPr>
          <p:cxnSp>
            <p:nvCxnSpPr>
              <p:cNvPr id="158" name="Straight Connector 157"/>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139" name="Group 138"/>
            <p:cNvGrpSpPr/>
            <p:nvPr/>
          </p:nvGrpSpPr>
          <p:grpSpPr>
            <a:xfrm rot="5400000">
              <a:off x="5953961" y="3382903"/>
              <a:ext cx="152671" cy="148305"/>
              <a:chOff x="6461125" y="1441886"/>
              <a:chExt cx="168275" cy="177364"/>
            </a:xfrm>
          </p:grpSpPr>
          <p:cxnSp>
            <p:nvCxnSpPr>
              <p:cNvPr id="156" name="Straight Connector 155"/>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140" name="Group 139"/>
            <p:cNvGrpSpPr/>
            <p:nvPr/>
          </p:nvGrpSpPr>
          <p:grpSpPr>
            <a:xfrm>
              <a:off x="5631269" y="1629143"/>
              <a:ext cx="1682473" cy="1171329"/>
              <a:chOff x="4612196" y="328207"/>
              <a:chExt cx="2012142" cy="1291043"/>
            </a:xfrm>
          </p:grpSpPr>
          <p:cxnSp>
            <p:nvCxnSpPr>
              <p:cNvPr id="150" name="Straight Connector 149"/>
              <p:cNvCxnSpPr/>
              <p:nvPr/>
            </p:nvCxnSpPr>
            <p:spPr>
              <a:xfrm flipH="1">
                <a:off x="6456063"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6541788"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flipH="1" flipV="1">
                <a:off x="4614596" y="1346465"/>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flipV="1">
                <a:off x="4700325" y="134646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H="1" flipV="1">
                <a:off x="4612196" y="328207"/>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flipV="1">
                <a:off x="4697920" y="328207"/>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141" name="Group 140"/>
            <p:cNvGrpSpPr/>
            <p:nvPr/>
          </p:nvGrpSpPr>
          <p:grpSpPr>
            <a:xfrm rot="5400000">
              <a:off x="6739784" y="3384344"/>
              <a:ext cx="152671" cy="148305"/>
              <a:chOff x="6461125" y="1441886"/>
              <a:chExt cx="168275" cy="177364"/>
            </a:xfrm>
          </p:grpSpPr>
          <p:cxnSp>
            <p:nvCxnSpPr>
              <p:cNvPr id="148" name="Straight Connector 147"/>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142" name="Group 141"/>
            <p:cNvGrpSpPr/>
            <p:nvPr/>
          </p:nvGrpSpPr>
          <p:grpSpPr>
            <a:xfrm rot="16200000">
              <a:off x="6813938" y="878601"/>
              <a:ext cx="152671" cy="148305"/>
              <a:chOff x="6461125" y="1441886"/>
              <a:chExt cx="168275" cy="177364"/>
            </a:xfrm>
          </p:grpSpPr>
          <p:cxnSp>
            <p:nvCxnSpPr>
              <p:cNvPr id="146" name="Straight Connector 145"/>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143" name="Group 142"/>
            <p:cNvGrpSpPr/>
            <p:nvPr/>
          </p:nvGrpSpPr>
          <p:grpSpPr>
            <a:xfrm rot="16200000">
              <a:off x="5990946" y="875721"/>
              <a:ext cx="152671" cy="148305"/>
              <a:chOff x="6461125" y="1441886"/>
              <a:chExt cx="168275" cy="177364"/>
            </a:xfrm>
          </p:grpSpPr>
          <p:cxnSp>
            <p:nvCxnSpPr>
              <p:cNvPr id="144" name="Straight Connector 143"/>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grpSp>
        <p:nvGrpSpPr>
          <p:cNvPr id="187" name="Group 186"/>
          <p:cNvGrpSpPr/>
          <p:nvPr/>
        </p:nvGrpSpPr>
        <p:grpSpPr>
          <a:xfrm>
            <a:off x="7273363" y="1220041"/>
            <a:ext cx="224167" cy="1659723"/>
            <a:chOff x="7273363" y="1321641"/>
            <a:chExt cx="224167" cy="1659723"/>
          </a:xfrm>
        </p:grpSpPr>
        <p:grpSp>
          <p:nvGrpSpPr>
            <p:cNvPr id="164" name="Group 163"/>
            <p:cNvGrpSpPr/>
            <p:nvPr/>
          </p:nvGrpSpPr>
          <p:grpSpPr>
            <a:xfrm>
              <a:off x="7286294" y="2465878"/>
              <a:ext cx="191624" cy="137308"/>
              <a:chOff x="7286294" y="2465878"/>
              <a:chExt cx="191624" cy="137308"/>
            </a:xfrm>
          </p:grpSpPr>
          <p:cxnSp>
            <p:nvCxnSpPr>
              <p:cNvPr id="53" name="Straight Connector 52"/>
              <p:cNvCxnSpPr/>
              <p:nvPr/>
            </p:nvCxnSpPr>
            <p:spPr>
              <a:xfrm>
                <a:off x="7286294" y="2482210"/>
                <a:ext cx="165431" cy="12097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flipV="1">
                <a:off x="7292644" y="2465878"/>
                <a:ext cx="185274" cy="2056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grpSp>
        <p:grpSp>
          <p:nvGrpSpPr>
            <p:cNvPr id="165" name="Group 164"/>
            <p:cNvGrpSpPr/>
            <p:nvPr/>
          </p:nvGrpSpPr>
          <p:grpSpPr>
            <a:xfrm>
              <a:off x="7299556" y="2844056"/>
              <a:ext cx="191624" cy="137308"/>
              <a:chOff x="7286294" y="2465878"/>
              <a:chExt cx="191624" cy="137308"/>
            </a:xfrm>
          </p:grpSpPr>
          <p:cxnSp>
            <p:nvCxnSpPr>
              <p:cNvPr id="166" name="Straight Connector 165"/>
              <p:cNvCxnSpPr/>
              <p:nvPr/>
            </p:nvCxnSpPr>
            <p:spPr>
              <a:xfrm>
                <a:off x="7286294" y="2482210"/>
                <a:ext cx="165431" cy="12097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V="1">
                <a:off x="7292644" y="2465878"/>
                <a:ext cx="185274" cy="2056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grpSp>
        <p:grpSp>
          <p:nvGrpSpPr>
            <p:cNvPr id="168" name="Group 167"/>
            <p:cNvGrpSpPr/>
            <p:nvPr/>
          </p:nvGrpSpPr>
          <p:grpSpPr>
            <a:xfrm>
              <a:off x="7305906" y="1707193"/>
              <a:ext cx="191624" cy="137308"/>
              <a:chOff x="7286294" y="2465878"/>
              <a:chExt cx="191624" cy="137308"/>
            </a:xfrm>
          </p:grpSpPr>
          <p:cxnSp>
            <p:nvCxnSpPr>
              <p:cNvPr id="169" name="Straight Connector 168"/>
              <p:cNvCxnSpPr/>
              <p:nvPr/>
            </p:nvCxnSpPr>
            <p:spPr>
              <a:xfrm>
                <a:off x="7286294" y="2482210"/>
                <a:ext cx="165431" cy="12097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flipV="1">
                <a:off x="7292644" y="2465878"/>
                <a:ext cx="185274" cy="2056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grpSp>
        <p:grpSp>
          <p:nvGrpSpPr>
            <p:cNvPr id="171" name="Group 170"/>
            <p:cNvGrpSpPr/>
            <p:nvPr/>
          </p:nvGrpSpPr>
          <p:grpSpPr>
            <a:xfrm>
              <a:off x="7273363" y="1321641"/>
              <a:ext cx="191624" cy="137308"/>
              <a:chOff x="7286294" y="2465878"/>
              <a:chExt cx="191624" cy="137308"/>
            </a:xfrm>
          </p:grpSpPr>
          <p:cxnSp>
            <p:nvCxnSpPr>
              <p:cNvPr id="172" name="Straight Connector 171"/>
              <p:cNvCxnSpPr/>
              <p:nvPr/>
            </p:nvCxnSpPr>
            <p:spPr>
              <a:xfrm>
                <a:off x="7286294" y="2482210"/>
                <a:ext cx="165431" cy="12097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p:nvCxnSpPr>
            <p:spPr>
              <a:xfrm flipV="1">
                <a:off x="7292644" y="2465878"/>
                <a:ext cx="185274" cy="2056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grpSp>
        <p:grpSp>
          <p:nvGrpSpPr>
            <p:cNvPr id="174" name="Group 173"/>
            <p:cNvGrpSpPr/>
            <p:nvPr/>
          </p:nvGrpSpPr>
          <p:grpSpPr>
            <a:xfrm>
              <a:off x="7286294" y="2077400"/>
              <a:ext cx="191624" cy="137308"/>
              <a:chOff x="7286294" y="2465878"/>
              <a:chExt cx="191624" cy="137308"/>
            </a:xfrm>
          </p:grpSpPr>
          <p:cxnSp>
            <p:nvCxnSpPr>
              <p:cNvPr id="175" name="Straight Connector 174"/>
              <p:cNvCxnSpPr/>
              <p:nvPr/>
            </p:nvCxnSpPr>
            <p:spPr>
              <a:xfrm>
                <a:off x="7286294" y="2482210"/>
                <a:ext cx="165431" cy="12097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flipV="1">
                <a:off x="7292644" y="2465878"/>
                <a:ext cx="185274" cy="2056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grpSp>
      </p:grpSp>
      <p:graphicFrame>
        <p:nvGraphicFramePr>
          <p:cNvPr id="186" name="Object 185"/>
          <p:cNvGraphicFramePr>
            <a:graphicFrameLocks noChangeAspect="1"/>
          </p:cNvGraphicFramePr>
          <p:nvPr>
            <p:extLst>
              <p:ext uri="{D42A27DB-BD31-4B8C-83A1-F6EECF244321}">
                <p14:modId xmlns:p14="http://schemas.microsoft.com/office/powerpoint/2010/main" val="140179988"/>
              </p:ext>
            </p:extLst>
          </p:nvPr>
        </p:nvGraphicFramePr>
        <p:xfrm>
          <a:off x="7720584" y="2626731"/>
          <a:ext cx="234950" cy="233362"/>
        </p:xfrm>
        <a:graphic>
          <a:graphicData uri="http://schemas.openxmlformats.org/presentationml/2006/ole">
            <mc:AlternateContent xmlns:mc="http://schemas.openxmlformats.org/markup-compatibility/2006">
              <mc:Choice xmlns:v="urn:schemas-microsoft-com:vml" Requires="v">
                <p:oleObj spid="_x0000_s2808699" name="Equation" r:id="rId8" imgW="139700" imgH="139700" progId="Equation.DSMT4">
                  <p:embed/>
                </p:oleObj>
              </mc:Choice>
              <mc:Fallback>
                <p:oleObj name="Equation" r:id="rId8" imgW="139700" imgH="139700" progId="Equation.DSMT4">
                  <p:embed/>
                  <p:pic>
                    <p:nvPicPr>
                      <p:cNvPr id="0" name=""/>
                      <p:cNvPicPr/>
                      <p:nvPr/>
                    </p:nvPicPr>
                    <p:blipFill>
                      <a:blip r:embed="rId9"/>
                      <a:stretch>
                        <a:fillRect/>
                      </a:stretch>
                    </p:blipFill>
                    <p:spPr>
                      <a:xfrm>
                        <a:off x="7720584" y="2626731"/>
                        <a:ext cx="234950" cy="233362"/>
                      </a:xfrm>
                      <a:prstGeom prst="rect">
                        <a:avLst/>
                      </a:prstGeom>
                    </p:spPr>
                  </p:pic>
                </p:oleObj>
              </mc:Fallback>
            </mc:AlternateContent>
          </a:graphicData>
        </a:graphic>
      </p:graphicFrame>
      <p:grpSp>
        <p:nvGrpSpPr>
          <p:cNvPr id="251" name="Group 250"/>
          <p:cNvGrpSpPr/>
          <p:nvPr/>
        </p:nvGrpSpPr>
        <p:grpSpPr>
          <a:xfrm>
            <a:off x="5709656" y="4679626"/>
            <a:ext cx="3371423" cy="1988412"/>
            <a:chOff x="3563462" y="465239"/>
            <a:chExt cx="5492750" cy="3239537"/>
          </a:xfrm>
        </p:grpSpPr>
        <p:sp>
          <p:nvSpPr>
            <p:cNvPr id="252" name="Rectangle 6"/>
            <p:cNvSpPr>
              <a:spLocks noChangeArrowheads="1"/>
            </p:cNvSpPr>
            <p:nvPr/>
          </p:nvSpPr>
          <p:spPr bwMode="auto">
            <a:xfrm>
              <a:off x="5294939" y="465239"/>
              <a:ext cx="2345871" cy="3239537"/>
            </a:xfrm>
            <a:prstGeom prst="rect">
              <a:avLst/>
            </a:prstGeom>
            <a:solidFill>
              <a:srgbClr val="FF4802"/>
            </a:solidFill>
            <a:ln w="38100">
              <a:solidFill>
                <a:schemeClr val="tx1"/>
              </a:solidFill>
              <a:miter lim="800000"/>
              <a:headEnd/>
              <a:tailEnd/>
            </a:ln>
          </p:spPr>
          <p:txBody>
            <a:bodyPr wrap="none" anchor="ctr"/>
            <a:lstStyle/>
            <a:p>
              <a:endParaRPr lang="en-US"/>
            </a:p>
          </p:txBody>
        </p:sp>
        <p:sp>
          <p:nvSpPr>
            <p:cNvPr id="253" name="Rectangle 7"/>
            <p:cNvSpPr>
              <a:spLocks noChangeArrowheads="1"/>
            </p:cNvSpPr>
            <p:nvPr/>
          </p:nvSpPr>
          <p:spPr bwMode="auto">
            <a:xfrm>
              <a:off x="5797625" y="967926"/>
              <a:ext cx="1340498" cy="2290018"/>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254" name="Line 18"/>
            <p:cNvSpPr>
              <a:spLocks noChangeShapeType="1"/>
            </p:cNvSpPr>
            <p:nvPr/>
          </p:nvSpPr>
          <p:spPr bwMode="auto">
            <a:xfrm flipH="1">
              <a:off x="4177857" y="2978673"/>
              <a:ext cx="111708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5" name="Line 19"/>
            <p:cNvSpPr>
              <a:spLocks noChangeShapeType="1"/>
            </p:cNvSpPr>
            <p:nvPr/>
          </p:nvSpPr>
          <p:spPr bwMode="auto">
            <a:xfrm flipH="1">
              <a:off x="4177857" y="1135488"/>
              <a:ext cx="111708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 name="Freeform 20"/>
            <p:cNvSpPr>
              <a:spLocks/>
            </p:cNvSpPr>
            <p:nvPr/>
          </p:nvSpPr>
          <p:spPr bwMode="auto">
            <a:xfrm>
              <a:off x="5799953" y="1128506"/>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7" name="Freeform 21"/>
            <p:cNvSpPr>
              <a:spLocks/>
            </p:cNvSpPr>
            <p:nvPr/>
          </p:nvSpPr>
          <p:spPr bwMode="auto">
            <a:xfrm>
              <a:off x="5797625" y="1340286"/>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8" name="Freeform 22"/>
            <p:cNvSpPr>
              <a:spLocks/>
            </p:cNvSpPr>
            <p:nvPr/>
          </p:nvSpPr>
          <p:spPr bwMode="auto">
            <a:xfrm>
              <a:off x="5795298" y="1563703"/>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9" name="Freeform 23"/>
            <p:cNvSpPr>
              <a:spLocks/>
            </p:cNvSpPr>
            <p:nvPr/>
          </p:nvSpPr>
          <p:spPr bwMode="auto">
            <a:xfrm>
              <a:off x="5792971" y="1787119"/>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0" name="Freeform 24"/>
            <p:cNvSpPr>
              <a:spLocks/>
            </p:cNvSpPr>
            <p:nvPr/>
          </p:nvSpPr>
          <p:spPr bwMode="auto">
            <a:xfrm>
              <a:off x="5797625" y="2010535"/>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1" name="Freeform 25"/>
            <p:cNvSpPr>
              <a:spLocks/>
            </p:cNvSpPr>
            <p:nvPr/>
          </p:nvSpPr>
          <p:spPr bwMode="auto">
            <a:xfrm>
              <a:off x="5797625" y="2233952"/>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2" name="Freeform 26"/>
            <p:cNvSpPr>
              <a:spLocks/>
            </p:cNvSpPr>
            <p:nvPr/>
          </p:nvSpPr>
          <p:spPr bwMode="auto">
            <a:xfrm>
              <a:off x="5809262" y="2457368"/>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3" name="Freeform 27"/>
            <p:cNvSpPr>
              <a:spLocks/>
            </p:cNvSpPr>
            <p:nvPr/>
          </p:nvSpPr>
          <p:spPr bwMode="auto">
            <a:xfrm>
              <a:off x="5809262" y="2680784"/>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4" name="Freeform 30"/>
            <p:cNvSpPr>
              <a:spLocks/>
            </p:cNvSpPr>
            <p:nvPr/>
          </p:nvSpPr>
          <p:spPr bwMode="auto">
            <a:xfrm>
              <a:off x="5234430" y="1354250"/>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5" name="Freeform 31"/>
            <p:cNvSpPr>
              <a:spLocks/>
            </p:cNvSpPr>
            <p:nvPr/>
          </p:nvSpPr>
          <p:spPr bwMode="auto">
            <a:xfrm>
              <a:off x="5239084" y="1573012"/>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6" name="Freeform 32"/>
            <p:cNvSpPr>
              <a:spLocks/>
            </p:cNvSpPr>
            <p:nvPr/>
          </p:nvSpPr>
          <p:spPr bwMode="auto">
            <a:xfrm>
              <a:off x="5243739" y="1791774"/>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7" name="Freeform 33"/>
            <p:cNvSpPr>
              <a:spLocks/>
            </p:cNvSpPr>
            <p:nvPr/>
          </p:nvSpPr>
          <p:spPr bwMode="auto">
            <a:xfrm>
              <a:off x="5248393" y="2019844"/>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8" name="Freeform 34"/>
            <p:cNvSpPr>
              <a:spLocks/>
            </p:cNvSpPr>
            <p:nvPr/>
          </p:nvSpPr>
          <p:spPr bwMode="auto">
            <a:xfrm>
              <a:off x="5239084" y="2243261"/>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9" name="Freeform 35"/>
            <p:cNvSpPr>
              <a:spLocks/>
            </p:cNvSpPr>
            <p:nvPr/>
          </p:nvSpPr>
          <p:spPr bwMode="auto">
            <a:xfrm>
              <a:off x="5239084" y="2466677"/>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0" name="Freeform 36"/>
            <p:cNvSpPr>
              <a:spLocks/>
            </p:cNvSpPr>
            <p:nvPr/>
          </p:nvSpPr>
          <p:spPr bwMode="auto">
            <a:xfrm>
              <a:off x="5239084" y="2690093"/>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1" name="Freeform 65"/>
            <p:cNvSpPr>
              <a:spLocks/>
            </p:cNvSpPr>
            <p:nvPr/>
          </p:nvSpPr>
          <p:spPr bwMode="auto">
            <a:xfrm flipV="1">
              <a:off x="7082269" y="2708711"/>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2" name="Line 66"/>
            <p:cNvSpPr>
              <a:spLocks noChangeShapeType="1"/>
            </p:cNvSpPr>
            <p:nvPr/>
          </p:nvSpPr>
          <p:spPr bwMode="auto">
            <a:xfrm flipH="1">
              <a:off x="7640810" y="2866965"/>
              <a:ext cx="111708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3" name="Line 67"/>
            <p:cNvSpPr>
              <a:spLocks noChangeShapeType="1"/>
            </p:cNvSpPr>
            <p:nvPr/>
          </p:nvSpPr>
          <p:spPr bwMode="auto">
            <a:xfrm flipH="1">
              <a:off x="7640810" y="1247196"/>
              <a:ext cx="111708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4" name="Line 68"/>
            <p:cNvSpPr>
              <a:spLocks noChangeShapeType="1"/>
            </p:cNvSpPr>
            <p:nvPr/>
          </p:nvSpPr>
          <p:spPr bwMode="auto">
            <a:xfrm>
              <a:off x="4177857" y="1135488"/>
              <a:ext cx="0" cy="335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5" name="Line 69"/>
            <p:cNvSpPr>
              <a:spLocks noChangeShapeType="1"/>
            </p:cNvSpPr>
            <p:nvPr/>
          </p:nvSpPr>
          <p:spPr bwMode="auto">
            <a:xfrm>
              <a:off x="3954441" y="1470613"/>
              <a:ext cx="223416" cy="335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 name="Line 70"/>
            <p:cNvSpPr>
              <a:spLocks noChangeShapeType="1"/>
            </p:cNvSpPr>
            <p:nvPr/>
          </p:nvSpPr>
          <p:spPr bwMode="auto">
            <a:xfrm>
              <a:off x="4177857" y="1805737"/>
              <a:ext cx="0" cy="446833"/>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7" name="Line 71"/>
            <p:cNvSpPr>
              <a:spLocks noChangeShapeType="1"/>
            </p:cNvSpPr>
            <p:nvPr/>
          </p:nvSpPr>
          <p:spPr bwMode="auto">
            <a:xfrm>
              <a:off x="3898586" y="2252570"/>
              <a:ext cx="558541"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8" name="Line 72"/>
            <p:cNvSpPr>
              <a:spLocks noChangeShapeType="1"/>
            </p:cNvSpPr>
            <p:nvPr/>
          </p:nvSpPr>
          <p:spPr bwMode="auto">
            <a:xfrm>
              <a:off x="4066149" y="2364278"/>
              <a:ext cx="223416"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9" name="Line 73"/>
            <p:cNvSpPr>
              <a:spLocks noChangeShapeType="1"/>
            </p:cNvSpPr>
            <p:nvPr/>
          </p:nvSpPr>
          <p:spPr bwMode="auto">
            <a:xfrm>
              <a:off x="4177857" y="2364278"/>
              <a:ext cx="0" cy="61439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0" name="Line 74"/>
            <p:cNvSpPr>
              <a:spLocks noChangeShapeType="1"/>
            </p:cNvSpPr>
            <p:nvPr/>
          </p:nvSpPr>
          <p:spPr bwMode="auto">
            <a:xfrm>
              <a:off x="8757892" y="1247196"/>
              <a:ext cx="0" cy="55854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1" name="Line 75"/>
            <p:cNvSpPr>
              <a:spLocks noChangeShapeType="1"/>
            </p:cNvSpPr>
            <p:nvPr/>
          </p:nvSpPr>
          <p:spPr bwMode="auto">
            <a:xfrm>
              <a:off x="8757892" y="2420132"/>
              <a:ext cx="0" cy="446833"/>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2" name="Oval 76"/>
            <p:cNvSpPr>
              <a:spLocks noChangeArrowheads="1"/>
            </p:cNvSpPr>
            <p:nvPr/>
          </p:nvSpPr>
          <p:spPr bwMode="auto">
            <a:xfrm>
              <a:off x="8441817" y="1805737"/>
              <a:ext cx="614395" cy="614395"/>
            </a:xfrm>
            <a:prstGeom prst="ellipse">
              <a:avLst/>
            </a:prstGeom>
            <a:solidFill>
              <a:schemeClr val="bg1"/>
            </a:solidFill>
            <a:ln w="28575">
              <a:solidFill>
                <a:schemeClr val="tx1"/>
              </a:solidFill>
              <a:round/>
              <a:headEnd/>
              <a:tailEnd/>
            </a:ln>
          </p:spPr>
          <p:txBody>
            <a:bodyPr wrap="none" anchor="ctr"/>
            <a:lstStyle/>
            <a:p>
              <a:endParaRPr lang="en-US"/>
            </a:p>
          </p:txBody>
        </p:sp>
        <p:graphicFrame>
          <p:nvGraphicFramePr>
            <p:cNvPr id="283" name="Object 2"/>
            <p:cNvGraphicFramePr>
              <a:graphicFrameLocks noChangeAspect="1"/>
            </p:cNvGraphicFramePr>
            <p:nvPr>
              <p:extLst>
                <p:ext uri="{D42A27DB-BD31-4B8C-83A1-F6EECF244321}">
                  <p14:modId xmlns:p14="http://schemas.microsoft.com/office/powerpoint/2010/main" val="1120896373"/>
                </p:ext>
              </p:extLst>
            </p:nvPr>
          </p:nvGraphicFramePr>
          <p:xfrm>
            <a:off x="3563462" y="2140862"/>
            <a:ext cx="279270" cy="279270"/>
          </p:xfrm>
          <a:graphic>
            <a:graphicData uri="http://schemas.openxmlformats.org/presentationml/2006/ole">
              <mc:AlternateContent xmlns:mc="http://schemas.openxmlformats.org/markup-compatibility/2006">
                <mc:Choice xmlns:v="urn:schemas-microsoft-com:vml" Requires="v">
                  <p:oleObj spid="_x0000_s2808700" name="Equation" r:id="rId10" imgW="152400" imgH="152400" progId="Equation.DSMT4">
                    <p:embed/>
                  </p:oleObj>
                </mc:Choice>
                <mc:Fallback>
                  <p:oleObj name="Equation" r:id="rId10" imgW="152400" imgH="152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462" y="2140862"/>
                          <a:ext cx="279270" cy="27927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4" name="Object 3"/>
            <p:cNvGraphicFramePr>
              <a:graphicFrameLocks noChangeAspect="1"/>
            </p:cNvGraphicFramePr>
            <p:nvPr>
              <p:extLst>
                <p:ext uri="{D42A27DB-BD31-4B8C-83A1-F6EECF244321}">
                  <p14:modId xmlns:p14="http://schemas.microsoft.com/office/powerpoint/2010/main" val="1150495880"/>
                </p:ext>
              </p:extLst>
            </p:nvPr>
          </p:nvGraphicFramePr>
          <p:xfrm>
            <a:off x="8609379" y="1972052"/>
            <a:ext cx="279270" cy="279270"/>
          </p:xfrm>
          <a:graphic>
            <a:graphicData uri="http://schemas.openxmlformats.org/presentationml/2006/ole">
              <mc:AlternateContent xmlns:mc="http://schemas.openxmlformats.org/markup-compatibility/2006">
                <mc:Choice xmlns:v="urn:schemas-microsoft-com:vml" Requires="v">
                  <p:oleObj spid="_x0000_s2808701" name="Equation" r:id="rId11" imgW="152400" imgH="152400" progId="Equation.DSMT4">
                    <p:embed/>
                  </p:oleObj>
                </mc:Choice>
                <mc:Fallback>
                  <p:oleObj name="Equation" r:id="rId11" imgW="152400" imgH="152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9379" y="1972052"/>
                          <a:ext cx="279270" cy="27927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5" name="Line 9"/>
            <p:cNvSpPr>
              <a:spLocks noChangeShapeType="1"/>
            </p:cNvSpPr>
            <p:nvPr/>
          </p:nvSpPr>
          <p:spPr bwMode="auto">
            <a:xfrm flipH="1">
              <a:off x="5294939" y="1470613"/>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6" name="Line 10"/>
            <p:cNvSpPr>
              <a:spLocks noChangeShapeType="1"/>
            </p:cNvSpPr>
            <p:nvPr/>
          </p:nvSpPr>
          <p:spPr bwMode="auto">
            <a:xfrm flipH="1">
              <a:off x="5294939" y="1694029"/>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 name="Line 11"/>
            <p:cNvSpPr>
              <a:spLocks noChangeShapeType="1"/>
            </p:cNvSpPr>
            <p:nvPr/>
          </p:nvSpPr>
          <p:spPr bwMode="auto">
            <a:xfrm flipH="1">
              <a:off x="5294939" y="1917445"/>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 name="Line 12"/>
            <p:cNvSpPr>
              <a:spLocks noChangeShapeType="1"/>
            </p:cNvSpPr>
            <p:nvPr/>
          </p:nvSpPr>
          <p:spPr bwMode="auto">
            <a:xfrm flipH="1">
              <a:off x="5294939" y="2140862"/>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9" name="Line 13"/>
            <p:cNvSpPr>
              <a:spLocks noChangeShapeType="1"/>
            </p:cNvSpPr>
            <p:nvPr/>
          </p:nvSpPr>
          <p:spPr bwMode="auto">
            <a:xfrm flipH="1">
              <a:off x="5294939" y="2364278"/>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0" name="Line 14"/>
            <p:cNvSpPr>
              <a:spLocks noChangeShapeType="1"/>
            </p:cNvSpPr>
            <p:nvPr/>
          </p:nvSpPr>
          <p:spPr bwMode="auto">
            <a:xfrm flipH="1">
              <a:off x="5294939" y="2587694"/>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1" name="Line 15"/>
            <p:cNvSpPr>
              <a:spLocks noChangeShapeType="1"/>
            </p:cNvSpPr>
            <p:nvPr/>
          </p:nvSpPr>
          <p:spPr bwMode="auto">
            <a:xfrm flipH="1">
              <a:off x="5294939" y="2811111"/>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2" name="Line 16"/>
            <p:cNvSpPr>
              <a:spLocks noChangeShapeType="1"/>
            </p:cNvSpPr>
            <p:nvPr/>
          </p:nvSpPr>
          <p:spPr bwMode="auto">
            <a:xfrm flipH="1">
              <a:off x="5294939" y="1247196"/>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93" name="Group 41"/>
            <p:cNvGrpSpPr>
              <a:grpSpLocks/>
            </p:cNvGrpSpPr>
            <p:nvPr/>
          </p:nvGrpSpPr>
          <p:grpSpPr bwMode="auto">
            <a:xfrm flipV="1">
              <a:off x="7077615" y="1191342"/>
              <a:ext cx="609740" cy="290907"/>
              <a:chOff x="4028" y="1770"/>
              <a:chExt cx="524" cy="250"/>
            </a:xfrm>
          </p:grpSpPr>
          <p:sp>
            <p:nvSpPr>
              <p:cNvPr id="401" name="Line 38"/>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2" name="Freeform 39"/>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03" name="Freeform 40"/>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94" name="Group 50"/>
            <p:cNvGrpSpPr>
              <a:grpSpLocks/>
            </p:cNvGrpSpPr>
            <p:nvPr/>
          </p:nvGrpSpPr>
          <p:grpSpPr bwMode="auto">
            <a:xfrm flipV="1">
              <a:off x="7082269" y="1570684"/>
              <a:ext cx="609740" cy="290907"/>
              <a:chOff x="4028" y="1770"/>
              <a:chExt cx="524" cy="250"/>
            </a:xfrm>
          </p:grpSpPr>
          <p:sp>
            <p:nvSpPr>
              <p:cNvPr id="398" name="Line 51"/>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9" name="Freeform 52"/>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00" name="Freeform 53"/>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95" name="Group 54"/>
            <p:cNvGrpSpPr>
              <a:grpSpLocks/>
            </p:cNvGrpSpPr>
            <p:nvPr/>
          </p:nvGrpSpPr>
          <p:grpSpPr bwMode="auto">
            <a:xfrm flipV="1">
              <a:off x="7082269" y="1950027"/>
              <a:ext cx="609740" cy="290907"/>
              <a:chOff x="4028" y="1770"/>
              <a:chExt cx="524" cy="250"/>
            </a:xfrm>
          </p:grpSpPr>
          <p:sp>
            <p:nvSpPr>
              <p:cNvPr id="395" name="Line 55"/>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6" name="Freeform 56"/>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97" name="Freeform 57"/>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96" name="Group 58"/>
            <p:cNvGrpSpPr>
              <a:grpSpLocks/>
            </p:cNvGrpSpPr>
            <p:nvPr/>
          </p:nvGrpSpPr>
          <p:grpSpPr bwMode="auto">
            <a:xfrm flipV="1">
              <a:off x="7082269" y="2329369"/>
              <a:ext cx="609740" cy="290907"/>
              <a:chOff x="4028" y="1770"/>
              <a:chExt cx="524" cy="250"/>
            </a:xfrm>
          </p:grpSpPr>
          <p:sp>
            <p:nvSpPr>
              <p:cNvPr id="392" name="Line 59"/>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3" name="Freeform 60"/>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94" name="Freeform 61"/>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297" name="Line 63"/>
            <p:cNvSpPr>
              <a:spLocks noChangeShapeType="1"/>
            </p:cNvSpPr>
            <p:nvPr/>
          </p:nvSpPr>
          <p:spPr bwMode="auto">
            <a:xfrm flipH="1" flipV="1">
              <a:off x="7142778" y="2713366"/>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98" name="Group 297"/>
            <p:cNvGrpSpPr/>
            <p:nvPr/>
          </p:nvGrpSpPr>
          <p:grpSpPr>
            <a:xfrm>
              <a:off x="5465760" y="1191342"/>
              <a:ext cx="169860" cy="1784350"/>
              <a:chOff x="5465760" y="1292942"/>
              <a:chExt cx="169860" cy="1784350"/>
            </a:xfrm>
          </p:grpSpPr>
          <p:grpSp>
            <p:nvGrpSpPr>
              <p:cNvPr id="385" name="Group 384"/>
              <p:cNvGrpSpPr/>
              <p:nvPr/>
            </p:nvGrpSpPr>
            <p:grpSpPr>
              <a:xfrm rot="10800000">
                <a:off x="5465760" y="1804692"/>
                <a:ext cx="168275" cy="177364"/>
                <a:chOff x="6461125" y="1441886"/>
                <a:chExt cx="168275" cy="177364"/>
              </a:xfrm>
            </p:grpSpPr>
            <p:cxnSp>
              <p:nvCxnSpPr>
                <p:cNvPr id="390" name="Straight Connector 389"/>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91" name="Straight Connector 390"/>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386" name="Group 385"/>
              <p:cNvGrpSpPr/>
              <p:nvPr/>
            </p:nvGrpSpPr>
            <p:grpSpPr>
              <a:xfrm rot="10800000">
                <a:off x="5467345" y="2679492"/>
                <a:ext cx="168275" cy="177364"/>
                <a:chOff x="6461125" y="1441886"/>
                <a:chExt cx="168275" cy="177364"/>
              </a:xfrm>
            </p:grpSpPr>
            <p:cxnSp>
              <p:nvCxnSpPr>
                <p:cNvPr id="388" name="Straight Connector 387"/>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89" name="Straight Connector 388"/>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cxnSp>
            <p:nvCxnSpPr>
              <p:cNvPr id="387" name="Straight Connector 386"/>
              <p:cNvCxnSpPr/>
              <p:nvPr/>
            </p:nvCxnSpPr>
            <p:spPr>
              <a:xfrm>
                <a:off x="5549899" y="1292942"/>
                <a:ext cx="0" cy="1784350"/>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299" name="Group 298"/>
            <p:cNvGrpSpPr/>
            <p:nvPr/>
          </p:nvGrpSpPr>
          <p:grpSpPr>
            <a:xfrm>
              <a:off x="5549899" y="619538"/>
              <a:ext cx="1928019" cy="2933288"/>
              <a:chOff x="5549899" y="721138"/>
              <a:chExt cx="1928019" cy="2933288"/>
            </a:xfrm>
          </p:grpSpPr>
          <p:sp>
            <p:nvSpPr>
              <p:cNvPr id="366" name="Rounded Rectangle 365"/>
              <p:cNvSpPr/>
              <p:nvPr/>
            </p:nvSpPr>
            <p:spPr>
              <a:xfrm>
                <a:off x="5549899" y="808452"/>
                <a:ext cx="1841765" cy="2760248"/>
              </a:xfrm>
              <a:prstGeom prst="roundRect">
                <a:avLst/>
              </a:pr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67" name="Group 366"/>
              <p:cNvGrpSpPr/>
              <p:nvPr/>
            </p:nvGrpSpPr>
            <p:grpSpPr>
              <a:xfrm>
                <a:off x="7307526" y="1487939"/>
                <a:ext cx="168275" cy="177364"/>
                <a:chOff x="6461125" y="1441886"/>
                <a:chExt cx="168275" cy="177364"/>
              </a:xfrm>
            </p:grpSpPr>
            <p:cxnSp>
              <p:nvCxnSpPr>
                <p:cNvPr id="383" name="Straight Connector 382"/>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84" name="Straight Connector 383"/>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368" name="Group 367"/>
              <p:cNvGrpSpPr/>
              <p:nvPr/>
            </p:nvGrpSpPr>
            <p:grpSpPr>
              <a:xfrm rot="5400000">
                <a:off x="5858024" y="3480018"/>
                <a:ext cx="168275" cy="177364"/>
                <a:chOff x="6461125" y="1441886"/>
                <a:chExt cx="168275" cy="177364"/>
              </a:xfrm>
            </p:grpSpPr>
            <p:cxnSp>
              <p:nvCxnSpPr>
                <p:cNvPr id="381" name="Straight Connector 380"/>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82" name="Straight Connector 381"/>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369" name="Group 368"/>
              <p:cNvGrpSpPr/>
              <p:nvPr/>
            </p:nvGrpSpPr>
            <p:grpSpPr>
              <a:xfrm>
                <a:off x="7309643" y="2667648"/>
                <a:ext cx="168275" cy="177364"/>
                <a:chOff x="6456892" y="1441886"/>
                <a:chExt cx="168275" cy="177364"/>
              </a:xfrm>
            </p:grpSpPr>
            <p:cxnSp>
              <p:nvCxnSpPr>
                <p:cNvPr id="379" name="Straight Connector 378"/>
                <p:cNvCxnSpPr/>
                <p:nvPr/>
              </p:nvCxnSpPr>
              <p:spPr>
                <a:xfrm flipH="1">
                  <a:off x="6456892"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80" name="Straight Connector 379"/>
                <p:cNvCxnSpPr/>
                <p:nvPr/>
              </p:nvCxnSpPr>
              <p:spPr>
                <a:xfrm>
                  <a:off x="6542617"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370" name="Group 369"/>
              <p:cNvGrpSpPr/>
              <p:nvPr/>
            </p:nvGrpSpPr>
            <p:grpSpPr>
              <a:xfrm rot="5400000">
                <a:off x="6797824" y="3481607"/>
                <a:ext cx="168275" cy="177364"/>
                <a:chOff x="6461125" y="1441886"/>
                <a:chExt cx="168275" cy="177364"/>
              </a:xfrm>
            </p:grpSpPr>
            <p:cxnSp>
              <p:nvCxnSpPr>
                <p:cNvPr id="377" name="Straight Connector 376"/>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78" name="Straight Connector 377"/>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371" name="Group 370"/>
              <p:cNvGrpSpPr/>
              <p:nvPr/>
            </p:nvGrpSpPr>
            <p:grpSpPr>
              <a:xfrm rot="16200000">
                <a:off x="6886507" y="719769"/>
                <a:ext cx="168275" cy="177364"/>
                <a:chOff x="6461125" y="1441886"/>
                <a:chExt cx="168275" cy="177364"/>
              </a:xfrm>
            </p:grpSpPr>
            <p:cxnSp>
              <p:nvCxnSpPr>
                <p:cNvPr id="375" name="Straight Connector 374"/>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76" name="Straight Connector 375"/>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372" name="Group 371"/>
              <p:cNvGrpSpPr/>
              <p:nvPr/>
            </p:nvGrpSpPr>
            <p:grpSpPr>
              <a:xfrm rot="16200000">
                <a:off x="5902256" y="716594"/>
                <a:ext cx="168275" cy="177364"/>
                <a:chOff x="6461125" y="1441886"/>
                <a:chExt cx="168275" cy="177364"/>
              </a:xfrm>
            </p:grpSpPr>
            <p:cxnSp>
              <p:nvCxnSpPr>
                <p:cNvPr id="373" name="Straight Connector 372"/>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sp>
          <p:nvSpPr>
            <p:cNvPr id="300" name="Line 69"/>
            <p:cNvSpPr>
              <a:spLocks noChangeShapeType="1"/>
            </p:cNvSpPr>
            <p:nvPr/>
          </p:nvSpPr>
          <p:spPr bwMode="auto">
            <a:xfrm>
              <a:off x="4146550" y="1419413"/>
              <a:ext cx="28132" cy="3799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01" name="Group 300"/>
            <p:cNvGrpSpPr/>
            <p:nvPr/>
          </p:nvGrpSpPr>
          <p:grpSpPr>
            <a:xfrm>
              <a:off x="5631269" y="771938"/>
              <a:ext cx="1682473" cy="2661294"/>
              <a:chOff x="5631269" y="873538"/>
              <a:chExt cx="1682473" cy="2661294"/>
            </a:xfrm>
          </p:grpSpPr>
          <p:sp>
            <p:nvSpPr>
              <p:cNvPr id="343" name="Rounded Rectangle 342"/>
              <p:cNvSpPr/>
              <p:nvPr/>
            </p:nvSpPr>
            <p:spPr>
              <a:xfrm>
                <a:off x="5702304" y="952755"/>
                <a:ext cx="1540011" cy="2504300"/>
              </a:xfrm>
              <a:prstGeom prst="roundRect">
                <a:avLst/>
              </a:pr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4" name="Group 343"/>
              <p:cNvGrpSpPr/>
              <p:nvPr/>
            </p:nvGrpSpPr>
            <p:grpSpPr>
              <a:xfrm>
                <a:off x="7171960" y="1569235"/>
                <a:ext cx="140705" cy="160918"/>
                <a:chOff x="6461125" y="1441886"/>
                <a:chExt cx="168275" cy="177364"/>
              </a:xfrm>
            </p:grpSpPr>
            <p:cxnSp>
              <p:nvCxnSpPr>
                <p:cNvPr id="364" name="Straight Connector 363"/>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65" name="Straight Connector 364"/>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345" name="Group 344"/>
              <p:cNvGrpSpPr/>
              <p:nvPr/>
            </p:nvGrpSpPr>
            <p:grpSpPr>
              <a:xfrm rot="5400000">
                <a:off x="5953961" y="3382903"/>
                <a:ext cx="152671" cy="148305"/>
                <a:chOff x="6461125" y="1441886"/>
                <a:chExt cx="168275" cy="177364"/>
              </a:xfrm>
            </p:grpSpPr>
            <p:cxnSp>
              <p:nvCxnSpPr>
                <p:cNvPr id="362" name="Straight Connector 361"/>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63" name="Straight Connector 362"/>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346" name="Group 345"/>
              <p:cNvGrpSpPr/>
              <p:nvPr/>
            </p:nvGrpSpPr>
            <p:grpSpPr>
              <a:xfrm>
                <a:off x="5631269" y="1629143"/>
                <a:ext cx="1682473" cy="1171329"/>
                <a:chOff x="4612196" y="328207"/>
                <a:chExt cx="2012142" cy="1291043"/>
              </a:xfrm>
            </p:grpSpPr>
            <p:cxnSp>
              <p:nvCxnSpPr>
                <p:cNvPr id="356" name="Straight Connector 355"/>
                <p:cNvCxnSpPr/>
                <p:nvPr/>
              </p:nvCxnSpPr>
              <p:spPr>
                <a:xfrm flipH="1">
                  <a:off x="6456063"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56"/>
                <p:cNvCxnSpPr/>
                <p:nvPr/>
              </p:nvCxnSpPr>
              <p:spPr>
                <a:xfrm>
                  <a:off x="6541788"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58" name="Straight Connector 357"/>
                <p:cNvCxnSpPr/>
                <p:nvPr/>
              </p:nvCxnSpPr>
              <p:spPr>
                <a:xfrm flipH="1" flipV="1">
                  <a:off x="4614596" y="1346465"/>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59" name="Straight Connector 358"/>
                <p:cNvCxnSpPr/>
                <p:nvPr/>
              </p:nvCxnSpPr>
              <p:spPr>
                <a:xfrm flipV="1">
                  <a:off x="4700325" y="134646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p:nvCxnSpPr>
              <p:spPr>
                <a:xfrm flipH="1" flipV="1">
                  <a:off x="4612196" y="328207"/>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61" name="Straight Connector 360"/>
                <p:cNvCxnSpPr/>
                <p:nvPr/>
              </p:nvCxnSpPr>
              <p:spPr>
                <a:xfrm flipV="1">
                  <a:off x="4697920" y="328207"/>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347" name="Group 346"/>
              <p:cNvGrpSpPr/>
              <p:nvPr/>
            </p:nvGrpSpPr>
            <p:grpSpPr>
              <a:xfrm rot="5400000">
                <a:off x="6739784" y="3384344"/>
                <a:ext cx="152671" cy="148305"/>
                <a:chOff x="6461125" y="1441886"/>
                <a:chExt cx="168275" cy="177364"/>
              </a:xfrm>
            </p:grpSpPr>
            <p:cxnSp>
              <p:nvCxnSpPr>
                <p:cNvPr id="354" name="Straight Connector 353"/>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348" name="Group 347"/>
              <p:cNvGrpSpPr/>
              <p:nvPr/>
            </p:nvGrpSpPr>
            <p:grpSpPr>
              <a:xfrm rot="16200000">
                <a:off x="6813938" y="878601"/>
                <a:ext cx="152671" cy="148305"/>
                <a:chOff x="6461125" y="1441886"/>
                <a:chExt cx="168275" cy="177364"/>
              </a:xfrm>
            </p:grpSpPr>
            <p:cxnSp>
              <p:nvCxnSpPr>
                <p:cNvPr id="352" name="Straight Connector 351"/>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53" name="Straight Connector 352"/>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349" name="Group 348"/>
              <p:cNvGrpSpPr/>
              <p:nvPr/>
            </p:nvGrpSpPr>
            <p:grpSpPr>
              <a:xfrm rot="16200000">
                <a:off x="5990946" y="875721"/>
                <a:ext cx="152671" cy="148305"/>
                <a:chOff x="6461125" y="1441886"/>
                <a:chExt cx="168275" cy="177364"/>
              </a:xfrm>
            </p:grpSpPr>
            <p:cxnSp>
              <p:nvCxnSpPr>
                <p:cNvPr id="350" name="Straight Connector 349"/>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51" name="Straight Connector 350"/>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grpSp>
          <p:nvGrpSpPr>
            <p:cNvPr id="302" name="Group 301"/>
            <p:cNvGrpSpPr/>
            <p:nvPr/>
          </p:nvGrpSpPr>
          <p:grpSpPr>
            <a:xfrm>
              <a:off x="5312713" y="465239"/>
              <a:ext cx="2303053" cy="3200828"/>
              <a:chOff x="5631269" y="873538"/>
              <a:chExt cx="1682473" cy="2661294"/>
            </a:xfrm>
          </p:grpSpPr>
          <p:sp>
            <p:nvSpPr>
              <p:cNvPr id="320" name="Rounded Rectangle 319"/>
              <p:cNvSpPr/>
              <p:nvPr/>
            </p:nvSpPr>
            <p:spPr>
              <a:xfrm>
                <a:off x="5702304" y="952755"/>
                <a:ext cx="1540011" cy="2504300"/>
              </a:xfrm>
              <a:prstGeom prst="roundRect">
                <a:avLst/>
              </a:pr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21" name="Group 320"/>
              <p:cNvGrpSpPr/>
              <p:nvPr/>
            </p:nvGrpSpPr>
            <p:grpSpPr>
              <a:xfrm>
                <a:off x="7171960" y="1569235"/>
                <a:ext cx="140705" cy="160918"/>
                <a:chOff x="6461125" y="1441886"/>
                <a:chExt cx="168275" cy="177364"/>
              </a:xfrm>
            </p:grpSpPr>
            <p:cxnSp>
              <p:nvCxnSpPr>
                <p:cNvPr id="341" name="Straight Connector 340"/>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42" name="Straight Connector 341"/>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322" name="Group 321"/>
              <p:cNvGrpSpPr/>
              <p:nvPr/>
            </p:nvGrpSpPr>
            <p:grpSpPr>
              <a:xfrm rot="5400000">
                <a:off x="5953961" y="3382903"/>
                <a:ext cx="152671" cy="148305"/>
                <a:chOff x="6461125" y="1441886"/>
                <a:chExt cx="168275" cy="177364"/>
              </a:xfrm>
            </p:grpSpPr>
            <p:cxnSp>
              <p:nvCxnSpPr>
                <p:cNvPr id="339" name="Straight Connector 338"/>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40" name="Straight Connector 339"/>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323" name="Group 322"/>
              <p:cNvGrpSpPr/>
              <p:nvPr/>
            </p:nvGrpSpPr>
            <p:grpSpPr>
              <a:xfrm>
                <a:off x="5631269" y="1629143"/>
                <a:ext cx="1682473" cy="1171329"/>
                <a:chOff x="4612196" y="328207"/>
                <a:chExt cx="2012142" cy="1291043"/>
              </a:xfrm>
            </p:grpSpPr>
            <p:cxnSp>
              <p:nvCxnSpPr>
                <p:cNvPr id="333" name="Straight Connector 332"/>
                <p:cNvCxnSpPr/>
                <p:nvPr/>
              </p:nvCxnSpPr>
              <p:spPr>
                <a:xfrm flipH="1">
                  <a:off x="6456063"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34" name="Straight Connector 333"/>
                <p:cNvCxnSpPr/>
                <p:nvPr/>
              </p:nvCxnSpPr>
              <p:spPr>
                <a:xfrm>
                  <a:off x="6541788"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p:nvCxnSpPr>
              <p:spPr>
                <a:xfrm flipH="1" flipV="1">
                  <a:off x="4614596" y="1346465"/>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36" name="Straight Connector 335"/>
                <p:cNvCxnSpPr/>
                <p:nvPr/>
              </p:nvCxnSpPr>
              <p:spPr>
                <a:xfrm flipV="1">
                  <a:off x="4700325" y="134646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p:nvPr/>
              </p:nvCxnSpPr>
              <p:spPr>
                <a:xfrm flipH="1" flipV="1">
                  <a:off x="4612196" y="328207"/>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38" name="Straight Connector 337"/>
                <p:cNvCxnSpPr/>
                <p:nvPr/>
              </p:nvCxnSpPr>
              <p:spPr>
                <a:xfrm flipV="1">
                  <a:off x="4697920" y="328207"/>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324" name="Group 323"/>
              <p:cNvGrpSpPr/>
              <p:nvPr/>
            </p:nvGrpSpPr>
            <p:grpSpPr>
              <a:xfrm rot="5400000">
                <a:off x="6739784" y="3384344"/>
                <a:ext cx="152671" cy="148305"/>
                <a:chOff x="6461125" y="1441886"/>
                <a:chExt cx="168275" cy="177364"/>
              </a:xfrm>
            </p:grpSpPr>
            <p:cxnSp>
              <p:nvCxnSpPr>
                <p:cNvPr id="331" name="Straight Connector 330"/>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32" name="Straight Connector 331"/>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325" name="Group 324"/>
              <p:cNvGrpSpPr/>
              <p:nvPr/>
            </p:nvGrpSpPr>
            <p:grpSpPr>
              <a:xfrm rot="16200000">
                <a:off x="6813938" y="878601"/>
                <a:ext cx="152671" cy="148305"/>
                <a:chOff x="6461125" y="1441886"/>
                <a:chExt cx="168275" cy="177364"/>
              </a:xfrm>
            </p:grpSpPr>
            <p:cxnSp>
              <p:nvCxnSpPr>
                <p:cNvPr id="329" name="Straight Connector 328"/>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30" name="Straight Connector 329"/>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326" name="Group 325"/>
              <p:cNvGrpSpPr/>
              <p:nvPr/>
            </p:nvGrpSpPr>
            <p:grpSpPr>
              <a:xfrm rot="16200000">
                <a:off x="5990946" y="875721"/>
                <a:ext cx="152671" cy="148305"/>
                <a:chOff x="6461125" y="1441886"/>
                <a:chExt cx="168275" cy="177364"/>
              </a:xfrm>
            </p:grpSpPr>
            <p:cxnSp>
              <p:nvCxnSpPr>
                <p:cNvPr id="327" name="Straight Connector 326"/>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328" name="Straight Connector 327"/>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grpSp>
      <p:graphicFrame>
        <p:nvGraphicFramePr>
          <p:cNvPr id="404" name="Object 2"/>
          <p:cNvGraphicFramePr>
            <a:graphicFrameLocks noChangeAspect="1"/>
          </p:cNvGraphicFramePr>
          <p:nvPr>
            <p:extLst>
              <p:ext uri="{D42A27DB-BD31-4B8C-83A1-F6EECF244321}">
                <p14:modId xmlns:p14="http://schemas.microsoft.com/office/powerpoint/2010/main" val="3334087851"/>
              </p:ext>
            </p:extLst>
          </p:nvPr>
        </p:nvGraphicFramePr>
        <p:xfrm>
          <a:off x="5832947" y="4775233"/>
          <a:ext cx="823733" cy="213519"/>
        </p:xfrm>
        <a:graphic>
          <a:graphicData uri="http://schemas.openxmlformats.org/presentationml/2006/ole">
            <mc:AlternateContent xmlns:mc="http://schemas.openxmlformats.org/markup-compatibility/2006">
              <mc:Choice xmlns:v="urn:schemas-microsoft-com:vml" Requires="v">
                <p:oleObj spid="_x0000_s2808702" name="Equation" r:id="rId12" imgW="635000" imgH="165100" progId="Equation.DSMT4">
                  <p:embed/>
                </p:oleObj>
              </mc:Choice>
              <mc:Fallback>
                <p:oleObj name="Equation" r:id="rId12" imgW="635000" imgH="165100" progId="Equation.DSMT4">
                  <p:embed/>
                  <p:pic>
                    <p:nvPicPr>
                      <p:cNvPr id="0" name=""/>
                      <p:cNvPicPr>
                        <a:picLocks noChangeAspect="1" noChangeArrowheads="1"/>
                      </p:cNvPicPr>
                      <p:nvPr/>
                    </p:nvPicPr>
                    <p:blipFill>
                      <a:blip r:embed="rId13"/>
                      <a:srcRect/>
                      <a:stretch>
                        <a:fillRect/>
                      </a:stretch>
                    </p:blipFill>
                    <p:spPr bwMode="auto">
                      <a:xfrm>
                        <a:off x="5832947" y="4775233"/>
                        <a:ext cx="823733" cy="213519"/>
                      </a:xfrm>
                      <a:prstGeom prst="rect">
                        <a:avLst/>
                      </a:prstGeom>
                      <a:noFill/>
                      <a:ln>
                        <a:noFill/>
                      </a:ln>
                      <a:effectLst/>
                    </p:spPr>
                  </p:pic>
                </p:oleObj>
              </mc:Fallback>
            </mc:AlternateContent>
          </a:graphicData>
        </a:graphic>
      </p:graphicFrame>
      <p:grpSp>
        <p:nvGrpSpPr>
          <p:cNvPr id="408" name="Group 407"/>
          <p:cNvGrpSpPr/>
          <p:nvPr/>
        </p:nvGrpSpPr>
        <p:grpSpPr>
          <a:xfrm>
            <a:off x="4567669" y="1057700"/>
            <a:ext cx="114883" cy="155575"/>
            <a:chOff x="4174682" y="209550"/>
            <a:chExt cx="114883" cy="155575"/>
          </a:xfrm>
        </p:grpSpPr>
        <p:cxnSp>
          <p:nvCxnSpPr>
            <p:cNvPr id="406" name="Straight Connector 405"/>
            <p:cNvCxnSpPr/>
            <p:nvPr/>
          </p:nvCxnSpPr>
          <p:spPr>
            <a:xfrm>
              <a:off x="4177857" y="209550"/>
              <a:ext cx="111708" cy="762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p:nvPr/>
          </p:nvCxnSpPr>
          <p:spPr>
            <a:xfrm flipV="1">
              <a:off x="4174682" y="288925"/>
              <a:ext cx="111708" cy="762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409" name="Group 408"/>
          <p:cNvGrpSpPr/>
          <p:nvPr/>
        </p:nvGrpSpPr>
        <p:grpSpPr>
          <a:xfrm>
            <a:off x="6406044" y="5016660"/>
            <a:ext cx="114883" cy="155575"/>
            <a:chOff x="4174682" y="209550"/>
            <a:chExt cx="114883" cy="155575"/>
          </a:xfrm>
        </p:grpSpPr>
        <p:cxnSp>
          <p:nvCxnSpPr>
            <p:cNvPr id="410" name="Straight Connector 409"/>
            <p:cNvCxnSpPr/>
            <p:nvPr/>
          </p:nvCxnSpPr>
          <p:spPr>
            <a:xfrm>
              <a:off x="4177857" y="209550"/>
              <a:ext cx="111708" cy="762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11" name="Straight Connector 410"/>
            <p:cNvCxnSpPr/>
            <p:nvPr/>
          </p:nvCxnSpPr>
          <p:spPr>
            <a:xfrm flipV="1">
              <a:off x="4174682" y="288925"/>
              <a:ext cx="111708" cy="762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412" name="Object 2"/>
          <p:cNvGraphicFramePr>
            <a:graphicFrameLocks noChangeAspect="1"/>
          </p:cNvGraphicFramePr>
          <p:nvPr>
            <p:extLst>
              <p:ext uri="{D42A27DB-BD31-4B8C-83A1-F6EECF244321}">
                <p14:modId xmlns:p14="http://schemas.microsoft.com/office/powerpoint/2010/main" val="2979467735"/>
              </p:ext>
            </p:extLst>
          </p:nvPr>
        </p:nvGraphicFramePr>
        <p:xfrm>
          <a:off x="8288372" y="4990466"/>
          <a:ext cx="609600" cy="363538"/>
        </p:xfrm>
        <a:graphic>
          <a:graphicData uri="http://schemas.openxmlformats.org/presentationml/2006/ole">
            <mc:AlternateContent xmlns:mc="http://schemas.openxmlformats.org/markup-compatibility/2006">
              <mc:Choice xmlns:v="urn:schemas-microsoft-com:vml" Requires="v">
                <p:oleObj spid="_x0000_s2808703" name="Equation" r:id="rId14" imgW="469900" imgH="279400" progId="Equation.DSMT4">
                  <p:embed/>
                </p:oleObj>
              </mc:Choice>
              <mc:Fallback>
                <p:oleObj name="Equation" r:id="rId14" imgW="469900" imgH="279400" progId="Equation.DSMT4">
                  <p:embed/>
                  <p:pic>
                    <p:nvPicPr>
                      <p:cNvPr id="0" name=""/>
                      <p:cNvPicPr>
                        <a:picLocks noChangeAspect="1" noChangeArrowheads="1"/>
                      </p:cNvPicPr>
                      <p:nvPr/>
                    </p:nvPicPr>
                    <p:blipFill>
                      <a:blip r:embed="rId15"/>
                      <a:srcRect/>
                      <a:stretch>
                        <a:fillRect/>
                      </a:stretch>
                    </p:blipFill>
                    <p:spPr bwMode="auto">
                      <a:xfrm>
                        <a:off x="8288372" y="4990466"/>
                        <a:ext cx="609600" cy="363538"/>
                      </a:xfrm>
                      <a:prstGeom prst="rect">
                        <a:avLst/>
                      </a:prstGeom>
                      <a:noFill/>
                      <a:ln>
                        <a:noFill/>
                      </a:ln>
                      <a:effectLst/>
                    </p:spPr>
                  </p:pic>
                </p:oleObj>
              </mc:Fallback>
            </mc:AlternateContent>
          </a:graphicData>
        </a:graphic>
      </p:graphicFrame>
      <p:graphicFrame>
        <p:nvGraphicFramePr>
          <p:cNvPr id="413" name="Object 2"/>
          <p:cNvGraphicFramePr>
            <a:graphicFrameLocks noChangeAspect="1"/>
          </p:cNvGraphicFramePr>
          <p:nvPr>
            <p:extLst>
              <p:ext uri="{D42A27DB-BD31-4B8C-83A1-F6EECF244321}">
                <p14:modId xmlns:p14="http://schemas.microsoft.com/office/powerpoint/2010/main" val="3056784522"/>
              </p:ext>
            </p:extLst>
          </p:nvPr>
        </p:nvGraphicFramePr>
        <p:xfrm>
          <a:off x="7088188" y="4432300"/>
          <a:ext cx="742950" cy="263525"/>
        </p:xfrm>
        <a:graphic>
          <a:graphicData uri="http://schemas.openxmlformats.org/presentationml/2006/ole">
            <mc:AlternateContent xmlns:mc="http://schemas.openxmlformats.org/markup-compatibility/2006">
              <mc:Choice xmlns:v="urn:schemas-microsoft-com:vml" Requires="v">
                <p:oleObj spid="_x0000_s2808704" name="Equation" r:id="rId16" imgW="571500" imgH="203200" progId="Equation.DSMT4">
                  <p:embed/>
                </p:oleObj>
              </mc:Choice>
              <mc:Fallback>
                <p:oleObj name="Equation" r:id="rId16" imgW="571500" imgH="203200" progId="Equation.DSMT4">
                  <p:embed/>
                  <p:pic>
                    <p:nvPicPr>
                      <p:cNvPr id="0" name=""/>
                      <p:cNvPicPr>
                        <a:picLocks noChangeAspect="1" noChangeArrowheads="1"/>
                      </p:cNvPicPr>
                      <p:nvPr/>
                    </p:nvPicPr>
                    <p:blipFill>
                      <a:blip r:embed="rId17"/>
                      <a:srcRect/>
                      <a:stretch>
                        <a:fillRect/>
                      </a:stretch>
                    </p:blipFill>
                    <p:spPr bwMode="auto">
                      <a:xfrm>
                        <a:off x="7088188" y="4432300"/>
                        <a:ext cx="742950" cy="26352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38256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dissolve">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dissolv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08"/>
                                        </p:tgtEl>
                                        <p:attrNameLst>
                                          <p:attrName>style.visibility</p:attrName>
                                        </p:attrNameLst>
                                      </p:cBhvr>
                                      <p:to>
                                        <p:strVal val="visible"/>
                                      </p:to>
                                    </p:set>
                                    <p:animEffect transition="in" filter="dissolve">
                                      <p:cBhvr>
                                        <p:cTn id="17" dur="500"/>
                                        <p:tgtEl>
                                          <p:spTgt spid="408"/>
                                        </p:tgtEl>
                                      </p:cBhvr>
                                    </p:animEffect>
                                  </p:childTnLst>
                                </p:cTn>
                              </p:par>
                              <p:par>
                                <p:cTn id="18" presetID="9"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ssolv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99"/>
                                        </p:tgtEl>
                                        <p:attrNameLst>
                                          <p:attrName>style.visibility</p:attrName>
                                        </p:attrNameLst>
                                      </p:cBhvr>
                                      <p:to>
                                        <p:strVal val="visible"/>
                                      </p:to>
                                    </p:set>
                                    <p:animEffect transition="in" filter="dissolve">
                                      <p:cBhvr>
                                        <p:cTn id="25" dur="500"/>
                                        <p:tgtEl>
                                          <p:spTgt spid="9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dissolve">
                                      <p:cBhvr>
                                        <p:cTn id="30" dur="500"/>
                                        <p:tgtEl>
                                          <p:spTgt spid="5"/>
                                        </p:tgtEl>
                                      </p:cBhvr>
                                    </p:animEffect>
                                  </p:childTnLst>
                                </p:cTn>
                              </p:par>
                              <p:par>
                                <p:cTn id="31" presetID="9" presetClass="entr" presetSubtype="0" fill="hold" nodeType="with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dissolve">
                                      <p:cBhvr>
                                        <p:cTn id="33" dur="500"/>
                                        <p:tgtEl>
                                          <p:spTgt spid="90"/>
                                        </p:tgtEl>
                                      </p:cBhvr>
                                    </p:animEffect>
                                  </p:childTnLst>
                                </p:cTn>
                              </p:par>
                              <p:par>
                                <p:cTn id="34" presetID="9" presetClass="entr" presetSubtype="0" fill="hold" nodeType="withEffect">
                                  <p:stCondLst>
                                    <p:cond delay="0"/>
                                  </p:stCondLst>
                                  <p:childTnLst>
                                    <p:set>
                                      <p:cBhvr>
                                        <p:cTn id="35" dur="1" fill="hold">
                                          <p:stCondLst>
                                            <p:cond delay="0"/>
                                          </p:stCondLst>
                                        </p:cTn>
                                        <p:tgtEl>
                                          <p:spTgt spid="100"/>
                                        </p:tgtEl>
                                        <p:attrNameLst>
                                          <p:attrName>style.visibility</p:attrName>
                                        </p:attrNameLst>
                                      </p:cBhvr>
                                      <p:to>
                                        <p:strVal val="visible"/>
                                      </p:to>
                                    </p:set>
                                    <p:animEffect transition="in" filter="dissolve">
                                      <p:cBhvr>
                                        <p:cTn id="36" dur="500"/>
                                        <p:tgtEl>
                                          <p:spTgt spid="100"/>
                                        </p:tgtEl>
                                      </p:cBhvr>
                                    </p:animEffect>
                                  </p:childTnLst>
                                </p:cTn>
                              </p:par>
                              <p:par>
                                <p:cTn id="37" presetID="9" presetClass="entr" presetSubtype="0" fill="hold" nodeType="with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dissolve">
                                      <p:cBhvr>
                                        <p:cTn id="39" dur="500"/>
                                        <p:tgtEl>
                                          <p:spTgt spid="93"/>
                                        </p:tgtEl>
                                      </p:cBhvr>
                                    </p:animEffect>
                                  </p:childTnLst>
                                </p:cTn>
                              </p:par>
                              <p:par>
                                <p:cTn id="40" presetID="9" presetClass="entr" presetSubtype="0" fill="hold" nodeType="withEffect">
                                  <p:stCondLst>
                                    <p:cond delay="0"/>
                                  </p:stCondLst>
                                  <p:childTnLst>
                                    <p:set>
                                      <p:cBhvr>
                                        <p:cTn id="41" dur="1" fill="hold">
                                          <p:stCondLst>
                                            <p:cond delay="0"/>
                                          </p:stCondLst>
                                        </p:cTn>
                                        <p:tgtEl>
                                          <p:spTgt spid="87"/>
                                        </p:tgtEl>
                                        <p:attrNameLst>
                                          <p:attrName>style.visibility</p:attrName>
                                        </p:attrNameLst>
                                      </p:cBhvr>
                                      <p:to>
                                        <p:strVal val="visible"/>
                                      </p:to>
                                    </p:set>
                                    <p:animEffect transition="in" filter="dissolve">
                                      <p:cBhvr>
                                        <p:cTn id="42" dur="500"/>
                                        <p:tgtEl>
                                          <p:spTgt spid="87"/>
                                        </p:tgtEl>
                                      </p:cBhvr>
                                    </p:animEffect>
                                  </p:childTnLst>
                                </p:cTn>
                              </p:par>
                              <p:par>
                                <p:cTn id="43" presetID="9" presetClass="entr" presetSubtype="0" fill="hold" nodeType="withEffect">
                                  <p:stCondLst>
                                    <p:cond delay="0"/>
                                  </p:stCondLst>
                                  <p:childTnLst>
                                    <p:set>
                                      <p:cBhvr>
                                        <p:cTn id="44" dur="1" fill="hold">
                                          <p:stCondLst>
                                            <p:cond delay="0"/>
                                          </p:stCondLst>
                                        </p:cTn>
                                        <p:tgtEl>
                                          <p:spTgt spid="103"/>
                                        </p:tgtEl>
                                        <p:attrNameLst>
                                          <p:attrName>style.visibility</p:attrName>
                                        </p:attrNameLst>
                                      </p:cBhvr>
                                      <p:to>
                                        <p:strVal val="visible"/>
                                      </p:to>
                                    </p:set>
                                    <p:animEffect transition="in" filter="dissolve">
                                      <p:cBhvr>
                                        <p:cTn id="45" dur="500"/>
                                        <p:tgtEl>
                                          <p:spTgt spid="103"/>
                                        </p:tgtEl>
                                      </p:cBhvr>
                                    </p:animEffect>
                                  </p:childTnLst>
                                </p:cTn>
                              </p:par>
                              <p:par>
                                <p:cTn id="46" presetID="9" presetClass="entr" presetSubtype="0" fill="hold" nodeType="withEffect">
                                  <p:stCondLst>
                                    <p:cond delay="0"/>
                                  </p:stCondLst>
                                  <p:childTnLst>
                                    <p:set>
                                      <p:cBhvr>
                                        <p:cTn id="47" dur="1" fill="hold">
                                          <p:stCondLst>
                                            <p:cond delay="0"/>
                                          </p:stCondLst>
                                        </p:cTn>
                                        <p:tgtEl>
                                          <p:spTgt spid="106"/>
                                        </p:tgtEl>
                                        <p:attrNameLst>
                                          <p:attrName>style.visibility</p:attrName>
                                        </p:attrNameLst>
                                      </p:cBhvr>
                                      <p:to>
                                        <p:strVal val="visible"/>
                                      </p:to>
                                    </p:set>
                                    <p:animEffect transition="in" filter="dissolve">
                                      <p:cBhvr>
                                        <p:cTn id="48" dur="500"/>
                                        <p:tgtEl>
                                          <p:spTgt spid="106"/>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09"/>
                                        </p:tgtEl>
                                        <p:attrNameLst>
                                          <p:attrName>style.visibility</p:attrName>
                                        </p:attrNameLst>
                                      </p:cBhvr>
                                      <p:to>
                                        <p:strVal val="visible"/>
                                      </p:to>
                                    </p:set>
                                    <p:animEffect transition="in" filter="dissolve">
                                      <p:cBhvr>
                                        <p:cTn id="53" dur="500"/>
                                        <p:tgtEl>
                                          <p:spTgt spid="109"/>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dissolve">
                                      <p:cBhvr>
                                        <p:cTn id="58" dur="500"/>
                                        <p:tgtEl>
                                          <p:spTgt spid="50"/>
                                        </p:tgtEl>
                                      </p:cBhvr>
                                    </p:animEffect>
                                  </p:childTnLst>
                                </p:cTn>
                              </p:par>
                              <p:par>
                                <p:cTn id="59" presetID="9" presetClass="entr" presetSubtype="0" fill="hold" nodeType="withEffect">
                                  <p:stCondLst>
                                    <p:cond delay="0"/>
                                  </p:stCondLst>
                                  <p:childTnLst>
                                    <p:set>
                                      <p:cBhvr>
                                        <p:cTn id="60" dur="1" fill="hold">
                                          <p:stCondLst>
                                            <p:cond delay="0"/>
                                          </p:stCondLst>
                                        </p:cTn>
                                        <p:tgtEl>
                                          <p:spTgt spid="136"/>
                                        </p:tgtEl>
                                        <p:attrNameLst>
                                          <p:attrName>style.visibility</p:attrName>
                                        </p:attrNameLst>
                                      </p:cBhvr>
                                      <p:to>
                                        <p:strVal val="visible"/>
                                      </p:to>
                                    </p:set>
                                    <p:animEffect transition="in" filter="dissolve">
                                      <p:cBhvr>
                                        <p:cTn id="61" dur="500"/>
                                        <p:tgtEl>
                                          <p:spTgt spid="136"/>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111"/>
                                        </p:tgtEl>
                                        <p:attrNameLst>
                                          <p:attrName>style.visibility</p:attrName>
                                        </p:attrNameLst>
                                      </p:cBhvr>
                                      <p:to>
                                        <p:strVal val="visible"/>
                                      </p:to>
                                    </p:set>
                                    <p:animEffect transition="in" filter="dissolve">
                                      <p:cBhvr>
                                        <p:cTn id="66" dur="500"/>
                                        <p:tgtEl>
                                          <p:spTgt spid="111"/>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nodeType="clickEffect">
                                  <p:stCondLst>
                                    <p:cond delay="0"/>
                                  </p:stCondLst>
                                  <p:childTnLst>
                                    <p:set>
                                      <p:cBhvr>
                                        <p:cTn id="70" dur="1" fill="hold">
                                          <p:stCondLst>
                                            <p:cond delay="0"/>
                                          </p:stCondLst>
                                        </p:cTn>
                                        <p:tgtEl>
                                          <p:spTgt spid="186"/>
                                        </p:tgtEl>
                                        <p:attrNameLst>
                                          <p:attrName>style.visibility</p:attrName>
                                        </p:attrNameLst>
                                      </p:cBhvr>
                                      <p:to>
                                        <p:strVal val="visible"/>
                                      </p:to>
                                    </p:set>
                                    <p:animEffect transition="in" filter="dissolve">
                                      <p:cBhvr>
                                        <p:cTn id="71" dur="500"/>
                                        <p:tgtEl>
                                          <p:spTgt spid="186"/>
                                        </p:tgtEl>
                                      </p:cBhvr>
                                    </p:animEffect>
                                  </p:childTnLst>
                                </p:cTn>
                              </p:par>
                              <p:par>
                                <p:cTn id="72" presetID="9" presetClass="entr" presetSubtype="0" fill="hold" nodeType="withEffect">
                                  <p:stCondLst>
                                    <p:cond delay="0"/>
                                  </p:stCondLst>
                                  <p:childTnLst>
                                    <p:set>
                                      <p:cBhvr>
                                        <p:cTn id="73" dur="1" fill="hold">
                                          <p:stCondLst>
                                            <p:cond delay="0"/>
                                          </p:stCondLst>
                                        </p:cTn>
                                        <p:tgtEl>
                                          <p:spTgt spid="187"/>
                                        </p:tgtEl>
                                        <p:attrNameLst>
                                          <p:attrName>style.visibility</p:attrName>
                                        </p:attrNameLst>
                                      </p:cBhvr>
                                      <p:to>
                                        <p:strVal val="visible"/>
                                      </p:to>
                                    </p:set>
                                    <p:animEffect transition="in" filter="dissolve">
                                      <p:cBhvr>
                                        <p:cTn id="74" dur="500"/>
                                        <p:tgtEl>
                                          <p:spTgt spid="187"/>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84"/>
                                        </p:tgtEl>
                                        <p:attrNameLst>
                                          <p:attrName>style.visibility</p:attrName>
                                        </p:attrNameLst>
                                      </p:cBhvr>
                                      <p:to>
                                        <p:strVal val="visible"/>
                                      </p:to>
                                    </p:set>
                                    <p:animEffect transition="in" filter="dissolve">
                                      <p:cBhvr>
                                        <p:cTn id="79" dur="500"/>
                                        <p:tgtEl>
                                          <p:spTgt spid="84"/>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nodeType="clickEffect">
                                  <p:stCondLst>
                                    <p:cond delay="0"/>
                                  </p:stCondLst>
                                  <p:childTnLst>
                                    <p:set>
                                      <p:cBhvr>
                                        <p:cTn id="83" dur="1" fill="hold">
                                          <p:stCondLst>
                                            <p:cond delay="0"/>
                                          </p:stCondLst>
                                        </p:cTn>
                                        <p:tgtEl>
                                          <p:spTgt spid="251"/>
                                        </p:tgtEl>
                                        <p:attrNameLst>
                                          <p:attrName>style.visibility</p:attrName>
                                        </p:attrNameLst>
                                      </p:cBhvr>
                                      <p:to>
                                        <p:strVal val="visible"/>
                                      </p:to>
                                    </p:set>
                                    <p:animEffect transition="in" filter="dissolve">
                                      <p:cBhvr>
                                        <p:cTn id="84" dur="500"/>
                                        <p:tgtEl>
                                          <p:spTgt spid="251"/>
                                        </p:tgtEl>
                                      </p:cBhvr>
                                    </p:animEffect>
                                  </p:childTnLst>
                                </p:cTn>
                              </p:par>
                              <p:par>
                                <p:cTn id="85" presetID="9" presetClass="entr" presetSubtype="0" fill="hold" nodeType="withEffect">
                                  <p:stCondLst>
                                    <p:cond delay="0"/>
                                  </p:stCondLst>
                                  <p:childTnLst>
                                    <p:set>
                                      <p:cBhvr>
                                        <p:cTn id="86" dur="1" fill="hold">
                                          <p:stCondLst>
                                            <p:cond delay="0"/>
                                          </p:stCondLst>
                                        </p:cTn>
                                        <p:tgtEl>
                                          <p:spTgt spid="404"/>
                                        </p:tgtEl>
                                        <p:attrNameLst>
                                          <p:attrName>style.visibility</p:attrName>
                                        </p:attrNameLst>
                                      </p:cBhvr>
                                      <p:to>
                                        <p:strVal val="visible"/>
                                      </p:to>
                                    </p:set>
                                    <p:animEffect transition="in" filter="dissolve">
                                      <p:cBhvr>
                                        <p:cTn id="87" dur="500"/>
                                        <p:tgtEl>
                                          <p:spTgt spid="404"/>
                                        </p:tgtEl>
                                      </p:cBhvr>
                                    </p:animEffect>
                                  </p:childTnLst>
                                </p:cTn>
                              </p:par>
                              <p:par>
                                <p:cTn id="88" presetID="9" presetClass="entr" presetSubtype="0" fill="hold" nodeType="withEffect">
                                  <p:stCondLst>
                                    <p:cond delay="0"/>
                                  </p:stCondLst>
                                  <p:childTnLst>
                                    <p:set>
                                      <p:cBhvr>
                                        <p:cTn id="89" dur="1" fill="hold">
                                          <p:stCondLst>
                                            <p:cond delay="0"/>
                                          </p:stCondLst>
                                        </p:cTn>
                                        <p:tgtEl>
                                          <p:spTgt spid="409"/>
                                        </p:tgtEl>
                                        <p:attrNameLst>
                                          <p:attrName>style.visibility</p:attrName>
                                        </p:attrNameLst>
                                      </p:cBhvr>
                                      <p:to>
                                        <p:strVal val="visible"/>
                                      </p:to>
                                    </p:set>
                                    <p:animEffect transition="in" filter="dissolve">
                                      <p:cBhvr>
                                        <p:cTn id="90" dur="500"/>
                                        <p:tgtEl>
                                          <p:spTgt spid="409"/>
                                        </p:tgtEl>
                                      </p:cBhvr>
                                    </p:animEffect>
                                  </p:childTnLst>
                                </p:cTn>
                              </p:par>
                              <p:par>
                                <p:cTn id="91" presetID="9" presetClass="entr" presetSubtype="0" fill="hold" nodeType="withEffect">
                                  <p:stCondLst>
                                    <p:cond delay="0"/>
                                  </p:stCondLst>
                                  <p:childTnLst>
                                    <p:set>
                                      <p:cBhvr>
                                        <p:cTn id="92" dur="1" fill="hold">
                                          <p:stCondLst>
                                            <p:cond delay="0"/>
                                          </p:stCondLst>
                                        </p:cTn>
                                        <p:tgtEl>
                                          <p:spTgt spid="412"/>
                                        </p:tgtEl>
                                        <p:attrNameLst>
                                          <p:attrName>style.visibility</p:attrName>
                                        </p:attrNameLst>
                                      </p:cBhvr>
                                      <p:to>
                                        <p:strVal val="visible"/>
                                      </p:to>
                                    </p:set>
                                    <p:animEffect transition="in" filter="dissolve">
                                      <p:cBhvr>
                                        <p:cTn id="93" dur="500"/>
                                        <p:tgtEl>
                                          <p:spTgt spid="412"/>
                                        </p:tgtEl>
                                      </p:cBhvr>
                                    </p:animEffect>
                                  </p:childTnLst>
                                </p:cTn>
                              </p:par>
                              <p:par>
                                <p:cTn id="94" presetID="9" presetClass="entr" presetSubtype="0" fill="hold" nodeType="withEffect">
                                  <p:stCondLst>
                                    <p:cond delay="0"/>
                                  </p:stCondLst>
                                  <p:childTnLst>
                                    <p:set>
                                      <p:cBhvr>
                                        <p:cTn id="95" dur="1" fill="hold">
                                          <p:stCondLst>
                                            <p:cond delay="0"/>
                                          </p:stCondLst>
                                        </p:cTn>
                                        <p:tgtEl>
                                          <p:spTgt spid="413"/>
                                        </p:tgtEl>
                                        <p:attrNameLst>
                                          <p:attrName>style.visibility</p:attrName>
                                        </p:attrNameLst>
                                      </p:cBhvr>
                                      <p:to>
                                        <p:strVal val="visible"/>
                                      </p:to>
                                    </p:set>
                                    <p:animEffect transition="in" filter="dissolve">
                                      <p:cBhvr>
                                        <p:cTn id="96" dur="500"/>
                                        <p:tgtEl>
                                          <p:spTgt spid="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09" grpId="0"/>
      <p:bldP spid="51" grpId="0"/>
      <p:bldP spid="84" grpId="0"/>
      <p:bldP spid="99" grpId="0"/>
      <p:bldP spid="5"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 name="TextBox 679"/>
          <p:cNvSpPr txBox="1"/>
          <p:nvPr/>
        </p:nvSpPr>
        <p:spPr>
          <a:xfrm>
            <a:off x="339724" y="1572774"/>
            <a:ext cx="4325643" cy="1938992"/>
          </a:xfrm>
          <a:prstGeom prst="rect">
            <a:avLst/>
          </a:prstGeom>
          <a:noFill/>
        </p:spPr>
        <p:txBody>
          <a:bodyPr wrap="square" rtlCol="0">
            <a:spAutoFit/>
          </a:bodyPr>
          <a:lstStyle/>
          <a:p>
            <a:r>
              <a:rPr lang="en-US" sz="2000" dirty="0">
                <a:solidFill>
                  <a:srgbClr val="FF0000"/>
                </a:solidFill>
                <a:latin typeface="Apple Chancery"/>
                <a:cs typeface="Apple Chancery"/>
              </a:rPr>
              <a:t>--Initially, positive </a:t>
            </a:r>
            <a:r>
              <a:rPr lang="en-US" sz="2000" dirty="0">
                <a:solidFill>
                  <a:srgbClr val="0000FF"/>
                </a:solidFill>
                <a:latin typeface="Times New Roman"/>
                <a:cs typeface="Times New Roman"/>
              </a:rPr>
              <a:t>charge carriers, </a:t>
            </a:r>
            <a:r>
              <a:rPr lang="en-US" sz="2000" dirty="0">
                <a:solidFill>
                  <a:srgbClr val="000000"/>
                </a:solidFill>
                <a:latin typeface="Times New Roman"/>
                <a:cs typeface="Times New Roman"/>
              </a:rPr>
              <a:t>assumed mobile, will interact with the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dirty="0">
                <a:solidFill>
                  <a:srgbClr val="0000FF"/>
                </a:solidFill>
                <a:latin typeface="Times New Roman"/>
                <a:cs typeface="Times New Roman"/>
              </a:rPr>
              <a:t> </a:t>
            </a:r>
            <a:r>
              <a:rPr lang="en-US" sz="2000" dirty="0">
                <a:solidFill>
                  <a:srgbClr val="000000"/>
                </a:solidFill>
                <a:latin typeface="Times New Roman"/>
                <a:cs typeface="Times New Roman"/>
              </a:rPr>
              <a:t>via</a:t>
            </a:r>
            <a:r>
              <a:rPr lang="en-US" sz="2000" dirty="0">
                <a:solidFill>
                  <a:srgbClr val="0000FF"/>
                </a:solidFill>
                <a:latin typeface="Times New Roman"/>
                <a:cs typeface="Times New Roman"/>
              </a:rPr>
              <a:t>                   </a:t>
            </a:r>
            <a:r>
              <a:rPr lang="en-US" sz="2000" dirty="0">
                <a:latin typeface="Times New Roman"/>
                <a:cs typeface="Times New Roman"/>
              </a:rPr>
              <a:t>and be </a:t>
            </a:r>
            <a:r>
              <a:rPr lang="en-US" sz="2000" dirty="0">
                <a:solidFill>
                  <a:srgbClr val="0000FF"/>
                </a:solidFill>
                <a:latin typeface="Times New Roman"/>
                <a:cs typeface="Times New Roman"/>
              </a:rPr>
              <a:t>forced upward </a:t>
            </a:r>
            <a:r>
              <a:rPr lang="en-US" sz="2000" dirty="0">
                <a:latin typeface="Times New Roman"/>
                <a:cs typeface="Times New Roman"/>
              </a:rPr>
              <a:t>toward the top of the loop.  Having nowhere to go, </a:t>
            </a:r>
            <a:r>
              <a:rPr lang="en-US" sz="2000" dirty="0">
                <a:solidFill>
                  <a:srgbClr val="0000FF"/>
                </a:solidFill>
                <a:latin typeface="Times New Roman"/>
                <a:cs typeface="Times New Roman"/>
              </a:rPr>
              <a:t>they will accumulate </a:t>
            </a:r>
            <a:r>
              <a:rPr lang="en-US" sz="2000" dirty="0">
                <a:latin typeface="Times New Roman"/>
                <a:cs typeface="Times New Roman"/>
              </a:rPr>
              <a:t>leaving </a:t>
            </a:r>
            <a:r>
              <a:rPr lang="en-US" sz="2000" dirty="0">
                <a:solidFill>
                  <a:srgbClr val="0000FF"/>
                </a:solidFill>
                <a:latin typeface="Times New Roman"/>
                <a:cs typeface="Times New Roman"/>
              </a:rPr>
              <a:t>the bottom negative</a:t>
            </a:r>
            <a:r>
              <a:rPr lang="en-US" sz="2000" dirty="0">
                <a:latin typeface="Times New Roman"/>
                <a:cs typeface="Times New Roman"/>
              </a:rPr>
              <a:t>.  </a:t>
            </a:r>
            <a:endParaRPr lang="en-US" sz="2000" dirty="0">
              <a:latin typeface="Apple Chancery"/>
              <a:cs typeface="Apple Chancery"/>
            </a:endParaRPr>
          </a:p>
        </p:txBody>
      </p:sp>
      <p:sp>
        <p:nvSpPr>
          <p:cNvPr id="33794" name="Rectangle 2"/>
          <p:cNvSpPr>
            <a:spLocks noChangeArrowheads="1"/>
          </p:cNvSpPr>
          <p:nvPr/>
        </p:nvSpPr>
        <p:spPr bwMode="auto">
          <a:xfrm>
            <a:off x="41367" y="-32359"/>
            <a:ext cx="90678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eaLnBrk="1" hangingPunct="1"/>
            <a:r>
              <a:rPr lang="en-US" sz="4000" dirty="0">
                <a:solidFill>
                  <a:srgbClr val="FF0000"/>
                </a:solidFill>
                <a:latin typeface="Apple Chancery"/>
                <a:cs typeface="Apple Chancery"/>
              </a:rPr>
              <a:t>A Conventional Approach</a:t>
            </a:r>
            <a:endParaRPr lang="en-US" sz="3600" dirty="0">
              <a:latin typeface="Apple Chancery"/>
              <a:cs typeface="Apple Chancery"/>
            </a:endParaRPr>
          </a:p>
        </p:txBody>
      </p:sp>
      <p:sp>
        <p:nvSpPr>
          <p:cNvPr id="33795" name="Text Box 3"/>
          <p:cNvSpPr txBox="1">
            <a:spLocks noChangeArrowheads="1"/>
          </p:cNvSpPr>
          <p:nvPr/>
        </p:nvSpPr>
        <p:spPr bwMode="auto">
          <a:xfrm>
            <a:off x="0" y="838200"/>
            <a:ext cx="4481513"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sz="2800">
              <a:latin typeface="Times" charset="0"/>
            </a:endParaRPr>
          </a:p>
        </p:txBody>
      </p:sp>
      <p:sp>
        <p:nvSpPr>
          <p:cNvPr id="6"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dirty="0"/>
          </a:p>
        </p:txBody>
      </p:sp>
      <p:sp>
        <p:nvSpPr>
          <p:cNvPr id="7" name="TextBox 43"/>
          <p:cNvSpPr txBox="1">
            <a:spLocks noChangeArrowheads="1"/>
          </p:cNvSpPr>
          <p:nvPr/>
        </p:nvSpPr>
        <p:spPr bwMode="auto">
          <a:xfrm>
            <a:off x="8719662" y="6472238"/>
            <a:ext cx="31848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6.)</a:t>
            </a:r>
          </a:p>
        </p:txBody>
      </p:sp>
      <p:sp>
        <p:nvSpPr>
          <p:cNvPr id="20" name="TextBox 19"/>
          <p:cNvSpPr txBox="1"/>
          <p:nvPr/>
        </p:nvSpPr>
        <p:spPr>
          <a:xfrm>
            <a:off x="123825" y="751684"/>
            <a:ext cx="4168775" cy="830997"/>
          </a:xfrm>
          <a:prstGeom prst="rect">
            <a:avLst/>
          </a:prstGeom>
          <a:noFill/>
        </p:spPr>
        <p:txBody>
          <a:bodyPr wrap="square" rtlCol="0">
            <a:spAutoFit/>
          </a:bodyPr>
          <a:lstStyle/>
          <a:p>
            <a:r>
              <a:rPr lang="en-US" sz="2800" dirty="0">
                <a:solidFill>
                  <a:srgbClr val="FF0000"/>
                </a:solidFill>
                <a:latin typeface="Apple Chancery"/>
                <a:cs typeface="Apple Chancery"/>
              </a:rPr>
              <a:t>Consider a loop </a:t>
            </a:r>
            <a:r>
              <a:rPr lang="en-US" sz="2000" dirty="0">
                <a:solidFill>
                  <a:srgbClr val="0000FF"/>
                </a:solidFill>
                <a:latin typeface="Times New Roman"/>
                <a:cs typeface="Times New Roman"/>
              </a:rPr>
              <a:t>moving through the magnetic field </a:t>
            </a:r>
            <a:r>
              <a:rPr lang="en-US" sz="2000" dirty="0">
                <a:latin typeface="Times New Roman"/>
                <a:cs typeface="Times New Roman"/>
              </a:rPr>
              <a:t>shown in the sketch.  </a:t>
            </a:r>
            <a:endParaRPr lang="en-US" sz="2000" dirty="0">
              <a:solidFill>
                <a:srgbClr val="FF0000"/>
              </a:solidFill>
              <a:latin typeface="Apple Chancery"/>
              <a:cs typeface="Apple Chancery"/>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24012255"/>
              </p:ext>
            </p:extLst>
          </p:nvPr>
        </p:nvGraphicFramePr>
        <p:xfrm>
          <a:off x="1329647" y="2179454"/>
          <a:ext cx="1165225" cy="395288"/>
        </p:xfrm>
        <a:graphic>
          <a:graphicData uri="http://schemas.openxmlformats.org/presentationml/2006/ole">
            <mc:AlternateContent xmlns:mc="http://schemas.openxmlformats.org/markup-compatibility/2006">
              <mc:Choice xmlns:v="urn:schemas-microsoft-com:vml" Requires="v">
                <p:oleObj spid="_x0000_s3384373" name="Equation" r:id="rId4" imgW="673100" imgH="228600" progId="Equation.DSMT4">
                  <p:embed/>
                </p:oleObj>
              </mc:Choice>
              <mc:Fallback>
                <p:oleObj name="Equation" r:id="rId4" imgW="673100" imgH="228600" progId="Equation.DSMT4">
                  <p:embed/>
                  <p:pic>
                    <p:nvPicPr>
                      <p:cNvPr id="0" name=""/>
                      <p:cNvPicPr/>
                      <p:nvPr/>
                    </p:nvPicPr>
                    <p:blipFill>
                      <a:blip r:embed="rId5"/>
                      <a:stretch>
                        <a:fillRect/>
                      </a:stretch>
                    </p:blipFill>
                    <p:spPr>
                      <a:xfrm>
                        <a:off x="1329647" y="2179454"/>
                        <a:ext cx="1165225" cy="395288"/>
                      </a:xfrm>
                      <a:prstGeom prst="rect">
                        <a:avLst/>
                      </a:prstGeom>
                    </p:spPr>
                  </p:pic>
                </p:oleObj>
              </mc:Fallback>
            </mc:AlternateContent>
          </a:graphicData>
        </a:graphic>
      </p:graphicFrame>
      <p:graphicFrame>
        <p:nvGraphicFramePr>
          <p:cNvPr id="608" name="Object 607"/>
          <p:cNvGraphicFramePr>
            <a:graphicFrameLocks noChangeAspect="1"/>
          </p:cNvGraphicFramePr>
          <p:nvPr>
            <p:extLst>
              <p:ext uri="{D42A27DB-BD31-4B8C-83A1-F6EECF244321}">
                <p14:modId xmlns:p14="http://schemas.microsoft.com/office/powerpoint/2010/main" val="64520905"/>
              </p:ext>
            </p:extLst>
          </p:nvPr>
        </p:nvGraphicFramePr>
        <p:xfrm>
          <a:off x="7543332" y="1054100"/>
          <a:ext cx="265112" cy="287337"/>
        </p:xfrm>
        <a:graphic>
          <a:graphicData uri="http://schemas.openxmlformats.org/presentationml/2006/ole">
            <mc:AlternateContent xmlns:mc="http://schemas.openxmlformats.org/markup-compatibility/2006">
              <mc:Choice xmlns:v="urn:schemas-microsoft-com:vml" Requires="v">
                <p:oleObj spid="_x0000_s3384374" name="Equation" r:id="rId6" imgW="139700" imgH="152400" progId="Equation.DSMT4">
                  <p:embed/>
                </p:oleObj>
              </mc:Choice>
              <mc:Fallback>
                <p:oleObj name="Equation" r:id="rId6" imgW="139700" imgH="152400" progId="Equation.DSMT4">
                  <p:embed/>
                  <p:pic>
                    <p:nvPicPr>
                      <p:cNvPr id="0" name=""/>
                      <p:cNvPicPr/>
                      <p:nvPr/>
                    </p:nvPicPr>
                    <p:blipFill>
                      <a:blip r:embed="rId7"/>
                      <a:stretch>
                        <a:fillRect/>
                      </a:stretch>
                    </p:blipFill>
                    <p:spPr>
                      <a:xfrm>
                        <a:off x="7543332" y="1054100"/>
                        <a:ext cx="265112" cy="287337"/>
                      </a:xfrm>
                      <a:prstGeom prst="rect">
                        <a:avLst/>
                      </a:prstGeom>
                    </p:spPr>
                  </p:pic>
                </p:oleObj>
              </mc:Fallback>
            </mc:AlternateContent>
          </a:graphicData>
        </a:graphic>
      </p:graphicFrame>
      <p:sp>
        <p:nvSpPr>
          <p:cNvPr id="17" name="Rectangle 16"/>
          <p:cNvSpPr>
            <a:spLocks noChangeArrowheads="1"/>
          </p:cNvSpPr>
          <p:nvPr/>
        </p:nvSpPr>
        <p:spPr bwMode="auto">
          <a:xfrm>
            <a:off x="4665368" y="1054100"/>
            <a:ext cx="3634992" cy="3799222"/>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kern="1200"/>
          </a:p>
        </p:txBody>
      </p:sp>
      <p:grpSp>
        <p:nvGrpSpPr>
          <p:cNvPr id="479" name="Group 478"/>
          <p:cNvGrpSpPr>
            <a:grpSpLocks/>
          </p:cNvGrpSpPr>
          <p:nvPr/>
        </p:nvGrpSpPr>
        <p:grpSpPr bwMode="auto">
          <a:xfrm>
            <a:off x="4929449" y="1328667"/>
            <a:ext cx="3205213" cy="308095"/>
            <a:chOff x="3112" y="2480"/>
            <a:chExt cx="1238" cy="119"/>
          </a:xfrm>
        </p:grpSpPr>
        <p:grpSp>
          <p:nvGrpSpPr>
            <p:cNvPr id="480" name="Group 479"/>
            <p:cNvGrpSpPr>
              <a:grpSpLocks/>
            </p:cNvGrpSpPr>
            <p:nvPr/>
          </p:nvGrpSpPr>
          <p:grpSpPr bwMode="auto">
            <a:xfrm>
              <a:off x="3112" y="2480"/>
              <a:ext cx="118" cy="119"/>
              <a:chOff x="3112" y="2480"/>
              <a:chExt cx="118" cy="119"/>
            </a:xfrm>
          </p:grpSpPr>
          <p:sp>
            <p:nvSpPr>
              <p:cNvPr id="493" name="Line 227"/>
              <p:cNvSpPr>
                <a:spLocks noChangeShapeType="1"/>
              </p:cNvSpPr>
              <p:nvPr/>
            </p:nvSpPr>
            <p:spPr bwMode="auto">
              <a:xfrm>
                <a:off x="311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494" name="Line 228"/>
              <p:cNvSpPr>
                <a:spLocks noChangeShapeType="1"/>
              </p:cNvSpPr>
              <p:nvPr/>
            </p:nvSpPr>
            <p:spPr bwMode="auto">
              <a:xfrm flipH="1">
                <a:off x="311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481" name="Group 480"/>
            <p:cNvGrpSpPr>
              <a:grpSpLocks/>
            </p:cNvGrpSpPr>
            <p:nvPr/>
          </p:nvGrpSpPr>
          <p:grpSpPr bwMode="auto">
            <a:xfrm>
              <a:off x="3392" y="2480"/>
              <a:ext cx="118" cy="119"/>
              <a:chOff x="3392" y="2480"/>
              <a:chExt cx="118" cy="119"/>
            </a:xfrm>
          </p:grpSpPr>
          <p:sp>
            <p:nvSpPr>
              <p:cNvPr id="491" name="Line 230"/>
              <p:cNvSpPr>
                <a:spLocks noChangeShapeType="1"/>
              </p:cNvSpPr>
              <p:nvPr/>
            </p:nvSpPr>
            <p:spPr bwMode="auto">
              <a:xfrm>
                <a:off x="339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492" name="Line 231"/>
              <p:cNvSpPr>
                <a:spLocks noChangeShapeType="1"/>
              </p:cNvSpPr>
              <p:nvPr/>
            </p:nvSpPr>
            <p:spPr bwMode="auto">
              <a:xfrm flipH="1">
                <a:off x="339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482" name="Group 481"/>
            <p:cNvGrpSpPr>
              <a:grpSpLocks/>
            </p:cNvGrpSpPr>
            <p:nvPr/>
          </p:nvGrpSpPr>
          <p:grpSpPr bwMode="auto">
            <a:xfrm>
              <a:off x="3672" y="2480"/>
              <a:ext cx="118" cy="119"/>
              <a:chOff x="3672" y="2480"/>
              <a:chExt cx="118" cy="119"/>
            </a:xfrm>
          </p:grpSpPr>
          <p:sp>
            <p:nvSpPr>
              <p:cNvPr id="489" name="Line 233"/>
              <p:cNvSpPr>
                <a:spLocks noChangeShapeType="1"/>
              </p:cNvSpPr>
              <p:nvPr/>
            </p:nvSpPr>
            <p:spPr bwMode="auto">
              <a:xfrm>
                <a:off x="367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490" name="Line 234"/>
              <p:cNvSpPr>
                <a:spLocks noChangeShapeType="1"/>
              </p:cNvSpPr>
              <p:nvPr/>
            </p:nvSpPr>
            <p:spPr bwMode="auto">
              <a:xfrm flipH="1">
                <a:off x="367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483" name="Group 482"/>
            <p:cNvGrpSpPr>
              <a:grpSpLocks/>
            </p:cNvGrpSpPr>
            <p:nvPr/>
          </p:nvGrpSpPr>
          <p:grpSpPr bwMode="auto">
            <a:xfrm>
              <a:off x="3952" y="2480"/>
              <a:ext cx="118" cy="119"/>
              <a:chOff x="3952" y="2480"/>
              <a:chExt cx="118" cy="119"/>
            </a:xfrm>
          </p:grpSpPr>
          <p:sp>
            <p:nvSpPr>
              <p:cNvPr id="487" name="Line 236"/>
              <p:cNvSpPr>
                <a:spLocks noChangeShapeType="1"/>
              </p:cNvSpPr>
              <p:nvPr/>
            </p:nvSpPr>
            <p:spPr bwMode="auto">
              <a:xfrm>
                <a:off x="395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488" name="Line 237"/>
              <p:cNvSpPr>
                <a:spLocks noChangeShapeType="1"/>
              </p:cNvSpPr>
              <p:nvPr/>
            </p:nvSpPr>
            <p:spPr bwMode="auto">
              <a:xfrm flipH="1">
                <a:off x="395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484" name="Group 483"/>
            <p:cNvGrpSpPr>
              <a:grpSpLocks/>
            </p:cNvGrpSpPr>
            <p:nvPr/>
          </p:nvGrpSpPr>
          <p:grpSpPr bwMode="auto">
            <a:xfrm>
              <a:off x="4232" y="2480"/>
              <a:ext cx="118" cy="119"/>
              <a:chOff x="4232" y="2480"/>
              <a:chExt cx="118" cy="119"/>
            </a:xfrm>
          </p:grpSpPr>
          <p:sp>
            <p:nvSpPr>
              <p:cNvPr id="485" name="Line 239"/>
              <p:cNvSpPr>
                <a:spLocks noChangeShapeType="1"/>
              </p:cNvSpPr>
              <p:nvPr/>
            </p:nvSpPr>
            <p:spPr bwMode="auto">
              <a:xfrm>
                <a:off x="423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486" name="Line 240"/>
              <p:cNvSpPr>
                <a:spLocks noChangeShapeType="1"/>
              </p:cNvSpPr>
              <p:nvPr/>
            </p:nvSpPr>
            <p:spPr bwMode="auto">
              <a:xfrm flipH="1">
                <a:off x="423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grpSp>
        <p:nvGrpSpPr>
          <p:cNvPr id="495" name="Group 494"/>
          <p:cNvGrpSpPr>
            <a:grpSpLocks/>
          </p:cNvGrpSpPr>
          <p:nvPr/>
        </p:nvGrpSpPr>
        <p:grpSpPr bwMode="auto">
          <a:xfrm>
            <a:off x="5649198" y="1926732"/>
            <a:ext cx="2480286" cy="308095"/>
            <a:chOff x="3392" y="2480"/>
            <a:chExt cx="958" cy="119"/>
          </a:xfrm>
        </p:grpSpPr>
        <p:grpSp>
          <p:nvGrpSpPr>
            <p:cNvPr id="497" name="Group 496"/>
            <p:cNvGrpSpPr>
              <a:grpSpLocks/>
            </p:cNvGrpSpPr>
            <p:nvPr/>
          </p:nvGrpSpPr>
          <p:grpSpPr bwMode="auto">
            <a:xfrm>
              <a:off x="3392" y="2480"/>
              <a:ext cx="118" cy="119"/>
              <a:chOff x="3392" y="2480"/>
              <a:chExt cx="118" cy="119"/>
            </a:xfrm>
          </p:grpSpPr>
          <p:sp>
            <p:nvSpPr>
              <p:cNvPr id="507" name="Line 230"/>
              <p:cNvSpPr>
                <a:spLocks noChangeShapeType="1"/>
              </p:cNvSpPr>
              <p:nvPr/>
            </p:nvSpPr>
            <p:spPr bwMode="auto">
              <a:xfrm>
                <a:off x="339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08" name="Line 231"/>
              <p:cNvSpPr>
                <a:spLocks noChangeShapeType="1"/>
              </p:cNvSpPr>
              <p:nvPr/>
            </p:nvSpPr>
            <p:spPr bwMode="auto">
              <a:xfrm flipH="1">
                <a:off x="339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498" name="Group 497"/>
            <p:cNvGrpSpPr>
              <a:grpSpLocks/>
            </p:cNvGrpSpPr>
            <p:nvPr/>
          </p:nvGrpSpPr>
          <p:grpSpPr bwMode="auto">
            <a:xfrm>
              <a:off x="3672" y="2480"/>
              <a:ext cx="118" cy="119"/>
              <a:chOff x="3672" y="2480"/>
              <a:chExt cx="118" cy="119"/>
            </a:xfrm>
          </p:grpSpPr>
          <p:sp>
            <p:nvSpPr>
              <p:cNvPr id="505" name="Line 233"/>
              <p:cNvSpPr>
                <a:spLocks noChangeShapeType="1"/>
              </p:cNvSpPr>
              <p:nvPr/>
            </p:nvSpPr>
            <p:spPr bwMode="auto">
              <a:xfrm>
                <a:off x="367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06" name="Line 234"/>
              <p:cNvSpPr>
                <a:spLocks noChangeShapeType="1"/>
              </p:cNvSpPr>
              <p:nvPr/>
            </p:nvSpPr>
            <p:spPr bwMode="auto">
              <a:xfrm flipH="1">
                <a:off x="367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00" name="Group 499"/>
            <p:cNvGrpSpPr>
              <a:grpSpLocks/>
            </p:cNvGrpSpPr>
            <p:nvPr/>
          </p:nvGrpSpPr>
          <p:grpSpPr bwMode="auto">
            <a:xfrm>
              <a:off x="4232" y="2480"/>
              <a:ext cx="118" cy="119"/>
              <a:chOff x="4232" y="2480"/>
              <a:chExt cx="118" cy="119"/>
            </a:xfrm>
          </p:grpSpPr>
          <p:sp>
            <p:nvSpPr>
              <p:cNvPr id="501" name="Line 239"/>
              <p:cNvSpPr>
                <a:spLocks noChangeShapeType="1"/>
              </p:cNvSpPr>
              <p:nvPr/>
            </p:nvSpPr>
            <p:spPr bwMode="auto">
              <a:xfrm>
                <a:off x="423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02" name="Line 240"/>
              <p:cNvSpPr>
                <a:spLocks noChangeShapeType="1"/>
              </p:cNvSpPr>
              <p:nvPr/>
            </p:nvSpPr>
            <p:spPr bwMode="auto">
              <a:xfrm flipH="1">
                <a:off x="423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grpSp>
        <p:nvGrpSpPr>
          <p:cNvPr id="511" name="Group 510"/>
          <p:cNvGrpSpPr>
            <a:grpSpLocks/>
          </p:cNvGrpSpPr>
          <p:nvPr/>
        </p:nvGrpSpPr>
        <p:grpSpPr bwMode="auto">
          <a:xfrm>
            <a:off x="4919092" y="2524798"/>
            <a:ext cx="3205213" cy="308095"/>
            <a:chOff x="3112" y="2480"/>
            <a:chExt cx="1238" cy="119"/>
          </a:xfrm>
        </p:grpSpPr>
        <p:grpSp>
          <p:nvGrpSpPr>
            <p:cNvPr id="512" name="Group 511"/>
            <p:cNvGrpSpPr>
              <a:grpSpLocks/>
            </p:cNvGrpSpPr>
            <p:nvPr/>
          </p:nvGrpSpPr>
          <p:grpSpPr bwMode="auto">
            <a:xfrm>
              <a:off x="3112" y="2480"/>
              <a:ext cx="118" cy="119"/>
              <a:chOff x="3112" y="2480"/>
              <a:chExt cx="118" cy="119"/>
            </a:xfrm>
          </p:grpSpPr>
          <p:sp>
            <p:nvSpPr>
              <p:cNvPr id="525" name="Line 227"/>
              <p:cNvSpPr>
                <a:spLocks noChangeShapeType="1"/>
              </p:cNvSpPr>
              <p:nvPr/>
            </p:nvSpPr>
            <p:spPr bwMode="auto">
              <a:xfrm>
                <a:off x="311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26" name="Line 228"/>
              <p:cNvSpPr>
                <a:spLocks noChangeShapeType="1"/>
              </p:cNvSpPr>
              <p:nvPr/>
            </p:nvSpPr>
            <p:spPr bwMode="auto">
              <a:xfrm flipH="1">
                <a:off x="311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13" name="Group 512"/>
            <p:cNvGrpSpPr>
              <a:grpSpLocks/>
            </p:cNvGrpSpPr>
            <p:nvPr/>
          </p:nvGrpSpPr>
          <p:grpSpPr bwMode="auto">
            <a:xfrm>
              <a:off x="3392" y="2480"/>
              <a:ext cx="118" cy="119"/>
              <a:chOff x="3392" y="2480"/>
              <a:chExt cx="118" cy="119"/>
            </a:xfrm>
          </p:grpSpPr>
          <p:sp>
            <p:nvSpPr>
              <p:cNvPr id="523" name="Line 230"/>
              <p:cNvSpPr>
                <a:spLocks noChangeShapeType="1"/>
              </p:cNvSpPr>
              <p:nvPr/>
            </p:nvSpPr>
            <p:spPr bwMode="auto">
              <a:xfrm>
                <a:off x="339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24" name="Line 231"/>
              <p:cNvSpPr>
                <a:spLocks noChangeShapeType="1"/>
              </p:cNvSpPr>
              <p:nvPr/>
            </p:nvSpPr>
            <p:spPr bwMode="auto">
              <a:xfrm flipH="1">
                <a:off x="339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14" name="Group 513"/>
            <p:cNvGrpSpPr>
              <a:grpSpLocks/>
            </p:cNvGrpSpPr>
            <p:nvPr/>
          </p:nvGrpSpPr>
          <p:grpSpPr bwMode="auto">
            <a:xfrm>
              <a:off x="3672" y="2480"/>
              <a:ext cx="118" cy="119"/>
              <a:chOff x="3672" y="2480"/>
              <a:chExt cx="118" cy="119"/>
            </a:xfrm>
          </p:grpSpPr>
          <p:sp>
            <p:nvSpPr>
              <p:cNvPr id="521" name="Line 233"/>
              <p:cNvSpPr>
                <a:spLocks noChangeShapeType="1"/>
              </p:cNvSpPr>
              <p:nvPr/>
            </p:nvSpPr>
            <p:spPr bwMode="auto">
              <a:xfrm>
                <a:off x="367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22" name="Line 234"/>
              <p:cNvSpPr>
                <a:spLocks noChangeShapeType="1"/>
              </p:cNvSpPr>
              <p:nvPr/>
            </p:nvSpPr>
            <p:spPr bwMode="auto">
              <a:xfrm flipH="1">
                <a:off x="367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15" name="Group 514"/>
            <p:cNvGrpSpPr>
              <a:grpSpLocks/>
            </p:cNvGrpSpPr>
            <p:nvPr/>
          </p:nvGrpSpPr>
          <p:grpSpPr bwMode="auto">
            <a:xfrm>
              <a:off x="3952" y="2480"/>
              <a:ext cx="118" cy="119"/>
              <a:chOff x="3952" y="2480"/>
              <a:chExt cx="118" cy="119"/>
            </a:xfrm>
          </p:grpSpPr>
          <p:sp>
            <p:nvSpPr>
              <p:cNvPr id="519" name="Line 236"/>
              <p:cNvSpPr>
                <a:spLocks noChangeShapeType="1"/>
              </p:cNvSpPr>
              <p:nvPr/>
            </p:nvSpPr>
            <p:spPr bwMode="auto">
              <a:xfrm>
                <a:off x="395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20" name="Line 237"/>
              <p:cNvSpPr>
                <a:spLocks noChangeShapeType="1"/>
              </p:cNvSpPr>
              <p:nvPr/>
            </p:nvSpPr>
            <p:spPr bwMode="auto">
              <a:xfrm flipH="1">
                <a:off x="395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16" name="Group 515"/>
            <p:cNvGrpSpPr>
              <a:grpSpLocks/>
            </p:cNvGrpSpPr>
            <p:nvPr/>
          </p:nvGrpSpPr>
          <p:grpSpPr bwMode="auto">
            <a:xfrm>
              <a:off x="4232" y="2480"/>
              <a:ext cx="118" cy="119"/>
              <a:chOff x="4232" y="2480"/>
              <a:chExt cx="118" cy="119"/>
            </a:xfrm>
          </p:grpSpPr>
          <p:sp>
            <p:nvSpPr>
              <p:cNvPr id="517" name="Line 239"/>
              <p:cNvSpPr>
                <a:spLocks noChangeShapeType="1"/>
              </p:cNvSpPr>
              <p:nvPr/>
            </p:nvSpPr>
            <p:spPr bwMode="auto">
              <a:xfrm>
                <a:off x="423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18" name="Line 240"/>
              <p:cNvSpPr>
                <a:spLocks noChangeShapeType="1"/>
              </p:cNvSpPr>
              <p:nvPr/>
            </p:nvSpPr>
            <p:spPr bwMode="auto">
              <a:xfrm flipH="1">
                <a:off x="423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grpSp>
        <p:nvGrpSpPr>
          <p:cNvPr id="527" name="Group 526"/>
          <p:cNvGrpSpPr>
            <a:grpSpLocks/>
          </p:cNvGrpSpPr>
          <p:nvPr/>
        </p:nvGrpSpPr>
        <p:grpSpPr bwMode="auto">
          <a:xfrm>
            <a:off x="4913914" y="3122863"/>
            <a:ext cx="3205213" cy="308095"/>
            <a:chOff x="3112" y="2480"/>
            <a:chExt cx="1238" cy="119"/>
          </a:xfrm>
        </p:grpSpPr>
        <p:grpSp>
          <p:nvGrpSpPr>
            <p:cNvPr id="528" name="Group 527"/>
            <p:cNvGrpSpPr>
              <a:grpSpLocks/>
            </p:cNvGrpSpPr>
            <p:nvPr/>
          </p:nvGrpSpPr>
          <p:grpSpPr bwMode="auto">
            <a:xfrm>
              <a:off x="3112" y="2480"/>
              <a:ext cx="118" cy="119"/>
              <a:chOff x="3112" y="2480"/>
              <a:chExt cx="118" cy="119"/>
            </a:xfrm>
          </p:grpSpPr>
          <p:sp>
            <p:nvSpPr>
              <p:cNvPr id="541" name="Line 227"/>
              <p:cNvSpPr>
                <a:spLocks noChangeShapeType="1"/>
              </p:cNvSpPr>
              <p:nvPr/>
            </p:nvSpPr>
            <p:spPr bwMode="auto">
              <a:xfrm>
                <a:off x="311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42" name="Line 228"/>
              <p:cNvSpPr>
                <a:spLocks noChangeShapeType="1"/>
              </p:cNvSpPr>
              <p:nvPr/>
            </p:nvSpPr>
            <p:spPr bwMode="auto">
              <a:xfrm flipH="1">
                <a:off x="311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29" name="Group 528"/>
            <p:cNvGrpSpPr>
              <a:grpSpLocks/>
            </p:cNvGrpSpPr>
            <p:nvPr/>
          </p:nvGrpSpPr>
          <p:grpSpPr bwMode="auto">
            <a:xfrm>
              <a:off x="3392" y="2480"/>
              <a:ext cx="118" cy="119"/>
              <a:chOff x="3392" y="2480"/>
              <a:chExt cx="118" cy="119"/>
            </a:xfrm>
          </p:grpSpPr>
          <p:sp>
            <p:nvSpPr>
              <p:cNvPr id="539" name="Line 230"/>
              <p:cNvSpPr>
                <a:spLocks noChangeShapeType="1"/>
              </p:cNvSpPr>
              <p:nvPr/>
            </p:nvSpPr>
            <p:spPr bwMode="auto">
              <a:xfrm>
                <a:off x="339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40" name="Line 231"/>
              <p:cNvSpPr>
                <a:spLocks noChangeShapeType="1"/>
              </p:cNvSpPr>
              <p:nvPr/>
            </p:nvSpPr>
            <p:spPr bwMode="auto">
              <a:xfrm flipH="1">
                <a:off x="339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30" name="Group 529"/>
            <p:cNvGrpSpPr>
              <a:grpSpLocks/>
            </p:cNvGrpSpPr>
            <p:nvPr/>
          </p:nvGrpSpPr>
          <p:grpSpPr bwMode="auto">
            <a:xfrm>
              <a:off x="3672" y="2480"/>
              <a:ext cx="118" cy="119"/>
              <a:chOff x="3672" y="2480"/>
              <a:chExt cx="118" cy="119"/>
            </a:xfrm>
          </p:grpSpPr>
          <p:sp>
            <p:nvSpPr>
              <p:cNvPr id="537" name="Line 233"/>
              <p:cNvSpPr>
                <a:spLocks noChangeShapeType="1"/>
              </p:cNvSpPr>
              <p:nvPr/>
            </p:nvSpPr>
            <p:spPr bwMode="auto">
              <a:xfrm>
                <a:off x="367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38" name="Line 234"/>
              <p:cNvSpPr>
                <a:spLocks noChangeShapeType="1"/>
              </p:cNvSpPr>
              <p:nvPr/>
            </p:nvSpPr>
            <p:spPr bwMode="auto">
              <a:xfrm flipH="1">
                <a:off x="367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31" name="Group 530"/>
            <p:cNvGrpSpPr>
              <a:grpSpLocks/>
            </p:cNvGrpSpPr>
            <p:nvPr/>
          </p:nvGrpSpPr>
          <p:grpSpPr bwMode="auto">
            <a:xfrm>
              <a:off x="3952" y="2480"/>
              <a:ext cx="118" cy="119"/>
              <a:chOff x="3952" y="2480"/>
              <a:chExt cx="118" cy="119"/>
            </a:xfrm>
          </p:grpSpPr>
          <p:sp>
            <p:nvSpPr>
              <p:cNvPr id="535" name="Line 236"/>
              <p:cNvSpPr>
                <a:spLocks noChangeShapeType="1"/>
              </p:cNvSpPr>
              <p:nvPr/>
            </p:nvSpPr>
            <p:spPr bwMode="auto">
              <a:xfrm>
                <a:off x="395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36" name="Line 237"/>
              <p:cNvSpPr>
                <a:spLocks noChangeShapeType="1"/>
              </p:cNvSpPr>
              <p:nvPr/>
            </p:nvSpPr>
            <p:spPr bwMode="auto">
              <a:xfrm flipH="1">
                <a:off x="395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32" name="Group 531"/>
            <p:cNvGrpSpPr>
              <a:grpSpLocks/>
            </p:cNvGrpSpPr>
            <p:nvPr/>
          </p:nvGrpSpPr>
          <p:grpSpPr bwMode="auto">
            <a:xfrm>
              <a:off x="4232" y="2480"/>
              <a:ext cx="118" cy="119"/>
              <a:chOff x="4232" y="2480"/>
              <a:chExt cx="118" cy="119"/>
            </a:xfrm>
          </p:grpSpPr>
          <p:sp>
            <p:nvSpPr>
              <p:cNvPr id="533" name="Line 239"/>
              <p:cNvSpPr>
                <a:spLocks noChangeShapeType="1"/>
              </p:cNvSpPr>
              <p:nvPr/>
            </p:nvSpPr>
            <p:spPr bwMode="auto">
              <a:xfrm>
                <a:off x="423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34" name="Line 240"/>
              <p:cNvSpPr>
                <a:spLocks noChangeShapeType="1"/>
              </p:cNvSpPr>
              <p:nvPr/>
            </p:nvSpPr>
            <p:spPr bwMode="auto">
              <a:xfrm flipH="1">
                <a:off x="423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grpSp>
        <p:nvGrpSpPr>
          <p:cNvPr id="543" name="Group 542"/>
          <p:cNvGrpSpPr>
            <a:grpSpLocks/>
          </p:cNvGrpSpPr>
          <p:nvPr/>
        </p:nvGrpSpPr>
        <p:grpSpPr bwMode="auto">
          <a:xfrm>
            <a:off x="4908736" y="3720929"/>
            <a:ext cx="3205213" cy="308095"/>
            <a:chOff x="3112" y="2480"/>
            <a:chExt cx="1238" cy="119"/>
          </a:xfrm>
        </p:grpSpPr>
        <p:grpSp>
          <p:nvGrpSpPr>
            <p:cNvPr id="544" name="Group 543"/>
            <p:cNvGrpSpPr>
              <a:grpSpLocks/>
            </p:cNvGrpSpPr>
            <p:nvPr/>
          </p:nvGrpSpPr>
          <p:grpSpPr bwMode="auto">
            <a:xfrm>
              <a:off x="3112" y="2480"/>
              <a:ext cx="118" cy="119"/>
              <a:chOff x="3112" y="2480"/>
              <a:chExt cx="118" cy="119"/>
            </a:xfrm>
          </p:grpSpPr>
          <p:sp>
            <p:nvSpPr>
              <p:cNvPr id="557" name="Line 227"/>
              <p:cNvSpPr>
                <a:spLocks noChangeShapeType="1"/>
              </p:cNvSpPr>
              <p:nvPr/>
            </p:nvSpPr>
            <p:spPr bwMode="auto">
              <a:xfrm>
                <a:off x="311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58" name="Line 228"/>
              <p:cNvSpPr>
                <a:spLocks noChangeShapeType="1"/>
              </p:cNvSpPr>
              <p:nvPr/>
            </p:nvSpPr>
            <p:spPr bwMode="auto">
              <a:xfrm flipH="1">
                <a:off x="311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45" name="Group 544"/>
            <p:cNvGrpSpPr>
              <a:grpSpLocks/>
            </p:cNvGrpSpPr>
            <p:nvPr/>
          </p:nvGrpSpPr>
          <p:grpSpPr bwMode="auto">
            <a:xfrm>
              <a:off x="3392" y="2480"/>
              <a:ext cx="118" cy="119"/>
              <a:chOff x="3392" y="2480"/>
              <a:chExt cx="118" cy="119"/>
            </a:xfrm>
          </p:grpSpPr>
          <p:sp>
            <p:nvSpPr>
              <p:cNvPr id="555" name="Line 230"/>
              <p:cNvSpPr>
                <a:spLocks noChangeShapeType="1"/>
              </p:cNvSpPr>
              <p:nvPr/>
            </p:nvSpPr>
            <p:spPr bwMode="auto">
              <a:xfrm>
                <a:off x="339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56" name="Line 231"/>
              <p:cNvSpPr>
                <a:spLocks noChangeShapeType="1"/>
              </p:cNvSpPr>
              <p:nvPr/>
            </p:nvSpPr>
            <p:spPr bwMode="auto">
              <a:xfrm flipH="1">
                <a:off x="339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46" name="Group 545"/>
            <p:cNvGrpSpPr>
              <a:grpSpLocks/>
            </p:cNvGrpSpPr>
            <p:nvPr/>
          </p:nvGrpSpPr>
          <p:grpSpPr bwMode="auto">
            <a:xfrm>
              <a:off x="3672" y="2480"/>
              <a:ext cx="118" cy="119"/>
              <a:chOff x="3672" y="2480"/>
              <a:chExt cx="118" cy="119"/>
            </a:xfrm>
          </p:grpSpPr>
          <p:sp>
            <p:nvSpPr>
              <p:cNvPr id="553" name="Line 233"/>
              <p:cNvSpPr>
                <a:spLocks noChangeShapeType="1"/>
              </p:cNvSpPr>
              <p:nvPr/>
            </p:nvSpPr>
            <p:spPr bwMode="auto">
              <a:xfrm>
                <a:off x="367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54" name="Line 234"/>
              <p:cNvSpPr>
                <a:spLocks noChangeShapeType="1"/>
              </p:cNvSpPr>
              <p:nvPr/>
            </p:nvSpPr>
            <p:spPr bwMode="auto">
              <a:xfrm flipH="1">
                <a:off x="367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47" name="Group 546"/>
            <p:cNvGrpSpPr>
              <a:grpSpLocks/>
            </p:cNvGrpSpPr>
            <p:nvPr/>
          </p:nvGrpSpPr>
          <p:grpSpPr bwMode="auto">
            <a:xfrm>
              <a:off x="3952" y="2480"/>
              <a:ext cx="118" cy="119"/>
              <a:chOff x="3952" y="2480"/>
              <a:chExt cx="118" cy="119"/>
            </a:xfrm>
          </p:grpSpPr>
          <p:sp>
            <p:nvSpPr>
              <p:cNvPr id="551" name="Line 236"/>
              <p:cNvSpPr>
                <a:spLocks noChangeShapeType="1"/>
              </p:cNvSpPr>
              <p:nvPr/>
            </p:nvSpPr>
            <p:spPr bwMode="auto">
              <a:xfrm>
                <a:off x="395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52" name="Line 237"/>
              <p:cNvSpPr>
                <a:spLocks noChangeShapeType="1"/>
              </p:cNvSpPr>
              <p:nvPr/>
            </p:nvSpPr>
            <p:spPr bwMode="auto">
              <a:xfrm flipH="1">
                <a:off x="395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48" name="Group 547"/>
            <p:cNvGrpSpPr>
              <a:grpSpLocks/>
            </p:cNvGrpSpPr>
            <p:nvPr/>
          </p:nvGrpSpPr>
          <p:grpSpPr bwMode="auto">
            <a:xfrm>
              <a:off x="4232" y="2480"/>
              <a:ext cx="118" cy="119"/>
              <a:chOff x="4232" y="2480"/>
              <a:chExt cx="118" cy="119"/>
            </a:xfrm>
          </p:grpSpPr>
          <p:sp>
            <p:nvSpPr>
              <p:cNvPr id="549" name="Line 239"/>
              <p:cNvSpPr>
                <a:spLocks noChangeShapeType="1"/>
              </p:cNvSpPr>
              <p:nvPr/>
            </p:nvSpPr>
            <p:spPr bwMode="auto">
              <a:xfrm>
                <a:off x="423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50" name="Line 240"/>
              <p:cNvSpPr>
                <a:spLocks noChangeShapeType="1"/>
              </p:cNvSpPr>
              <p:nvPr/>
            </p:nvSpPr>
            <p:spPr bwMode="auto">
              <a:xfrm flipH="1">
                <a:off x="423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grpSp>
        <p:nvGrpSpPr>
          <p:cNvPr id="559" name="Group 558"/>
          <p:cNvGrpSpPr>
            <a:grpSpLocks/>
          </p:cNvGrpSpPr>
          <p:nvPr/>
        </p:nvGrpSpPr>
        <p:grpSpPr bwMode="auto">
          <a:xfrm>
            <a:off x="4903558" y="4318995"/>
            <a:ext cx="3205213" cy="308095"/>
            <a:chOff x="3112" y="2480"/>
            <a:chExt cx="1238" cy="119"/>
          </a:xfrm>
        </p:grpSpPr>
        <p:grpSp>
          <p:nvGrpSpPr>
            <p:cNvPr id="560" name="Group 559"/>
            <p:cNvGrpSpPr>
              <a:grpSpLocks/>
            </p:cNvGrpSpPr>
            <p:nvPr/>
          </p:nvGrpSpPr>
          <p:grpSpPr bwMode="auto">
            <a:xfrm>
              <a:off x="3112" y="2480"/>
              <a:ext cx="118" cy="119"/>
              <a:chOff x="3112" y="2480"/>
              <a:chExt cx="118" cy="119"/>
            </a:xfrm>
          </p:grpSpPr>
          <p:sp>
            <p:nvSpPr>
              <p:cNvPr id="573" name="Line 227"/>
              <p:cNvSpPr>
                <a:spLocks noChangeShapeType="1"/>
              </p:cNvSpPr>
              <p:nvPr/>
            </p:nvSpPr>
            <p:spPr bwMode="auto">
              <a:xfrm>
                <a:off x="311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74" name="Line 228"/>
              <p:cNvSpPr>
                <a:spLocks noChangeShapeType="1"/>
              </p:cNvSpPr>
              <p:nvPr/>
            </p:nvSpPr>
            <p:spPr bwMode="auto">
              <a:xfrm flipH="1">
                <a:off x="311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61" name="Group 560"/>
            <p:cNvGrpSpPr>
              <a:grpSpLocks/>
            </p:cNvGrpSpPr>
            <p:nvPr/>
          </p:nvGrpSpPr>
          <p:grpSpPr bwMode="auto">
            <a:xfrm>
              <a:off x="3392" y="2480"/>
              <a:ext cx="118" cy="119"/>
              <a:chOff x="3392" y="2480"/>
              <a:chExt cx="118" cy="119"/>
            </a:xfrm>
          </p:grpSpPr>
          <p:sp>
            <p:nvSpPr>
              <p:cNvPr id="571" name="Line 230"/>
              <p:cNvSpPr>
                <a:spLocks noChangeShapeType="1"/>
              </p:cNvSpPr>
              <p:nvPr/>
            </p:nvSpPr>
            <p:spPr bwMode="auto">
              <a:xfrm>
                <a:off x="339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72" name="Line 231"/>
              <p:cNvSpPr>
                <a:spLocks noChangeShapeType="1"/>
              </p:cNvSpPr>
              <p:nvPr/>
            </p:nvSpPr>
            <p:spPr bwMode="auto">
              <a:xfrm flipH="1">
                <a:off x="339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62" name="Group 561"/>
            <p:cNvGrpSpPr>
              <a:grpSpLocks/>
            </p:cNvGrpSpPr>
            <p:nvPr/>
          </p:nvGrpSpPr>
          <p:grpSpPr bwMode="auto">
            <a:xfrm>
              <a:off x="3672" y="2480"/>
              <a:ext cx="118" cy="119"/>
              <a:chOff x="3672" y="2480"/>
              <a:chExt cx="118" cy="119"/>
            </a:xfrm>
          </p:grpSpPr>
          <p:sp>
            <p:nvSpPr>
              <p:cNvPr id="569" name="Line 233"/>
              <p:cNvSpPr>
                <a:spLocks noChangeShapeType="1"/>
              </p:cNvSpPr>
              <p:nvPr/>
            </p:nvSpPr>
            <p:spPr bwMode="auto">
              <a:xfrm>
                <a:off x="367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70" name="Line 234"/>
              <p:cNvSpPr>
                <a:spLocks noChangeShapeType="1"/>
              </p:cNvSpPr>
              <p:nvPr/>
            </p:nvSpPr>
            <p:spPr bwMode="auto">
              <a:xfrm flipH="1">
                <a:off x="367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63" name="Group 562"/>
            <p:cNvGrpSpPr>
              <a:grpSpLocks/>
            </p:cNvGrpSpPr>
            <p:nvPr/>
          </p:nvGrpSpPr>
          <p:grpSpPr bwMode="auto">
            <a:xfrm>
              <a:off x="3952" y="2480"/>
              <a:ext cx="118" cy="119"/>
              <a:chOff x="3952" y="2480"/>
              <a:chExt cx="118" cy="119"/>
            </a:xfrm>
          </p:grpSpPr>
          <p:sp>
            <p:nvSpPr>
              <p:cNvPr id="567" name="Line 236"/>
              <p:cNvSpPr>
                <a:spLocks noChangeShapeType="1"/>
              </p:cNvSpPr>
              <p:nvPr/>
            </p:nvSpPr>
            <p:spPr bwMode="auto">
              <a:xfrm>
                <a:off x="395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68" name="Line 237"/>
              <p:cNvSpPr>
                <a:spLocks noChangeShapeType="1"/>
              </p:cNvSpPr>
              <p:nvPr/>
            </p:nvSpPr>
            <p:spPr bwMode="auto">
              <a:xfrm flipH="1">
                <a:off x="395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64" name="Group 563"/>
            <p:cNvGrpSpPr>
              <a:grpSpLocks/>
            </p:cNvGrpSpPr>
            <p:nvPr/>
          </p:nvGrpSpPr>
          <p:grpSpPr bwMode="auto">
            <a:xfrm>
              <a:off x="4232" y="2480"/>
              <a:ext cx="118" cy="119"/>
              <a:chOff x="4232" y="2480"/>
              <a:chExt cx="118" cy="119"/>
            </a:xfrm>
          </p:grpSpPr>
          <p:sp>
            <p:nvSpPr>
              <p:cNvPr id="565" name="Line 239"/>
              <p:cNvSpPr>
                <a:spLocks noChangeShapeType="1"/>
              </p:cNvSpPr>
              <p:nvPr/>
            </p:nvSpPr>
            <p:spPr bwMode="auto">
              <a:xfrm>
                <a:off x="423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66" name="Line 240"/>
              <p:cNvSpPr>
                <a:spLocks noChangeShapeType="1"/>
              </p:cNvSpPr>
              <p:nvPr/>
            </p:nvSpPr>
            <p:spPr bwMode="auto">
              <a:xfrm flipH="1">
                <a:off x="423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sp>
        <p:nvSpPr>
          <p:cNvPr id="2" name="Frame 1"/>
          <p:cNvSpPr/>
          <p:nvPr/>
        </p:nvSpPr>
        <p:spPr>
          <a:xfrm>
            <a:off x="5462788" y="1957804"/>
            <a:ext cx="1610374" cy="1988371"/>
          </a:xfrm>
          <a:prstGeom prst="fram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5" name="Group 4"/>
          <p:cNvGrpSpPr/>
          <p:nvPr/>
        </p:nvGrpSpPr>
        <p:grpSpPr>
          <a:xfrm>
            <a:off x="5488559" y="1999222"/>
            <a:ext cx="1563773" cy="1848925"/>
            <a:chOff x="5488559" y="1999222"/>
            <a:chExt cx="1563773" cy="1848925"/>
          </a:xfrm>
        </p:grpSpPr>
        <p:grpSp>
          <p:nvGrpSpPr>
            <p:cNvPr id="10" name="Group 9"/>
            <p:cNvGrpSpPr/>
            <p:nvPr/>
          </p:nvGrpSpPr>
          <p:grpSpPr>
            <a:xfrm>
              <a:off x="5576584" y="1999222"/>
              <a:ext cx="134748" cy="134748"/>
              <a:chOff x="8197850" y="3984626"/>
              <a:chExt cx="177800" cy="177800"/>
            </a:xfrm>
          </p:grpSpPr>
          <p:cxnSp>
            <p:nvCxnSpPr>
              <p:cNvPr id="9" name="Straight Connector 8"/>
              <p:cNvCxnSpPr/>
              <p:nvPr/>
            </p:nvCxnSpPr>
            <p:spPr>
              <a:xfrm>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09" name="Straight Connector 608"/>
              <p:cNvCxnSpPr/>
              <p:nvPr/>
            </p:nvCxnSpPr>
            <p:spPr>
              <a:xfrm rot="5400000">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610" name="Group 609"/>
            <p:cNvGrpSpPr/>
            <p:nvPr/>
          </p:nvGrpSpPr>
          <p:grpSpPr>
            <a:xfrm>
              <a:off x="5819894" y="1999282"/>
              <a:ext cx="134748" cy="134748"/>
              <a:chOff x="8197850" y="3984626"/>
              <a:chExt cx="177800" cy="177800"/>
            </a:xfrm>
          </p:grpSpPr>
          <p:cxnSp>
            <p:nvCxnSpPr>
              <p:cNvPr id="611" name="Straight Connector 610"/>
              <p:cNvCxnSpPr/>
              <p:nvPr/>
            </p:nvCxnSpPr>
            <p:spPr>
              <a:xfrm>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12" name="Straight Connector 611"/>
              <p:cNvCxnSpPr/>
              <p:nvPr/>
            </p:nvCxnSpPr>
            <p:spPr>
              <a:xfrm rot="5400000">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613" name="Group 612"/>
            <p:cNvGrpSpPr/>
            <p:nvPr/>
          </p:nvGrpSpPr>
          <p:grpSpPr>
            <a:xfrm>
              <a:off x="6063204" y="1999342"/>
              <a:ext cx="134748" cy="134748"/>
              <a:chOff x="8197850" y="3984626"/>
              <a:chExt cx="177800" cy="177800"/>
            </a:xfrm>
          </p:grpSpPr>
          <p:cxnSp>
            <p:nvCxnSpPr>
              <p:cNvPr id="614" name="Straight Connector 613"/>
              <p:cNvCxnSpPr/>
              <p:nvPr/>
            </p:nvCxnSpPr>
            <p:spPr>
              <a:xfrm>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15" name="Straight Connector 614"/>
              <p:cNvCxnSpPr/>
              <p:nvPr/>
            </p:nvCxnSpPr>
            <p:spPr>
              <a:xfrm rot="5400000">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616" name="Group 615"/>
            <p:cNvGrpSpPr/>
            <p:nvPr/>
          </p:nvGrpSpPr>
          <p:grpSpPr>
            <a:xfrm>
              <a:off x="6306513" y="1999403"/>
              <a:ext cx="134748" cy="134748"/>
              <a:chOff x="8197850" y="3984626"/>
              <a:chExt cx="177800" cy="177800"/>
            </a:xfrm>
          </p:grpSpPr>
          <p:cxnSp>
            <p:nvCxnSpPr>
              <p:cNvPr id="617" name="Straight Connector 616"/>
              <p:cNvCxnSpPr/>
              <p:nvPr/>
            </p:nvCxnSpPr>
            <p:spPr>
              <a:xfrm>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18" name="Straight Connector 617"/>
              <p:cNvCxnSpPr/>
              <p:nvPr/>
            </p:nvCxnSpPr>
            <p:spPr>
              <a:xfrm rot="5400000">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619" name="Group 618"/>
            <p:cNvGrpSpPr/>
            <p:nvPr/>
          </p:nvGrpSpPr>
          <p:grpSpPr>
            <a:xfrm>
              <a:off x="6549823" y="1999463"/>
              <a:ext cx="134748" cy="134748"/>
              <a:chOff x="8197850" y="3984626"/>
              <a:chExt cx="177800" cy="177800"/>
            </a:xfrm>
          </p:grpSpPr>
          <p:cxnSp>
            <p:nvCxnSpPr>
              <p:cNvPr id="620" name="Straight Connector 619"/>
              <p:cNvCxnSpPr/>
              <p:nvPr/>
            </p:nvCxnSpPr>
            <p:spPr>
              <a:xfrm>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21" name="Straight Connector 620"/>
              <p:cNvCxnSpPr/>
              <p:nvPr/>
            </p:nvCxnSpPr>
            <p:spPr>
              <a:xfrm rot="5400000">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622" name="Group 621"/>
            <p:cNvGrpSpPr/>
            <p:nvPr/>
          </p:nvGrpSpPr>
          <p:grpSpPr>
            <a:xfrm>
              <a:off x="6793133" y="1999523"/>
              <a:ext cx="134748" cy="134748"/>
              <a:chOff x="8197850" y="3984626"/>
              <a:chExt cx="177800" cy="177800"/>
            </a:xfrm>
          </p:grpSpPr>
          <p:cxnSp>
            <p:nvCxnSpPr>
              <p:cNvPr id="623" name="Straight Connector 622"/>
              <p:cNvCxnSpPr/>
              <p:nvPr/>
            </p:nvCxnSpPr>
            <p:spPr>
              <a:xfrm>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24" name="Straight Connector 623"/>
              <p:cNvCxnSpPr/>
              <p:nvPr/>
            </p:nvCxnSpPr>
            <p:spPr>
              <a:xfrm rot="5400000">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625" name="Group 624"/>
            <p:cNvGrpSpPr/>
            <p:nvPr/>
          </p:nvGrpSpPr>
          <p:grpSpPr>
            <a:xfrm>
              <a:off x="5488559" y="2182986"/>
              <a:ext cx="134748" cy="134748"/>
              <a:chOff x="8197850" y="3984626"/>
              <a:chExt cx="177800" cy="177800"/>
            </a:xfrm>
          </p:grpSpPr>
          <p:cxnSp>
            <p:nvCxnSpPr>
              <p:cNvPr id="626" name="Straight Connector 625"/>
              <p:cNvCxnSpPr/>
              <p:nvPr/>
            </p:nvCxnSpPr>
            <p:spPr>
              <a:xfrm>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27" name="Straight Connector 626"/>
              <p:cNvCxnSpPr/>
              <p:nvPr/>
            </p:nvCxnSpPr>
            <p:spPr>
              <a:xfrm rot="5400000">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628" name="Group 627"/>
            <p:cNvGrpSpPr/>
            <p:nvPr/>
          </p:nvGrpSpPr>
          <p:grpSpPr>
            <a:xfrm>
              <a:off x="6917584" y="2182986"/>
              <a:ext cx="134748" cy="134748"/>
              <a:chOff x="8197850" y="3984626"/>
              <a:chExt cx="177800" cy="177800"/>
            </a:xfrm>
          </p:grpSpPr>
          <p:cxnSp>
            <p:nvCxnSpPr>
              <p:cNvPr id="629" name="Straight Connector 628"/>
              <p:cNvCxnSpPr/>
              <p:nvPr/>
            </p:nvCxnSpPr>
            <p:spPr>
              <a:xfrm>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30" name="Straight Connector 629"/>
              <p:cNvCxnSpPr/>
              <p:nvPr/>
            </p:nvCxnSpPr>
            <p:spPr>
              <a:xfrm rot="5400000">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639" name="Straight Connector 638"/>
            <p:cNvCxnSpPr/>
            <p:nvPr/>
          </p:nvCxnSpPr>
          <p:spPr>
            <a:xfrm rot="5400000">
              <a:off x="5649374" y="3780471"/>
              <a:ext cx="0" cy="134748"/>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42" name="Straight Connector 641"/>
            <p:cNvCxnSpPr/>
            <p:nvPr/>
          </p:nvCxnSpPr>
          <p:spPr>
            <a:xfrm rot="5400000">
              <a:off x="5892683" y="3780531"/>
              <a:ext cx="0" cy="134748"/>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45" name="Straight Connector 644"/>
            <p:cNvCxnSpPr/>
            <p:nvPr/>
          </p:nvCxnSpPr>
          <p:spPr>
            <a:xfrm rot="5400000">
              <a:off x="6135993" y="3780592"/>
              <a:ext cx="0" cy="134748"/>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48" name="Straight Connector 647"/>
            <p:cNvCxnSpPr/>
            <p:nvPr/>
          </p:nvCxnSpPr>
          <p:spPr>
            <a:xfrm rot="5400000">
              <a:off x="6379303" y="3780652"/>
              <a:ext cx="0" cy="134748"/>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51" name="Straight Connector 650"/>
            <p:cNvCxnSpPr/>
            <p:nvPr/>
          </p:nvCxnSpPr>
          <p:spPr>
            <a:xfrm rot="5400000">
              <a:off x="6622612" y="3780712"/>
              <a:ext cx="0" cy="134748"/>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54" name="Straight Connector 653"/>
            <p:cNvCxnSpPr/>
            <p:nvPr/>
          </p:nvCxnSpPr>
          <p:spPr>
            <a:xfrm rot="5400000">
              <a:off x="6865922" y="3780773"/>
              <a:ext cx="0" cy="134748"/>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60" name="Straight Connector 659"/>
            <p:cNvCxnSpPr/>
            <p:nvPr/>
          </p:nvCxnSpPr>
          <p:spPr>
            <a:xfrm rot="5400000">
              <a:off x="5565762" y="3596480"/>
              <a:ext cx="0" cy="134748"/>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66" name="Straight Connector 665"/>
            <p:cNvCxnSpPr/>
            <p:nvPr/>
          </p:nvCxnSpPr>
          <p:spPr>
            <a:xfrm rot="5400000">
              <a:off x="6973900" y="3572427"/>
              <a:ext cx="0" cy="134748"/>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681" name="TextBox 680"/>
          <p:cNvSpPr txBox="1"/>
          <p:nvPr/>
        </p:nvSpPr>
        <p:spPr>
          <a:xfrm>
            <a:off x="339724" y="3550831"/>
            <a:ext cx="4041775" cy="1323439"/>
          </a:xfrm>
          <a:prstGeom prst="rect">
            <a:avLst/>
          </a:prstGeom>
          <a:noFill/>
        </p:spPr>
        <p:txBody>
          <a:bodyPr wrap="square" rtlCol="0">
            <a:spAutoFit/>
          </a:bodyPr>
          <a:lstStyle/>
          <a:p>
            <a:r>
              <a:rPr lang="en-US" sz="2000" dirty="0">
                <a:solidFill>
                  <a:srgbClr val="FF0000"/>
                </a:solidFill>
                <a:latin typeface="Apple Chancery"/>
                <a:cs typeface="Apple Chancery"/>
              </a:rPr>
              <a:t>--The electric field </a:t>
            </a:r>
            <a:r>
              <a:rPr lang="en-US" sz="2000" dirty="0">
                <a:latin typeface="Times New Roman"/>
                <a:cs typeface="Times New Roman"/>
              </a:rPr>
              <a:t>they set up will produce a force that </a:t>
            </a:r>
            <a:r>
              <a:rPr lang="en-US" sz="2000" dirty="0">
                <a:solidFill>
                  <a:srgbClr val="0000FF"/>
                </a:solidFill>
                <a:latin typeface="Times New Roman"/>
                <a:cs typeface="Times New Roman"/>
              </a:rPr>
              <a:t>counteracts the magnetic force </a:t>
            </a:r>
            <a:r>
              <a:rPr lang="en-US" sz="2000" dirty="0">
                <a:latin typeface="Times New Roman"/>
                <a:cs typeface="Times New Roman"/>
              </a:rPr>
              <a:t>and the charges will come into equilibrium (i.e.,             ).  </a:t>
            </a:r>
            <a:endParaRPr lang="en-US" sz="2000" dirty="0">
              <a:latin typeface="Apple Chancery"/>
              <a:cs typeface="Apple Chancery"/>
            </a:endParaRPr>
          </a:p>
        </p:txBody>
      </p:sp>
      <p:sp>
        <p:nvSpPr>
          <p:cNvPr id="682" name="TextBox 681"/>
          <p:cNvSpPr txBox="1"/>
          <p:nvPr/>
        </p:nvSpPr>
        <p:spPr>
          <a:xfrm>
            <a:off x="339725" y="4928595"/>
            <a:ext cx="4141788" cy="707886"/>
          </a:xfrm>
          <a:prstGeom prst="rect">
            <a:avLst/>
          </a:prstGeom>
          <a:noFill/>
        </p:spPr>
        <p:txBody>
          <a:bodyPr wrap="square" rtlCol="0">
            <a:spAutoFit/>
          </a:bodyPr>
          <a:lstStyle/>
          <a:p>
            <a:r>
              <a:rPr lang="en-US" sz="2000" dirty="0">
                <a:solidFill>
                  <a:srgbClr val="FF0000"/>
                </a:solidFill>
                <a:latin typeface="Apple Chancery"/>
                <a:cs typeface="Apple Chancery"/>
              </a:rPr>
              <a:t>--At that point </a:t>
            </a:r>
            <a:r>
              <a:rPr lang="en-US" sz="2000" dirty="0">
                <a:latin typeface="Times New Roman"/>
                <a:cs typeface="Times New Roman"/>
              </a:rPr>
              <a:t>(and all of this will happen very quickly), we will have an</a:t>
            </a:r>
            <a:endParaRPr lang="en-US" sz="2000" dirty="0">
              <a:solidFill>
                <a:srgbClr val="FF0000"/>
              </a:solidFill>
              <a:latin typeface="Apple Chancery"/>
              <a:cs typeface="Apple Chancery"/>
            </a:endParaRPr>
          </a:p>
        </p:txBody>
      </p:sp>
      <p:graphicFrame>
        <p:nvGraphicFramePr>
          <p:cNvPr id="684" name="Object 683"/>
          <p:cNvGraphicFramePr>
            <a:graphicFrameLocks noChangeAspect="1"/>
          </p:cNvGraphicFramePr>
          <p:nvPr>
            <p:extLst>
              <p:ext uri="{D42A27DB-BD31-4B8C-83A1-F6EECF244321}">
                <p14:modId xmlns:p14="http://schemas.microsoft.com/office/powerpoint/2010/main" val="426765199"/>
              </p:ext>
            </p:extLst>
          </p:nvPr>
        </p:nvGraphicFramePr>
        <p:xfrm>
          <a:off x="3259253" y="4479527"/>
          <a:ext cx="814387" cy="396875"/>
        </p:xfrm>
        <a:graphic>
          <a:graphicData uri="http://schemas.openxmlformats.org/presentationml/2006/ole">
            <mc:AlternateContent xmlns:mc="http://schemas.openxmlformats.org/markup-compatibility/2006">
              <mc:Choice xmlns:v="urn:schemas-microsoft-com:vml" Requires="v">
                <p:oleObj spid="_x0000_s3384375" name="Equation" r:id="rId8" imgW="469900" imgH="228600" progId="Equation.DSMT4">
                  <p:embed/>
                </p:oleObj>
              </mc:Choice>
              <mc:Fallback>
                <p:oleObj name="Equation" r:id="rId8" imgW="469900" imgH="228600" progId="Equation.DSMT4">
                  <p:embed/>
                  <p:pic>
                    <p:nvPicPr>
                      <p:cNvPr id="0" name=""/>
                      <p:cNvPicPr/>
                      <p:nvPr/>
                    </p:nvPicPr>
                    <p:blipFill>
                      <a:blip r:embed="rId9"/>
                      <a:stretch>
                        <a:fillRect/>
                      </a:stretch>
                    </p:blipFill>
                    <p:spPr>
                      <a:xfrm>
                        <a:off x="3259253" y="4479527"/>
                        <a:ext cx="814387" cy="396875"/>
                      </a:xfrm>
                      <a:prstGeom prst="rect">
                        <a:avLst/>
                      </a:prstGeom>
                    </p:spPr>
                  </p:pic>
                </p:oleObj>
              </mc:Fallback>
            </mc:AlternateContent>
          </a:graphicData>
        </a:graphic>
      </p:graphicFrame>
      <p:graphicFrame>
        <p:nvGraphicFramePr>
          <p:cNvPr id="687" name="Object 686"/>
          <p:cNvGraphicFramePr>
            <a:graphicFrameLocks noChangeAspect="1"/>
          </p:cNvGraphicFramePr>
          <p:nvPr>
            <p:extLst>
              <p:ext uri="{D42A27DB-BD31-4B8C-83A1-F6EECF244321}">
                <p14:modId xmlns:p14="http://schemas.microsoft.com/office/powerpoint/2010/main" val="690698641"/>
              </p:ext>
            </p:extLst>
          </p:nvPr>
        </p:nvGraphicFramePr>
        <p:xfrm>
          <a:off x="5187950" y="2737536"/>
          <a:ext cx="215900" cy="240342"/>
        </p:xfrm>
        <a:graphic>
          <a:graphicData uri="http://schemas.openxmlformats.org/presentationml/2006/ole">
            <mc:AlternateContent xmlns:mc="http://schemas.openxmlformats.org/markup-compatibility/2006">
              <mc:Choice xmlns:v="urn:schemas-microsoft-com:vml" Requires="v">
                <p:oleObj spid="_x0000_s3384376" name="Equation" r:id="rId10" imgW="114300" imgH="127000" progId="Equation.DSMT4">
                  <p:embed/>
                </p:oleObj>
              </mc:Choice>
              <mc:Fallback>
                <p:oleObj name="Equation" r:id="rId10" imgW="114300" imgH="127000" progId="Equation.DSMT4">
                  <p:embed/>
                  <p:pic>
                    <p:nvPicPr>
                      <p:cNvPr id="0" name=""/>
                      <p:cNvPicPr/>
                      <p:nvPr/>
                    </p:nvPicPr>
                    <p:blipFill>
                      <a:blip r:embed="rId11"/>
                      <a:stretch>
                        <a:fillRect/>
                      </a:stretch>
                    </p:blipFill>
                    <p:spPr>
                      <a:xfrm>
                        <a:off x="5187950" y="2737536"/>
                        <a:ext cx="215900" cy="240342"/>
                      </a:xfrm>
                      <a:prstGeom prst="rect">
                        <a:avLst/>
                      </a:prstGeom>
                    </p:spPr>
                  </p:pic>
                </p:oleObj>
              </mc:Fallback>
            </mc:AlternateContent>
          </a:graphicData>
        </a:graphic>
      </p:graphicFrame>
      <p:cxnSp>
        <p:nvCxnSpPr>
          <p:cNvPr id="688" name="Straight Arrow Connector 687"/>
          <p:cNvCxnSpPr/>
          <p:nvPr/>
        </p:nvCxnSpPr>
        <p:spPr>
          <a:xfrm>
            <a:off x="5111713" y="2977878"/>
            <a:ext cx="35107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689" name="TextBox 688"/>
          <p:cNvSpPr txBox="1"/>
          <p:nvPr/>
        </p:nvSpPr>
        <p:spPr>
          <a:xfrm>
            <a:off x="339724" y="5519373"/>
            <a:ext cx="8613775" cy="707886"/>
          </a:xfrm>
          <a:prstGeom prst="rect">
            <a:avLst/>
          </a:prstGeom>
          <a:noFill/>
        </p:spPr>
        <p:txBody>
          <a:bodyPr wrap="square" rtlCol="0">
            <a:spAutoFit/>
          </a:bodyPr>
          <a:lstStyle/>
          <a:p>
            <a:r>
              <a:rPr lang="en-US" sz="2000" dirty="0">
                <a:solidFill>
                  <a:srgbClr val="0000FF"/>
                </a:solidFill>
                <a:latin typeface="Times New Roman"/>
                <a:cs typeface="Times New Roman"/>
              </a:rPr>
              <a:t>electric dipole </a:t>
            </a:r>
            <a:r>
              <a:rPr lang="en-US" sz="2000" dirty="0">
                <a:latin typeface="Times New Roman"/>
                <a:cs typeface="Times New Roman"/>
              </a:rPr>
              <a:t>with </a:t>
            </a:r>
            <a:r>
              <a:rPr lang="en-US" sz="2000" dirty="0">
                <a:solidFill>
                  <a:srgbClr val="FF0000"/>
                </a:solidFill>
                <a:latin typeface="Times New Roman"/>
                <a:cs typeface="Times New Roman"/>
              </a:rPr>
              <a:t>NO CONVENTIONAL CURRENT </a:t>
            </a:r>
            <a:r>
              <a:rPr lang="en-US" sz="2000" dirty="0">
                <a:latin typeface="Times New Roman"/>
                <a:cs typeface="Times New Roman"/>
              </a:rPr>
              <a:t>in the loop.  </a:t>
            </a:r>
            <a:r>
              <a:rPr lang="en-US" sz="2000" dirty="0">
                <a:solidFill>
                  <a:srgbClr val="0000FF"/>
                </a:solidFill>
                <a:latin typeface="Times New Roman"/>
                <a:cs typeface="Times New Roman"/>
              </a:rPr>
              <a:t>This is the way the loop will stay </a:t>
            </a:r>
            <a:r>
              <a:rPr lang="en-US" sz="2000" dirty="0">
                <a:solidFill>
                  <a:srgbClr val="000000"/>
                </a:solidFill>
                <a:latin typeface="Times New Roman"/>
                <a:cs typeface="Times New Roman"/>
              </a:rPr>
              <a:t>as it moves through the </a:t>
            </a:r>
            <a:r>
              <a:rPr lang="en-US" sz="2000" i="1" dirty="0">
                <a:solidFill>
                  <a:srgbClr val="000000"/>
                </a:solidFill>
                <a:latin typeface="Times New Roman"/>
                <a:cs typeface="Times New Roman"/>
              </a:rPr>
              <a:t>B-fld</a:t>
            </a:r>
            <a:r>
              <a:rPr lang="en-US" sz="2000" dirty="0">
                <a:solidFill>
                  <a:srgbClr val="000000"/>
                </a:solidFill>
                <a:latin typeface="Times New Roman"/>
                <a:cs typeface="Times New Roman"/>
              </a:rPr>
              <a:t>.  </a:t>
            </a:r>
            <a:endParaRPr lang="en-US" sz="2000" dirty="0">
              <a:solidFill>
                <a:srgbClr val="000000"/>
              </a:solidFill>
              <a:latin typeface="Apple Chancery"/>
              <a:cs typeface="Apple Chancery"/>
            </a:endParaRPr>
          </a:p>
        </p:txBody>
      </p:sp>
      <p:grpSp>
        <p:nvGrpSpPr>
          <p:cNvPr id="8" name="Group 7"/>
          <p:cNvGrpSpPr/>
          <p:nvPr/>
        </p:nvGrpSpPr>
        <p:grpSpPr>
          <a:xfrm>
            <a:off x="4892675" y="1917406"/>
            <a:ext cx="2734963" cy="713082"/>
            <a:chOff x="4892675" y="1917406"/>
            <a:chExt cx="2734963" cy="713082"/>
          </a:xfrm>
        </p:grpSpPr>
        <p:cxnSp>
          <p:nvCxnSpPr>
            <p:cNvPr id="677" name="Straight Arrow Connector 676"/>
            <p:cNvCxnSpPr/>
            <p:nvPr/>
          </p:nvCxnSpPr>
          <p:spPr>
            <a:xfrm>
              <a:off x="5555743" y="2338660"/>
              <a:ext cx="0" cy="211702"/>
            </a:xfrm>
            <a:prstGeom prst="straightConnector1">
              <a:avLst/>
            </a:prstGeom>
            <a:ln w="28575"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679" name="Object 678"/>
            <p:cNvGraphicFramePr>
              <a:graphicFrameLocks noChangeAspect="1"/>
            </p:cNvGraphicFramePr>
            <p:nvPr>
              <p:extLst>
                <p:ext uri="{D42A27DB-BD31-4B8C-83A1-F6EECF244321}">
                  <p14:modId xmlns:p14="http://schemas.microsoft.com/office/powerpoint/2010/main" val="4050454969"/>
                </p:ext>
              </p:extLst>
            </p:nvPr>
          </p:nvGraphicFramePr>
          <p:xfrm>
            <a:off x="5051425" y="2268538"/>
            <a:ext cx="407988" cy="361950"/>
          </p:xfrm>
          <a:graphic>
            <a:graphicData uri="http://schemas.openxmlformats.org/presentationml/2006/ole">
              <mc:AlternateContent xmlns:mc="http://schemas.openxmlformats.org/markup-compatibility/2006">
                <mc:Choice xmlns:v="urn:schemas-microsoft-com:vml" Requires="v">
                  <p:oleObj spid="_x0000_s3384377" name="Equation" r:id="rId12" imgW="215900" imgH="190500" progId="Equation.DSMT4">
                    <p:embed/>
                  </p:oleObj>
                </mc:Choice>
                <mc:Fallback>
                  <p:oleObj name="Equation" r:id="rId12" imgW="215900" imgH="190500" progId="Equation.DSMT4">
                    <p:embed/>
                    <p:pic>
                      <p:nvPicPr>
                        <p:cNvPr id="0" name=""/>
                        <p:cNvPicPr/>
                        <p:nvPr/>
                      </p:nvPicPr>
                      <p:blipFill>
                        <a:blip r:embed="rId13"/>
                        <a:stretch>
                          <a:fillRect/>
                        </a:stretch>
                      </p:blipFill>
                      <p:spPr>
                        <a:xfrm>
                          <a:off x="5051425" y="2268538"/>
                          <a:ext cx="407988" cy="361950"/>
                        </a:xfrm>
                        <a:prstGeom prst="rect">
                          <a:avLst/>
                        </a:prstGeom>
                      </p:spPr>
                    </p:pic>
                  </p:oleObj>
                </mc:Fallback>
              </mc:AlternateContent>
            </a:graphicData>
          </a:graphic>
        </p:graphicFrame>
        <p:cxnSp>
          <p:nvCxnSpPr>
            <p:cNvPr id="170" name="Straight Arrow Connector 169"/>
            <p:cNvCxnSpPr/>
            <p:nvPr/>
          </p:nvCxnSpPr>
          <p:spPr>
            <a:xfrm flipV="1">
              <a:off x="5555743" y="1957660"/>
              <a:ext cx="0" cy="211702"/>
            </a:xfrm>
            <a:prstGeom prst="straightConnector1">
              <a:avLst/>
            </a:prstGeom>
            <a:ln w="28575"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71" name="Object 170"/>
            <p:cNvGraphicFramePr>
              <a:graphicFrameLocks noChangeAspect="1"/>
            </p:cNvGraphicFramePr>
            <p:nvPr>
              <p:extLst>
                <p:ext uri="{D42A27DB-BD31-4B8C-83A1-F6EECF244321}">
                  <p14:modId xmlns:p14="http://schemas.microsoft.com/office/powerpoint/2010/main" val="397718483"/>
                </p:ext>
              </p:extLst>
            </p:nvPr>
          </p:nvGraphicFramePr>
          <p:xfrm>
            <a:off x="4892675" y="1947863"/>
            <a:ext cx="552450" cy="361950"/>
          </p:xfrm>
          <a:graphic>
            <a:graphicData uri="http://schemas.openxmlformats.org/presentationml/2006/ole">
              <mc:AlternateContent xmlns:mc="http://schemas.openxmlformats.org/markup-compatibility/2006">
                <mc:Choice xmlns:v="urn:schemas-microsoft-com:vml" Requires="v">
                  <p:oleObj spid="_x0000_s3384378" name="Equation" r:id="rId14" imgW="292100" imgH="190500" progId="Equation.DSMT4">
                    <p:embed/>
                  </p:oleObj>
                </mc:Choice>
                <mc:Fallback>
                  <p:oleObj name="Equation" r:id="rId14" imgW="292100" imgH="190500" progId="Equation.DSMT4">
                    <p:embed/>
                    <p:pic>
                      <p:nvPicPr>
                        <p:cNvPr id="0" name=""/>
                        <p:cNvPicPr/>
                        <p:nvPr/>
                      </p:nvPicPr>
                      <p:blipFill>
                        <a:blip r:embed="rId15"/>
                        <a:stretch>
                          <a:fillRect/>
                        </a:stretch>
                      </p:blipFill>
                      <p:spPr>
                        <a:xfrm>
                          <a:off x="4892675" y="1947863"/>
                          <a:ext cx="552450" cy="361950"/>
                        </a:xfrm>
                        <a:prstGeom prst="rect">
                          <a:avLst/>
                        </a:prstGeom>
                      </p:spPr>
                    </p:pic>
                  </p:oleObj>
                </mc:Fallback>
              </mc:AlternateContent>
            </a:graphicData>
          </a:graphic>
        </p:graphicFrame>
        <p:cxnSp>
          <p:nvCxnSpPr>
            <p:cNvPr id="172" name="Straight Arrow Connector 171"/>
            <p:cNvCxnSpPr/>
            <p:nvPr/>
          </p:nvCxnSpPr>
          <p:spPr>
            <a:xfrm>
              <a:off x="6985431" y="2343180"/>
              <a:ext cx="0" cy="211702"/>
            </a:xfrm>
            <a:prstGeom prst="straightConnector1">
              <a:avLst/>
            </a:prstGeom>
            <a:ln w="28575"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73" name="Object 172"/>
            <p:cNvGraphicFramePr>
              <a:graphicFrameLocks noChangeAspect="1"/>
            </p:cNvGraphicFramePr>
            <p:nvPr>
              <p:extLst>
                <p:ext uri="{D42A27DB-BD31-4B8C-83A1-F6EECF244321}">
                  <p14:modId xmlns:p14="http://schemas.microsoft.com/office/powerpoint/2010/main" val="1716581160"/>
                </p:ext>
              </p:extLst>
            </p:nvPr>
          </p:nvGraphicFramePr>
          <p:xfrm>
            <a:off x="7085862" y="2253930"/>
            <a:ext cx="407988" cy="361950"/>
          </p:xfrm>
          <a:graphic>
            <a:graphicData uri="http://schemas.openxmlformats.org/presentationml/2006/ole">
              <mc:AlternateContent xmlns:mc="http://schemas.openxmlformats.org/markup-compatibility/2006">
                <mc:Choice xmlns:v="urn:schemas-microsoft-com:vml" Requires="v">
                  <p:oleObj spid="_x0000_s3384379" name="Equation" r:id="rId16" imgW="215900" imgH="190500" progId="Equation.DSMT4">
                    <p:embed/>
                  </p:oleObj>
                </mc:Choice>
                <mc:Fallback>
                  <p:oleObj name="Equation" r:id="rId16" imgW="215900" imgH="190500" progId="Equation.DSMT4">
                    <p:embed/>
                    <p:pic>
                      <p:nvPicPr>
                        <p:cNvPr id="0" name=""/>
                        <p:cNvPicPr/>
                        <p:nvPr/>
                      </p:nvPicPr>
                      <p:blipFill>
                        <a:blip r:embed="rId13"/>
                        <a:stretch>
                          <a:fillRect/>
                        </a:stretch>
                      </p:blipFill>
                      <p:spPr>
                        <a:xfrm>
                          <a:off x="7085862" y="2253930"/>
                          <a:ext cx="407988" cy="361950"/>
                        </a:xfrm>
                        <a:prstGeom prst="rect">
                          <a:avLst/>
                        </a:prstGeom>
                      </p:spPr>
                    </p:pic>
                  </p:oleObj>
                </mc:Fallback>
              </mc:AlternateContent>
            </a:graphicData>
          </a:graphic>
        </p:graphicFrame>
        <p:cxnSp>
          <p:nvCxnSpPr>
            <p:cNvPr id="174" name="Straight Arrow Connector 173"/>
            <p:cNvCxnSpPr/>
            <p:nvPr/>
          </p:nvCxnSpPr>
          <p:spPr>
            <a:xfrm flipV="1">
              <a:off x="6985431" y="1949480"/>
              <a:ext cx="0" cy="211702"/>
            </a:xfrm>
            <a:prstGeom prst="straightConnector1">
              <a:avLst/>
            </a:prstGeom>
            <a:ln w="28575"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75" name="Object 174"/>
            <p:cNvGraphicFramePr>
              <a:graphicFrameLocks noChangeAspect="1"/>
            </p:cNvGraphicFramePr>
            <p:nvPr>
              <p:extLst>
                <p:ext uri="{D42A27DB-BD31-4B8C-83A1-F6EECF244321}">
                  <p14:modId xmlns:p14="http://schemas.microsoft.com/office/powerpoint/2010/main" val="1424566942"/>
                </p:ext>
              </p:extLst>
            </p:nvPr>
          </p:nvGraphicFramePr>
          <p:xfrm>
            <a:off x="7075188" y="1917406"/>
            <a:ext cx="552450" cy="361950"/>
          </p:xfrm>
          <a:graphic>
            <a:graphicData uri="http://schemas.openxmlformats.org/presentationml/2006/ole">
              <mc:AlternateContent xmlns:mc="http://schemas.openxmlformats.org/markup-compatibility/2006">
                <mc:Choice xmlns:v="urn:schemas-microsoft-com:vml" Requires="v">
                  <p:oleObj spid="_x0000_s3384380" name="Equation" r:id="rId17" imgW="292100" imgH="190500" progId="Equation.DSMT4">
                    <p:embed/>
                  </p:oleObj>
                </mc:Choice>
                <mc:Fallback>
                  <p:oleObj name="Equation" r:id="rId17" imgW="292100" imgH="190500" progId="Equation.DSMT4">
                    <p:embed/>
                    <p:pic>
                      <p:nvPicPr>
                        <p:cNvPr id="0" name=""/>
                        <p:cNvPicPr/>
                        <p:nvPr/>
                      </p:nvPicPr>
                      <p:blipFill>
                        <a:blip r:embed="rId15"/>
                        <a:stretch>
                          <a:fillRect/>
                        </a:stretch>
                      </p:blipFill>
                      <p:spPr>
                        <a:xfrm>
                          <a:off x="7075188" y="1917406"/>
                          <a:ext cx="552450" cy="361950"/>
                        </a:xfrm>
                        <a:prstGeom prst="rect">
                          <a:avLst/>
                        </a:prstGeom>
                      </p:spPr>
                    </p:pic>
                  </p:oleObj>
                </mc:Fallback>
              </mc:AlternateContent>
            </a:graphicData>
          </a:graphic>
        </p:graphicFrame>
      </p:grpSp>
    </p:spTree>
    <p:extLst>
      <p:ext uri="{BB962C8B-B14F-4D97-AF65-F5344CB8AC3E}">
        <p14:creationId xmlns:p14="http://schemas.microsoft.com/office/powerpoint/2010/main" val="380882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80"/>
                                        </p:tgtEl>
                                        <p:attrNameLst>
                                          <p:attrName>style.visibility</p:attrName>
                                        </p:attrNameLst>
                                      </p:cBhvr>
                                      <p:to>
                                        <p:strVal val="visible"/>
                                      </p:to>
                                    </p:set>
                                    <p:animEffect transition="in" filter="dissolve">
                                      <p:cBhvr>
                                        <p:cTn id="10" dur="500"/>
                                        <p:tgtEl>
                                          <p:spTgt spid="68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81"/>
                                        </p:tgtEl>
                                        <p:attrNameLst>
                                          <p:attrName>style.visibility</p:attrName>
                                        </p:attrNameLst>
                                      </p:cBhvr>
                                      <p:to>
                                        <p:strVal val="visible"/>
                                      </p:to>
                                    </p:set>
                                    <p:animEffect transition="in" filter="dissolve">
                                      <p:cBhvr>
                                        <p:cTn id="20" dur="500"/>
                                        <p:tgtEl>
                                          <p:spTgt spid="681"/>
                                        </p:tgtEl>
                                      </p:cBhvr>
                                    </p:animEffect>
                                  </p:childTnLst>
                                </p:cTn>
                              </p:par>
                              <p:par>
                                <p:cTn id="21" presetID="9" presetClass="entr" presetSubtype="0" fill="hold" nodeType="withEffect">
                                  <p:stCondLst>
                                    <p:cond delay="0"/>
                                  </p:stCondLst>
                                  <p:childTnLst>
                                    <p:set>
                                      <p:cBhvr>
                                        <p:cTn id="22" dur="1" fill="hold">
                                          <p:stCondLst>
                                            <p:cond delay="0"/>
                                          </p:stCondLst>
                                        </p:cTn>
                                        <p:tgtEl>
                                          <p:spTgt spid="684"/>
                                        </p:tgtEl>
                                        <p:attrNameLst>
                                          <p:attrName>style.visibility</p:attrName>
                                        </p:attrNameLst>
                                      </p:cBhvr>
                                      <p:to>
                                        <p:strVal val="visible"/>
                                      </p:to>
                                    </p:set>
                                    <p:animEffect transition="in" filter="dissolve">
                                      <p:cBhvr>
                                        <p:cTn id="23" dur="500"/>
                                        <p:tgtEl>
                                          <p:spTgt spid="68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682"/>
                                        </p:tgtEl>
                                        <p:attrNameLst>
                                          <p:attrName>style.visibility</p:attrName>
                                        </p:attrNameLst>
                                      </p:cBhvr>
                                      <p:to>
                                        <p:strVal val="visible"/>
                                      </p:to>
                                    </p:set>
                                    <p:animEffect transition="in" filter="dissolve">
                                      <p:cBhvr>
                                        <p:cTn id="33" dur="500"/>
                                        <p:tgtEl>
                                          <p:spTgt spid="682"/>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689"/>
                                        </p:tgtEl>
                                        <p:attrNameLst>
                                          <p:attrName>style.visibility</p:attrName>
                                        </p:attrNameLst>
                                      </p:cBhvr>
                                      <p:to>
                                        <p:strVal val="visible"/>
                                      </p:to>
                                    </p:set>
                                    <p:animEffect transition="in" filter="dissolve">
                                      <p:cBhvr>
                                        <p:cTn id="36" dur="500"/>
                                        <p:tgtEl>
                                          <p:spTgt spid="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0" grpId="0"/>
      <p:bldP spid="681" grpId="0"/>
      <p:bldP spid="682" grpId="0"/>
      <p:bldP spid="68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Box 110"/>
          <p:cNvSpPr txBox="1"/>
          <p:nvPr/>
        </p:nvSpPr>
        <p:spPr>
          <a:xfrm>
            <a:off x="584200" y="3730100"/>
            <a:ext cx="8305800" cy="707886"/>
          </a:xfrm>
          <a:prstGeom prst="rect">
            <a:avLst/>
          </a:prstGeom>
          <a:noFill/>
        </p:spPr>
        <p:txBody>
          <a:bodyPr wrap="square" rtlCol="0">
            <a:spAutoFit/>
          </a:bodyPr>
          <a:lstStyle/>
          <a:p>
            <a:r>
              <a:rPr lang="en-US" sz="2000" dirty="0">
                <a:solidFill>
                  <a:srgbClr val="FF0000"/>
                </a:solidFill>
                <a:latin typeface="Apple Chancery"/>
                <a:cs typeface="Apple Chancery"/>
              </a:rPr>
              <a:t>--As the B-</a:t>
            </a:r>
            <a:r>
              <a:rPr lang="en-US" sz="2000" dirty="0" err="1">
                <a:solidFill>
                  <a:srgbClr val="FF0000"/>
                </a:solidFill>
                <a:latin typeface="Apple Chancery"/>
                <a:cs typeface="Apple Chancery"/>
              </a:rPr>
              <a:t>fld</a:t>
            </a:r>
            <a:r>
              <a:rPr lang="en-US" sz="2000" dirty="0">
                <a:solidFill>
                  <a:srgbClr val="FF0000"/>
                </a:solidFill>
                <a:latin typeface="Apple Chancery"/>
                <a:cs typeface="Apple Chancery"/>
              </a:rPr>
              <a:t> </a:t>
            </a:r>
            <a:r>
              <a:rPr lang="en-US" sz="2000" dirty="0">
                <a:latin typeface="Times New Roman"/>
                <a:cs typeface="Times New Roman"/>
              </a:rPr>
              <a:t>decreases,</a:t>
            </a:r>
            <a:r>
              <a:rPr lang="en-US" sz="2000" dirty="0">
                <a:solidFill>
                  <a:srgbClr val="000000"/>
                </a:solidFill>
                <a:latin typeface="Times New Roman"/>
                <a:cs typeface="Times New Roman"/>
              </a:rPr>
              <a:t> </a:t>
            </a:r>
            <a:r>
              <a:rPr lang="en-US" sz="2000" dirty="0">
                <a:latin typeface="Times New Roman"/>
                <a:cs typeface="Times New Roman"/>
              </a:rPr>
              <a:t>an </a:t>
            </a:r>
            <a:r>
              <a:rPr lang="en-US" sz="2000" dirty="0">
                <a:solidFill>
                  <a:srgbClr val="0000FF"/>
                </a:solidFill>
                <a:latin typeface="Times New Roman"/>
                <a:cs typeface="Times New Roman"/>
              </a:rPr>
              <a:t>induced EMF </a:t>
            </a:r>
            <a:r>
              <a:rPr lang="en-US" sz="2000" dirty="0">
                <a:latin typeface="Times New Roman"/>
                <a:cs typeface="Times New Roman"/>
              </a:rPr>
              <a:t>is set up in the secondary coil opposite the original </a:t>
            </a:r>
            <a:r>
              <a:rPr lang="en-US" sz="2000" dirty="0">
                <a:solidFill>
                  <a:srgbClr val="0000FF"/>
                </a:solidFill>
                <a:latin typeface="Times New Roman"/>
                <a:cs typeface="Times New Roman"/>
              </a:rPr>
              <a:t>producing</a:t>
            </a:r>
            <a:r>
              <a:rPr lang="en-US" sz="2000" dirty="0">
                <a:latin typeface="Times New Roman"/>
                <a:cs typeface="Times New Roman"/>
              </a:rPr>
              <a:t> an </a:t>
            </a:r>
            <a:r>
              <a:rPr lang="en-US" sz="2000" dirty="0">
                <a:solidFill>
                  <a:srgbClr val="0000FF"/>
                </a:solidFill>
                <a:latin typeface="Times New Roman"/>
                <a:cs typeface="Times New Roman"/>
              </a:rPr>
              <a:t>induced current </a:t>
            </a:r>
            <a:r>
              <a:rPr lang="en-US" sz="2000" dirty="0">
                <a:latin typeface="Times New Roman"/>
                <a:cs typeface="Times New Roman"/>
              </a:rPr>
              <a:t>in the secondary coil. </a:t>
            </a:r>
            <a:endParaRPr lang="en-US" sz="2000" dirty="0">
              <a:solidFill>
                <a:srgbClr val="000000"/>
              </a:solidFill>
              <a:latin typeface="Times New Roman"/>
              <a:cs typeface="Times New Roman"/>
            </a:endParaRPr>
          </a:p>
        </p:txBody>
      </p:sp>
      <p:sp>
        <p:nvSpPr>
          <p:cNvPr id="51" name="TextBox 50"/>
          <p:cNvSpPr txBox="1"/>
          <p:nvPr/>
        </p:nvSpPr>
        <p:spPr>
          <a:xfrm>
            <a:off x="584200" y="1037081"/>
            <a:ext cx="2966562" cy="1938992"/>
          </a:xfrm>
          <a:prstGeom prst="rect">
            <a:avLst/>
          </a:prstGeom>
          <a:noFill/>
        </p:spPr>
        <p:txBody>
          <a:bodyPr wrap="square" rtlCol="0">
            <a:spAutoFit/>
          </a:bodyPr>
          <a:lstStyle/>
          <a:p>
            <a:r>
              <a:rPr lang="en-US" sz="2000" dirty="0">
                <a:solidFill>
                  <a:srgbClr val="FF0000"/>
                </a:solidFill>
                <a:latin typeface="Apple Chancery"/>
                <a:cs typeface="Apple Chancery"/>
              </a:rPr>
              <a:t>--As the current </a:t>
            </a:r>
            <a:r>
              <a:rPr lang="en-US" sz="2000" dirty="0">
                <a:latin typeface="Times New Roman"/>
                <a:cs typeface="Times New Roman"/>
              </a:rPr>
              <a:t>in the primary tries to drop, it (again) </a:t>
            </a:r>
            <a:r>
              <a:rPr lang="en-US" sz="2000" dirty="0">
                <a:solidFill>
                  <a:srgbClr val="0000FF"/>
                </a:solidFill>
                <a:latin typeface="Times New Roman"/>
                <a:cs typeface="Times New Roman"/>
              </a:rPr>
              <a:t>experiences </a:t>
            </a:r>
            <a:r>
              <a:rPr lang="en-US" sz="2000" dirty="0">
                <a:latin typeface="Times New Roman"/>
                <a:cs typeface="Times New Roman"/>
              </a:rPr>
              <a:t>an</a:t>
            </a:r>
            <a:r>
              <a:rPr lang="en-US" sz="2000" dirty="0">
                <a:solidFill>
                  <a:srgbClr val="0000FF"/>
                </a:solidFill>
                <a:latin typeface="Times New Roman"/>
                <a:cs typeface="Times New Roman"/>
              </a:rPr>
              <a:t> EMF</a:t>
            </a:r>
            <a:r>
              <a:rPr lang="en-US" sz="2000" dirty="0">
                <a:latin typeface="Times New Roman"/>
                <a:cs typeface="Times New Roman"/>
              </a:rPr>
              <a:t> which </a:t>
            </a:r>
            <a:r>
              <a:rPr lang="en-US" sz="2000" dirty="0">
                <a:solidFill>
                  <a:srgbClr val="0000FF"/>
                </a:solidFill>
                <a:latin typeface="Times New Roman"/>
                <a:cs typeface="Times New Roman"/>
              </a:rPr>
              <a:t>slows the diminishing as the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solidFill>
                  <a:srgbClr val="0000FF"/>
                </a:solidFill>
                <a:latin typeface="Times New Roman"/>
                <a:cs typeface="Times New Roman"/>
              </a:rPr>
              <a:t>down the axis erases</a:t>
            </a:r>
            <a:r>
              <a:rPr lang="en-US" sz="2000" dirty="0">
                <a:latin typeface="Times New Roman"/>
                <a:cs typeface="Times New Roman"/>
              </a:rPr>
              <a:t>.  </a:t>
            </a:r>
            <a:endParaRPr lang="en-US" sz="2000" dirty="0">
              <a:solidFill>
                <a:srgbClr val="000000"/>
              </a:solidFill>
              <a:latin typeface="Times New Roman"/>
              <a:cs typeface="Times New Roman"/>
            </a:endParaRPr>
          </a:p>
        </p:txBody>
      </p:sp>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60.)</a:t>
            </a:r>
          </a:p>
        </p:txBody>
      </p:sp>
      <p:sp>
        <p:nvSpPr>
          <p:cNvPr id="2" name="TextBox 1"/>
          <p:cNvSpPr txBox="1"/>
          <p:nvPr/>
        </p:nvSpPr>
        <p:spPr>
          <a:xfrm>
            <a:off x="380998" y="351251"/>
            <a:ext cx="4584701" cy="523220"/>
          </a:xfrm>
          <a:prstGeom prst="rect">
            <a:avLst/>
          </a:prstGeom>
          <a:noFill/>
        </p:spPr>
        <p:txBody>
          <a:bodyPr wrap="square" rtlCol="0">
            <a:spAutoFit/>
          </a:bodyPr>
          <a:lstStyle/>
          <a:p>
            <a:r>
              <a:rPr lang="en-US" sz="2800" dirty="0">
                <a:solidFill>
                  <a:srgbClr val="FF0000"/>
                </a:solidFill>
                <a:latin typeface="Apple Chancery"/>
                <a:cs typeface="Apple Chancery"/>
              </a:rPr>
              <a:t>At some time, </a:t>
            </a:r>
            <a:r>
              <a:rPr lang="en-US" sz="2000" dirty="0">
                <a:latin typeface="Times New Roman"/>
                <a:cs typeface="Times New Roman"/>
              </a:rPr>
              <a:t>the switch is opened.</a:t>
            </a:r>
            <a:endParaRPr lang="en-US" sz="2000" dirty="0">
              <a:solidFill>
                <a:srgbClr val="0000FF"/>
              </a:solidFill>
              <a:latin typeface="Times New Roman"/>
              <a:cs typeface="Times New Roman"/>
            </a:endParaRPr>
          </a:p>
        </p:txBody>
      </p:sp>
      <p:sp>
        <p:nvSpPr>
          <p:cNvPr id="84" name="TextBox 83"/>
          <p:cNvSpPr txBox="1"/>
          <p:nvPr/>
        </p:nvSpPr>
        <p:spPr>
          <a:xfrm>
            <a:off x="584201" y="4536827"/>
            <a:ext cx="5269280" cy="1938992"/>
          </a:xfrm>
          <a:prstGeom prst="rect">
            <a:avLst/>
          </a:prstGeom>
          <a:noFill/>
        </p:spPr>
        <p:txBody>
          <a:bodyPr wrap="square" rtlCol="0">
            <a:spAutoFit/>
          </a:bodyPr>
          <a:lstStyle/>
          <a:p>
            <a:r>
              <a:rPr lang="en-US" sz="2000" dirty="0">
                <a:solidFill>
                  <a:srgbClr val="FF0000"/>
                </a:solidFill>
                <a:latin typeface="Apple Chancery"/>
                <a:cs typeface="Apple Chancery"/>
              </a:rPr>
              <a:t>--The induced current </a:t>
            </a:r>
            <a:r>
              <a:rPr lang="en-US" sz="2000" dirty="0">
                <a:latin typeface="Times New Roman"/>
                <a:cs typeface="Times New Roman"/>
              </a:rPr>
              <a:t>in the secondary coil </a:t>
            </a:r>
            <a:r>
              <a:rPr lang="en-US" sz="2000" dirty="0">
                <a:solidFill>
                  <a:srgbClr val="FF0000"/>
                </a:solidFill>
                <a:latin typeface="Times New Roman"/>
                <a:cs typeface="Times New Roman"/>
              </a:rPr>
              <a:t>WILL CEASE </a:t>
            </a:r>
            <a:r>
              <a:rPr lang="en-US" sz="2000" dirty="0">
                <a:solidFill>
                  <a:srgbClr val="0000FF"/>
                </a:solidFill>
                <a:latin typeface="Times New Roman"/>
                <a:cs typeface="Times New Roman"/>
              </a:rPr>
              <a:t>once the current </a:t>
            </a:r>
            <a:r>
              <a:rPr lang="en-US" sz="2000" dirty="0">
                <a:latin typeface="Times New Roman"/>
                <a:cs typeface="Times New Roman"/>
              </a:rPr>
              <a:t>in the </a:t>
            </a:r>
            <a:r>
              <a:rPr lang="en-US" sz="2000" dirty="0">
                <a:solidFill>
                  <a:srgbClr val="0000FF"/>
                </a:solidFill>
                <a:latin typeface="Times New Roman"/>
                <a:cs typeface="Times New Roman"/>
              </a:rPr>
              <a:t>primary</a:t>
            </a:r>
            <a:r>
              <a:rPr lang="en-US" sz="2000" dirty="0">
                <a:latin typeface="Times New Roman"/>
                <a:cs typeface="Times New Roman"/>
              </a:rPr>
              <a:t> has </a:t>
            </a:r>
            <a:r>
              <a:rPr lang="en-US" sz="2000" dirty="0">
                <a:solidFill>
                  <a:srgbClr val="0000FF"/>
                </a:solidFill>
                <a:latin typeface="Times New Roman"/>
                <a:cs typeface="Times New Roman"/>
              </a:rPr>
              <a:t>dropped to zero</a:t>
            </a:r>
            <a:r>
              <a:rPr lang="en-US" sz="2000" dirty="0">
                <a:latin typeface="Times New Roman"/>
                <a:cs typeface="Times New Roman"/>
              </a:rPr>
              <a:t>, </a:t>
            </a:r>
            <a:r>
              <a:rPr lang="en-US" sz="2000" dirty="0">
                <a:solidFill>
                  <a:srgbClr val="008000"/>
                </a:solidFill>
                <a:latin typeface="Times New Roman"/>
                <a:cs typeface="Times New Roman"/>
              </a:rPr>
              <a:t>as</a:t>
            </a:r>
            <a:r>
              <a:rPr lang="en-US" sz="2000" dirty="0">
                <a:latin typeface="Times New Roman"/>
                <a:cs typeface="Times New Roman"/>
              </a:rPr>
              <a:t> the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solidFill>
                  <a:srgbClr val="0000FF"/>
                </a:solidFill>
                <a:latin typeface="Times New Roman"/>
                <a:cs typeface="Times New Roman"/>
              </a:rPr>
              <a:t>in the yoke will cease to change </a:t>
            </a:r>
            <a:r>
              <a:rPr lang="en-US" sz="2000" dirty="0">
                <a:latin typeface="Times New Roman"/>
                <a:cs typeface="Times New Roman"/>
              </a:rPr>
              <a:t>at that point and there will </a:t>
            </a:r>
            <a:r>
              <a:rPr lang="en-US" sz="2000" dirty="0">
                <a:solidFill>
                  <a:srgbClr val="FF0000"/>
                </a:solidFill>
                <a:latin typeface="Times New Roman"/>
                <a:cs typeface="Times New Roman"/>
              </a:rPr>
              <a:t>no longer be a </a:t>
            </a:r>
            <a:r>
              <a:rPr lang="en-US" sz="2000" i="1" dirty="0">
                <a:solidFill>
                  <a:srgbClr val="FF0000"/>
                </a:solidFill>
                <a:latin typeface="Times New Roman"/>
                <a:cs typeface="Times New Roman"/>
              </a:rPr>
              <a:t>changing magnetic flux </a:t>
            </a:r>
            <a:r>
              <a:rPr lang="en-US" sz="2000" dirty="0">
                <a:latin typeface="Times New Roman"/>
                <a:cs typeface="Times New Roman"/>
              </a:rPr>
              <a:t>through the secondary coil.</a:t>
            </a:r>
            <a:endParaRPr lang="en-US" sz="2000" dirty="0">
              <a:solidFill>
                <a:srgbClr val="000000"/>
              </a:solidFill>
              <a:latin typeface="Times New Roman"/>
              <a:cs typeface="Times New Roman"/>
            </a:endParaRPr>
          </a:p>
        </p:txBody>
      </p:sp>
      <p:sp>
        <p:nvSpPr>
          <p:cNvPr id="99" name="TextBox 98"/>
          <p:cNvSpPr txBox="1"/>
          <p:nvPr/>
        </p:nvSpPr>
        <p:spPr>
          <a:xfrm>
            <a:off x="584200" y="2981137"/>
            <a:ext cx="3705365" cy="707886"/>
          </a:xfrm>
          <a:prstGeom prst="rect">
            <a:avLst/>
          </a:prstGeom>
          <a:noFill/>
        </p:spPr>
        <p:txBody>
          <a:bodyPr wrap="square" rtlCol="0">
            <a:spAutoFit/>
          </a:bodyPr>
          <a:lstStyle/>
          <a:p>
            <a:r>
              <a:rPr lang="en-US" sz="2000" dirty="0">
                <a:solidFill>
                  <a:srgbClr val="FF0000"/>
                </a:solidFill>
                <a:latin typeface="Apple Chancery"/>
                <a:cs typeface="Apple Chancery"/>
              </a:rPr>
              <a:t>--The domains </a:t>
            </a:r>
            <a:r>
              <a:rPr lang="en-US" sz="2000" dirty="0">
                <a:solidFill>
                  <a:srgbClr val="0000FF"/>
                </a:solidFill>
                <a:latin typeface="Times New Roman"/>
                <a:cs typeface="Times New Roman"/>
              </a:rPr>
              <a:t>in</a:t>
            </a:r>
            <a:r>
              <a:rPr lang="en-US" sz="2000" dirty="0">
                <a:latin typeface="Times New Roman"/>
                <a:cs typeface="Times New Roman"/>
              </a:rPr>
              <a:t> the </a:t>
            </a:r>
            <a:r>
              <a:rPr lang="en-US" sz="2000" dirty="0">
                <a:solidFill>
                  <a:srgbClr val="0000FF"/>
                </a:solidFill>
                <a:latin typeface="Times New Roman"/>
                <a:cs typeface="Times New Roman"/>
              </a:rPr>
              <a:t>yoke relax </a:t>
            </a:r>
            <a:r>
              <a:rPr lang="en-US" sz="2000" dirty="0">
                <a:latin typeface="Times New Roman"/>
                <a:cs typeface="Times New Roman"/>
              </a:rPr>
              <a:t>with the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solidFill>
                  <a:srgbClr val="0000FF"/>
                </a:solidFill>
                <a:latin typeface="Times New Roman"/>
                <a:cs typeface="Times New Roman"/>
              </a:rPr>
              <a:t>diminishing</a:t>
            </a:r>
            <a:r>
              <a:rPr lang="en-US" sz="2000" dirty="0">
                <a:latin typeface="Times New Roman"/>
                <a:cs typeface="Times New Roman"/>
              </a:rPr>
              <a:t>.</a:t>
            </a:r>
            <a:endParaRPr lang="en-US" sz="2000" dirty="0">
              <a:solidFill>
                <a:srgbClr val="000000"/>
              </a:solidFill>
              <a:latin typeface="Times New Roman"/>
              <a:cs typeface="Times New Roman"/>
            </a:endParaRPr>
          </a:p>
        </p:txBody>
      </p:sp>
      <p:grpSp>
        <p:nvGrpSpPr>
          <p:cNvPr id="3" name="Group 2"/>
          <p:cNvGrpSpPr/>
          <p:nvPr/>
        </p:nvGrpSpPr>
        <p:grpSpPr>
          <a:xfrm>
            <a:off x="5709656" y="4464050"/>
            <a:ext cx="3371423" cy="2203988"/>
            <a:chOff x="5709656" y="4464050"/>
            <a:chExt cx="3371423" cy="2203988"/>
          </a:xfrm>
        </p:grpSpPr>
        <p:sp>
          <p:nvSpPr>
            <p:cNvPr id="252" name="Rectangle 6"/>
            <p:cNvSpPr>
              <a:spLocks noChangeArrowheads="1"/>
            </p:cNvSpPr>
            <p:nvPr/>
          </p:nvSpPr>
          <p:spPr bwMode="auto">
            <a:xfrm>
              <a:off x="6772428" y="4679626"/>
              <a:ext cx="1439884" cy="1988412"/>
            </a:xfrm>
            <a:prstGeom prst="rect">
              <a:avLst/>
            </a:prstGeom>
            <a:solidFill>
              <a:srgbClr val="FF4802"/>
            </a:solidFill>
            <a:ln w="38100">
              <a:solidFill>
                <a:schemeClr val="tx1"/>
              </a:solidFill>
              <a:miter lim="800000"/>
              <a:headEnd/>
              <a:tailEnd/>
            </a:ln>
          </p:spPr>
          <p:txBody>
            <a:bodyPr wrap="none" anchor="ctr"/>
            <a:lstStyle/>
            <a:p>
              <a:endParaRPr lang="en-US"/>
            </a:p>
          </p:txBody>
        </p:sp>
        <p:sp>
          <p:nvSpPr>
            <p:cNvPr id="253" name="Rectangle 7"/>
            <p:cNvSpPr>
              <a:spLocks noChangeArrowheads="1"/>
            </p:cNvSpPr>
            <p:nvPr/>
          </p:nvSpPr>
          <p:spPr bwMode="auto">
            <a:xfrm>
              <a:off x="7080974" y="4988173"/>
              <a:ext cx="822791" cy="1405602"/>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254" name="Line 18"/>
            <p:cNvSpPr>
              <a:spLocks noChangeShapeType="1"/>
            </p:cNvSpPr>
            <p:nvPr/>
          </p:nvSpPr>
          <p:spPr bwMode="auto">
            <a:xfrm flipH="1">
              <a:off x="6086769" y="6222360"/>
              <a:ext cx="68565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5" name="Line 19"/>
            <p:cNvSpPr>
              <a:spLocks noChangeShapeType="1"/>
            </p:cNvSpPr>
            <p:nvPr/>
          </p:nvSpPr>
          <p:spPr bwMode="auto">
            <a:xfrm flipH="1">
              <a:off x="6086769" y="5091022"/>
              <a:ext cx="68565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 name="Freeform 20"/>
            <p:cNvSpPr>
              <a:spLocks/>
            </p:cNvSpPr>
            <p:nvPr/>
          </p:nvSpPr>
          <p:spPr bwMode="auto">
            <a:xfrm>
              <a:off x="7082403" y="5086736"/>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7" name="Freeform 21"/>
            <p:cNvSpPr>
              <a:spLocks/>
            </p:cNvSpPr>
            <p:nvPr/>
          </p:nvSpPr>
          <p:spPr bwMode="auto">
            <a:xfrm>
              <a:off x="7080974" y="5216726"/>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8" name="Freeform 22"/>
            <p:cNvSpPr>
              <a:spLocks/>
            </p:cNvSpPr>
            <p:nvPr/>
          </p:nvSpPr>
          <p:spPr bwMode="auto">
            <a:xfrm>
              <a:off x="7079546" y="5353858"/>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9" name="Freeform 23"/>
            <p:cNvSpPr>
              <a:spLocks/>
            </p:cNvSpPr>
            <p:nvPr/>
          </p:nvSpPr>
          <p:spPr bwMode="auto">
            <a:xfrm>
              <a:off x="7078118" y="5490989"/>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0" name="Freeform 24"/>
            <p:cNvSpPr>
              <a:spLocks/>
            </p:cNvSpPr>
            <p:nvPr/>
          </p:nvSpPr>
          <p:spPr bwMode="auto">
            <a:xfrm>
              <a:off x="7080974" y="5628121"/>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1" name="Freeform 25"/>
            <p:cNvSpPr>
              <a:spLocks/>
            </p:cNvSpPr>
            <p:nvPr/>
          </p:nvSpPr>
          <p:spPr bwMode="auto">
            <a:xfrm>
              <a:off x="7080974" y="5765253"/>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2" name="Freeform 26"/>
            <p:cNvSpPr>
              <a:spLocks/>
            </p:cNvSpPr>
            <p:nvPr/>
          </p:nvSpPr>
          <p:spPr bwMode="auto">
            <a:xfrm>
              <a:off x="7088117" y="5902385"/>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3" name="Freeform 27"/>
            <p:cNvSpPr>
              <a:spLocks/>
            </p:cNvSpPr>
            <p:nvPr/>
          </p:nvSpPr>
          <p:spPr bwMode="auto">
            <a:xfrm>
              <a:off x="7088117" y="6039517"/>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4" name="Freeform 30"/>
            <p:cNvSpPr>
              <a:spLocks/>
            </p:cNvSpPr>
            <p:nvPr/>
          </p:nvSpPr>
          <p:spPr bwMode="auto">
            <a:xfrm>
              <a:off x="6735288" y="5225297"/>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5" name="Freeform 31"/>
            <p:cNvSpPr>
              <a:spLocks/>
            </p:cNvSpPr>
            <p:nvPr/>
          </p:nvSpPr>
          <p:spPr bwMode="auto">
            <a:xfrm>
              <a:off x="6738145" y="5359572"/>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6" name="Freeform 32"/>
            <p:cNvSpPr>
              <a:spLocks/>
            </p:cNvSpPr>
            <p:nvPr/>
          </p:nvSpPr>
          <p:spPr bwMode="auto">
            <a:xfrm>
              <a:off x="6741002" y="5493847"/>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7" name="Freeform 33"/>
            <p:cNvSpPr>
              <a:spLocks/>
            </p:cNvSpPr>
            <p:nvPr/>
          </p:nvSpPr>
          <p:spPr bwMode="auto">
            <a:xfrm>
              <a:off x="6743858" y="5633835"/>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8" name="Freeform 34"/>
            <p:cNvSpPr>
              <a:spLocks/>
            </p:cNvSpPr>
            <p:nvPr/>
          </p:nvSpPr>
          <p:spPr bwMode="auto">
            <a:xfrm>
              <a:off x="6738145" y="5770967"/>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9" name="Freeform 35"/>
            <p:cNvSpPr>
              <a:spLocks/>
            </p:cNvSpPr>
            <p:nvPr/>
          </p:nvSpPr>
          <p:spPr bwMode="auto">
            <a:xfrm>
              <a:off x="6738145" y="5908099"/>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0" name="Freeform 36"/>
            <p:cNvSpPr>
              <a:spLocks/>
            </p:cNvSpPr>
            <p:nvPr/>
          </p:nvSpPr>
          <p:spPr bwMode="auto">
            <a:xfrm>
              <a:off x="6738145" y="6045231"/>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1" name="Freeform 65"/>
            <p:cNvSpPr>
              <a:spLocks/>
            </p:cNvSpPr>
            <p:nvPr/>
          </p:nvSpPr>
          <p:spPr bwMode="auto">
            <a:xfrm flipV="1">
              <a:off x="7869482" y="6056658"/>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2" name="Line 66"/>
            <p:cNvSpPr>
              <a:spLocks noChangeShapeType="1"/>
            </p:cNvSpPr>
            <p:nvPr/>
          </p:nvSpPr>
          <p:spPr bwMode="auto">
            <a:xfrm flipH="1">
              <a:off x="8212312" y="6153794"/>
              <a:ext cx="68565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3" name="Line 67"/>
            <p:cNvSpPr>
              <a:spLocks noChangeShapeType="1"/>
            </p:cNvSpPr>
            <p:nvPr/>
          </p:nvSpPr>
          <p:spPr bwMode="auto">
            <a:xfrm flipH="1">
              <a:off x="8212312" y="5159587"/>
              <a:ext cx="68565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4" name="Line 68"/>
            <p:cNvSpPr>
              <a:spLocks noChangeShapeType="1"/>
            </p:cNvSpPr>
            <p:nvPr/>
          </p:nvSpPr>
          <p:spPr bwMode="auto">
            <a:xfrm>
              <a:off x="6086769" y="5091022"/>
              <a:ext cx="0" cy="20569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5" name="Line 69"/>
            <p:cNvSpPr>
              <a:spLocks noChangeShapeType="1"/>
            </p:cNvSpPr>
            <p:nvPr/>
          </p:nvSpPr>
          <p:spPr bwMode="auto">
            <a:xfrm>
              <a:off x="5949637" y="5296720"/>
              <a:ext cx="137132" cy="20569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 name="Line 70"/>
            <p:cNvSpPr>
              <a:spLocks noChangeShapeType="1"/>
            </p:cNvSpPr>
            <p:nvPr/>
          </p:nvSpPr>
          <p:spPr bwMode="auto">
            <a:xfrm>
              <a:off x="6086769" y="5502417"/>
              <a:ext cx="0" cy="27426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7" name="Line 71"/>
            <p:cNvSpPr>
              <a:spLocks noChangeShapeType="1"/>
            </p:cNvSpPr>
            <p:nvPr/>
          </p:nvSpPr>
          <p:spPr bwMode="auto">
            <a:xfrm>
              <a:off x="5915353" y="5776681"/>
              <a:ext cx="34283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8" name="Line 72"/>
            <p:cNvSpPr>
              <a:spLocks noChangeShapeType="1"/>
            </p:cNvSpPr>
            <p:nvPr/>
          </p:nvSpPr>
          <p:spPr bwMode="auto">
            <a:xfrm>
              <a:off x="6018203" y="5845247"/>
              <a:ext cx="13713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9" name="Line 73"/>
            <p:cNvSpPr>
              <a:spLocks noChangeShapeType="1"/>
            </p:cNvSpPr>
            <p:nvPr/>
          </p:nvSpPr>
          <p:spPr bwMode="auto">
            <a:xfrm>
              <a:off x="6086769" y="5845247"/>
              <a:ext cx="0" cy="377113"/>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0" name="Line 74"/>
            <p:cNvSpPr>
              <a:spLocks noChangeShapeType="1"/>
            </p:cNvSpPr>
            <p:nvPr/>
          </p:nvSpPr>
          <p:spPr bwMode="auto">
            <a:xfrm>
              <a:off x="8897972" y="5159587"/>
              <a:ext cx="0" cy="34283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1" name="Line 75"/>
            <p:cNvSpPr>
              <a:spLocks noChangeShapeType="1"/>
            </p:cNvSpPr>
            <p:nvPr/>
          </p:nvSpPr>
          <p:spPr bwMode="auto">
            <a:xfrm>
              <a:off x="8897972" y="5879530"/>
              <a:ext cx="0" cy="27426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2" name="Oval 76"/>
            <p:cNvSpPr>
              <a:spLocks noChangeArrowheads="1"/>
            </p:cNvSpPr>
            <p:nvPr/>
          </p:nvSpPr>
          <p:spPr bwMode="auto">
            <a:xfrm>
              <a:off x="8703966" y="5502417"/>
              <a:ext cx="377113" cy="377113"/>
            </a:xfrm>
            <a:prstGeom prst="ellipse">
              <a:avLst/>
            </a:prstGeom>
            <a:solidFill>
              <a:schemeClr val="bg1"/>
            </a:solidFill>
            <a:ln w="28575">
              <a:solidFill>
                <a:schemeClr val="tx1"/>
              </a:solidFill>
              <a:round/>
              <a:headEnd/>
              <a:tailEnd/>
            </a:ln>
          </p:spPr>
          <p:txBody>
            <a:bodyPr wrap="none" anchor="ctr"/>
            <a:lstStyle/>
            <a:p>
              <a:endParaRPr lang="en-US"/>
            </a:p>
          </p:txBody>
        </p:sp>
        <p:graphicFrame>
          <p:nvGraphicFramePr>
            <p:cNvPr id="283" name="Object 2"/>
            <p:cNvGraphicFramePr>
              <a:graphicFrameLocks noChangeAspect="1"/>
            </p:cNvGraphicFramePr>
            <p:nvPr>
              <p:extLst>
                <p:ext uri="{D42A27DB-BD31-4B8C-83A1-F6EECF244321}">
                  <p14:modId xmlns:p14="http://schemas.microsoft.com/office/powerpoint/2010/main" val="3618981202"/>
                </p:ext>
              </p:extLst>
            </p:nvPr>
          </p:nvGraphicFramePr>
          <p:xfrm>
            <a:off x="5709656" y="5708115"/>
            <a:ext cx="171415" cy="171415"/>
          </p:xfrm>
          <a:graphic>
            <a:graphicData uri="http://schemas.openxmlformats.org/presentationml/2006/ole">
              <mc:AlternateContent xmlns:mc="http://schemas.openxmlformats.org/markup-compatibility/2006">
                <mc:Choice xmlns:v="urn:schemas-microsoft-com:vml" Requires="v">
                  <p:oleObj spid="_x0000_s2810735" name="Equation" r:id="rId4" imgW="152400" imgH="152400" progId="Equation.DSMT4">
                    <p:embed/>
                  </p:oleObj>
                </mc:Choice>
                <mc:Fallback>
                  <p:oleObj name="Equation" r:id="rId4" imgW="152400" imgH="152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9656" y="5708115"/>
                          <a:ext cx="171415" cy="1714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4" name="Object 3"/>
            <p:cNvGraphicFramePr>
              <a:graphicFrameLocks noChangeAspect="1"/>
            </p:cNvGraphicFramePr>
            <p:nvPr>
              <p:extLst>
                <p:ext uri="{D42A27DB-BD31-4B8C-83A1-F6EECF244321}">
                  <p14:modId xmlns:p14="http://schemas.microsoft.com/office/powerpoint/2010/main" val="493711261"/>
                </p:ext>
              </p:extLst>
            </p:nvPr>
          </p:nvGraphicFramePr>
          <p:xfrm>
            <a:off x="8806815" y="5604500"/>
            <a:ext cx="171415" cy="171415"/>
          </p:xfrm>
          <a:graphic>
            <a:graphicData uri="http://schemas.openxmlformats.org/presentationml/2006/ole">
              <mc:AlternateContent xmlns:mc="http://schemas.openxmlformats.org/markup-compatibility/2006">
                <mc:Choice xmlns:v="urn:schemas-microsoft-com:vml" Requires="v">
                  <p:oleObj spid="_x0000_s2810736" name="Equation" r:id="rId6" imgW="152400" imgH="152400" progId="Equation.DSMT4">
                    <p:embed/>
                  </p:oleObj>
                </mc:Choice>
                <mc:Fallback>
                  <p:oleObj name="Equation" r:id="rId6" imgW="152400" imgH="152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06815" y="5604500"/>
                          <a:ext cx="171415" cy="1714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5" name="Line 9"/>
            <p:cNvSpPr>
              <a:spLocks noChangeShapeType="1"/>
            </p:cNvSpPr>
            <p:nvPr/>
          </p:nvSpPr>
          <p:spPr bwMode="auto">
            <a:xfrm flipH="1">
              <a:off x="6772428" y="5296720"/>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6" name="Line 10"/>
            <p:cNvSpPr>
              <a:spLocks noChangeShapeType="1"/>
            </p:cNvSpPr>
            <p:nvPr/>
          </p:nvSpPr>
          <p:spPr bwMode="auto">
            <a:xfrm flipH="1">
              <a:off x="6772428" y="5433851"/>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 name="Line 11"/>
            <p:cNvSpPr>
              <a:spLocks noChangeShapeType="1"/>
            </p:cNvSpPr>
            <p:nvPr/>
          </p:nvSpPr>
          <p:spPr bwMode="auto">
            <a:xfrm flipH="1">
              <a:off x="6772428" y="5570983"/>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 name="Line 12"/>
            <p:cNvSpPr>
              <a:spLocks noChangeShapeType="1"/>
            </p:cNvSpPr>
            <p:nvPr/>
          </p:nvSpPr>
          <p:spPr bwMode="auto">
            <a:xfrm flipH="1">
              <a:off x="6772428" y="5708115"/>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9" name="Line 13"/>
            <p:cNvSpPr>
              <a:spLocks noChangeShapeType="1"/>
            </p:cNvSpPr>
            <p:nvPr/>
          </p:nvSpPr>
          <p:spPr bwMode="auto">
            <a:xfrm flipH="1">
              <a:off x="6772428" y="5845247"/>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0" name="Line 14"/>
            <p:cNvSpPr>
              <a:spLocks noChangeShapeType="1"/>
            </p:cNvSpPr>
            <p:nvPr/>
          </p:nvSpPr>
          <p:spPr bwMode="auto">
            <a:xfrm flipH="1">
              <a:off x="6772428" y="5982379"/>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1" name="Line 15"/>
            <p:cNvSpPr>
              <a:spLocks noChangeShapeType="1"/>
            </p:cNvSpPr>
            <p:nvPr/>
          </p:nvSpPr>
          <p:spPr bwMode="auto">
            <a:xfrm flipH="1">
              <a:off x="6772428" y="6119511"/>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2" name="Line 16"/>
            <p:cNvSpPr>
              <a:spLocks noChangeShapeType="1"/>
            </p:cNvSpPr>
            <p:nvPr/>
          </p:nvSpPr>
          <p:spPr bwMode="auto">
            <a:xfrm flipH="1">
              <a:off x="6772428" y="5159587"/>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93" name="Group 41"/>
            <p:cNvGrpSpPr>
              <a:grpSpLocks/>
            </p:cNvGrpSpPr>
            <p:nvPr/>
          </p:nvGrpSpPr>
          <p:grpSpPr bwMode="auto">
            <a:xfrm flipV="1">
              <a:off x="7866626" y="5125304"/>
              <a:ext cx="374255" cy="178557"/>
              <a:chOff x="4028" y="1770"/>
              <a:chExt cx="524" cy="250"/>
            </a:xfrm>
          </p:grpSpPr>
          <p:sp>
            <p:nvSpPr>
              <p:cNvPr id="401" name="Line 38"/>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2" name="Freeform 39"/>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03" name="Freeform 40"/>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94" name="Group 50"/>
            <p:cNvGrpSpPr>
              <a:grpSpLocks/>
            </p:cNvGrpSpPr>
            <p:nvPr/>
          </p:nvGrpSpPr>
          <p:grpSpPr bwMode="auto">
            <a:xfrm flipV="1">
              <a:off x="7869482" y="5358143"/>
              <a:ext cx="374255" cy="178557"/>
              <a:chOff x="4028" y="1770"/>
              <a:chExt cx="524" cy="250"/>
            </a:xfrm>
          </p:grpSpPr>
          <p:sp>
            <p:nvSpPr>
              <p:cNvPr id="398" name="Line 51"/>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9" name="Freeform 52"/>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00" name="Freeform 53"/>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95" name="Group 54"/>
            <p:cNvGrpSpPr>
              <a:grpSpLocks/>
            </p:cNvGrpSpPr>
            <p:nvPr/>
          </p:nvGrpSpPr>
          <p:grpSpPr bwMode="auto">
            <a:xfrm flipV="1">
              <a:off x="7869482" y="5590982"/>
              <a:ext cx="374255" cy="178557"/>
              <a:chOff x="4028" y="1770"/>
              <a:chExt cx="524" cy="250"/>
            </a:xfrm>
          </p:grpSpPr>
          <p:sp>
            <p:nvSpPr>
              <p:cNvPr id="395" name="Line 55"/>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6" name="Freeform 56"/>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97" name="Freeform 57"/>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96" name="Group 58"/>
            <p:cNvGrpSpPr>
              <a:grpSpLocks/>
            </p:cNvGrpSpPr>
            <p:nvPr/>
          </p:nvGrpSpPr>
          <p:grpSpPr bwMode="auto">
            <a:xfrm flipV="1">
              <a:off x="7869482" y="5823820"/>
              <a:ext cx="374255" cy="178557"/>
              <a:chOff x="4028" y="1770"/>
              <a:chExt cx="524" cy="250"/>
            </a:xfrm>
          </p:grpSpPr>
          <p:sp>
            <p:nvSpPr>
              <p:cNvPr id="392" name="Line 59"/>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3" name="Freeform 60"/>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94" name="Freeform 61"/>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297" name="Line 63"/>
            <p:cNvSpPr>
              <a:spLocks noChangeShapeType="1"/>
            </p:cNvSpPr>
            <p:nvPr/>
          </p:nvSpPr>
          <p:spPr bwMode="auto">
            <a:xfrm flipH="1" flipV="1">
              <a:off x="7906623" y="6059515"/>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404" name="Object 2"/>
            <p:cNvGraphicFramePr>
              <a:graphicFrameLocks noChangeAspect="1"/>
            </p:cNvGraphicFramePr>
            <p:nvPr>
              <p:extLst>
                <p:ext uri="{D42A27DB-BD31-4B8C-83A1-F6EECF244321}">
                  <p14:modId xmlns:p14="http://schemas.microsoft.com/office/powerpoint/2010/main" val="1092262186"/>
                </p:ext>
              </p:extLst>
            </p:nvPr>
          </p:nvGraphicFramePr>
          <p:xfrm>
            <a:off x="6092825" y="4813300"/>
            <a:ext cx="379413" cy="214313"/>
          </p:xfrm>
          <a:graphic>
            <a:graphicData uri="http://schemas.openxmlformats.org/presentationml/2006/ole">
              <mc:AlternateContent xmlns:mc="http://schemas.openxmlformats.org/markup-compatibility/2006">
                <mc:Choice xmlns:v="urn:schemas-microsoft-com:vml" Requires="v">
                  <p:oleObj spid="_x0000_s2810737" name="Equation" r:id="rId8" imgW="292100" imgH="165100" progId="Equation.DSMT4">
                    <p:embed/>
                  </p:oleObj>
                </mc:Choice>
                <mc:Fallback>
                  <p:oleObj name="Equation" r:id="rId8" imgW="292100" imgH="165100" progId="Equation.DSMT4">
                    <p:embed/>
                    <p:pic>
                      <p:nvPicPr>
                        <p:cNvPr id="0" name=""/>
                        <p:cNvPicPr>
                          <a:picLocks noChangeAspect="1" noChangeArrowheads="1"/>
                        </p:cNvPicPr>
                        <p:nvPr/>
                      </p:nvPicPr>
                      <p:blipFill>
                        <a:blip r:embed="rId9"/>
                        <a:srcRect/>
                        <a:stretch>
                          <a:fillRect/>
                        </a:stretch>
                      </p:blipFill>
                      <p:spPr bwMode="auto">
                        <a:xfrm>
                          <a:off x="6092825" y="4813300"/>
                          <a:ext cx="379413" cy="214313"/>
                        </a:xfrm>
                        <a:prstGeom prst="rect">
                          <a:avLst/>
                        </a:prstGeom>
                        <a:noFill/>
                        <a:ln>
                          <a:noFill/>
                        </a:ln>
                        <a:effectLst/>
                      </p:spPr>
                    </p:pic>
                  </p:oleObj>
                </mc:Fallback>
              </mc:AlternateContent>
            </a:graphicData>
          </a:graphic>
        </p:graphicFrame>
        <p:graphicFrame>
          <p:nvGraphicFramePr>
            <p:cNvPr id="412" name="Object 2"/>
            <p:cNvGraphicFramePr>
              <a:graphicFrameLocks noChangeAspect="1"/>
            </p:cNvGraphicFramePr>
            <p:nvPr>
              <p:extLst>
                <p:ext uri="{D42A27DB-BD31-4B8C-83A1-F6EECF244321}">
                  <p14:modId xmlns:p14="http://schemas.microsoft.com/office/powerpoint/2010/main" val="3399952562"/>
                </p:ext>
              </p:extLst>
            </p:nvPr>
          </p:nvGraphicFramePr>
          <p:xfrm>
            <a:off x="8288372" y="4990466"/>
            <a:ext cx="609600" cy="363538"/>
          </p:xfrm>
          <a:graphic>
            <a:graphicData uri="http://schemas.openxmlformats.org/presentationml/2006/ole">
              <mc:AlternateContent xmlns:mc="http://schemas.openxmlformats.org/markup-compatibility/2006">
                <mc:Choice xmlns:v="urn:schemas-microsoft-com:vml" Requires="v">
                  <p:oleObj spid="_x0000_s2810738" name="Equation" r:id="rId10" imgW="469900" imgH="279400" progId="Equation.DSMT4">
                    <p:embed/>
                  </p:oleObj>
                </mc:Choice>
                <mc:Fallback>
                  <p:oleObj name="Equation" r:id="rId10" imgW="469900" imgH="279400" progId="Equation.DSMT4">
                    <p:embed/>
                    <p:pic>
                      <p:nvPicPr>
                        <p:cNvPr id="0" name=""/>
                        <p:cNvPicPr>
                          <a:picLocks noChangeAspect="1" noChangeArrowheads="1"/>
                        </p:cNvPicPr>
                        <p:nvPr/>
                      </p:nvPicPr>
                      <p:blipFill>
                        <a:blip r:embed="rId11"/>
                        <a:srcRect/>
                        <a:stretch>
                          <a:fillRect/>
                        </a:stretch>
                      </p:blipFill>
                      <p:spPr bwMode="auto">
                        <a:xfrm>
                          <a:off x="8288372" y="4990466"/>
                          <a:ext cx="609600" cy="363538"/>
                        </a:xfrm>
                        <a:prstGeom prst="rect">
                          <a:avLst/>
                        </a:prstGeom>
                        <a:noFill/>
                        <a:ln>
                          <a:noFill/>
                        </a:ln>
                        <a:effectLst/>
                      </p:spPr>
                    </p:pic>
                  </p:oleObj>
                </mc:Fallback>
              </mc:AlternateContent>
            </a:graphicData>
          </a:graphic>
        </p:graphicFrame>
        <p:graphicFrame>
          <p:nvGraphicFramePr>
            <p:cNvPr id="307" name="Object 2"/>
            <p:cNvGraphicFramePr>
              <a:graphicFrameLocks noChangeAspect="1"/>
            </p:cNvGraphicFramePr>
            <p:nvPr>
              <p:extLst>
                <p:ext uri="{D42A27DB-BD31-4B8C-83A1-F6EECF244321}">
                  <p14:modId xmlns:p14="http://schemas.microsoft.com/office/powerpoint/2010/main" val="1555794109"/>
                </p:ext>
              </p:extLst>
            </p:nvPr>
          </p:nvGraphicFramePr>
          <p:xfrm>
            <a:off x="7235825" y="4464050"/>
            <a:ext cx="446088" cy="198438"/>
          </p:xfrm>
          <a:graphic>
            <a:graphicData uri="http://schemas.openxmlformats.org/presentationml/2006/ole">
              <mc:AlternateContent xmlns:mc="http://schemas.openxmlformats.org/markup-compatibility/2006">
                <mc:Choice xmlns:v="urn:schemas-microsoft-com:vml" Requires="v">
                  <p:oleObj spid="_x0000_s2810739" name="Equation" r:id="rId12" imgW="342900" imgH="152400" progId="Equation.DSMT4">
                    <p:embed/>
                  </p:oleObj>
                </mc:Choice>
                <mc:Fallback>
                  <p:oleObj name="Equation" r:id="rId12" imgW="342900" imgH="152400" progId="Equation.DSMT4">
                    <p:embed/>
                    <p:pic>
                      <p:nvPicPr>
                        <p:cNvPr id="0" name=""/>
                        <p:cNvPicPr>
                          <a:picLocks noChangeAspect="1" noChangeArrowheads="1"/>
                        </p:cNvPicPr>
                        <p:nvPr/>
                      </p:nvPicPr>
                      <p:blipFill>
                        <a:blip r:embed="rId13"/>
                        <a:srcRect/>
                        <a:stretch>
                          <a:fillRect/>
                        </a:stretch>
                      </p:blipFill>
                      <p:spPr bwMode="auto">
                        <a:xfrm>
                          <a:off x="7235825" y="4464050"/>
                          <a:ext cx="446088" cy="198438"/>
                        </a:xfrm>
                        <a:prstGeom prst="rect">
                          <a:avLst/>
                        </a:prstGeom>
                        <a:noFill/>
                        <a:ln>
                          <a:noFill/>
                        </a:ln>
                        <a:effectLst/>
                      </p:spPr>
                    </p:pic>
                  </p:oleObj>
                </mc:Fallback>
              </mc:AlternateContent>
            </a:graphicData>
          </a:graphic>
        </p:graphicFrame>
      </p:grpSp>
      <p:sp>
        <p:nvSpPr>
          <p:cNvPr id="308" name="Rectangle 6"/>
          <p:cNvSpPr>
            <a:spLocks noChangeArrowheads="1"/>
          </p:cNvSpPr>
          <p:nvPr/>
        </p:nvSpPr>
        <p:spPr bwMode="auto">
          <a:xfrm>
            <a:off x="5294939" y="465239"/>
            <a:ext cx="2345871" cy="3239537"/>
          </a:xfrm>
          <a:prstGeom prst="rect">
            <a:avLst/>
          </a:prstGeom>
          <a:solidFill>
            <a:srgbClr val="FF4802"/>
          </a:solidFill>
          <a:ln w="38100">
            <a:solidFill>
              <a:schemeClr val="tx1"/>
            </a:solidFill>
            <a:miter lim="800000"/>
            <a:headEnd/>
            <a:tailEnd/>
          </a:ln>
        </p:spPr>
        <p:txBody>
          <a:bodyPr wrap="none" anchor="ctr"/>
          <a:lstStyle/>
          <a:p>
            <a:endParaRPr lang="en-US"/>
          </a:p>
        </p:txBody>
      </p:sp>
      <p:sp>
        <p:nvSpPr>
          <p:cNvPr id="309" name="Rectangle 7"/>
          <p:cNvSpPr>
            <a:spLocks noChangeArrowheads="1"/>
          </p:cNvSpPr>
          <p:nvPr/>
        </p:nvSpPr>
        <p:spPr bwMode="auto">
          <a:xfrm>
            <a:off x="5797625" y="967926"/>
            <a:ext cx="1340498" cy="2290018"/>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310" name="Line 18"/>
          <p:cNvSpPr>
            <a:spLocks noChangeShapeType="1"/>
          </p:cNvSpPr>
          <p:nvPr/>
        </p:nvSpPr>
        <p:spPr bwMode="auto">
          <a:xfrm flipH="1">
            <a:off x="4177857" y="2978673"/>
            <a:ext cx="111708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1" name="Line 19"/>
          <p:cNvSpPr>
            <a:spLocks noChangeShapeType="1"/>
          </p:cNvSpPr>
          <p:nvPr/>
        </p:nvSpPr>
        <p:spPr bwMode="auto">
          <a:xfrm flipH="1">
            <a:off x="4177857" y="1135488"/>
            <a:ext cx="111708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2" name="Freeform 20"/>
          <p:cNvSpPr>
            <a:spLocks/>
          </p:cNvSpPr>
          <p:nvPr/>
        </p:nvSpPr>
        <p:spPr bwMode="auto">
          <a:xfrm>
            <a:off x="5799953" y="1128506"/>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13" name="Freeform 21"/>
          <p:cNvSpPr>
            <a:spLocks/>
          </p:cNvSpPr>
          <p:nvPr/>
        </p:nvSpPr>
        <p:spPr bwMode="auto">
          <a:xfrm>
            <a:off x="5797625" y="1340286"/>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14" name="Freeform 22"/>
          <p:cNvSpPr>
            <a:spLocks/>
          </p:cNvSpPr>
          <p:nvPr/>
        </p:nvSpPr>
        <p:spPr bwMode="auto">
          <a:xfrm>
            <a:off x="5795298" y="1563703"/>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15" name="Freeform 23"/>
          <p:cNvSpPr>
            <a:spLocks/>
          </p:cNvSpPr>
          <p:nvPr/>
        </p:nvSpPr>
        <p:spPr bwMode="auto">
          <a:xfrm>
            <a:off x="5792971" y="1787119"/>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16" name="Freeform 24"/>
          <p:cNvSpPr>
            <a:spLocks/>
          </p:cNvSpPr>
          <p:nvPr/>
        </p:nvSpPr>
        <p:spPr bwMode="auto">
          <a:xfrm>
            <a:off x="5797625" y="2010535"/>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17" name="Freeform 25"/>
          <p:cNvSpPr>
            <a:spLocks/>
          </p:cNvSpPr>
          <p:nvPr/>
        </p:nvSpPr>
        <p:spPr bwMode="auto">
          <a:xfrm>
            <a:off x="5797625" y="2233952"/>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18" name="Freeform 26"/>
          <p:cNvSpPr>
            <a:spLocks/>
          </p:cNvSpPr>
          <p:nvPr/>
        </p:nvSpPr>
        <p:spPr bwMode="auto">
          <a:xfrm>
            <a:off x="5809262" y="2457368"/>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19" name="Freeform 27"/>
          <p:cNvSpPr>
            <a:spLocks/>
          </p:cNvSpPr>
          <p:nvPr/>
        </p:nvSpPr>
        <p:spPr bwMode="auto">
          <a:xfrm>
            <a:off x="5809262" y="2680784"/>
            <a:ext cx="44218" cy="130326"/>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05" name="Freeform 30"/>
          <p:cNvSpPr>
            <a:spLocks/>
          </p:cNvSpPr>
          <p:nvPr/>
        </p:nvSpPr>
        <p:spPr bwMode="auto">
          <a:xfrm>
            <a:off x="5234430" y="1354250"/>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13" name="Freeform 31"/>
          <p:cNvSpPr>
            <a:spLocks/>
          </p:cNvSpPr>
          <p:nvPr/>
        </p:nvSpPr>
        <p:spPr bwMode="auto">
          <a:xfrm>
            <a:off x="5239084" y="1573012"/>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14" name="Freeform 32"/>
          <p:cNvSpPr>
            <a:spLocks/>
          </p:cNvSpPr>
          <p:nvPr/>
        </p:nvSpPr>
        <p:spPr bwMode="auto">
          <a:xfrm>
            <a:off x="5243739" y="1791774"/>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15" name="Freeform 33"/>
          <p:cNvSpPr>
            <a:spLocks/>
          </p:cNvSpPr>
          <p:nvPr/>
        </p:nvSpPr>
        <p:spPr bwMode="auto">
          <a:xfrm>
            <a:off x="5248393" y="2019844"/>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16" name="Freeform 34"/>
          <p:cNvSpPr>
            <a:spLocks/>
          </p:cNvSpPr>
          <p:nvPr/>
        </p:nvSpPr>
        <p:spPr bwMode="auto">
          <a:xfrm>
            <a:off x="5239084" y="2243261"/>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17" name="Freeform 35"/>
          <p:cNvSpPr>
            <a:spLocks/>
          </p:cNvSpPr>
          <p:nvPr/>
        </p:nvSpPr>
        <p:spPr bwMode="auto">
          <a:xfrm>
            <a:off x="5239084" y="2466677"/>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18" name="Freeform 36"/>
          <p:cNvSpPr>
            <a:spLocks/>
          </p:cNvSpPr>
          <p:nvPr/>
        </p:nvSpPr>
        <p:spPr bwMode="auto">
          <a:xfrm>
            <a:off x="5239084" y="2690093"/>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19" name="Freeform 65"/>
          <p:cNvSpPr>
            <a:spLocks/>
          </p:cNvSpPr>
          <p:nvPr/>
        </p:nvSpPr>
        <p:spPr bwMode="auto">
          <a:xfrm flipV="1">
            <a:off x="7082269" y="2708711"/>
            <a:ext cx="55854" cy="65163"/>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20" name="Line 66"/>
          <p:cNvSpPr>
            <a:spLocks noChangeShapeType="1"/>
          </p:cNvSpPr>
          <p:nvPr/>
        </p:nvSpPr>
        <p:spPr bwMode="auto">
          <a:xfrm flipH="1">
            <a:off x="7640810" y="2866965"/>
            <a:ext cx="111708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21" name="Line 67"/>
          <p:cNvSpPr>
            <a:spLocks noChangeShapeType="1"/>
          </p:cNvSpPr>
          <p:nvPr/>
        </p:nvSpPr>
        <p:spPr bwMode="auto">
          <a:xfrm flipH="1">
            <a:off x="7640810" y="1247196"/>
            <a:ext cx="111708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22" name="Line 68"/>
          <p:cNvSpPr>
            <a:spLocks noChangeShapeType="1"/>
          </p:cNvSpPr>
          <p:nvPr/>
        </p:nvSpPr>
        <p:spPr bwMode="auto">
          <a:xfrm>
            <a:off x="4177857" y="1135488"/>
            <a:ext cx="0" cy="335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23" name="Line 69"/>
          <p:cNvSpPr>
            <a:spLocks noChangeShapeType="1"/>
          </p:cNvSpPr>
          <p:nvPr/>
        </p:nvSpPr>
        <p:spPr bwMode="auto">
          <a:xfrm>
            <a:off x="3954441" y="1470613"/>
            <a:ext cx="223416" cy="3351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24" name="Line 70"/>
          <p:cNvSpPr>
            <a:spLocks noChangeShapeType="1"/>
          </p:cNvSpPr>
          <p:nvPr/>
        </p:nvSpPr>
        <p:spPr bwMode="auto">
          <a:xfrm>
            <a:off x="4177857" y="1805737"/>
            <a:ext cx="0" cy="446833"/>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25" name="Line 71"/>
          <p:cNvSpPr>
            <a:spLocks noChangeShapeType="1"/>
          </p:cNvSpPr>
          <p:nvPr/>
        </p:nvSpPr>
        <p:spPr bwMode="auto">
          <a:xfrm>
            <a:off x="3898586" y="2252570"/>
            <a:ext cx="558541"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26" name="Line 72"/>
          <p:cNvSpPr>
            <a:spLocks noChangeShapeType="1"/>
          </p:cNvSpPr>
          <p:nvPr/>
        </p:nvSpPr>
        <p:spPr bwMode="auto">
          <a:xfrm>
            <a:off x="4066149" y="2364278"/>
            <a:ext cx="223416"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27" name="Line 73"/>
          <p:cNvSpPr>
            <a:spLocks noChangeShapeType="1"/>
          </p:cNvSpPr>
          <p:nvPr/>
        </p:nvSpPr>
        <p:spPr bwMode="auto">
          <a:xfrm>
            <a:off x="4177857" y="2364278"/>
            <a:ext cx="0" cy="61439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28" name="Line 74"/>
          <p:cNvSpPr>
            <a:spLocks noChangeShapeType="1"/>
          </p:cNvSpPr>
          <p:nvPr/>
        </p:nvSpPr>
        <p:spPr bwMode="auto">
          <a:xfrm>
            <a:off x="8757892" y="1247196"/>
            <a:ext cx="0" cy="55854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29" name="Line 75"/>
          <p:cNvSpPr>
            <a:spLocks noChangeShapeType="1"/>
          </p:cNvSpPr>
          <p:nvPr/>
        </p:nvSpPr>
        <p:spPr bwMode="auto">
          <a:xfrm>
            <a:off x="8757892" y="2420132"/>
            <a:ext cx="0" cy="446833"/>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30" name="Oval 76"/>
          <p:cNvSpPr>
            <a:spLocks noChangeArrowheads="1"/>
          </p:cNvSpPr>
          <p:nvPr/>
        </p:nvSpPr>
        <p:spPr bwMode="auto">
          <a:xfrm>
            <a:off x="8441817" y="1805737"/>
            <a:ext cx="614395" cy="614395"/>
          </a:xfrm>
          <a:prstGeom prst="ellipse">
            <a:avLst/>
          </a:prstGeom>
          <a:solidFill>
            <a:schemeClr val="bg1"/>
          </a:solidFill>
          <a:ln w="28575">
            <a:solidFill>
              <a:schemeClr val="tx1"/>
            </a:solidFill>
            <a:round/>
            <a:headEnd/>
            <a:tailEnd/>
          </a:ln>
        </p:spPr>
        <p:txBody>
          <a:bodyPr wrap="none" anchor="ctr"/>
          <a:lstStyle/>
          <a:p>
            <a:endParaRPr lang="en-US"/>
          </a:p>
        </p:txBody>
      </p:sp>
      <p:graphicFrame>
        <p:nvGraphicFramePr>
          <p:cNvPr id="431" name="Object 2"/>
          <p:cNvGraphicFramePr>
            <a:graphicFrameLocks noChangeAspect="1"/>
          </p:cNvGraphicFramePr>
          <p:nvPr>
            <p:extLst>
              <p:ext uri="{D42A27DB-BD31-4B8C-83A1-F6EECF244321}">
                <p14:modId xmlns:p14="http://schemas.microsoft.com/office/powerpoint/2010/main" val="4029109914"/>
              </p:ext>
            </p:extLst>
          </p:nvPr>
        </p:nvGraphicFramePr>
        <p:xfrm>
          <a:off x="3563462" y="2140862"/>
          <a:ext cx="279270" cy="279270"/>
        </p:xfrm>
        <a:graphic>
          <a:graphicData uri="http://schemas.openxmlformats.org/presentationml/2006/ole">
            <mc:AlternateContent xmlns:mc="http://schemas.openxmlformats.org/markup-compatibility/2006">
              <mc:Choice xmlns:v="urn:schemas-microsoft-com:vml" Requires="v">
                <p:oleObj spid="_x0000_s2810740" name="Equation" r:id="rId14" imgW="152400" imgH="152400" progId="Equation.DSMT4">
                  <p:embed/>
                </p:oleObj>
              </mc:Choice>
              <mc:Fallback>
                <p:oleObj name="Equation" r:id="rId14" imgW="152400" imgH="152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462" y="2140862"/>
                        <a:ext cx="279270" cy="27927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32" name="Object 3"/>
          <p:cNvGraphicFramePr>
            <a:graphicFrameLocks noChangeAspect="1"/>
          </p:cNvGraphicFramePr>
          <p:nvPr>
            <p:extLst>
              <p:ext uri="{D42A27DB-BD31-4B8C-83A1-F6EECF244321}">
                <p14:modId xmlns:p14="http://schemas.microsoft.com/office/powerpoint/2010/main" val="1633183341"/>
              </p:ext>
            </p:extLst>
          </p:nvPr>
        </p:nvGraphicFramePr>
        <p:xfrm>
          <a:off x="8609379" y="1972052"/>
          <a:ext cx="279270" cy="279270"/>
        </p:xfrm>
        <a:graphic>
          <a:graphicData uri="http://schemas.openxmlformats.org/presentationml/2006/ole">
            <mc:AlternateContent xmlns:mc="http://schemas.openxmlformats.org/markup-compatibility/2006">
              <mc:Choice xmlns:v="urn:schemas-microsoft-com:vml" Requires="v">
                <p:oleObj spid="_x0000_s2810741" name="Equation" r:id="rId15" imgW="152400" imgH="152400" progId="Equation.DSMT4">
                  <p:embed/>
                </p:oleObj>
              </mc:Choice>
              <mc:Fallback>
                <p:oleObj name="Equation" r:id="rId15" imgW="152400" imgH="152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9379" y="1972052"/>
                        <a:ext cx="279270" cy="27927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33" name="Line 9"/>
          <p:cNvSpPr>
            <a:spLocks noChangeShapeType="1"/>
          </p:cNvSpPr>
          <p:nvPr/>
        </p:nvSpPr>
        <p:spPr bwMode="auto">
          <a:xfrm flipH="1">
            <a:off x="5294939" y="1470613"/>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34" name="Line 10"/>
          <p:cNvSpPr>
            <a:spLocks noChangeShapeType="1"/>
          </p:cNvSpPr>
          <p:nvPr/>
        </p:nvSpPr>
        <p:spPr bwMode="auto">
          <a:xfrm flipH="1">
            <a:off x="5294939" y="1694029"/>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35" name="Line 11"/>
          <p:cNvSpPr>
            <a:spLocks noChangeShapeType="1"/>
          </p:cNvSpPr>
          <p:nvPr/>
        </p:nvSpPr>
        <p:spPr bwMode="auto">
          <a:xfrm flipH="1">
            <a:off x="5294939" y="1917445"/>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36" name="Line 12"/>
          <p:cNvSpPr>
            <a:spLocks noChangeShapeType="1"/>
          </p:cNvSpPr>
          <p:nvPr/>
        </p:nvSpPr>
        <p:spPr bwMode="auto">
          <a:xfrm flipH="1">
            <a:off x="5294939" y="2140862"/>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37" name="Line 13"/>
          <p:cNvSpPr>
            <a:spLocks noChangeShapeType="1"/>
          </p:cNvSpPr>
          <p:nvPr/>
        </p:nvSpPr>
        <p:spPr bwMode="auto">
          <a:xfrm flipH="1">
            <a:off x="5294939" y="2364278"/>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38" name="Line 14"/>
          <p:cNvSpPr>
            <a:spLocks noChangeShapeType="1"/>
          </p:cNvSpPr>
          <p:nvPr/>
        </p:nvSpPr>
        <p:spPr bwMode="auto">
          <a:xfrm flipH="1">
            <a:off x="5294939" y="2587694"/>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39" name="Line 15"/>
          <p:cNvSpPr>
            <a:spLocks noChangeShapeType="1"/>
          </p:cNvSpPr>
          <p:nvPr/>
        </p:nvSpPr>
        <p:spPr bwMode="auto">
          <a:xfrm flipH="1">
            <a:off x="5294939" y="2811111"/>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0" name="Line 16"/>
          <p:cNvSpPr>
            <a:spLocks noChangeShapeType="1"/>
          </p:cNvSpPr>
          <p:nvPr/>
        </p:nvSpPr>
        <p:spPr bwMode="auto">
          <a:xfrm flipH="1">
            <a:off x="5294939" y="1247196"/>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41" name="Group 41"/>
          <p:cNvGrpSpPr>
            <a:grpSpLocks/>
          </p:cNvGrpSpPr>
          <p:nvPr/>
        </p:nvGrpSpPr>
        <p:grpSpPr bwMode="auto">
          <a:xfrm flipV="1">
            <a:off x="7077615" y="1191342"/>
            <a:ext cx="609740" cy="290907"/>
            <a:chOff x="4028" y="1770"/>
            <a:chExt cx="524" cy="250"/>
          </a:xfrm>
        </p:grpSpPr>
        <p:sp>
          <p:nvSpPr>
            <p:cNvPr id="442" name="Line 38"/>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3" name="Freeform 39"/>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44" name="Freeform 40"/>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445" name="Group 50"/>
          <p:cNvGrpSpPr>
            <a:grpSpLocks/>
          </p:cNvGrpSpPr>
          <p:nvPr/>
        </p:nvGrpSpPr>
        <p:grpSpPr bwMode="auto">
          <a:xfrm flipV="1">
            <a:off x="7082269" y="1570684"/>
            <a:ext cx="609740" cy="290907"/>
            <a:chOff x="4028" y="1770"/>
            <a:chExt cx="524" cy="250"/>
          </a:xfrm>
        </p:grpSpPr>
        <p:sp>
          <p:nvSpPr>
            <p:cNvPr id="446" name="Line 51"/>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7" name="Freeform 52"/>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48" name="Freeform 53"/>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449" name="Group 54"/>
          <p:cNvGrpSpPr>
            <a:grpSpLocks/>
          </p:cNvGrpSpPr>
          <p:nvPr/>
        </p:nvGrpSpPr>
        <p:grpSpPr bwMode="auto">
          <a:xfrm flipV="1">
            <a:off x="7082269" y="1950027"/>
            <a:ext cx="609740" cy="290907"/>
            <a:chOff x="4028" y="1770"/>
            <a:chExt cx="524" cy="250"/>
          </a:xfrm>
        </p:grpSpPr>
        <p:sp>
          <p:nvSpPr>
            <p:cNvPr id="450" name="Line 55"/>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51" name="Freeform 56"/>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2" name="Freeform 57"/>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453" name="Group 58"/>
          <p:cNvGrpSpPr>
            <a:grpSpLocks/>
          </p:cNvGrpSpPr>
          <p:nvPr/>
        </p:nvGrpSpPr>
        <p:grpSpPr bwMode="auto">
          <a:xfrm flipV="1">
            <a:off x="7082269" y="2329369"/>
            <a:ext cx="609740" cy="290907"/>
            <a:chOff x="4028" y="1770"/>
            <a:chExt cx="524" cy="250"/>
          </a:xfrm>
        </p:grpSpPr>
        <p:sp>
          <p:nvSpPr>
            <p:cNvPr id="454" name="Line 59"/>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55" name="Freeform 60"/>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6" name="Freeform 61"/>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457" name="Line 63"/>
          <p:cNvSpPr>
            <a:spLocks noChangeShapeType="1"/>
          </p:cNvSpPr>
          <p:nvPr/>
        </p:nvSpPr>
        <p:spPr bwMode="auto">
          <a:xfrm flipH="1" flipV="1">
            <a:off x="7142778" y="2713366"/>
            <a:ext cx="502687" cy="1675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59" name="Group 458"/>
          <p:cNvGrpSpPr/>
          <p:nvPr/>
        </p:nvGrpSpPr>
        <p:grpSpPr>
          <a:xfrm rot="10800000">
            <a:off x="5465760" y="1703092"/>
            <a:ext cx="168275" cy="177364"/>
            <a:chOff x="6461125" y="1441886"/>
            <a:chExt cx="168275" cy="177364"/>
          </a:xfrm>
        </p:grpSpPr>
        <p:cxnSp>
          <p:nvCxnSpPr>
            <p:cNvPr id="464" name="Straight Connector 463"/>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65" name="Straight Connector 464"/>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460" name="Group 459"/>
          <p:cNvGrpSpPr/>
          <p:nvPr/>
        </p:nvGrpSpPr>
        <p:grpSpPr>
          <a:xfrm rot="10800000">
            <a:off x="5467345" y="2577892"/>
            <a:ext cx="168275" cy="177364"/>
            <a:chOff x="6461125" y="1441886"/>
            <a:chExt cx="168275" cy="177364"/>
          </a:xfrm>
        </p:grpSpPr>
        <p:cxnSp>
          <p:nvCxnSpPr>
            <p:cNvPr id="462" name="Straight Connector 461"/>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63" name="Straight Connector 462"/>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sp>
        <p:nvSpPr>
          <p:cNvPr id="466" name="Rounded Rectangle 465"/>
          <p:cNvSpPr/>
          <p:nvPr/>
        </p:nvSpPr>
        <p:spPr>
          <a:xfrm>
            <a:off x="5549899" y="706852"/>
            <a:ext cx="1841765" cy="2760248"/>
          </a:xfrm>
          <a:prstGeom prst="roundRect">
            <a:avLst/>
          </a:pr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67" name="Group 466"/>
          <p:cNvGrpSpPr/>
          <p:nvPr/>
        </p:nvGrpSpPr>
        <p:grpSpPr>
          <a:xfrm>
            <a:off x="7307526" y="1386339"/>
            <a:ext cx="168275" cy="177364"/>
            <a:chOff x="6461125" y="1441886"/>
            <a:chExt cx="168275" cy="177364"/>
          </a:xfrm>
        </p:grpSpPr>
        <p:cxnSp>
          <p:nvCxnSpPr>
            <p:cNvPr id="468" name="Straight Connector 467"/>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69" name="Straight Connector 468"/>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470" name="Group 469"/>
          <p:cNvGrpSpPr/>
          <p:nvPr/>
        </p:nvGrpSpPr>
        <p:grpSpPr>
          <a:xfrm rot="5400000">
            <a:off x="5858024" y="3378418"/>
            <a:ext cx="168275" cy="177364"/>
            <a:chOff x="6461125" y="1441886"/>
            <a:chExt cx="168275" cy="177364"/>
          </a:xfrm>
        </p:grpSpPr>
        <p:cxnSp>
          <p:nvCxnSpPr>
            <p:cNvPr id="471" name="Straight Connector 470"/>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72" name="Straight Connector 471"/>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473" name="Group 472"/>
          <p:cNvGrpSpPr/>
          <p:nvPr/>
        </p:nvGrpSpPr>
        <p:grpSpPr>
          <a:xfrm>
            <a:off x="7309643" y="2566048"/>
            <a:ext cx="168275" cy="177364"/>
            <a:chOff x="6456892" y="1441886"/>
            <a:chExt cx="168275" cy="177364"/>
          </a:xfrm>
        </p:grpSpPr>
        <p:cxnSp>
          <p:nvCxnSpPr>
            <p:cNvPr id="474" name="Straight Connector 473"/>
            <p:cNvCxnSpPr/>
            <p:nvPr/>
          </p:nvCxnSpPr>
          <p:spPr>
            <a:xfrm flipH="1">
              <a:off x="6456892"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75" name="Straight Connector 474"/>
            <p:cNvCxnSpPr/>
            <p:nvPr/>
          </p:nvCxnSpPr>
          <p:spPr>
            <a:xfrm>
              <a:off x="6542617"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476" name="Group 475"/>
          <p:cNvGrpSpPr/>
          <p:nvPr/>
        </p:nvGrpSpPr>
        <p:grpSpPr>
          <a:xfrm rot="5400000">
            <a:off x="6797824" y="3380007"/>
            <a:ext cx="168275" cy="177364"/>
            <a:chOff x="6461125" y="1441886"/>
            <a:chExt cx="168275" cy="177364"/>
          </a:xfrm>
        </p:grpSpPr>
        <p:cxnSp>
          <p:nvCxnSpPr>
            <p:cNvPr id="477" name="Straight Connector 476"/>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78" name="Straight Connector 477"/>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479" name="Group 478"/>
          <p:cNvGrpSpPr/>
          <p:nvPr/>
        </p:nvGrpSpPr>
        <p:grpSpPr>
          <a:xfrm rot="16200000">
            <a:off x="6886507" y="618169"/>
            <a:ext cx="168275" cy="177364"/>
            <a:chOff x="6461125" y="1441886"/>
            <a:chExt cx="168275" cy="177364"/>
          </a:xfrm>
        </p:grpSpPr>
        <p:cxnSp>
          <p:nvCxnSpPr>
            <p:cNvPr id="480" name="Straight Connector 479"/>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81" name="Straight Connector 480"/>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482" name="Group 481"/>
          <p:cNvGrpSpPr/>
          <p:nvPr/>
        </p:nvGrpSpPr>
        <p:grpSpPr>
          <a:xfrm rot="16200000">
            <a:off x="5902256" y="614994"/>
            <a:ext cx="168275" cy="177364"/>
            <a:chOff x="6461125" y="1441886"/>
            <a:chExt cx="168275" cy="177364"/>
          </a:xfrm>
        </p:grpSpPr>
        <p:cxnSp>
          <p:nvCxnSpPr>
            <p:cNvPr id="483" name="Straight Connector 482"/>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84" name="Straight Connector 483"/>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sp>
        <p:nvSpPr>
          <p:cNvPr id="485" name="Line 69"/>
          <p:cNvSpPr>
            <a:spLocks noChangeShapeType="1"/>
          </p:cNvSpPr>
          <p:nvPr/>
        </p:nvSpPr>
        <p:spPr bwMode="auto">
          <a:xfrm>
            <a:off x="4146550" y="1419413"/>
            <a:ext cx="28132" cy="3799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86" name="Group 485"/>
          <p:cNvGrpSpPr/>
          <p:nvPr/>
        </p:nvGrpSpPr>
        <p:grpSpPr>
          <a:xfrm>
            <a:off x="5631269" y="771938"/>
            <a:ext cx="1682473" cy="2661294"/>
            <a:chOff x="5631269" y="873538"/>
            <a:chExt cx="1682473" cy="2661294"/>
          </a:xfrm>
        </p:grpSpPr>
        <p:sp>
          <p:nvSpPr>
            <p:cNvPr id="487" name="Rounded Rectangle 486"/>
            <p:cNvSpPr/>
            <p:nvPr/>
          </p:nvSpPr>
          <p:spPr>
            <a:xfrm>
              <a:off x="5702304" y="952755"/>
              <a:ext cx="1540011" cy="2504300"/>
            </a:xfrm>
            <a:prstGeom prst="roundRect">
              <a:avLst/>
            </a:pr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88" name="Group 487"/>
            <p:cNvGrpSpPr/>
            <p:nvPr/>
          </p:nvGrpSpPr>
          <p:grpSpPr>
            <a:xfrm>
              <a:off x="7171960" y="1569235"/>
              <a:ext cx="140705" cy="160918"/>
              <a:chOff x="6461125" y="1441886"/>
              <a:chExt cx="168275" cy="177364"/>
            </a:xfrm>
          </p:grpSpPr>
          <p:cxnSp>
            <p:nvCxnSpPr>
              <p:cNvPr id="508" name="Straight Connector 507"/>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09" name="Straight Connector 508"/>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489" name="Group 488"/>
            <p:cNvGrpSpPr/>
            <p:nvPr/>
          </p:nvGrpSpPr>
          <p:grpSpPr>
            <a:xfrm rot="5400000">
              <a:off x="5953961" y="3382903"/>
              <a:ext cx="152671" cy="148305"/>
              <a:chOff x="6461125" y="1441886"/>
              <a:chExt cx="168275" cy="177364"/>
            </a:xfrm>
          </p:grpSpPr>
          <p:cxnSp>
            <p:nvCxnSpPr>
              <p:cNvPr id="506" name="Straight Connector 505"/>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07" name="Straight Connector 506"/>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490" name="Group 489"/>
            <p:cNvGrpSpPr/>
            <p:nvPr/>
          </p:nvGrpSpPr>
          <p:grpSpPr>
            <a:xfrm>
              <a:off x="5631269" y="1629143"/>
              <a:ext cx="1682473" cy="1171329"/>
              <a:chOff x="4612196" y="328207"/>
              <a:chExt cx="2012142" cy="1291043"/>
            </a:xfrm>
          </p:grpSpPr>
          <p:cxnSp>
            <p:nvCxnSpPr>
              <p:cNvPr id="500" name="Straight Connector 499"/>
              <p:cNvCxnSpPr/>
              <p:nvPr/>
            </p:nvCxnSpPr>
            <p:spPr>
              <a:xfrm flipH="1">
                <a:off x="6456063"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01" name="Straight Connector 500"/>
              <p:cNvCxnSpPr/>
              <p:nvPr/>
            </p:nvCxnSpPr>
            <p:spPr>
              <a:xfrm>
                <a:off x="6541788"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02" name="Straight Connector 501"/>
              <p:cNvCxnSpPr/>
              <p:nvPr/>
            </p:nvCxnSpPr>
            <p:spPr>
              <a:xfrm flipH="1" flipV="1">
                <a:off x="4614596" y="1346465"/>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03" name="Straight Connector 502"/>
              <p:cNvCxnSpPr/>
              <p:nvPr/>
            </p:nvCxnSpPr>
            <p:spPr>
              <a:xfrm flipV="1">
                <a:off x="4700325" y="134646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04" name="Straight Connector 503"/>
              <p:cNvCxnSpPr/>
              <p:nvPr/>
            </p:nvCxnSpPr>
            <p:spPr>
              <a:xfrm flipH="1" flipV="1">
                <a:off x="4612196" y="328207"/>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05" name="Straight Connector 504"/>
              <p:cNvCxnSpPr/>
              <p:nvPr/>
            </p:nvCxnSpPr>
            <p:spPr>
              <a:xfrm flipV="1">
                <a:off x="4697920" y="328207"/>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491" name="Group 490"/>
            <p:cNvGrpSpPr/>
            <p:nvPr/>
          </p:nvGrpSpPr>
          <p:grpSpPr>
            <a:xfrm rot="5400000">
              <a:off x="6739784" y="3384344"/>
              <a:ext cx="152671" cy="148305"/>
              <a:chOff x="6461125" y="1441886"/>
              <a:chExt cx="168275" cy="177364"/>
            </a:xfrm>
          </p:grpSpPr>
          <p:cxnSp>
            <p:nvCxnSpPr>
              <p:cNvPr id="498" name="Straight Connector 497"/>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99" name="Straight Connector 498"/>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492" name="Group 491"/>
            <p:cNvGrpSpPr/>
            <p:nvPr/>
          </p:nvGrpSpPr>
          <p:grpSpPr>
            <a:xfrm rot="16200000">
              <a:off x="6813938" y="878601"/>
              <a:ext cx="152671" cy="148305"/>
              <a:chOff x="6461125" y="1441886"/>
              <a:chExt cx="168275" cy="177364"/>
            </a:xfrm>
          </p:grpSpPr>
          <p:cxnSp>
            <p:nvCxnSpPr>
              <p:cNvPr id="496" name="Straight Connector 495"/>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97" name="Straight Connector 496"/>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493" name="Group 492"/>
            <p:cNvGrpSpPr/>
            <p:nvPr/>
          </p:nvGrpSpPr>
          <p:grpSpPr>
            <a:xfrm rot="16200000">
              <a:off x="5990946" y="875721"/>
              <a:ext cx="152671" cy="148305"/>
              <a:chOff x="6461125" y="1441886"/>
              <a:chExt cx="168275" cy="177364"/>
            </a:xfrm>
          </p:grpSpPr>
          <p:cxnSp>
            <p:nvCxnSpPr>
              <p:cNvPr id="494" name="Straight Connector 493"/>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495" name="Straight Connector 494"/>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grpSp>
        <p:nvGrpSpPr>
          <p:cNvPr id="510" name="Group 509"/>
          <p:cNvGrpSpPr/>
          <p:nvPr/>
        </p:nvGrpSpPr>
        <p:grpSpPr>
          <a:xfrm>
            <a:off x="5312713" y="465239"/>
            <a:ext cx="2303053" cy="3200828"/>
            <a:chOff x="5631269" y="873538"/>
            <a:chExt cx="1682473" cy="2661294"/>
          </a:xfrm>
        </p:grpSpPr>
        <p:sp>
          <p:nvSpPr>
            <p:cNvPr id="511" name="Rounded Rectangle 510"/>
            <p:cNvSpPr/>
            <p:nvPr/>
          </p:nvSpPr>
          <p:spPr>
            <a:xfrm>
              <a:off x="5702304" y="952755"/>
              <a:ext cx="1540011" cy="2504300"/>
            </a:xfrm>
            <a:prstGeom prst="roundRect">
              <a:avLst/>
            </a:prstGeom>
            <a:noFill/>
            <a:ln w="1905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12" name="Group 511"/>
            <p:cNvGrpSpPr/>
            <p:nvPr/>
          </p:nvGrpSpPr>
          <p:grpSpPr>
            <a:xfrm>
              <a:off x="7171960" y="1569235"/>
              <a:ext cx="140705" cy="160918"/>
              <a:chOff x="6461125" y="1441886"/>
              <a:chExt cx="168275" cy="177364"/>
            </a:xfrm>
          </p:grpSpPr>
          <p:cxnSp>
            <p:nvCxnSpPr>
              <p:cNvPr id="532" name="Straight Connector 531"/>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33" name="Straight Connector 532"/>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513" name="Group 512"/>
            <p:cNvGrpSpPr/>
            <p:nvPr/>
          </p:nvGrpSpPr>
          <p:grpSpPr>
            <a:xfrm rot="5400000">
              <a:off x="5953961" y="3382903"/>
              <a:ext cx="152671" cy="148305"/>
              <a:chOff x="6461125" y="1441886"/>
              <a:chExt cx="168275" cy="177364"/>
            </a:xfrm>
          </p:grpSpPr>
          <p:cxnSp>
            <p:nvCxnSpPr>
              <p:cNvPr id="530" name="Straight Connector 529"/>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31" name="Straight Connector 530"/>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514" name="Group 513"/>
            <p:cNvGrpSpPr/>
            <p:nvPr/>
          </p:nvGrpSpPr>
          <p:grpSpPr>
            <a:xfrm>
              <a:off x="5631269" y="1629143"/>
              <a:ext cx="1682473" cy="1171329"/>
              <a:chOff x="4612196" y="328207"/>
              <a:chExt cx="2012142" cy="1291043"/>
            </a:xfrm>
          </p:grpSpPr>
          <p:cxnSp>
            <p:nvCxnSpPr>
              <p:cNvPr id="524" name="Straight Connector 523"/>
              <p:cNvCxnSpPr/>
              <p:nvPr/>
            </p:nvCxnSpPr>
            <p:spPr>
              <a:xfrm flipH="1">
                <a:off x="6456063"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25" name="Straight Connector 524"/>
              <p:cNvCxnSpPr/>
              <p:nvPr/>
            </p:nvCxnSpPr>
            <p:spPr>
              <a:xfrm>
                <a:off x="6541788"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26" name="Straight Connector 525"/>
              <p:cNvCxnSpPr/>
              <p:nvPr/>
            </p:nvCxnSpPr>
            <p:spPr>
              <a:xfrm flipH="1" flipV="1">
                <a:off x="4614596" y="1346465"/>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27" name="Straight Connector 526"/>
              <p:cNvCxnSpPr/>
              <p:nvPr/>
            </p:nvCxnSpPr>
            <p:spPr>
              <a:xfrm flipV="1">
                <a:off x="4700325" y="134646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28" name="Straight Connector 527"/>
              <p:cNvCxnSpPr/>
              <p:nvPr/>
            </p:nvCxnSpPr>
            <p:spPr>
              <a:xfrm flipH="1" flipV="1">
                <a:off x="4612196" y="328207"/>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29" name="Straight Connector 528"/>
              <p:cNvCxnSpPr/>
              <p:nvPr/>
            </p:nvCxnSpPr>
            <p:spPr>
              <a:xfrm flipV="1">
                <a:off x="4697920" y="328207"/>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515" name="Group 514"/>
            <p:cNvGrpSpPr/>
            <p:nvPr/>
          </p:nvGrpSpPr>
          <p:grpSpPr>
            <a:xfrm rot="5400000">
              <a:off x="6739784" y="3384344"/>
              <a:ext cx="152671" cy="148305"/>
              <a:chOff x="6461125" y="1441886"/>
              <a:chExt cx="168275" cy="177364"/>
            </a:xfrm>
          </p:grpSpPr>
          <p:cxnSp>
            <p:nvCxnSpPr>
              <p:cNvPr id="522" name="Straight Connector 521"/>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23" name="Straight Connector 522"/>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516" name="Group 515"/>
            <p:cNvGrpSpPr/>
            <p:nvPr/>
          </p:nvGrpSpPr>
          <p:grpSpPr>
            <a:xfrm rot="16200000">
              <a:off x="6813938" y="878601"/>
              <a:ext cx="152671" cy="148305"/>
              <a:chOff x="6461125" y="1441886"/>
              <a:chExt cx="168275" cy="177364"/>
            </a:xfrm>
          </p:grpSpPr>
          <p:cxnSp>
            <p:nvCxnSpPr>
              <p:cNvPr id="520" name="Straight Connector 519"/>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21" name="Straight Connector 520"/>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nvGrpSpPr>
            <p:cNvPr id="517" name="Group 516"/>
            <p:cNvGrpSpPr/>
            <p:nvPr/>
          </p:nvGrpSpPr>
          <p:grpSpPr>
            <a:xfrm rot="16200000">
              <a:off x="5990946" y="875721"/>
              <a:ext cx="152671" cy="148305"/>
              <a:chOff x="6461125" y="1441886"/>
              <a:chExt cx="168275" cy="177364"/>
            </a:xfrm>
          </p:grpSpPr>
          <p:cxnSp>
            <p:nvCxnSpPr>
              <p:cNvPr id="518" name="Straight Connector 517"/>
              <p:cNvCxnSpPr/>
              <p:nvPr/>
            </p:nvCxnSpPr>
            <p:spPr>
              <a:xfrm flipH="1">
                <a:off x="6461125"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519" name="Straight Connector 518"/>
              <p:cNvCxnSpPr/>
              <p:nvPr/>
            </p:nvCxnSpPr>
            <p:spPr>
              <a:xfrm>
                <a:off x="6546850" y="1441886"/>
                <a:ext cx="82550" cy="177364"/>
              </a:xfrm>
              <a:prstGeom prst="line">
                <a:avLst/>
              </a:prstGeom>
              <a:ln w="1905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grpSp>
      <p:grpSp>
        <p:nvGrpSpPr>
          <p:cNvPr id="534" name="Group 533"/>
          <p:cNvGrpSpPr/>
          <p:nvPr/>
        </p:nvGrpSpPr>
        <p:grpSpPr>
          <a:xfrm flipH="1" flipV="1">
            <a:off x="7273363" y="1181941"/>
            <a:ext cx="224167" cy="1659723"/>
            <a:chOff x="7273363" y="1321641"/>
            <a:chExt cx="224167" cy="1659723"/>
          </a:xfrm>
        </p:grpSpPr>
        <p:grpSp>
          <p:nvGrpSpPr>
            <p:cNvPr id="535" name="Group 534"/>
            <p:cNvGrpSpPr/>
            <p:nvPr/>
          </p:nvGrpSpPr>
          <p:grpSpPr>
            <a:xfrm>
              <a:off x="7286294" y="2465878"/>
              <a:ext cx="191624" cy="137308"/>
              <a:chOff x="7286294" y="2465878"/>
              <a:chExt cx="191624" cy="137308"/>
            </a:xfrm>
          </p:grpSpPr>
          <p:cxnSp>
            <p:nvCxnSpPr>
              <p:cNvPr id="548" name="Straight Connector 547"/>
              <p:cNvCxnSpPr/>
              <p:nvPr/>
            </p:nvCxnSpPr>
            <p:spPr>
              <a:xfrm>
                <a:off x="7286294" y="2482210"/>
                <a:ext cx="165431" cy="12097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549" name="Straight Connector 548"/>
              <p:cNvCxnSpPr/>
              <p:nvPr/>
            </p:nvCxnSpPr>
            <p:spPr>
              <a:xfrm flipV="1">
                <a:off x="7292644" y="2465878"/>
                <a:ext cx="185274" cy="2056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grpSp>
        <p:grpSp>
          <p:nvGrpSpPr>
            <p:cNvPr id="536" name="Group 535"/>
            <p:cNvGrpSpPr/>
            <p:nvPr/>
          </p:nvGrpSpPr>
          <p:grpSpPr>
            <a:xfrm>
              <a:off x="7299556" y="2844056"/>
              <a:ext cx="191624" cy="137308"/>
              <a:chOff x="7286294" y="2465878"/>
              <a:chExt cx="191624" cy="137308"/>
            </a:xfrm>
          </p:grpSpPr>
          <p:cxnSp>
            <p:nvCxnSpPr>
              <p:cNvPr id="546" name="Straight Connector 545"/>
              <p:cNvCxnSpPr/>
              <p:nvPr/>
            </p:nvCxnSpPr>
            <p:spPr>
              <a:xfrm>
                <a:off x="7286294" y="2482210"/>
                <a:ext cx="165431" cy="12097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547" name="Straight Connector 546"/>
              <p:cNvCxnSpPr/>
              <p:nvPr/>
            </p:nvCxnSpPr>
            <p:spPr>
              <a:xfrm flipV="1">
                <a:off x="7292644" y="2465878"/>
                <a:ext cx="185274" cy="2056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grpSp>
        <p:grpSp>
          <p:nvGrpSpPr>
            <p:cNvPr id="537" name="Group 536"/>
            <p:cNvGrpSpPr/>
            <p:nvPr/>
          </p:nvGrpSpPr>
          <p:grpSpPr>
            <a:xfrm>
              <a:off x="7305906" y="1707193"/>
              <a:ext cx="191624" cy="137308"/>
              <a:chOff x="7286294" y="2465878"/>
              <a:chExt cx="191624" cy="137308"/>
            </a:xfrm>
          </p:grpSpPr>
          <p:cxnSp>
            <p:nvCxnSpPr>
              <p:cNvPr id="544" name="Straight Connector 543"/>
              <p:cNvCxnSpPr/>
              <p:nvPr/>
            </p:nvCxnSpPr>
            <p:spPr>
              <a:xfrm>
                <a:off x="7286294" y="2482210"/>
                <a:ext cx="165431" cy="12097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545" name="Straight Connector 544"/>
              <p:cNvCxnSpPr/>
              <p:nvPr/>
            </p:nvCxnSpPr>
            <p:spPr>
              <a:xfrm flipV="1">
                <a:off x="7292644" y="2465878"/>
                <a:ext cx="185274" cy="2056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grpSp>
        <p:grpSp>
          <p:nvGrpSpPr>
            <p:cNvPr id="538" name="Group 537"/>
            <p:cNvGrpSpPr/>
            <p:nvPr/>
          </p:nvGrpSpPr>
          <p:grpSpPr>
            <a:xfrm>
              <a:off x="7273363" y="1321641"/>
              <a:ext cx="191624" cy="137308"/>
              <a:chOff x="7286294" y="2465878"/>
              <a:chExt cx="191624" cy="137308"/>
            </a:xfrm>
          </p:grpSpPr>
          <p:cxnSp>
            <p:nvCxnSpPr>
              <p:cNvPr id="542" name="Straight Connector 541"/>
              <p:cNvCxnSpPr/>
              <p:nvPr/>
            </p:nvCxnSpPr>
            <p:spPr>
              <a:xfrm>
                <a:off x="7286294" y="2482210"/>
                <a:ext cx="165431" cy="12097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543" name="Straight Connector 542"/>
              <p:cNvCxnSpPr/>
              <p:nvPr/>
            </p:nvCxnSpPr>
            <p:spPr>
              <a:xfrm flipV="1">
                <a:off x="7292644" y="2465878"/>
                <a:ext cx="185274" cy="2056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grpSp>
        <p:grpSp>
          <p:nvGrpSpPr>
            <p:cNvPr id="539" name="Group 538"/>
            <p:cNvGrpSpPr/>
            <p:nvPr/>
          </p:nvGrpSpPr>
          <p:grpSpPr>
            <a:xfrm>
              <a:off x="7286294" y="2077400"/>
              <a:ext cx="191624" cy="137308"/>
              <a:chOff x="7286294" y="2465878"/>
              <a:chExt cx="191624" cy="137308"/>
            </a:xfrm>
          </p:grpSpPr>
          <p:cxnSp>
            <p:nvCxnSpPr>
              <p:cNvPr id="540" name="Straight Connector 539"/>
              <p:cNvCxnSpPr/>
              <p:nvPr/>
            </p:nvCxnSpPr>
            <p:spPr>
              <a:xfrm>
                <a:off x="7286294" y="2482210"/>
                <a:ext cx="165431" cy="12097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cxnSp>
            <p:nvCxnSpPr>
              <p:cNvPr id="541" name="Straight Connector 540"/>
              <p:cNvCxnSpPr/>
              <p:nvPr/>
            </p:nvCxnSpPr>
            <p:spPr>
              <a:xfrm flipV="1">
                <a:off x="7292644" y="2465878"/>
                <a:ext cx="185274" cy="20566"/>
              </a:xfrm>
              <a:prstGeom prst="line">
                <a:avLst/>
              </a:prstGeom>
              <a:ln>
                <a:solidFill>
                  <a:srgbClr val="FFFF00"/>
                </a:solidFill>
              </a:ln>
              <a:effectLst/>
            </p:spPr>
            <p:style>
              <a:lnRef idx="2">
                <a:schemeClr val="accent1"/>
              </a:lnRef>
              <a:fillRef idx="0">
                <a:schemeClr val="accent1"/>
              </a:fillRef>
              <a:effectRef idx="1">
                <a:schemeClr val="accent1"/>
              </a:effectRef>
              <a:fontRef idx="minor">
                <a:schemeClr val="tx1"/>
              </a:fontRef>
            </p:style>
          </p:cxnSp>
        </p:grpSp>
      </p:grpSp>
      <p:graphicFrame>
        <p:nvGraphicFramePr>
          <p:cNvPr id="550" name="Object 549"/>
          <p:cNvGraphicFramePr>
            <a:graphicFrameLocks noChangeAspect="1"/>
          </p:cNvGraphicFramePr>
          <p:nvPr>
            <p:extLst>
              <p:ext uri="{D42A27DB-BD31-4B8C-83A1-F6EECF244321}">
                <p14:modId xmlns:p14="http://schemas.microsoft.com/office/powerpoint/2010/main" val="949168292"/>
              </p:ext>
            </p:extLst>
          </p:nvPr>
        </p:nvGraphicFramePr>
        <p:xfrm>
          <a:off x="7720584" y="1256505"/>
          <a:ext cx="234950" cy="233362"/>
        </p:xfrm>
        <a:graphic>
          <a:graphicData uri="http://schemas.openxmlformats.org/presentationml/2006/ole">
            <mc:AlternateContent xmlns:mc="http://schemas.openxmlformats.org/markup-compatibility/2006">
              <mc:Choice xmlns:v="urn:schemas-microsoft-com:vml" Requires="v">
                <p:oleObj spid="_x0000_s2810742" name="Equation" r:id="rId16" imgW="139700" imgH="139700" progId="Equation.DSMT4">
                  <p:embed/>
                </p:oleObj>
              </mc:Choice>
              <mc:Fallback>
                <p:oleObj name="Equation" r:id="rId16" imgW="139700" imgH="139700" progId="Equation.DSMT4">
                  <p:embed/>
                  <p:pic>
                    <p:nvPicPr>
                      <p:cNvPr id="0" name=""/>
                      <p:cNvPicPr/>
                      <p:nvPr/>
                    </p:nvPicPr>
                    <p:blipFill>
                      <a:blip r:embed="rId17"/>
                      <a:stretch>
                        <a:fillRect/>
                      </a:stretch>
                    </p:blipFill>
                    <p:spPr>
                      <a:xfrm>
                        <a:off x="7720584" y="1256505"/>
                        <a:ext cx="234950" cy="233362"/>
                      </a:xfrm>
                      <a:prstGeom prst="rect">
                        <a:avLst/>
                      </a:prstGeom>
                    </p:spPr>
                  </p:pic>
                </p:oleObj>
              </mc:Fallback>
            </mc:AlternateContent>
          </a:graphicData>
        </a:graphic>
      </p:graphicFrame>
      <p:grpSp>
        <p:nvGrpSpPr>
          <p:cNvPr id="551" name="Group 550"/>
          <p:cNvGrpSpPr/>
          <p:nvPr/>
        </p:nvGrpSpPr>
        <p:grpSpPr>
          <a:xfrm>
            <a:off x="4567669" y="1057700"/>
            <a:ext cx="114883" cy="155575"/>
            <a:chOff x="4174682" y="209550"/>
            <a:chExt cx="114883" cy="155575"/>
          </a:xfrm>
        </p:grpSpPr>
        <p:cxnSp>
          <p:nvCxnSpPr>
            <p:cNvPr id="552" name="Straight Connector 551"/>
            <p:cNvCxnSpPr/>
            <p:nvPr/>
          </p:nvCxnSpPr>
          <p:spPr>
            <a:xfrm>
              <a:off x="4177857" y="209550"/>
              <a:ext cx="111708" cy="762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53" name="Straight Connector 552"/>
            <p:cNvCxnSpPr/>
            <p:nvPr/>
          </p:nvCxnSpPr>
          <p:spPr>
            <a:xfrm flipV="1">
              <a:off x="4174682" y="288925"/>
              <a:ext cx="111708" cy="762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7649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8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dissolve">
                                      <p:cBhvr>
                                        <p:cTn id="11" dur="500"/>
                                        <p:tgtEl>
                                          <p:spTgt spid="5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486"/>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5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dissolve">
                                      <p:cBhvr>
                                        <p:cTn id="22" dur="500"/>
                                        <p:tgtEl>
                                          <p:spTgt spid="9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34"/>
                                        </p:tgtEl>
                                        <p:attrNameLst>
                                          <p:attrName>style.visibility</p:attrName>
                                        </p:attrNameLst>
                                      </p:cBhvr>
                                      <p:to>
                                        <p:strVal val="visible"/>
                                      </p:to>
                                    </p:set>
                                    <p:animEffect transition="in" filter="dissolve">
                                      <p:cBhvr>
                                        <p:cTn id="27" dur="500"/>
                                        <p:tgtEl>
                                          <p:spTgt spid="534"/>
                                        </p:tgtEl>
                                      </p:cBhvr>
                                    </p:animEffect>
                                  </p:childTnLst>
                                </p:cTn>
                              </p:par>
                              <p:par>
                                <p:cTn id="28" presetID="9" presetClass="entr" presetSubtype="0" fill="hold" nodeType="withEffect">
                                  <p:stCondLst>
                                    <p:cond delay="0"/>
                                  </p:stCondLst>
                                  <p:childTnLst>
                                    <p:set>
                                      <p:cBhvr>
                                        <p:cTn id="29" dur="1" fill="hold">
                                          <p:stCondLst>
                                            <p:cond delay="0"/>
                                          </p:stCondLst>
                                        </p:cTn>
                                        <p:tgtEl>
                                          <p:spTgt spid="550"/>
                                        </p:tgtEl>
                                        <p:attrNameLst>
                                          <p:attrName>style.visibility</p:attrName>
                                        </p:attrNameLst>
                                      </p:cBhvr>
                                      <p:to>
                                        <p:strVal val="visible"/>
                                      </p:to>
                                    </p:set>
                                    <p:animEffect transition="in" filter="dissolve">
                                      <p:cBhvr>
                                        <p:cTn id="30" dur="500"/>
                                        <p:tgtEl>
                                          <p:spTgt spid="550"/>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11"/>
                                        </p:tgtEl>
                                        <p:attrNameLst>
                                          <p:attrName>style.visibility</p:attrName>
                                        </p:attrNameLst>
                                      </p:cBhvr>
                                      <p:to>
                                        <p:strVal val="visible"/>
                                      </p:to>
                                    </p:set>
                                    <p:animEffect transition="in" filter="dissolve">
                                      <p:cBhvr>
                                        <p:cTn id="33" dur="500"/>
                                        <p:tgtEl>
                                          <p:spTgt spid="111"/>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84"/>
                                        </p:tgtEl>
                                        <p:attrNameLst>
                                          <p:attrName>style.visibility</p:attrName>
                                        </p:attrNameLst>
                                      </p:cBhvr>
                                      <p:to>
                                        <p:strVal val="visible"/>
                                      </p:to>
                                    </p:set>
                                    <p:animEffect transition="in" filter="dissolve">
                                      <p:cBhvr>
                                        <p:cTn id="38" dur="500"/>
                                        <p:tgtEl>
                                          <p:spTgt spid="84"/>
                                        </p:tgtEl>
                                      </p:cBhvr>
                                    </p:animEffect>
                                  </p:childTnLst>
                                </p:cTn>
                              </p:par>
                              <p:par>
                                <p:cTn id="39" presetID="9"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dissolve">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51" grpId="0"/>
      <p:bldP spid="84" grpId="0"/>
      <p:bldP spid="99" grpId="0"/>
      <p:bldP spid="48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61.)</a:t>
            </a:r>
          </a:p>
        </p:txBody>
      </p:sp>
      <p:sp>
        <p:nvSpPr>
          <p:cNvPr id="2" name="TextBox 1"/>
          <p:cNvSpPr txBox="1"/>
          <p:nvPr/>
        </p:nvSpPr>
        <p:spPr>
          <a:xfrm>
            <a:off x="234951" y="351251"/>
            <a:ext cx="4584701" cy="1138773"/>
          </a:xfrm>
          <a:prstGeom prst="rect">
            <a:avLst/>
          </a:prstGeom>
          <a:noFill/>
        </p:spPr>
        <p:txBody>
          <a:bodyPr wrap="square" rtlCol="0">
            <a:spAutoFit/>
          </a:bodyPr>
          <a:lstStyle/>
          <a:p>
            <a:r>
              <a:rPr lang="en-US" sz="2800" dirty="0">
                <a:solidFill>
                  <a:srgbClr val="FF0000"/>
                </a:solidFill>
                <a:latin typeface="Apple Chancery"/>
                <a:cs typeface="Apple Chancery"/>
              </a:rPr>
              <a:t>A rudimentary graph </a:t>
            </a:r>
            <a:r>
              <a:rPr lang="en-US" sz="2000" dirty="0">
                <a:latin typeface="Times New Roman"/>
                <a:cs typeface="Times New Roman"/>
              </a:rPr>
              <a:t>of the proceedings from the </a:t>
            </a:r>
            <a:r>
              <a:rPr lang="en-US" sz="2000" dirty="0">
                <a:solidFill>
                  <a:srgbClr val="0000FF"/>
                </a:solidFill>
                <a:latin typeface="Times New Roman"/>
                <a:cs typeface="Times New Roman"/>
              </a:rPr>
              <a:t>closing </a:t>
            </a:r>
            <a:r>
              <a:rPr lang="en-US" sz="2000" dirty="0">
                <a:solidFill>
                  <a:srgbClr val="000000"/>
                </a:solidFill>
                <a:latin typeface="Times New Roman"/>
                <a:cs typeface="Times New Roman"/>
              </a:rPr>
              <a:t>to</a:t>
            </a:r>
            <a:r>
              <a:rPr lang="en-US" sz="2000" dirty="0">
                <a:solidFill>
                  <a:srgbClr val="0000FF"/>
                </a:solidFill>
                <a:latin typeface="Times New Roman"/>
                <a:cs typeface="Times New Roman"/>
              </a:rPr>
              <a:t> opening </a:t>
            </a:r>
            <a:r>
              <a:rPr lang="en-US" sz="2000" dirty="0">
                <a:solidFill>
                  <a:srgbClr val="000000"/>
                </a:solidFill>
                <a:latin typeface="Times New Roman"/>
                <a:cs typeface="Times New Roman"/>
              </a:rPr>
              <a:t>of the switch:</a:t>
            </a:r>
          </a:p>
        </p:txBody>
      </p:sp>
      <p:sp>
        <p:nvSpPr>
          <p:cNvPr id="84" name="TextBox 83"/>
          <p:cNvSpPr txBox="1"/>
          <p:nvPr/>
        </p:nvSpPr>
        <p:spPr>
          <a:xfrm>
            <a:off x="476251" y="1921617"/>
            <a:ext cx="3117849" cy="1323439"/>
          </a:xfrm>
          <a:prstGeom prst="rect">
            <a:avLst/>
          </a:prstGeom>
          <a:noFill/>
        </p:spPr>
        <p:txBody>
          <a:bodyPr wrap="square" rtlCol="0">
            <a:spAutoFit/>
          </a:bodyPr>
          <a:lstStyle/>
          <a:p>
            <a:r>
              <a:rPr lang="en-US" sz="2000" dirty="0">
                <a:solidFill>
                  <a:srgbClr val="FF0000"/>
                </a:solidFill>
                <a:latin typeface="Apple Chancery"/>
                <a:cs typeface="Apple Chancery"/>
              </a:rPr>
              <a:t>--The first graph </a:t>
            </a:r>
            <a:r>
              <a:rPr lang="en-US" sz="2000" dirty="0">
                <a:solidFill>
                  <a:srgbClr val="0000FF"/>
                </a:solidFill>
                <a:latin typeface="Times New Roman"/>
                <a:cs typeface="Times New Roman"/>
              </a:rPr>
              <a:t>animates</a:t>
            </a:r>
            <a:r>
              <a:rPr lang="en-US" sz="2000" dirty="0">
                <a:latin typeface="Times New Roman"/>
                <a:cs typeface="Times New Roman"/>
              </a:rPr>
              <a:t> the </a:t>
            </a:r>
            <a:r>
              <a:rPr lang="en-US" sz="2000" i="1" dirty="0">
                <a:solidFill>
                  <a:srgbClr val="FF0000"/>
                </a:solidFill>
                <a:latin typeface="Times New Roman"/>
                <a:cs typeface="Times New Roman"/>
              </a:rPr>
              <a:t>B-</a:t>
            </a:r>
            <a:r>
              <a:rPr lang="en-US" sz="2000" i="1" dirty="0" err="1">
                <a:solidFill>
                  <a:srgbClr val="FF0000"/>
                </a:solidFill>
                <a:latin typeface="Times New Roman"/>
                <a:cs typeface="Times New Roman"/>
              </a:rPr>
              <a:t>fld</a:t>
            </a:r>
            <a:r>
              <a:rPr lang="en-US" sz="2000" i="1" dirty="0">
                <a:solidFill>
                  <a:srgbClr val="FF0000"/>
                </a:solidFill>
                <a:latin typeface="Times New Roman"/>
                <a:cs typeface="Times New Roman"/>
              </a:rPr>
              <a:t> </a:t>
            </a:r>
            <a:r>
              <a:rPr lang="en-US" sz="2000" dirty="0">
                <a:latin typeface="Times New Roman"/>
                <a:cs typeface="Times New Roman"/>
              </a:rPr>
              <a:t>and </a:t>
            </a:r>
            <a:r>
              <a:rPr lang="en-US" sz="2000" dirty="0">
                <a:solidFill>
                  <a:srgbClr val="FF0000"/>
                </a:solidFill>
                <a:latin typeface="Times New Roman"/>
                <a:cs typeface="Times New Roman"/>
              </a:rPr>
              <a:t>magnetic flux </a:t>
            </a:r>
            <a:r>
              <a:rPr lang="en-US" sz="2000" dirty="0">
                <a:solidFill>
                  <a:srgbClr val="0000FF"/>
                </a:solidFill>
                <a:latin typeface="Times New Roman"/>
                <a:cs typeface="Times New Roman"/>
              </a:rPr>
              <a:t>down the axis of the </a:t>
            </a:r>
            <a:r>
              <a:rPr lang="en-US" sz="2000" dirty="0">
                <a:solidFill>
                  <a:srgbClr val="FF0000"/>
                </a:solidFill>
                <a:latin typeface="Times New Roman"/>
                <a:cs typeface="Times New Roman"/>
              </a:rPr>
              <a:t>primary coil;</a:t>
            </a:r>
            <a:endParaRPr lang="en-US" sz="2000" dirty="0">
              <a:solidFill>
                <a:srgbClr val="000000"/>
              </a:solidFill>
              <a:latin typeface="Times New Roman"/>
              <a:cs typeface="Times New Roman"/>
            </a:endParaRPr>
          </a:p>
        </p:txBody>
      </p:sp>
      <p:grpSp>
        <p:nvGrpSpPr>
          <p:cNvPr id="3" name="Group 2"/>
          <p:cNvGrpSpPr/>
          <p:nvPr/>
        </p:nvGrpSpPr>
        <p:grpSpPr>
          <a:xfrm>
            <a:off x="5737744" y="351251"/>
            <a:ext cx="3371423" cy="2203988"/>
            <a:chOff x="5709656" y="4464050"/>
            <a:chExt cx="3371423" cy="2203988"/>
          </a:xfrm>
        </p:grpSpPr>
        <p:sp>
          <p:nvSpPr>
            <p:cNvPr id="252" name="Rectangle 6"/>
            <p:cNvSpPr>
              <a:spLocks noChangeArrowheads="1"/>
            </p:cNvSpPr>
            <p:nvPr/>
          </p:nvSpPr>
          <p:spPr bwMode="auto">
            <a:xfrm>
              <a:off x="6772428" y="4679626"/>
              <a:ext cx="1439884" cy="1988412"/>
            </a:xfrm>
            <a:prstGeom prst="rect">
              <a:avLst/>
            </a:prstGeom>
            <a:solidFill>
              <a:srgbClr val="FF4802"/>
            </a:solidFill>
            <a:ln w="38100">
              <a:solidFill>
                <a:schemeClr val="tx1"/>
              </a:solidFill>
              <a:miter lim="800000"/>
              <a:headEnd/>
              <a:tailEnd/>
            </a:ln>
          </p:spPr>
          <p:txBody>
            <a:bodyPr wrap="none" anchor="ctr"/>
            <a:lstStyle/>
            <a:p>
              <a:endParaRPr lang="en-US"/>
            </a:p>
          </p:txBody>
        </p:sp>
        <p:sp>
          <p:nvSpPr>
            <p:cNvPr id="253" name="Rectangle 7"/>
            <p:cNvSpPr>
              <a:spLocks noChangeArrowheads="1"/>
            </p:cNvSpPr>
            <p:nvPr/>
          </p:nvSpPr>
          <p:spPr bwMode="auto">
            <a:xfrm>
              <a:off x="7080974" y="4988173"/>
              <a:ext cx="822791" cy="1405602"/>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254" name="Line 18"/>
            <p:cNvSpPr>
              <a:spLocks noChangeShapeType="1"/>
            </p:cNvSpPr>
            <p:nvPr/>
          </p:nvSpPr>
          <p:spPr bwMode="auto">
            <a:xfrm flipH="1">
              <a:off x="6086769" y="6222360"/>
              <a:ext cx="68565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5" name="Line 19"/>
            <p:cNvSpPr>
              <a:spLocks noChangeShapeType="1"/>
            </p:cNvSpPr>
            <p:nvPr/>
          </p:nvSpPr>
          <p:spPr bwMode="auto">
            <a:xfrm flipH="1">
              <a:off x="6086769" y="5091022"/>
              <a:ext cx="68565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 name="Freeform 20"/>
            <p:cNvSpPr>
              <a:spLocks/>
            </p:cNvSpPr>
            <p:nvPr/>
          </p:nvSpPr>
          <p:spPr bwMode="auto">
            <a:xfrm>
              <a:off x="7082403" y="5086736"/>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7" name="Freeform 21"/>
            <p:cNvSpPr>
              <a:spLocks/>
            </p:cNvSpPr>
            <p:nvPr/>
          </p:nvSpPr>
          <p:spPr bwMode="auto">
            <a:xfrm>
              <a:off x="7080974" y="5216726"/>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8" name="Freeform 22"/>
            <p:cNvSpPr>
              <a:spLocks/>
            </p:cNvSpPr>
            <p:nvPr/>
          </p:nvSpPr>
          <p:spPr bwMode="auto">
            <a:xfrm>
              <a:off x="7079546" y="5353858"/>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9" name="Freeform 23"/>
            <p:cNvSpPr>
              <a:spLocks/>
            </p:cNvSpPr>
            <p:nvPr/>
          </p:nvSpPr>
          <p:spPr bwMode="auto">
            <a:xfrm>
              <a:off x="7078118" y="5490989"/>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0" name="Freeform 24"/>
            <p:cNvSpPr>
              <a:spLocks/>
            </p:cNvSpPr>
            <p:nvPr/>
          </p:nvSpPr>
          <p:spPr bwMode="auto">
            <a:xfrm>
              <a:off x="7080974" y="5628121"/>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1" name="Freeform 25"/>
            <p:cNvSpPr>
              <a:spLocks/>
            </p:cNvSpPr>
            <p:nvPr/>
          </p:nvSpPr>
          <p:spPr bwMode="auto">
            <a:xfrm>
              <a:off x="7080974" y="5765253"/>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2" name="Freeform 26"/>
            <p:cNvSpPr>
              <a:spLocks/>
            </p:cNvSpPr>
            <p:nvPr/>
          </p:nvSpPr>
          <p:spPr bwMode="auto">
            <a:xfrm>
              <a:off x="7088117" y="5902385"/>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3" name="Freeform 27"/>
            <p:cNvSpPr>
              <a:spLocks/>
            </p:cNvSpPr>
            <p:nvPr/>
          </p:nvSpPr>
          <p:spPr bwMode="auto">
            <a:xfrm>
              <a:off x="7088117" y="6039517"/>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4" name="Freeform 30"/>
            <p:cNvSpPr>
              <a:spLocks/>
            </p:cNvSpPr>
            <p:nvPr/>
          </p:nvSpPr>
          <p:spPr bwMode="auto">
            <a:xfrm>
              <a:off x="6735288" y="5225297"/>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5" name="Freeform 31"/>
            <p:cNvSpPr>
              <a:spLocks/>
            </p:cNvSpPr>
            <p:nvPr/>
          </p:nvSpPr>
          <p:spPr bwMode="auto">
            <a:xfrm>
              <a:off x="6738145" y="5359572"/>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6" name="Freeform 32"/>
            <p:cNvSpPr>
              <a:spLocks/>
            </p:cNvSpPr>
            <p:nvPr/>
          </p:nvSpPr>
          <p:spPr bwMode="auto">
            <a:xfrm>
              <a:off x="6741002" y="5493847"/>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7" name="Freeform 33"/>
            <p:cNvSpPr>
              <a:spLocks/>
            </p:cNvSpPr>
            <p:nvPr/>
          </p:nvSpPr>
          <p:spPr bwMode="auto">
            <a:xfrm>
              <a:off x="6743858" y="5633835"/>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8" name="Freeform 34"/>
            <p:cNvSpPr>
              <a:spLocks/>
            </p:cNvSpPr>
            <p:nvPr/>
          </p:nvSpPr>
          <p:spPr bwMode="auto">
            <a:xfrm>
              <a:off x="6738145" y="5770967"/>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9" name="Freeform 35"/>
            <p:cNvSpPr>
              <a:spLocks/>
            </p:cNvSpPr>
            <p:nvPr/>
          </p:nvSpPr>
          <p:spPr bwMode="auto">
            <a:xfrm>
              <a:off x="6738145" y="5908099"/>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0" name="Freeform 36"/>
            <p:cNvSpPr>
              <a:spLocks/>
            </p:cNvSpPr>
            <p:nvPr/>
          </p:nvSpPr>
          <p:spPr bwMode="auto">
            <a:xfrm>
              <a:off x="6738145" y="6045231"/>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1" name="Freeform 65"/>
            <p:cNvSpPr>
              <a:spLocks/>
            </p:cNvSpPr>
            <p:nvPr/>
          </p:nvSpPr>
          <p:spPr bwMode="auto">
            <a:xfrm flipV="1">
              <a:off x="7869482" y="6056658"/>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2" name="Line 66"/>
            <p:cNvSpPr>
              <a:spLocks noChangeShapeType="1"/>
            </p:cNvSpPr>
            <p:nvPr/>
          </p:nvSpPr>
          <p:spPr bwMode="auto">
            <a:xfrm flipH="1">
              <a:off x="8212312" y="6153794"/>
              <a:ext cx="68565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3" name="Line 67"/>
            <p:cNvSpPr>
              <a:spLocks noChangeShapeType="1"/>
            </p:cNvSpPr>
            <p:nvPr/>
          </p:nvSpPr>
          <p:spPr bwMode="auto">
            <a:xfrm flipH="1">
              <a:off x="8212312" y="5159587"/>
              <a:ext cx="68565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4" name="Line 68"/>
            <p:cNvSpPr>
              <a:spLocks noChangeShapeType="1"/>
            </p:cNvSpPr>
            <p:nvPr/>
          </p:nvSpPr>
          <p:spPr bwMode="auto">
            <a:xfrm>
              <a:off x="6086769" y="5091022"/>
              <a:ext cx="0" cy="20569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5" name="Line 69"/>
            <p:cNvSpPr>
              <a:spLocks noChangeShapeType="1"/>
            </p:cNvSpPr>
            <p:nvPr/>
          </p:nvSpPr>
          <p:spPr bwMode="auto">
            <a:xfrm>
              <a:off x="5949637" y="5296720"/>
              <a:ext cx="137132" cy="20569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 name="Line 70"/>
            <p:cNvSpPr>
              <a:spLocks noChangeShapeType="1"/>
            </p:cNvSpPr>
            <p:nvPr/>
          </p:nvSpPr>
          <p:spPr bwMode="auto">
            <a:xfrm>
              <a:off x="6086769" y="5502417"/>
              <a:ext cx="0" cy="27426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7" name="Line 71"/>
            <p:cNvSpPr>
              <a:spLocks noChangeShapeType="1"/>
            </p:cNvSpPr>
            <p:nvPr/>
          </p:nvSpPr>
          <p:spPr bwMode="auto">
            <a:xfrm>
              <a:off x="5915353" y="5776681"/>
              <a:ext cx="34283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8" name="Line 72"/>
            <p:cNvSpPr>
              <a:spLocks noChangeShapeType="1"/>
            </p:cNvSpPr>
            <p:nvPr/>
          </p:nvSpPr>
          <p:spPr bwMode="auto">
            <a:xfrm>
              <a:off x="6018203" y="5845247"/>
              <a:ext cx="13713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9" name="Line 73"/>
            <p:cNvSpPr>
              <a:spLocks noChangeShapeType="1"/>
            </p:cNvSpPr>
            <p:nvPr/>
          </p:nvSpPr>
          <p:spPr bwMode="auto">
            <a:xfrm>
              <a:off x="6086769" y="5845247"/>
              <a:ext cx="0" cy="377113"/>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0" name="Line 74"/>
            <p:cNvSpPr>
              <a:spLocks noChangeShapeType="1"/>
            </p:cNvSpPr>
            <p:nvPr/>
          </p:nvSpPr>
          <p:spPr bwMode="auto">
            <a:xfrm>
              <a:off x="8897972" y="5159587"/>
              <a:ext cx="0" cy="34283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1" name="Line 75"/>
            <p:cNvSpPr>
              <a:spLocks noChangeShapeType="1"/>
            </p:cNvSpPr>
            <p:nvPr/>
          </p:nvSpPr>
          <p:spPr bwMode="auto">
            <a:xfrm>
              <a:off x="8897972" y="5879530"/>
              <a:ext cx="0" cy="27426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2" name="Oval 76"/>
            <p:cNvSpPr>
              <a:spLocks noChangeArrowheads="1"/>
            </p:cNvSpPr>
            <p:nvPr/>
          </p:nvSpPr>
          <p:spPr bwMode="auto">
            <a:xfrm>
              <a:off x="8703966" y="5502417"/>
              <a:ext cx="377113" cy="377113"/>
            </a:xfrm>
            <a:prstGeom prst="ellipse">
              <a:avLst/>
            </a:prstGeom>
            <a:solidFill>
              <a:schemeClr val="bg1"/>
            </a:solidFill>
            <a:ln w="28575">
              <a:solidFill>
                <a:schemeClr val="tx1"/>
              </a:solidFill>
              <a:round/>
              <a:headEnd/>
              <a:tailEnd/>
            </a:ln>
          </p:spPr>
          <p:txBody>
            <a:bodyPr wrap="none" anchor="ctr"/>
            <a:lstStyle/>
            <a:p>
              <a:endParaRPr lang="en-US"/>
            </a:p>
          </p:txBody>
        </p:sp>
        <p:graphicFrame>
          <p:nvGraphicFramePr>
            <p:cNvPr id="283" name="Object 2"/>
            <p:cNvGraphicFramePr>
              <a:graphicFrameLocks noChangeAspect="1"/>
            </p:cNvGraphicFramePr>
            <p:nvPr>
              <p:extLst>
                <p:ext uri="{D42A27DB-BD31-4B8C-83A1-F6EECF244321}">
                  <p14:modId xmlns:p14="http://schemas.microsoft.com/office/powerpoint/2010/main" val="1163691406"/>
                </p:ext>
              </p:extLst>
            </p:nvPr>
          </p:nvGraphicFramePr>
          <p:xfrm>
            <a:off x="5709656" y="5708115"/>
            <a:ext cx="171415" cy="171415"/>
          </p:xfrm>
          <a:graphic>
            <a:graphicData uri="http://schemas.openxmlformats.org/presentationml/2006/ole">
              <mc:AlternateContent xmlns:mc="http://schemas.openxmlformats.org/markup-compatibility/2006">
                <mc:Choice xmlns:v="urn:schemas-microsoft-com:vml" Requires="v">
                  <p:oleObj spid="_x0000_s3166526" name="Equation" r:id="rId4" imgW="152400" imgH="152400" progId="Equation.DSMT4">
                    <p:embed/>
                  </p:oleObj>
                </mc:Choice>
                <mc:Fallback>
                  <p:oleObj name="Equation" r:id="rId4" imgW="152400" imgH="152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9656" y="5708115"/>
                          <a:ext cx="171415" cy="1714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4" name="Object 3"/>
            <p:cNvGraphicFramePr>
              <a:graphicFrameLocks noChangeAspect="1"/>
            </p:cNvGraphicFramePr>
            <p:nvPr>
              <p:extLst>
                <p:ext uri="{D42A27DB-BD31-4B8C-83A1-F6EECF244321}">
                  <p14:modId xmlns:p14="http://schemas.microsoft.com/office/powerpoint/2010/main" val="3860994184"/>
                </p:ext>
              </p:extLst>
            </p:nvPr>
          </p:nvGraphicFramePr>
          <p:xfrm>
            <a:off x="8806815" y="5604500"/>
            <a:ext cx="171415" cy="171415"/>
          </p:xfrm>
          <a:graphic>
            <a:graphicData uri="http://schemas.openxmlformats.org/presentationml/2006/ole">
              <mc:AlternateContent xmlns:mc="http://schemas.openxmlformats.org/markup-compatibility/2006">
                <mc:Choice xmlns:v="urn:schemas-microsoft-com:vml" Requires="v">
                  <p:oleObj spid="_x0000_s3166527" name="Equation" r:id="rId6" imgW="152400" imgH="152400" progId="Equation.DSMT4">
                    <p:embed/>
                  </p:oleObj>
                </mc:Choice>
                <mc:Fallback>
                  <p:oleObj name="Equation" r:id="rId6" imgW="152400" imgH="152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06815" y="5604500"/>
                          <a:ext cx="171415" cy="1714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5" name="Line 9"/>
            <p:cNvSpPr>
              <a:spLocks noChangeShapeType="1"/>
            </p:cNvSpPr>
            <p:nvPr/>
          </p:nvSpPr>
          <p:spPr bwMode="auto">
            <a:xfrm flipH="1">
              <a:off x="6772428" y="5296720"/>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6" name="Line 10"/>
            <p:cNvSpPr>
              <a:spLocks noChangeShapeType="1"/>
            </p:cNvSpPr>
            <p:nvPr/>
          </p:nvSpPr>
          <p:spPr bwMode="auto">
            <a:xfrm flipH="1">
              <a:off x="6772428" y="5433851"/>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 name="Line 11"/>
            <p:cNvSpPr>
              <a:spLocks noChangeShapeType="1"/>
            </p:cNvSpPr>
            <p:nvPr/>
          </p:nvSpPr>
          <p:spPr bwMode="auto">
            <a:xfrm flipH="1">
              <a:off x="6772428" y="5570983"/>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 name="Line 12"/>
            <p:cNvSpPr>
              <a:spLocks noChangeShapeType="1"/>
            </p:cNvSpPr>
            <p:nvPr/>
          </p:nvSpPr>
          <p:spPr bwMode="auto">
            <a:xfrm flipH="1">
              <a:off x="6772428" y="5708115"/>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9" name="Line 13"/>
            <p:cNvSpPr>
              <a:spLocks noChangeShapeType="1"/>
            </p:cNvSpPr>
            <p:nvPr/>
          </p:nvSpPr>
          <p:spPr bwMode="auto">
            <a:xfrm flipH="1">
              <a:off x="6772428" y="5845247"/>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0" name="Line 14"/>
            <p:cNvSpPr>
              <a:spLocks noChangeShapeType="1"/>
            </p:cNvSpPr>
            <p:nvPr/>
          </p:nvSpPr>
          <p:spPr bwMode="auto">
            <a:xfrm flipH="1">
              <a:off x="6772428" y="5982379"/>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1" name="Line 15"/>
            <p:cNvSpPr>
              <a:spLocks noChangeShapeType="1"/>
            </p:cNvSpPr>
            <p:nvPr/>
          </p:nvSpPr>
          <p:spPr bwMode="auto">
            <a:xfrm flipH="1">
              <a:off x="6772428" y="6119511"/>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2" name="Line 16"/>
            <p:cNvSpPr>
              <a:spLocks noChangeShapeType="1"/>
            </p:cNvSpPr>
            <p:nvPr/>
          </p:nvSpPr>
          <p:spPr bwMode="auto">
            <a:xfrm flipH="1">
              <a:off x="6772428" y="5159587"/>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93" name="Group 41"/>
            <p:cNvGrpSpPr>
              <a:grpSpLocks/>
            </p:cNvGrpSpPr>
            <p:nvPr/>
          </p:nvGrpSpPr>
          <p:grpSpPr bwMode="auto">
            <a:xfrm flipV="1">
              <a:off x="7866626" y="5125304"/>
              <a:ext cx="374255" cy="178557"/>
              <a:chOff x="4028" y="1770"/>
              <a:chExt cx="524" cy="250"/>
            </a:xfrm>
          </p:grpSpPr>
          <p:sp>
            <p:nvSpPr>
              <p:cNvPr id="401" name="Line 38"/>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2" name="Freeform 39"/>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03" name="Freeform 40"/>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94" name="Group 50"/>
            <p:cNvGrpSpPr>
              <a:grpSpLocks/>
            </p:cNvGrpSpPr>
            <p:nvPr/>
          </p:nvGrpSpPr>
          <p:grpSpPr bwMode="auto">
            <a:xfrm flipV="1">
              <a:off x="7869482" y="5358143"/>
              <a:ext cx="374255" cy="178557"/>
              <a:chOff x="4028" y="1770"/>
              <a:chExt cx="524" cy="250"/>
            </a:xfrm>
          </p:grpSpPr>
          <p:sp>
            <p:nvSpPr>
              <p:cNvPr id="398" name="Line 51"/>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9" name="Freeform 52"/>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00" name="Freeform 53"/>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95" name="Group 54"/>
            <p:cNvGrpSpPr>
              <a:grpSpLocks/>
            </p:cNvGrpSpPr>
            <p:nvPr/>
          </p:nvGrpSpPr>
          <p:grpSpPr bwMode="auto">
            <a:xfrm flipV="1">
              <a:off x="7869482" y="5590982"/>
              <a:ext cx="374255" cy="178557"/>
              <a:chOff x="4028" y="1770"/>
              <a:chExt cx="524" cy="250"/>
            </a:xfrm>
          </p:grpSpPr>
          <p:sp>
            <p:nvSpPr>
              <p:cNvPr id="395" name="Line 55"/>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6" name="Freeform 56"/>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97" name="Freeform 57"/>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96" name="Group 58"/>
            <p:cNvGrpSpPr>
              <a:grpSpLocks/>
            </p:cNvGrpSpPr>
            <p:nvPr/>
          </p:nvGrpSpPr>
          <p:grpSpPr bwMode="auto">
            <a:xfrm flipV="1">
              <a:off x="7869482" y="5823820"/>
              <a:ext cx="374255" cy="178557"/>
              <a:chOff x="4028" y="1770"/>
              <a:chExt cx="524" cy="250"/>
            </a:xfrm>
          </p:grpSpPr>
          <p:sp>
            <p:nvSpPr>
              <p:cNvPr id="392" name="Line 59"/>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3" name="Freeform 60"/>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94" name="Freeform 61"/>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297" name="Line 63"/>
            <p:cNvSpPr>
              <a:spLocks noChangeShapeType="1"/>
            </p:cNvSpPr>
            <p:nvPr/>
          </p:nvSpPr>
          <p:spPr bwMode="auto">
            <a:xfrm flipH="1" flipV="1">
              <a:off x="7906623" y="6059515"/>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404" name="Object 2"/>
            <p:cNvGraphicFramePr>
              <a:graphicFrameLocks noChangeAspect="1"/>
            </p:cNvGraphicFramePr>
            <p:nvPr>
              <p:extLst>
                <p:ext uri="{D42A27DB-BD31-4B8C-83A1-F6EECF244321}">
                  <p14:modId xmlns:p14="http://schemas.microsoft.com/office/powerpoint/2010/main" val="2272613016"/>
                </p:ext>
              </p:extLst>
            </p:nvPr>
          </p:nvGraphicFramePr>
          <p:xfrm>
            <a:off x="6092825" y="4813300"/>
            <a:ext cx="379413" cy="214313"/>
          </p:xfrm>
          <a:graphic>
            <a:graphicData uri="http://schemas.openxmlformats.org/presentationml/2006/ole">
              <mc:AlternateContent xmlns:mc="http://schemas.openxmlformats.org/markup-compatibility/2006">
                <mc:Choice xmlns:v="urn:schemas-microsoft-com:vml" Requires="v">
                  <p:oleObj spid="_x0000_s3166528" name="Equation" r:id="rId8" imgW="292100" imgH="165100" progId="Equation.DSMT4">
                    <p:embed/>
                  </p:oleObj>
                </mc:Choice>
                <mc:Fallback>
                  <p:oleObj name="Equation" r:id="rId8" imgW="292100" imgH="165100" progId="Equation.DSMT4">
                    <p:embed/>
                    <p:pic>
                      <p:nvPicPr>
                        <p:cNvPr id="0" name=""/>
                        <p:cNvPicPr>
                          <a:picLocks noChangeAspect="1" noChangeArrowheads="1"/>
                        </p:cNvPicPr>
                        <p:nvPr/>
                      </p:nvPicPr>
                      <p:blipFill>
                        <a:blip r:embed="rId9"/>
                        <a:srcRect/>
                        <a:stretch>
                          <a:fillRect/>
                        </a:stretch>
                      </p:blipFill>
                      <p:spPr bwMode="auto">
                        <a:xfrm>
                          <a:off x="6092825" y="4813300"/>
                          <a:ext cx="379413" cy="214313"/>
                        </a:xfrm>
                        <a:prstGeom prst="rect">
                          <a:avLst/>
                        </a:prstGeom>
                        <a:noFill/>
                        <a:ln>
                          <a:noFill/>
                        </a:ln>
                        <a:effectLst/>
                      </p:spPr>
                    </p:pic>
                  </p:oleObj>
                </mc:Fallback>
              </mc:AlternateContent>
            </a:graphicData>
          </a:graphic>
        </p:graphicFrame>
        <p:graphicFrame>
          <p:nvGraphicFramePr>
            <p:cNvPr id="412" name="Object 2"/>
            <p:cNvGraphicFramePr>
              <a:graphicFrameLocks noChangeAspect="1"/>
            </p:cNvGraphicFramePr>
            <p:nvPr>
              <p:extLst>
                <p:ext uri="{D42A27DB-BD31-4B8C-83A1-F6EECF244321}">
                  <p14:modId xmlns:p14="http://schemas.microsoft.com/office/powerpoint/2010/main" val="3102969612"/>
                </p:ext>
              </p:extLst>
            </p:nvPr>
          </p:nvGraphicFramePr>
          <p:xfrm>
            <a:off x="8288372" y="4990466"/>
            <a:ext cx="609600" cy="363538"/>
          </p:xfrm>
          <a:graphic>
            <a:graphicData uri="http://schemas.openxmlformats.org/presentationml/2006/ole">
              <mc:AlternateContent xmlns:mc="http://schemas.openxmlformats.org/markup-compatibility/2006">
                <mc:Choice xmlns:v="urn:schemas-microsoft-com:vml" Requires="v">
                  <p:oleObj spid="_x0000_s3166529" name="Equation" r:id="rId10" imgW="469900" imgH="279400" progId="Equation.DSMT4">
                    <p:embed/>
                  </p:oleObj>
                </mc:Choice>
                <mc:Fallback>
                  <p:oleObj name="Equation" r:id="rId10" imgW="469900" imgH="279400" progId="Equation.DSMT4">
                    <p:embed/>
                    <p:pic>
                      <p:nvPicPr>
                        <p:cNvPr id="0" name=""/>
                        <p:cNvPicPr>
                          <a:picLocks noChangeAspect="1" noChangeArrowheads="1"/>
                        </p:cNvPicPr>
                        <p:nvPr/>
                      </p:nvPicPr>
                      <p:blipFill>
                        <a:blip r:embed="rId11"/>
                        <a:srcRect/>
                        <a:stretch>
                          <a:fillRect/>
                        </a:stretch>
                      </p:blipFill>
                      <p:spPr bwMode="auto">
                        <a:xfrm>
                          <a:off x="8288372" y="4990466"/>
                          <a:ext cx="609600" cy="363538"/>
                        </a:xfrm>
                        <a:prstGeom prst="rect">
                          <a:avLst/>
                        </a:prstGeom>
                        <a:noFill/>
                        <a:ln>
                          <a:noFill/>
                        </a:ln>
                        <a:effectLst/>
                      </p:spPr>
                    </p:pic>
                  </p:oleObj>
                </mc:Fallback>
              </mc:AlternateContent>
            </a:graphicData>
          </a:graphic>
        </p:graphicFrame>
        <p:graphicFrame>
          <p:nvGraphicFramePr>
            <p:cNvPr id="307" name="Object 2"/>
            <p:cNvGraphicFramePr>
              <a:graphicFrameLocks noChangeAspect="1"/>
            </p:cNvGraphicFramePr>
            <p:nvPr>
              <p:extLst>
                <p:ext uri="{D42A27DB-BD31-4B8C-83A1-F6EECF244321}">
                  <p14:modId xmlns:p14="http://schemas.microsoft.com/office/powerpoint/2010/main" val="702719913"/>
                </p:ext>
              </p:extLst>
            </p:nvPr>
          </p:nvGraphicFramePr>
          <p:xfrm>
            <a:off x="7235825" y="4464050"/>
            <a:ext cx="446088" cy="198438"/>
          </p:xfrm>
          <a:graphic>
            <a:graphicData uri="http://schemas.openxmlformats.org/presentationml/2006/ole">
              <mc:AlternateContent xmlns:mc="http://schemas.openxmlformats.org/markup-compatibility/2006">
                <mc:Choice xmlns:v="urn:schemas-microsoft-com:vml" Requires="v">
                  <p:oleObj spid="_x0000_s3166530" name="Equation" r:id="rId12" imgW="342900" imgH="152400" progId="Equation.DSMT4">
                    <p:embed/>
                  </p:oleObj>
                </mc:Choice>
                <mc:Fallback>
                  <p:oleObj name="Equation" r:id="rId12" imgW="342900" imgH="152400" progId="Equation.DSMT4">
                    <p:embed/>
                    <p:pic>
                      <p:nvPicPr>
                        <p:cNvPr id="0" name=""/>
                        <p:cNvPicPr>
                          <a:picLocks noChangeAspect="1" noChangeArrowheads="1"/>
                        </p:cNvPicPr>
                        <p:nvPr/>
                      </p:nvPicPr>
                      <p:blipFill>
                        <a:blip r:embed="rId13"/>
                        <a:srcRect/>
                        <a:stretch>
                          <a:fillRect/>
                        </a:stretch>
                      </p:blipFill>
                      <p:spPr bwMode="auto">
                        <a:xfrm>
                          <a:off x="7235825" y="4464050"/>
                          <a:ext cx="446088" cy="198438"/>
                        </a:xfrm>
                        <a:prstGeom prst="rect">
                          <a:avLst/>
                        </a:prstGeom>
                        <a:noFill/>
                        <a:ln>
                          <a:noFill/>
                        </a:ln>
                        <a:effectLst/>
                      </p:spPr>
                    </p:pic>
                  </p:oleObj>
                </mc:Fallback>
              </mc:AlternateContent>
            </a:graphicData>
          </a:graphic>
        </p:graphicFrame>
      </p:grpSp>
      <p:sp>
        <p:nvSpPr>
          <p:cNvPr id="223" name="Line 63"/>
          <p:cNvSpPr>
            <a:spLocks noChangeShapeType="1"/>
          </p:cNvSpPr>
          <p:nvPr/>
        </p:nvSpPr>
        <p:spPr bwMode="auto">
          <a:xfrm>
            <a:off x="4352926" y="2040995"/>
            <a:ext cx="0" cy="213201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4" name="Line 64"/>
          <p:cNvSpPr>
            <a:spLocks noChangeShapeType="1"/>
          </p:cNvSpPr>
          <p:nvPr/>
        </p:nvSpPr>
        <p:spPr bwMode="auto">
          <a:xfrm>
            <a:off x="4352926" y="3107795"/>
            <a:ext cx="3200400"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5" name="Line 65"/>
          <p:cNvSpPr>
            <a:spLocks noChangeShapeType="1"/>
          </p:cNvSpPr>
          <p:nvPr/>
        </p:nvSpPr>
        <p:spPr bwMode="auto">
          <a:xfrm>
            <a:off x="4352926" y="3107795"/>
            <a:ext cx="538162"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226" name="Object 4"/>
          <p:cNvGraphicFramePr>
            <a:graphicFrameLocks noChangeAspect="1"/>
          </p:cNvGraphicFramePr>
          <p:nvPr>
            <p:extLst>
              <p:ext uri="{D42A27DB-BD31-4B8C-83A1-F6EECF244321}">
                <p14:modId xmlns:p14="http://schemas.microsoft.com/office/powerpoint/2010/main" val="826977418"/>
              </p:ext>
            </p:extLst>
          </p:nvPr>
        </p:nvGraphicFramePr>
        <p:xfrm>
          <a:off x="5051426" y="2802995"/>
          <a:ext cx="171450" cy="250825"/>
        </p:xfrm>
        <a:graphic>
          <a:graphicData uri="http://schemas.openxmlformats.org/presentationml/2006/ole">
            <mc:AlternateContent xmlns:mc="http://schemas.openxmlformats.org/markup-compatibility/2006">
              <mc:Choice xmlns:v="urn:schemas-microsoft-com:vml" Requires="v">
                <p:oleObj spid="_x0000_s3166531" name="Equation" r:id="rId14" imgW="139700" imgH="203200" progId="Equation.DSMT4">
                  <p:embed/>
                </p:oleObj>
              </mc:Choice>
              <mc:Fallback>
                <p:oleObj name="Equation" r:id="rId14" imgW="139700" imgH="2032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51426" y="2802995"/>
                        <a:ext cx="171450" cy="2508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27" name="Line 69"/>
          <p:cNvSpPr>
            <a:spLocks noChangeShapeType="1"/>
          </p:cNvSpPr>
          <p:nvPr/>
        </p:nvSpPr>
        <p:spPr bwMode="auto">
          <a:xfrm>
            <a:off x="5195888" y="3869795"/>
            <a:ext cx="7620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8" name="Line 73"/>
          <p:cNvSpPr>
            <a:spLocks noChangeShapeType="1"/>
          </p:cNvSpPr>
          <p:nvPr/>
        </p:nvSpPr>
        <p:spPr bwMode="auto">
          <a:xfrm>
            <a:off x="6262688" y="3107795"/>
            <a:ext cx="6858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29" name="Group 77"/>
          <p:cNvGrpSpPr>
            <a:grpSpLocks/>
          </p:cNvGrpSpPr>
          <p:nvPr/>
        </p:nvGrpSpPr>
        <p:grpSpPr bwMode="auto">
          <a:xfrm>
            <a:off x="4352926" y="4403195"/>
            <a:ext cx="3200400" cy="2286000"/>
            <a:chOff x="1008" y="1958"/>
            <a:chExt cx="2448" cy="1749"/>
          </a:xfrm>
        </p:grpSpPr>
        <p:sp>
          <p:nvSpPr>
            <p:cNvPr id="230" name="Line 78"/>
            <p:cNvSpPr>
              <a:spLocks noChangeShapeType="1"/>
            </p:cNvSpPr>
            <p:nvPr/>
          </p:nvSpPr>
          <p:spPr bwMode="auto">
            <a:xfrm>
              <a:off x="1008" y="2016"/>
              <a:ext cx="0" cy="163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1" name="Line 79"/>
            <p:cNvSpPr>
              <a:spLocks noChangeShapeType="1"/>
            </p:cNvSpPr>
            <p:nvPr/>
          </p:nvSpPr>
          <p:spPr bwMode="auto">
            <a:xfrm>
              <a:off x="1008" y="2832"/>
              <a:ext cx="24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2" name="Line 80"/>
            <p:cNvSpPr>
              <a:spLocks noChangeShapeType="1"/>
            </p:cNvSpPr>
            <p:nvPr/>
          </p:nvSpPr>
          <p:spPr bwMode="auto">
            <a:xfrm>
              <a:off x="1008" y="2832"/>
              <a:ext cx="412" cy="1"/>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233" name="Object 13"/>
            <p:cNvGraphicFramePr>
              <a:graphicFrameLocks noChangeAspect="1"/>
            </p:cNvGraphicFramePr>
            <p:nvPr/>
          </p:nvGraphicFramePr>
          <p:xfrm>
            <a:off x="1542" y="2904"/>
            <a:ext cx="132" cy="192"/>
          </p:xfrm>
          <a:graphic>
            <a:graphicData uri="http://schemas.openxmlformats.org/presentationml/2006/ole">
              <mc:AlternateContent xmlns:mc="http://schemas.openxmlformats.org/markup-compatibility/2006">
                <mc:Choice xmlns:v="urn:schemas-microsoft-com:vml" Requires="v">
                  <p:oleObj spid="_x0000_s3166532" name="Equation" r:id="rId16" imgW="139700" imgH="203200" progId="Equation.DSMT4">
                    <p:embed/>
                  </p:oleObj>
                </mc:Choice>
                <mc:Fallback>
                  <p:oleObj name="Equation" r:id="rId16" imgW="139700" imgH="20320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42" y="2904"/>
                          <a:ext cx="132"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34" name="Line 82"/>
            <p:cNvSpPr>
              <a:spLocks noChangeShapeType="1"/>
            </p:cNvSpPr>
            <p:nvPr/>
          </p:nvSpPr>
          <p:spPr bwMode="auto">
            <a:xfrm flipV="1">
              <a:off x="1420" y="1958"/>
              <a:ext cx="117" cy="874"/>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 name="Line 83"/>
            <p:cNvSpPr>
              <a:spLocks noChangeShapeType="1"/>
            </p:cNvSpPr>
            <p:nvPr/>
          </p:nvSpPr>
          <p:spPr bwMode="auto">
            <a:xfrm flipH="1" flipV="1">
              <a:off x="1536" y="1958"/>
              <a:ext cx="106" cy="874"/>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6" name="Line 84"/>
            <p:cNvSpPr>
              <a:spLocks noChangeShapeType="1"/>
            </p:cNvSpPr>
            <p:nvPr/>
          </p:nvSpPr>
          <p:spPr bwMode="auto">
            <a:xfrm flipV="1">
              <a:off x="1632" y="2832"/>
              <a:ext cx="603" cy="1"/>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7" name="Line 88"/>
            <p:cNvSpPr>
              <a:spLocks noChangeShapeType="1"/>
            </p:cNvSpPr>
            <p:nvPr/>
          </p:nvSpPr>
          <p:spPr bwMode="auto">
            <a:xfrm>
              <a:off x="2469" y="2832"/>
              <a:ext cx="576"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8" name="Line 82"/>
            <p:cNvSpPr>
              <a:spLocks noChangeShapeType="1"/>
            </p:cNvSpPr>
            <p:nvPr/>
          </p:nvSpPr>
          <p:spPr bwMode="auto">
            <a:xfrm>
              <a:off x="2236" y="2833"/>
              <a:ext cx="117" cy="874"/>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9" name="Line 83"/>
            <p:cNvSpPr>
              <a:spLocks noChangeShapeType="1"/>
            </p:cNvSpPr>
            <p:nvPr/>
          </p:nvSpPr>
          <p:spPr bwMode="auto">
            <a:xfrm flipH="1">
              <a:off x="2351" y="2832"/>
              <a:ext cx="106" cy="874"/>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aphicFrame>
        <p:nvGraphicFramePr>
          <p:cNvPr id="240" name="Object 5"/>
          <p:cNvGraphicFramePr>
            <a:graphicFrameLocks noChangeAspect="1"/>
          </p:cNvGraphicFramePr>
          <p:nvPr>
            <p:extLst>
              <p:ext uri="{D42A27DB-BD31-4B8C-83A1-F6EECF244321}">
                <p14:modId xmlns:p14="http://schemas.microsoft.com/office/powerpoint/2010/main" val="4096317283"/>
              </p:ext>
            </p:extLst>
          </p:nvPr>
        </p:nvGraphicFramePr>
        <p:xfrm>
          <a:off x="5881688" y="2815695"/>
          <a:ext cx="187325" cy="250825"/>
        </p:xfrm>
        <a:graphic>
          <a:graphicData uri="http://schemas.openxmlformats.org/presentationml/2006/ole">
            <mc:AlternateContent xmlns:mc="http://schemas.openxmlformats.org/markup-compatibility/2006">
              <mc:Choice xmlns:v="urn:schemas-microsoft-com:vml" Requires="v">
                <p:oleObj spid="_x0000_s3166533" name="Equation" r:id="rId18" imgW="152400" imgH="203200" progId="Equation.DSMT4">
                  <p:embed/>
                </p:oleObj>
              </mc:Choice>
              <mc:Fallback>
                <p:oleObj name="Equation" r:id="rId18" imgW="152400" imgH="20320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81688" y="2815695"/>
                        <a:ext cx="187325" cy="2508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41" name="Object 6"/>
          <p:cNvGraphicFramePr>
            <a:graphicFrameLocks noChangeAspect="1"/>
          </p:cNvGraphicFramePr>
          <p:nvPr>
            <p:extLst>
              <p:ext uri="{D42A27DB-BD31-4B8C-83A1-F6EECF244321}">
                <p14:modId xmlns:p14="http://schemas.microsoft.com/office/powerpoint/2010/main" val="2239764992"/>
              </p:ext>
            </p:extLst>
          </p:nvPr>
        </p:nvGraphicFramePr>
        <p:xfrm>
          <a:off x="6415088" y="4555595"/>
          <a:ext cx="2133600" cy="627063"/>
        </p:xfrm>
        <a:graphic>
          <a:graphicData uri="http://schemas.openxmlformats.org/presentationml/2006/ole">
            <mc:AlternateContent xmlns:mc="http://schemas.openxmlformats.org/markup-compatibility/2006">
              <mc:Choice xmlns:v="urn:schemas-microsoft-com:vml" Requires="v">
                <p:oleObj spid="_x0000_s3166534" name="Equation" r:id="rId20" imgW="1346200" imgH="393700" progId="Equation.DSMT4">
                  <p:embed/>
                </p:oleObj>
              </mc:Choice>
              <mc:Fallback>
                <p:oleObj name="Equation" r:id="rId20" imgW="1346200" imgH="39370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415088" y="4555595"/>
                        <a:ext cx="2133600" cy="6270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42" name="Object 7"/>
          <p:cNvGraphicFramePr>
            <a:graphicFrameLocks noChangeAspect="1"/>
          </p:cNvGraphicFramePr>
          <p:nvPr>
            <p:extLst>
              <p:ext uri="{D42A27DB-BD31-4B8C-83A1-F6EECF244321}">
                <p14:modId xmlns:p14="http://schemas.microsoft.com/office/powerpoint/2010/main" val="3880289054"/>
              </p:ext>
            </p:extLst>
          </p:nvPr>
        </p:nvGraphicFramePr>
        <p:xfrm>
          <a:off x="3824288" y="1901295"/>
          <a:ext cx="539750" cy="261938"/>
        </p:xfrm>
        <a:graphic>
          <a:graphicData uri="http://schemas.openxmlformats.org/presentationml/2006/ole">
            <mc:AlternateContent xmlns:mc="http://schemas.openxmlformats.org/markup-compatibility/2006">
              <mc:Choice xmlns:v="urn:schemas-microsoft-com:vml" Requires="v">
                <p:oleObj spid="_x0000_s3166535" name="Equation" r:id="rId22" imgW="419100" imgH="203200" progId="Equation.DSMT4">
                  <p:embed/>
                </p:oleObj>
              </mc:Choice>
              <mc:Fallback>
                <p:oleObj name="Equation" r:id="rId22" imgW="419100" imgH="20320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824288" y="1901295"/>
                        <a:ext cx="539750" cy="2619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43" name="Object 10"/>
          <p:cNvGraphicFramePr>
            <a:graphicFrameLocks noChangeAspect="1"/>
          </p:cNvGraphicFramePr>
          <p:nvPr>
            <p:extLst>
              <p:ext uri="{D42A27DB-BD31-4B8C-83A1-F6EECF244321}">
                <p14:modId xmlns:p14="http://schemas.microsoft.com/office/powerpoint/2010/main" val="454408020"/>
              </p:ext>
            </p:extLst>
          </p:nvPr>
        </p:nvGraphicFramePr>
        <p:xfrm>
          <a:off x="3976688" y="4339695"/>
          <a:ext cx="228600" cy="304800"/>
        </p:xfrm>
        <a:graphic>
          <a:graphicData uri="http://schemas.openxmlformats.org/presentationml/2006/ole">
            <mc:AlternateContent xmlns:mc="http://schemas.openxmlformats.org/markup-compatibility/2006">
              <mc:Choice xmlns:v="urn:schemas-microsoft-com:vml" Requires="v">
                <p:oleObj spid="_x0000_s3166536" name="Equation" r:id="rId24" imgW="152400" imgH="203200" progId="Equation.DSMT4">
                  <p:embed/>
                </p:oleObj>
              </mc:Choice>
              <mc:Fallback>
                <p:oleObj name="Equation" r:id="rId24" imgW="152400" imgH="203200" progId="Equation.DSMT4">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976688" y="4339695"/>
                        <a:ext cx="228600"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44" name="Freeform 96"/>
          <p:cNvSpPr>
            <a:spLocks noChangeArrowheads="1"/>
          </p:cNvSpPr>
          <p:nvPr/>
        </p:nvSpPr>
        <p:spPr bwMode="auto">
          <a:xfrm>
            <a:off x="4814888" y="3103033"/>
            <a:ext cx="381000" cy="766762"/>
          </a:xfrm>
          <a:custGeom>
            <a:avLst/>
            <a:gdLst>
              <a:gd name="T0" fmla="*/ 0 w 347133"/>
              <a:gd name="T1" fmla="*/ 8761 h 753534"/>
              <a:gd name="T2" fmla="*/ 86694 w 347133"/>
              <a:gd name="T3" fmla="*/ 8761 h 753534"/>
              <a:gd name="T4" fmla="*/ 183587 w 347133"/>
              <a:gd name="T5" fmla="*/ 61324 h 753534"/>
              <a:gd name="T6" fmla="*/ 229485 w 347133"/>
              <a:gd name="T7" fmla="*/ 140168 h 753534"/>
              <a:gd name="T8" fmla="*/ 265182 w 347133"/>
              <a:gd name="T9" fmla="*/ 569433 h 753534"/>
              <a:gd name="T10" fmla="*/ 316179 w 347133"/>
              <a:gd name="T11" fmla="*/ 692080 h 753534"/>
              <a:gd name="T12" fmla="*/ 418171 w 347133"/>
              <a:gd name="T13" fmla="*/ 779685 h 753534"/>
              <a:gd name="T14" fmla="*/ 0 60000 65536"/>
              <a:gd name="T15" fmla="*/ 0 60000 65536"/>
              <a:gd name="T16" fmla="*/ 0 60000 65536"/>
              <a:gd name="T17" fmla="*/ 0 60000 65536"/>
              <a:gd name="T18" fmla="*/ 0 60000 65536"/>
              <a:gd name="T19" fmla="*/ 0 60000 65536"/>
              <a:gd name="T20" fmla="*/ 0 60000 65536"/>
              <a:gd name="T21" fmla="*/ 0 w 347133"/>
              <a:gd name="T22" fmla="*/ 0 h 753534"/>
              <a:gd name="T23" fmla="*/ 347133 w 347133"/>
              <a:gd name="T24" fmla="*/ 753534 h 7535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7133" h="753534">
                <a:moveTo>
                  <a:pt x="0" y="8467"/>
                </a:moveTo>
                <a:cubicBezTo>
                  <a:pt x="23283" y="4233"/>
                  <a:pt x="46567" y="0"/>
                  <a:pt x="71967" y="8467"/>
                </a:cubicBezTo>
                <a:cubicBezTo>
                  <a:pt x="97367" y="16934"/>
                  <a:pt x="132645" y="38100"/>
                  <a:pt x="152400" y="59267"/>
                </a:cubicBezTo>
                <a:cubicBezTo>
                  <a:pt x="172155" y="80434"/>
                  <a:pt x="179211" y="53623"/>
                  <a:pt x="190500" y="135467"/>
                </a:cubicBezTo>
                <a:cubicBezTo>
                  <a:pt x="201789" y="217311"/>
                  <a:pt x="208139" y="461434"/>
                  <a:pt x="220133" y="550334"/>
                </a:cubicBezTo>
                <a:cubicBezTo>
                  <a:pt x="232127" y="639234"/>
                  <a:pt x="241300" y="635000"/>
                  <a:pt x="262467" y="668867"/>
                </a:cubicBezTo>
                <a:cubicBezTo>
                  <a:pt x="283634" y="702734"/>
                  <a:pt x="347133" y="753534"/>
                  <a:pt x="347133" y="753534"/>
                </a:cubicBez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245" name="Freeform 97"/>
          <p:cNvSpPr>
            <a:spLocks noChangeArrowheads="1"/>
          </p:cNvSpPr>
          <p:nvPr/>
        </p:nvSpPr>
        <p:spPr bwMode="auto">
          <a:xfrm flipH="1">
            <a:off x="5957888" y="3107795"/>
            <a:ext cx="381000" cy="766763"/>
          </a:xfrm>
          <a:custGeom>
            <a:avLst/>
            <a:gdLst>
              <a:gd name="T0" fmla="*/ 0 w 347133"/>
              <a:gd name="T1" fmla="*/ 8761 h 753534"/>
              <a:gd name="T2" fmla="*/ 86694 w 347133"/>
              <a:gd name="T3" fmla="*/ 8761 h 753534"/>
              <a:gd name="T4" fmla="*/ 183587 w 347133"/>
              <a:gd name="T5" fmla="*/ 61324 h 753534"/>
              <a:gd name="T6" fmla="*/ 229485 w 347133"/>
              <a:gd name="T7" fmla="*/ 140168 h 753534"/>
              <a:gd name="T8" fmla="*/ 265182 w 347133"/>
              <a:gd name="T9" fmla="*/ 569433 h 753534"/>
              <a:gd name="T10" fmla="*/ 316179 w 347133"/>
              <a:gd name="T11" fmla="*/ 692080 h 753534"/>
              <a:gd name="T12" fmla="*/ 418171 w 347133"/>
              <a:gd name="T13" fmla="*/ 779686 h 753534"/>
              <a:gd name="T14" fmla="*/ 0 60000 65536"/>
              <a:gd name="T15" fmla="*/ 0 60000 65536"/>
              <a:gd name="T16" fmla="*/ 0 60000 65536"/>
              <a:gd name="T17" fmla="*/ 0 60000 65536"/>
              <a:gd name="T18" fmla="*/ 0 60000 65536"/>
              <a:gd name="T19" fmla="*/ 0 60000 65536"/>
              <a:gd name="T20" fmla="*/ 0 60000 65536"/>
              <a:gd name="T21" fmla="*/ 0 w 347133"/>
              <a:gd name="T22" fmla="*/ 0 h 753534"/>
              <a:gd name="T23" fmla="*/ 347133 w 347133"/>
              <a:gd name="T24" fmla="*/ 753534 h 7535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7133" h="753534">
                <a:moveTo>
                  <a:pt x="0" y="8467"/>
                </a:moveTo>
                <a:cubicBezTo>
                  <a:pt x="23283" y="4233"/>
                  <a:pt x="46567" y="0"/>
                  <a:pt x="71967" y="8467"/>
                </a:cubicBezTo>
                <a:cubicBezTo>
                  <a:pt x="97367" y="16934"/>
                  <a:pt x="132645" y="38100"/>
                  <a:pt x="152400" y="59267"/>
                </a:cubicBezTo>
                <a:cubicBezTo>
                  <a:pt x="172155" y="80434"/>
                  <a:pt x="179211" y="53623"/>
                  <a:pt x="190500" y="135467"/>
                </a:cubicBezTo>
                <a:cubicBezTo>
                  <a:pt x="201789" y="217311"/>
                  <a:pt x="208139" y="461434"/>
                  <a:pt x="220133" y="550334"/>
                </a:cubicBezTo>
                <a:cubicBezTo>
                  <a:pt x="232127" y="639234"/>
                  <a:pt x="241300" y="635000"/>
                  <a:pt x="262467" y="668867"/>
                </a:cubicBezTo>
                <a:cubicBezTo>
                  <a:pt x="283634" y="702734"/>
                  <a:pt x="347133" y="753534"/>
                  <a:pt x="347133" y="753534"/>
                </a:cubicBezTo>
              </a:path>
            </a:pathLst>
          </a:cu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cxnSp>
        <p:nvCxnSpPr>
          <p:cNvPr id="246" name="Straight Connector 99"/>
          <p:cNvCxnSpPr>
            <a:cxnSpLocks noChangeShapeType="1"/>
          </p:cNvCxnSpPr>
          <p:nvPr/>
        </p:nvCxnSpPr>
        <p:spPr bwMode="auto">
          <a:xfrm rot="5400000">
            <a:off x="3902076" y="4174595"/>
            <a:ext cx="1979612" cy="1588"/>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cxnSp>
      <p:cxnSp>
        <p:nvCxnSpPr>
          <p:cNvPr id="247" name="Straight Connector 100"/>
          <p:cNvCxnSpPr>
            <a:cxnSpLocks noChangeShapeType="1"/>
          </p:cNvCxnSpPr>
          <p:nvPr/>
        </p:nvCxnSpPr>
        <p:spPr bwMode="auto">
          <a:xfrm rot="5400000">
            <a:off x="4584701" y="4555595"/>
            <a:ext cx="1220788" cy="1587"/>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cxnSp>
      <p:cxnSp>
        <p:nvCxnSpPr>
          <p:cNvPr id="248" name="Straight Connector 105"/>
          <p:cNvCxnSpPr>
            <a:cxnSpLocks noChangeShapeType="1"/>
          </p:cNvCxnSpPr>
          <p:nvPr/>
        </p:nvCxnSpPr>
        <p:spPr bwMode="auto">
          <a:xfrm rot="5400000">
            <a:off x="5120482" y="4326201"/>
            <a:ext cx="2286000" cy="1588"/>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cxnSp>
      <p:cxnSp>
        <p:nvCxnSpPr>
          <p:cNvPr id="249" name="Straight Connector 106"/>
          <p:cNvCxnSpPr>
            <a:cxnSpLocks noChangeShapeType="1"/>
          </p:cNvCxnSpPr>
          <p:nvPr/>
        </p:nvCxnSpPr>
        <p:spPr bwMode="auto">
          <a:xfrm rot="5400000">
            <a:off x="5196682" y="4707201"/>
            <a:ext cx="1524000" cy="1588"/>
          </a:xfrm>
          <a:prstGeom prst="line">
            <a:avLst/>
          </a:prstGeom>
          <a:noFill/>
          <a:ln w="9525">
            <a:solidFill>
              <a:schemeClr val="tx1"/>
            </a:solidFill>
            <a:prstDash val="dash"/>
            <a:round/>
            <a:headEnd/>
            <a:tailEnd/>
          </a:ln>
          <a:extLst>
            <a:ext uri="{909E8E84-426E-40dd-AFC4-6F175D3DCCD1}">
              <a14:hiddenFill xmlns:a14="http://schemas.microsoft.com/office/drawing/2010/main" xmlns="">
                <a:noFill/>
              </a14:hiddenFill>
            </a:ext>
          </a:extLst>
        </p:spPr>
      </p:cxnSp>
      <p:graphicFrame>
        <p:nvGraphicFramePr>
          <p:cNvPr id="250" name="Object 11"/>
          <p:cNvGraphicFramePr>
            <a:graphicFrameLocks noChangeAspect="1"/>
          </p:cNvGraphicFramePr>
          <p:nvPr>
            <p:extLst>
              <p:ext uri="{D42A27DB-BD31-4B8C-83A1-F6EECF244321}">
                <p14:modId xmlns:p14="http://schemas.microsoft.com/office/powerpoint/2010/main" val="2227684588"/>
              </p:ext>
            </p:extLst>
          </p:nvPr>
        </p:nvGraphicFramePr>
        <p:xfrm>
          <a:off x="7304088" y="3131608"/>
          <a:ext cx="390525" cy="203200"/>
        </p:xfrm>
        <a:graphic>
          <a:graphicData uri="http://schemas.openxmlformats.org/presentationml/2006/ole">
            <mc:AlternateContent xmlns:mc="http://schemas.openxmlformats.org/markup-compatibility/2006">
              <mc:Choice xmlns:v="urn:schemas-microsoft-com:vml" Requires="v">
                <p:oleObj spid="_x0000_s3166537" name="Equation" r:id="rId26" imgW="317500" imgH="165100" progId="Equation.DSMT4">
                  <p:embed/>
                </p:oleObj>
              </mc:Choice>
              <mc:Fallback>
                <p:oleObj name="Equation" r:id="rId26" imgW="317500" imgH="165100" progId="Equation.DSMT4">
                  <p:embed/>
                  <p:pic>
                    <p:nvPicPr>
                      <p:cNvPr id="0" name=""/>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304088" y="3131608"/>
                        <a:ext cx="390525" cy="203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51" name="Object 12"/>
          <p:cNvGraphicFramePr>
            <a:graphicFrameLocks noChangeAspect="1"/>
          </p:cNvGraphicFramePr>
          <p:nvPr>
            <p:extLst>
              <p:ext uri="{D42A27DB-BD31-4B8C-83A1-F6EECF244321}">
                <p14:modId xmlns:p14="http://schemas.microsoft.com/office/powerpoint/2010/main" val="1151211584"/>
              </p:ext>
            </p:extLst>
          </p:nvPr>
        </p:nvGraphicFramePr>
        <p:xfrm>
          <a:off x="7177088" y="5622395"/>
          <a:ext cx="390525" cy="203200"/>
        </p:xfrm>
        <a:graphic>
          <a:graphicData uri="http://schemas.openxmlformats.org/presentationml/2006/ole">
            <mc:AlternateContent xmlns:mc="http://schemas.openxmlformats.org/markup-compatibility/2006">
              <mc:Choice xmlns:v="urn:schemas-microsoft-com:vml" Requires="v">
                <p:oleObj spid="_x0000_s3166538" name="Equation" r:id="rId28" imgW="317500" imgH="165100" progId="Equation.DSMT4">
                  <p:embed/>
                </p:oleObj>
              </mc:Choice>
              <mc:Fallback>
                <p:oleObj name="Equation" r:id="rId28" imgW="317500" imgH="165100" progId="Equation.DSMT4">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177088" y="5622395"/>
                        <a:ext cx="390525" cy="203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99" name="TextBox 298"/>
          <p:cNvSpPr txBox="1"/>
          <p:nvPr/>
        </p:nvSpPr>
        <p:spPr>
          <a:xfrm>
            <a:off x="476251" y="4303455"/>
            <a:ext cx="3117849" cy="1631216"/>
          </a:xfrm>
          <a:prstGeom prst="rect">
            <a:avLst/>
          </a:prstGeom>
          <a:noFill/>
        </p:spPr>
        <p:txBody>
          <a:bodyPr wrap="square" rtlCol="0">
            <a:spAutoFit/>
          </a:bodyPr>
          <a:lstStyle/>
          <a:p>
            <a:r>
              <a:rPr lang="en-US" sz="2000" dirty="0">
                <a:solidFill>
                  <a:srgbClr val="FF0000"/>
                </a:solidFill>
                <a:latin typeface="Apple Chancery"/>
                <a:cs typeface="Apple Chancery"/>
              </a:rPr>
              <a:t>--The second graph </a:t>
            </a:r>
            <a:r>
              <a:rPr lang="en-US" sz="2000" dirty="0">
                <a:solidFill>
                  <a:srgbClr val="0000FF"/>
                </a:solidFill>
                <a:latin typeface="Times New Roman"/>
                <a:cs typeface="Times New Roman"/>
              </a:rPr>
              <a:t>animates</a:t>
            </a:r>
            <a:r>
              <a:rPr lang="en-US" sz="2000" dirty="0">
                <a:latin typeface="Times New Roman"/>
                <a:cs typeface="Times New Roman"/>
              </a:rPr>
              <a:t> the </a:t>
            </a:r>
            <a:r>
              <a:rPr lang="en-US" sz="2000" dirty="0">
                <a:solidFill>
                  <a:srgbClr val="FF0000"/>
                </a:solidFill>
                <a:latin typeface="Times New Roman"/>
                <a:cs typeface="Times New Roman"/>
              </a:rPr>
              <a:t>EMF induced </a:t>
            </a:r>
            <a:r>
              <a:rPr lang="en-US" sz="2000" dirty="0">
                <a:solidFill>
                  <a:srgbClr val="0000FF"/>
                </a:solidFill>
                <a:latin typeface="Times New Roman"/>
                <a:cs typeface="Times New Roman"/>
              </a:rPr>
              <a:t>in</a:t>
            </a:r>
            <a:r>
              <a:rPr lang="en-US" sz="2000" dirty="0">
                <a:latin typeface="Times New Roman"/>
                <a:cs typeface="Times New Roman"/>
              </a:rPr>
              <a:t> the </a:t>
            </a:r>
            <a:r>
              <a:rPr lang="en-US" sz="2000" dirty="0">
                <a:solidFill>
                  <a:srgbClr val="0000FF"/>
                </a:solidFill>
                <a:latin typeface="Times New Roman"/>
                <a:cs typeface="Times New Roman"/>
              </a:rPr>
              <a:t>secondary coil </a:t>
            </a:r>
            <a:r>
              <a:rPr lang="en-US" sz="2000" dirty="0">
                <a:latin typeface="Times New Roman"/>
                <a:cs typeface="Times New Roman"/>
              </a:rPr>
              <a:t>when current in the primary changes.</a:t>
            </a:r>
            <a:endParaRPr lang="en-US" sz="2000" dirty="0">
              <a:solidFill>
                <a:srgbClr val="000000"/>
              </a:solidFill>
              <a:latin typeface="Times New Roman"/>
              <a:cs typeface="Times New Roman"/>
            </a:endParaRPr>
          </a:p>
        </p:txBody>
      </p:sp>
    </p:spTree>
    <p:extLst>
      <p:ext uri="{BB962C8B-B14F-4D97-AF65-F5344CB8AC3E}">
        <p14:creationId xmlns:p14="http://schemas.microsoft.com/office/powerpoint/2010/main" val="232737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dissolve">
                                      <p:cBhvr>
                                        <p:cTn id="7" dur="500"/>
                                        <p:tgtEl>
                                          <p:spTgt spid="8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6"/>
                                        </p:tgtEl>
                                        <p:attrNameLst>
                                          <p:attrName>style.visibility</p:attrName>
                                        </p:attrNameLst>
                                      </p:cBhvr>
                                      <p:to>
                                        <p:strVal val="visible"/>
                                      </p:to>
                                    </p:set>
                                    <p:animEffect transition="in" filter="dissolve">
                                      <p:cBhvr>
                                        <p:cTn id="12" dur="500"/>
                                        <p:tgtEl>
                                          <p:spTgt spid="246"/>
                                        </p:tgtEl>
                                      </p:cBhvr>
                                    </p:animEffect>
                                  </p:childTnLst>
                                </p:cTn>
                              </p:par>
                              <p:par>
                                <p:cTn id="13" presetID="9" presetClass="entr" presetSubtype="0" fill="hold" nodeType="withEffect">
                                  <p:stCondLst>
                                    <p:cond delay="0"/>
                                  </p:stCondLst>
                                  <p:childTnLst>
                                    <p:set>
                                      <p:cBhvr>
                                        <p:cTn id="14" dur="1" fill="hold">
                                          <p:stCondLst>
                                            <p:cond delay="0"/>
                                          </p:stCondLst>
                                        </p:cTn>
                                        <p:tgtEl>
                                          <p:spTgt spid="247"/>
                                        </p:tgtEl>
                                        <p:attrNameLst>
                                          <p:attrName>style.visibility</p:attrName>
                                        </p:attrNameLst>
                                      </p:cBhvr>
                                      <p:to>
                                        <p:strVal val="visible"/>
                                      </p:to>
                                    </p:set>
                                    <p:animEffect transition="in" filter="dissolve">
                                      <p:cBhvr>
                                        <p:cTn id="15" dur="500"/>
                                        <p:tgtEl>
                                          <p:spTgt spid="247"/>
                                        </p:tgtEl>
                                      </p:cBhvr>
                                    </p:animEffect>
                                  </p:childTnLst>
                                </p:cTn>
                              </p:par>
                              <p:par>
                                <p:cTn id="16" presetID="9" presetClass="entr" presetSubtype="0" fill="hold" nodeType="withEffect">
                                  <p:stCondLst>
                                    <p:cond delay="0"/>
                                  </p:stCondLst>
                                  <p:childTnLst>
                                    <p:set>
                                      <p:cBhvr>
                                        <p:cTn id="17" dur="1" fill="hold">
                                          <p:stCondLst>
                                            <p:cond delay="0"/>
                                          </p:stCondLst>
                                        </p:cTn>
                                        <p:tgtEl>
                                          <p:spTgt spid="249"/>
                                        </p:tgtEl>
                                        <p:attrNameLst>
                                          <p:attrName>style.visibility</p:attrName>
                                        </p:attrNameLst>
                                      </p:cBhvr>
                                      <p:to>
                                        <p:strVal val="visible"/>
                                      </p:to>
                                    </p:set>
                                    <p:animEffect transition="in" filter="dissolve">
                                      <p:cBhvr>
                                        <p:cTn id="18" dur="500"/>
                                        <p:tgtEl>
                                          <p:spTgt spid="249"/>
                                        </p:tgtEl>
                                      </p:cBhvr>
                                    </p:animEffect>
                                  </p:childTnLst>
                                </p:cTn>
                              </p:par>
                              <p:par>
                                <p:cTn id="19" presetID="9" presetClass="entr" presetSubtype="0" fill="hold" nodeType="withEffect">
                                  <p:stCondLst>
                                    <p:cond delay="0"/>
                                  </p:stCondLst>
                                  <p:childTnLst>
                                    <p:set>
                                      <p:cBhvr>
                                        <p:cTn id="20" dur="1" fill="hold">
                                          <p:stCondLst>
                                            <p:cond delay="0"/>
                                          </p:stCondLst>
                                        </p:cTn>
                                        <p:tgtEl>
                                          <p:spTgt spid="248"/>
                                        </p:tgtEl>
                                        <p:attrNameLst>
                                          <p:attrName>style.visibility</p:attrName>
                                        </p:attrNameLst>
                                      </p:cBhvr>
                                      <p:to>
                                        <p:strVal val="visible"/>
                                      </p:to>
                                    </p:set>
                                    <p:animEffect transition="in" filter="dissolve">
                                      <p:cBhvr>
                                        <p:cTn id="21" dur="500"/>
                                        <p:tgtEl>
                                          <p:spTgt spid="248"/>
                                        </p:tgtEl>
                                      </p:cBhvr>
                                    </p:animEffect>
                                  </p:childTnLst>
                                </p:cTn>
                              </p:par>
                              <p:par>
                                <p:cTn id="22" presetID="9" presetClass="entr" presetSubtype="0" fill="hold" nodeType="withEffect">
                                  <p:stCondLst>
                                    <p:cond delay="0"/>
                                  </p:stCondLst>
                                  <p:childTnLst>
                                    <p:set>
                                      <p:cBhvr>
                                        <p:cTn id="23" dur="1" fill="hold">
                                          <p:stCondLst>
                                            <p:cond delay="0"/>
                                          </p:stCondLst>
                                        </p:cTn>
                                        <p:tgtEl>
                                          <p:spTgt spid="229"/>
                                        </p:tgtEl>
                                        <p:attrNameLst>
                                          <p:attrName>style.visibility</p:attrName>
                                        </p:attrNameLst>
                                      </p:cBhvr>
                                      <p:to>
                                        <p:strVal val="visible"/>
                                      </p:to>
                                    </p:set>
                                    <p:animEffect transition="in" filter="dissolve">
                                      <p:cBhvr>
                                        <p:cTn id="24" dur="500"/>
                                        <p:tgtEl>
                                          <p:spTgt spid="229"/>
                                        </p:tgtEl>
                                      </p:cBhvr>
                                    </p:animEffect>
                                  </p:childTnLst>
                                </p:cTn>
                              </p:par>
                              <p:par>
                                <p:cTn id="25" presetID="9" presetClass="entr" presetSubtype="0" fill="hold" nodeType="withEffect">
                                  <p:stCondLst>
                                    <p:cond delay="0"/>
                                  </p:stCondLst>
                                  <p:childTnLst>
                                    <p:set>
                                      <p:cBhvr>
                                        <p:cTn id="26" dur="1" fill="hold">
                                          <p:stCondLst>
                                            <p:cond delay="0"/>
                                          </p:stCondLst>
                                        </p:cTn>
                                        <p:tgtEl>
                                          <p:spTgt spid="243"/>
                                        </p:tgtEl>
                                        <p:attrNameLst>
                                          <p:attrName>style.visibility</p:attrName>
                                        </p:attrNameLst>
                                      </p:cBhvr>
                                      <p:to>
                                        <p:strVal val="visible"/>
                                      </p:to>
                                    </p:set>
                                    <p:animEffect transition="in" filter="dissolve">
                                      <p:cBhvr>
                                        <p:cTn id="27" dur="500"/>
                                        <p:tgtEl>
                                          <p:spTgt spid="243"/>
                                        </p:tgtEl>
                                      </p:cBhvr>
                                    </p:animEffect>
                                  </p:childTnLst>
                                </p:cTn>
                              </p:par>
                              <p:par>
                                <p:cTn id="28" presetID="9" presetClass="entr" presetSubtype="0" fill="hold" nodeType="withEffect">
                                  <p:stCondLst>
                                    <p:cond delay="0"/>
                                  </p:stCondLst>
                                  <p:childTnLst>
                                    <p:set>
                                      <p:cBhvr>
                                        <p:cTn id="29" dur="1" fill="hold">
                                          <p:stCondLst>
                                            <p:cond delay="0"/>
                                          </p:stCondLst>
                                        </p:cTn>
                                        <p:tgtEl>
                                          <p:spTgt spid="251"/>
                                        </p:tgtEl>
                                        <p:attrNameLst>
                                          <p:attrName>style.visibility</p:attrName>
                                        </p:attrNameLst>
                                      </p:cBhvr>
                                      <p:to>
                                        <p:strVal val="visible"/>
                                      </p:to>
                                    </p:set>
                                    <p:animEffect transition="in" filter="dissolve">
                                      <p:cBhvr>
                                        <p:cTn id="30" dur="500"/>
                                        <p:tgtEl>
                                          <p:spTgt spid="251"/>
                                        </p:tgtEl>
                                      </p:cBhvr>
                                    </p:animEffect>
                                  </p:childTnLst>
                                </p:cTn>
                              </p:par>
                              <p:par>
                                <p:cTn id="31" presetID="9" presetClass="entr" presetSubtype="0" fill="hold" nodeType="withEffect">
                                  <p:stCondLst>
                                    <p:cond delay="0"/>
                                  </p:stCondLst>
                                  <p:childTnLst>
                                    <p:set>
                                      <p:cBhvr>
                                        <p:cTn id="32" dur="1" fill="hold">
                                          <p:stCondLst>
                                            <p:cond delay="0"/>
                                          </p:stCondLst>
                                        </p:cTn>
                                        <p:tgtEl>
                                          <p:spTgt spid="241"/>
                                        </p:tgtEl>
                                        <p:attrNameLst>
                                          <p:attrName>style.visibility</p:attrName>
                                        </p:attrNameLst>
                                      </p:cBhvr>
                                      <p:to>
                                        <p:strVal val="visible"/>
                                      </p:to>
                                    </p:set>
                                    <p:animEffect transition="in" filter="dissolve">
                                      <p:cBhvr>
                                        <p:cTn id="33" dur="500"/>
                                        <p:tgtEl>
                                          <p:spTgt spid="241"/>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99"/>
                                        </p:tgtEl>
                                        <p:attrNameLst>
                                          <p:attrName>style.visibility</p:attrName>
                                        </p:attrNameLst>
                                      </p:cBhvr>
                                      <p:to>
                                        <p:strVal val="visible"/>
                                      </p:to>
                                    </p:set>
                                    <p:animEffect transition="in" filter="dissolve">
                                      <p:cBhvr>
                                        <p:cTn id="38" dur="500"/>
                                        <p:tgtEl>
                                          <p:spTgt spid="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29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62.)</a:t>
            </a:r>
          </a:p>
        </p:txBody>
      </p:sp>
      <p:sp>
        <p:nvSpPr>
          <p:cNvPr id="2" name="TextBox 1"/>
          <p:cNvSpPr txBox="1"/>
          <p:nvPr/>
        </p:nvSpPr>
        <p:spPr>
          <a:xfrm>
            <a:off x="234951" y="351251"/>
            <a:ext cx="4584701" cy="523220"/>
          </a:xfrm>
          <a:prstGeom prst="rect">
            <a:avLst/>
          </a:prstGeom>
          <a:noFill/>
        </p:spPr>
        <p:txBody>
          <a:bodyPr wrap="square" rtlCol="0">
            <a:spAutoFit/>
          </a:bodyPr>
          <a:lstStyle/>
          <a:p>
            <a:r>
              <a:rPr lang="en-US" sz="2800" dirty="0">
                <a:solidFill>
                  <a:srgbClr val="FF0000"/>
                </a:solidFill>
                <a:latin typeface="Apple Chancery"/>
                <a:cs typeface="Apple Chancery"/>
              </a:rPr>
              <a:t>What does </a:t>
            </a:r>
            <a:r>
              <a:rPr lang="en-US" sz="2000" dirty="0">
                <a:latin typeface="Times New Roman"/>
                <a:cs typeface="Times New Roman"/>
              </a:rPr>
              <a:t>the </a:t>
            </a:r>
            <a:r>
              <a:rPr lang="en-US" sz="2000" dirty="0">
                <a:solidFill>
                  <a:srgbClr val="0000FF"/>
                </a:solidFill>
                <a:latin typeface="Times New Roman"/>
                <a:cs typeface="Times New Roman"/>
              </a:rPr>
              <a:t>math suggest?</a:t>
            </a:r>
          </a:p>
        </p:txBody>
      </p:sp>
      <p:sp>
        <p:nvSpPr>
          <p:cNvPr id="84" name="TextBox 83"/>
          <p:cNvSpPr txBox="1"/>
          <p:nvPr/>
        </p:nvSpPr>
        <p:spPr>
          <a:xfrm>
            <a:off x="476251" y="1015362"/>
            <a:ext cx="5073649" cy="1323439"/>
          </a:xfrm>
          <a:prstGeom prst="rect">
            <a:avLst/>
          </a:prstGeom>
          <a:noFill/>
        </p:spPr>
        <p:txBody>
          <a:bodyPr wrap="square" rtlCol="0">
            <a:spAutoFit/>
          </a:bodyPr>
          <a:lstStyle/>
          <a:p>
            <a:r>
              <a:rPr lang="en-US" sz="2000" dirty="0">
                <a:solidFill>
                  <a:srgbClr val="FF0000"/>
                </a:solidFill>
                <a:latin typeface="Apple Chancery"/>
                <a:cs typeface="Apple Chancery"/>
              </a:rPr>
              <a:t>--Transformers </a:t>
            </a:r>
            <a:r>
              <a:rPr lang="en-US" sz="2000" dirty="0">
                <a:solidFill>
                  <a:srgbClr val="0000FF"/>
                </a:solidFill>
                <a:latin typeface="Times New Roman"/>
                <a:cs typeface="Times New Roman"/>
              </a:rPr>
              <a:t>transfer power </a:t>
            </a:r>
            <a:r>
              <a:rPr lang="en-US" sz="2000" dirty="0">
                <a:latin typeface="Times New Roman"/>
                <a:cs typeface="Times New Roman"/>
              </a:rPr>
              <a:t>from the primary coil to the secondary coil via a </a:t>
            </a:r>
            <a:r>
              <a:rPr lang="en-US" sz="2000" i="1" dirty="0">
                <a:solidFill>
                  <a:srgbClr val="0000FF"/>
                </a:solidFill>
                <a:latin typeface="Times New Roman"/>
                <a:cs typeface="Times New Roman"/>
              </a:rPr>
              <a:t>changing magnetic flux </a:t>
            </a:r>
            <a:r>
              <a:rPr lang="en-US" sz="2000" dirty="0">
                <a:latin typeface="Times New Roman"/>
                <a:cs typeface="Times New Roman"/>
              </a:rPr>
              <a:t>generated via a </a:t>
            </a:r>
            <a:r>
              <a:rPr lang="en-US" sz="2000" dirty="0">
                <a:solidFill>
                  <a:srgbClr val="0000FF"/>
                </a:solidFill>
                <a:latin typeface="Times New Roman"/>
                <a:cs typeface="Times New Roman"/>
              </a:rPr>
              <a:t>shared</a:t>
            </a:r>
            <a:r>
              <a:rPr lang="en-US" sz="2000" dirty="0">
                <a:latin typeface="Times New Roman"/>
                <a:cs typeface="Times New Roman"/>
              </a:rPr>
              <a:t> </a:t>
            </a:r>
            <a:r>
              <a:rPr lang="en-US" sz="2000" i="1" dirty="0">
                <a:solidFill>
                  <a:srgbClr val="FF0000"/>
                </a:solidFill>
                <a:latin typeface="Times New Roman"/>
                <a:cs typeface="Times New Roman"/>
              </a:rPr>
              <a:t>B-fld.  </a:t>
            </a:r>
            <a:r>
              <a:rPr lang="en-US" sz="2000" dirty="0">
                <a:solidFill>
                  <a:srgbClr val="000000"/>
                </a:solidFill>
                <a:latin typeface="Times New Roman"/>
                <a:cs typeface="Times New Roman"/>
              </a:rPr>
              <a:t>That means we could write:</a:t>
            </a:r>
          </a:p>
        </p:txBody>
      </p:sp>
      <p:grpSp>
        <p:nvGrpSpPr>
          <p:cNvPr id="3" name="Group 2"/>
          <p:cNvGrpSpPr/>
          <p:nvPr/>
        </p:nvGrpSpPr>
        <p:grpSpPr>
          <a:xfrm>
            <a:off x="5737744" y="566827"/>
            <a:ext cx="3371423" cy="1988412"/>
            <a:chOff x="5709656" y="4679626"/>
            <a:chExt cx="3371423" cy="1988412"/>
          </a:xfrm>
        </p:grpSpPr>
        <p:sp>
          <p:nvSpPr>
            <p:cNvPr id="252" name="Rectangle 6"/>
            <p:cNvSpPr>
              <a:spLocks noChangeArrowheads="1"/>
            </p:cNvSpPr>
            <p:nvPr/>
          </p:nvSpPr>
          <p:spPr bwMode="auto">
            <a:xfrm>
              <a:off x="6772428" y="4679626"/>
              <a:ext cx="1439884" cy="1988412"/>
            </a:xfrm>
            <a:prstGeom prst="rect">
              <a:avLst/>
            </a:prstGeom>
            <a:solidFill>
              <a:srgbClr val="FF4802"/>
            </a:solidFill>
            <a:ln w="38100">
              <a:solidFill>
                <a:schemeClr val="tx1"/>
              </a:solidFill>
              <a:miter lim="800000"/>
              <a:headEnd/>
              <a:tailEnd/>
            </a:ln>
          </p:spPr>
          <p:txBody>
            <a:bodyPr wrap="none" anchor="ctr"/>
            <a:lstStyle/>
            <a:p>
              <a:endParaRPr lang="en-US"/>
            </a:p>
          </p:txBody>
        </p:sp>
        <p:sp>
          <p:nvSpPr>
            <p:cNvPr id="253" name="Rectangle 7"/>
            <p:cNvSpPr>
              <a:spLocks noChangeArrowheads="1"/>
            </p:cNvSpPr>
            <p:nvPr/>
          </p:nvSpPr>
          <p:spPr bwMode="auto">
            <a:xfrm>
              <a:off x="7080974" y="4988173"/>
              <a:ext cx="822791" cy="1405602"/>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254" name="Line 18"/>
            <p:cNvSpPr>
              <a:spLocks noChangeShapeType="1"/>
            </p:cNvSpPr>
            <p:nvPr/>
          </p:nvSpPr>
          <p:spPr bwMode="auto">
            <a:xfrm flipH="1">
              <a:off x="6086769" y="6222360"/>
              <a:ext cx="68565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5" name="Line 19"/>
            <p:cNvSpPr>
              <a:spLocks noChangeShapeType="1"/>
            </p:cNvSpPr>
            <p:nvPr/>
          </p:nvSpPr>
          <p:spPr bwMode="auto">
            <a:xfrm flipH="1">
              <a:off x="6086769" y="5091022"/>
              <a:ext cx="68565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 name="Freeform 20"/>
            <p:cNvSpPr>
              <a:spLocks/>
            </p:cNvSpPr>
            <p:nvPr/>
          </p:nvSpPr>
          <p:spPr bwMode="auto">
            <a:xfrm>
              <a:off x="7082403" y="5086736"/>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7" name="Freeform 21"/>
            <p:cNvSpPr>
              <a:spLocks/>
            </p:cNvSpPr>
            <p:nvPr/>
          </p:nvSpPr>
          <p:spPr bwMode="auto">
            <a:xfrm>
              <a:off x="7080974" y="5216726"/>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8" name="Freeform 22"/>
            <p:cNvSpPr>
              <a:spLocks/>
            </p:cNvSpPr>
            <p:nvPr/>
          </p:nvSpPr>
          <p:spPr bwMode="auto">
            <a:xfrm>
              <a:off x="7079546" y="5353858"/>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9" name="Freeform 23"/>
            <p:cNvSpPr>
              <a:spLocks/>
            </p:cNvSpPr>
            <p:nvPr/>
          </p:nvSpPr>
          <p:spPr bwMode="auto">
            <a:xfrm>
              <a:off x="7078118" y="5490989"/>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0" name="Freeform 24"/>
            <p:cNvSpPr>
              <a:spLocks/>
            </p:cNvSpPr>
            <p:nvPr/>
          </p:nvSpPr>
          <p:spPr bwMode="auto">
            <a:xfrm>
              <a:off x="7080974" y="5628121"/>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1" name="Freeform 25"/>
            <p:cNvSpPr>
              <a:spLocks/>
            </p:cNvSpPr>
            <p:nvPr/>
          </p:nvSpPr>
          <p:spPr bwMode="auto">
            <a:xfrm>
              <a:off x="7080974" y="5765253"/>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2" name="Freeform 26"/>
            <p:cNvSpPr>
              <a:spLocks/>
            </p:cNvSpPr>
            <p:nvPr/>
          </p:nvSpPr>
          <p:spPr bwMode="auto">
            <a:xfrm>
              <a:off x="7088117" y="5902385"/>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3" name="Freeform 27"/>
            <p:cNvSpPr>
              <a:spLocks/>
            </p:cNvSpPr>
            <p:nvPr/>
          </p:nvSpPr>
          <p:spPr bwMode="auto">
            <a:xfrm>
              <a:off x="7088117" y="6039517"/>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4" name="Freeform 30"/>
            <p:cNvSpPr>
              <a:spLocks/>
            </p:cNvSpPr>
            <p:nvPr/>
          </p:nvSpPr>
          <p:spPr bwMode="auto">
            <a:xfrm>
              <a:off x="6735288" y="5225297"/>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5" name="Freeform 31"/>
            <p:cNvSpPr>
              <a:spLocks/>
            </p:cNvSpPr>
            <p:nvPr/>
          </p:nvSpPr>
          <p:spPr bwMode="auto">
            <a:xfrm>
              <a:off x="6738145" y="5359572"/>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6" name="Freeform 32"/>
            <p:cNvSpPr>
              <a:spLocks/>
            </p:cNvSpPr>
            <p:nvPr/>
          </p:nvSpPr>
          <p:spPr bwMode="auto">
            <a:xfrm>
              <a:off x="6741002" y="5493847"/>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7" name="Freeform 33"/>
            <p:cNvSpPr>
              <a:spLocks/>
            </p:cNvSpPr>
            <p:nvPr/>
          </p:nvSpPr>
          <p:spPr bwMode="auto">
            <a:xfrm>
              <a:off x="6743858" y="5633835"/>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8" name="Freeform 34"/>
            <p:cNvSpPr>
              <a:spLocks/>
            </p:cNvSpPr>
            <p:nvPr/>
          </p:nvSpPr>
          <p:spPr bwMode="auto">
            <a:xfrm>
              <a:off x="6738145" y="5770967"/>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9" name="Freeform 35"/>
            <p:cNvSpPr>
              <a:spLocks/>
            </p:cNvSpPr>
            <p:nvPr/>
          </p:nvSpPr>
          <p:spPr bwMode="auto">
            <a:xfrm>
              <a:off x="6738145" y="5908099"/>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0" name="Freeform 36"/>
            <p:cNvSpPr>
              <a:spLocks/>
            </p:cNvSpPr>
            <p:nvPr/>
          </p:nvSpPr>
          <p:spPr bwMode="auto">
            <a:xfrm>
              <a:off x="6738145" y="6045231"/>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1" name="Freeform 65"/>
            <p:cNvSpPr>
              <a:spLocks/>
            </p:cNvSpPr>
            <p:nvPr/>
          </p:nvSpPr>
          <p:spPr bwMode="auto">
            <a:xfrm flipV="1">
              <a:off x="7869482" y="6056658"/>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2" name="Line 66"/>
            <p:cNvSpPr>
              <a:spLocks noChangeShapeType="1"/>
            </p:cNvSpPr>
            <p:nvPr/>
          </p:nvSpPr>
          <p:spPr bwMode="auto">
            <a:xfrm flipH="1">
              <a:off x="8212312" y="6153794"/>
              <a:ext cx="68565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3" name="Line 67"/>
            <p:cNvSpPr>
              <a:spLocks noChangeShapeType="1"/>
            </p:cNvSpPr>
            <p:nvPr/>
          </p:nvSpPr>
          <p:spPr bwMode="auto">
            <a:xfrm flipH="1">
              <a:off x="8212312" y="5159587"/>
              <a:ext cx="68565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4" name="Line 68"/>
            <p:cNvSpPr>
              <a:spLocks noChangeShapeType="1"/>
            </p:cNvSpPr>
            <p:nvPr/>
          </p:nvSpPr>
          <p:spPr bwMode="auto">
            <a:xfrm>
              <a:off x="6086769" y="5091022"/>
              <a:ext cx="0" cy="20569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5" name="Line 69"/>
            <p:cNvSpPr>
              <a:spLocks noChangeShapeType="1"/>
            </p:cNvSpPr>
            <p:nvPr/>
          </p:nvSpPr>
          <p:spPr bwMode="auto">
            <a:xfrm>
              <a:off x="5949637" y="5296720"/>
              <a:ext cx="137132" cy="20569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 name="Line 70"/>
            <p:cNvSpPr>
              <a:spLocks noChangeShapeType="1"/>
            </p:cNvSpPr>
            <p:nvPr/>
          </p:nvSpPr>
          <p:spPr bwMode="auto">
            <a:xfrm>
              <a:off x="6086769" y="5502417"/>
              <a:ext cx="0" cy="27426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7" name="Line 71"/>
            <p:cNvSpPr>
              <a:spLocks noChangeShapeType="1"/>
            </p:cNvSpPr>
            <p:nvPr/>
          </p:nvSpPr>
          <p:spPr bwMode="auto">
            <a:xfrm>
              <a:off x="5915353" y="5776681"/>
              <a:ext cx="34283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8" name="Line 72"/>
            <p:cNvSpPr>
              <a:spLocks noChangeShapeType="1"/>
            </p:cNvSpPr>
            <p:nvPr/>
          </p:nvSpPr>
          <p:spPr bwMode="auto">
            <a:xfrm>
              <a:off x="6018203" y="5845247"/>
              <a:ext cx="13713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9" name="Line 73"/>
            <p:cNvSpPr>
              <a:spLocks noChangeShapeType="1"/>
            </p:cNvSpPr>
            <p:nvPr/>
          </p:nvSpPr>
          <p:spPr bwMode="auto">
            <a:xfrm>
              <a:off x="6086769" y="5845247"/>
              <a:ext cx="0" cy="377113"/>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0" name="Line 74"/>
            <p:cNvSpPr>
              <a:spLocks noChangeShapeType="1"/>
            </p:cNvSpPr>
            <p:nvPr/>
          </p:nvSpPr>
          <p:spPr bwMode="auto">
            <a:xfrm>
              <a:off x="8897972" y="5159587"/>
              <a:ext cx="0" cy="34283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1" name="Line 75"/>
            <p:cNvSpPr>
              <a:spLocks noChangeShapeType="1"/>
            </p:cNvSpPr>
            <p:nvPr/>
          </p:nvSpPr>
          <p:spPr bwMode="auto">
            <a:xfrm>
              <a:off x="8897972" y="5879530"/>
              <a:ext cx="0" cy="27426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2" name="Oval 76"/>
            <p:cNvSpPr>
              <a:spLocks noChangeArrowheads="1"/>
            </p:cNvSpPr>
            <p:nvPr/>
          </p:nvSpPr>
          <p:spPr bwMode="auto">
            <a:xfrm>
              <a:off x="8703966" y="5502417"/>
              <a:ext cx="377113" cy="377113"/>
            </a:xfrm>
            <a:prstGeom prst="ellipse">
              <a:avLst/>
            </a:prstGeom>
            <a:solidFill>
              <a:schemeClr val="bg1"/>
            </a:solidFill>
            <a:ln w="28575">
              <a:solidFill>
                <a:schemeClr val="tx1"/>
              </a:solidFill>
              <a:round/>
              <a:headEnd/>
              <a:tailEnd/>
            </a:ln>
          </p:spPr>
          <p:txBody>
            <a:bodyPr wrap="none" anchor="ctr"/>
            <a:lstStyle/>
            <a:p>
              <a:endParaRPr lang="en-US"/>
            </a:p>
          </p:txBody>
        </p:sp>
        <p:graphicFrame>
          <p:nvGraphicFramePr>
            <p:cNvPr id="283" name="Object 2"/>
            <p:cNvGraphicFramePr>
              <a:graphicFrameLocks noChangeAspect="1"/>
            </p:cNvGraphicFramePr>
            <p:nvPr>
              <p:extLst>
                <p:ext uri="{D42A27DB-BD31-4B8C-83A1-F6EECF244321}">
                  <p14:modId xmlns:p14="http://schemas.microsoft.com/office/powerpoint/2010/main" val="64102117"/>
                </p:ext>
              </p:extLst>
            </p:nvPr>
          </p:nvGraphicFramePr>
          <p:xfrm>
            <a:off x="5709656" y="5708115"/>
            <a:ext cx="171415" cy="171415"/>
          </p:xfrm>
          <a:graphic>
            <a:graphicData uri="http://schemas.openxmlformats.org/presentationml/2006/ole">
              <mc:AlternateContent xmlns:mc="http://schemas.openxmlformats.org/markup-compatibility/2006">
                <mc:Choice xmlns:v="urn:schemas-microsoft-com:vml" Requires="v">
                  <p:oleObj spid="_x0000_s2811433" name="Equation" r:id="rId4" imgW="152400" imgH="152400" progId="Equation.DSMT4">
                    <p:embed/>
                  </p:oleObj>
                </mc:Choice>
                <mc:Fallback>
                  <p:oleObj name="Equation" r:id="rId4" imgW="152400" imgH="152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9656" y="5708115"/>
                          <a:ext cx="171415" cy="1714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4" name="Object 3"/>
            <p:cNvGraphicFramePr>
              <a:graphicFrameLocks noChangeAspect="1"/>
            </p:cNvGraphicFramePr>
            <p:nvPr>
              <p:extLst>
                <p:ext uri="{D42A27DB-BD31-4B8C-83A1-F6EECF244321}">
                  <p14:modId xmlns:p14="http://schemas.microsoft.com/office/powerpoint/2010/main" val="3723182613"/>
                </p:ext>
              </p:extLst>
            </p:nvPr>
          </p:nvGraphicFramePr>
          <p:xfrm>
            <a:off x="8806815" y="5604500"/>
            <a:ext cx="171415" cy="171415"/>
          </p:xfrm>
          <a:graphic>
            <a:graphicData uri="http://schemas.openxmlformats.org/presentationml/2006/ole">
              <mc:AlternateContent xmlns:mc="http://schemas.openxmlformats.org/markup-compatibility/2006">
                <mc:Choice xmlns:v="urn:schemas-microsoft-com:vml" Requires="v">
                  <p:oleObj spid="_x0000_s2811434" name="Equation" r:id="rId6" imgW="152400" imgH="152400" progId="Equation.DSMT4">
                    <p:embed/>
                  </p:oleObj>
                </mc:Choice>
                <mc:Fallback>
                  <p:oleObj name="Equation" r:id="rId6" imgW="152400" imgH="152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06815" y="5604500"/>
                          <a:ext cx="171415" cy="1714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5" name="Line 9"/>
            <p:cNvSpPr>
              <a:spLocks noChangeShapeType="1"/>
            </p:cNvSpPr>
            <p:nvPr/>
          </p:nvSpPr>
          <p:spPr bwMode="auto">
            <a:xfrm flipH="1">
              <a:off x="6772428" y="5296720"/>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6" name="Line 10"/>
            <p:cNvSpPr>
              <a:spLocks noChangeShapeType="1"/>
            </p:cNvSpPr>
            <p:nvPr/>
          </p:nvSpPr>
          <p:spPr bwMode="auto">
            <a:xfrm flipH="1">
              <a:off x="6772428" y="5433851"/>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 name="Line 11"/>
            <p:cNvSpPr>
              <a:spLocks noChangeShapeType="1"/>
            </p:cNvSpPr>
            <p:nvPr/>
          </p:nvSpPr>
          <p:spPr bwMode="auto">
            <a:xfrm flipH="1">
              <a:off x="6772428" y="5570983"/>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 name="Line 12"/>
            <p:cNvSpPr>
              <a:spLocks noChangeShapeType="1"/>
            </p:cNvSpPr>
            <p:nvPr/>
          </p:nvSpPr>
          <p:spPr bwMode="auto">
            <a:xfrm flipH="1">
              <a:off x="6772428" y="5708115"/>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9" name="Line 13"/>
            <p:cNvSpPr>
              <a:spLocks noChangeShapeType="1"/>
            </p:cNvSpPr>
            <p:nvPr/>
          </p:nvSpPr>
          <p:spPr bwMode="auto">
            <a:xfrm flipH="1">
              <a:off x="6772428" y="5845247"/>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0" name="Line 14"/>
            <p:cNvSpPr>
              <a:spLocks noChangeShapeType="1"/>
            </p:cNvSpPr>
            <p:nvPr/>
          </p:nvSpPr>
          <p:spPr bwMode="auto">
            <a:xfrm flipH="1">
              <a:off x="6772428" y="5982379"/>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1" name="Line 15"/>
            <p:cNvSpPr>
              <a:spLocks noChangeShapeType="1"/>
            </p:cNvSpPr>
            <p:nvPr/>
          </p:nvSpPr>
          <p:spPr bwMode="auto">
            <a:xfrm flipH="1">
              <a:off x="6772428" y="6119511"/>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2" name="Line 16"/>
            <p:cNvSpPr>
              <a:spLocks noChangeShapeType="1"/>
            </p:cNvSpPr>
            <p:nvPr/>
          </p:nvSpPr>
          <p:spPr bwMode="auto">
            <a:xfrm flipH="1">
              <a:off x="6772428" y="5159587"/>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93" name="Group 41"/>
            <p:cNvGrpSpPr>
              <a:grpSpLocks/>
            </p:cNvGrpSpPr>
            <p:nvPr/>
          </p:nvGrpSpPr>
          <p:grpSpPr bwMode="auto">
            <a:xfrm flipV="1">
              <a:off x="7866626" y="5125304"/>
              <a:ext cx="374255" cy="178557"/>
              <a:chOff x="4028" y="1770"/>
              <a:chExt cx="524" cy="250"/>
            </a:xfrm>
          </p:grpSpPr>
          <p:sp>
            <p:nvSpPr>
              <p:cNvPr id="401" name="Line 38"/>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2" name="Freeform 39"/>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03" name="Freeform 40"/>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94" name="Group 50"/>
            <p:cNvGrpSpPr>
              <a:grpSpLocks/>
            </p:cNvGrpSpPr>
            <p:nvPr/>
          </p:nvGrpSpPr>
          <p:grpSpPr bwMode="auto">
            <a:xfrm flipV="1">
              <a:off x="7869482" y="5358143"/>
              <a:ext cx="374255" cy="178557"/>
              <a:chOff x="4028" y="1770"/>
              <a:chExt cx="524" cy="250"/>
            </a:xfrm>
          </p:grpSpPr>
          <p:sp>
            <p:nvSpPr>
              <p:cNvPr id="398" name="Line 51"/>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9" name="Freeform 52"/>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00" name="Freeform 53"/>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95" name="Group 54"/>
            <p:cNvGrpSpPr>
              <a:grpSpLocks/>
            </p:cNvGrpSpPr>
            <p:nvPr/>
          </p:nvGrpSpPr>
          <p:grpSpPr bwMode="auto">
            <a:xfrm flipV="1">
              <a:off x="7869482" y="5590982"/>
              <a:ext cx="374255" cy="178557"/>
              <a:chOff x="4028" y="1770"/>
              <a:chExt cx="524" cy="250"/>
            </a:xfrm>
          </p:grpSpPr>
          <p:sp>
            <p:nvSpPr>
              <p:cNvPr id="395" name="Line 55"/>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6" name="Freeform 56"/>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97" name="Freeform 57"/>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96" name="Group 58"/>
            <p:cNvGrpSpPr>
              <a:grpSpLocks/>
            </p:cNvGrpSpPr>
            <p:nvPr/>
          </p:nvGrpSpPr>
          <p:grpSpPr bwMode="auto">
            <a:xfrm flipV="1">
              <a:off x="7869482" y="5823820"/>
              <a:ext cx="374255" cy="178557"/>
              <a:chOff x="4028" y="1770"/>
              <a:chExt cx="524" cy="250"/>
            </a:xfrm>
          </p:grpSpPr>
          <p:sp>
            <p:nvSpPr>
              <p:cNvPr id="392" name="Line 59"/>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3" name="Freeform 60"/>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94" name="Freeform 61"/>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297" name="Line 63"/>
            <p:cNvSpPr>
              <a:spLocks noChangeShapeType="1"/>
            </p:cNvSpPr>
            <p:nvPr/>
          </p:nvSpPr>
          <p:spPr bwMode="auto">
            <a:xfrm flipH="1" flipV="1">
              <a:off x="7906623" y="6059515"/>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99" name="TextBox 298"/>
          <p:cNvSpPr txBox="1"/>
          <p:nvPr/>
        </p:nvSpPr>
        <p:spPr>
          <a:xfrm>
            <a:off x="933451" y="2387756"/>
            <a:ext cx="3117849" cy="400110"/>
          </a:xfrm>
          <a:prstGeom prst="rect">
            <a:avLst/>
          </a:prstGeom>
          <a:noFill/>
        </p:spPr>
        <p:txBody>
          <a:bodyPr wrap="square" rtlCol="0">
            <a:spAutoFit/>
          </a:bodyPr>
          <a:lstStyle/>
          <a:p>
            <a:r>
              <a:rPr lang="en-US" sz="2000" dirty="0">
                <a:solidFill>
                  <a:srgbClr val="FF0000"/>
                </a:solidFill>
                <a:latin typeface="Apple Chancery"/>
                <a:cs typeface="Apple Chancery"/>
              </a:rPr>
              <a:t>for the </a:t>
            </a:r>
            <a:r>
              <a:rPr lang="en-US" sz="2000" dirty="0">
                <a:solidFill>
                  <a:srgbClr val="0000FF"/>
                </a:solidFill>
                <a:latin typeface="Times New Roman"/>
                <a:cs typeface="Times New Roman"/>
              </a:rPr>
              <a:t>primary coil:</a:t>
            </a:r>
          </a:p>
        </p:txBody>
      </p:sp>
      <p:graphicFrame>
        <p:nvGraphicFramePr>
          <p:cNvPr id="300" name="Object 4"/>
          <p:cNvGraphicFramePr>
            <a:graphicFrameLocks noChangeAspect="1"/>
          </p:cNvGraphicFramePr>
          <p:nvPr>
            <p:extLst>
              <p:ext uri="{D42A27DB-BD31-4B8C-83A1-F6EECF244321}">
                <p14:modId xmlns:p14="http://schemas.microsoft.com/office/powerpoint/2010/main" val="3991369706"/>
              </p:ext>
            </p:extLst>
          </p:nvPr>
        </p:nvGraphicFramePr>
        <p:xfrm>
          <a:off x="3449637" y="2338801"/>
          <a:ext cx="2100263" cy="638175"/>
        </p:xfrm>
        <a:graphic>
          <a:graphicData uri="http://schemas.openxmlformats.org/presentationml/2006/ole">
            <mc:AlternateContent xmlns:mc="http://schemas.openxmlformats.org/markup-compatibility/2006">
              <mc:Choice xmlns:v="urn:schemas-microsoft-com:vml" Requires="v">
                <p:oleObj spid="_x0000_s2811435" name="Equation" r:id="rId8" imgW="1295400" imgH="393700" progId="Equation.DSMT4">
                  <p:embed/>
                </p:oleObj>
              </mc:Choice>
              <mc:Fallback>
                <p:oleObj name="Equation" r:id="rId8" imgW="1295400" imgH="3937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49637" y="2338801"/>
                        <a:ext cx="2100263" cy="638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01" name="Object 5"/>
          <p:cNvGraphicFramePr>
            <a:graphicFrameLocks noChangeAspect="1"/>
          </p:cNvGraphicFramePr>
          <p:nvPr>
            <p:extLst>
              <p:ext uri="{D42A27DB-BD31-4B8C-83A1-F6EECF244321}">
                <p14:modId xmlns:p14="http://schemas.microsoft.com/office/powerpoint/2010/main" val="2099403708"/>
              </p:ext>
            </p:extLst>
          </p:nvPr>
        </p:nvGraphicFramePr>
        <p:xfrm>
          <a:off x="4135437" y="2976976"/>
          <a:ext cx="2203450" cy="638175"/>
        </p:xfrm>
        <a:graphic>
          <a:graphicData uri="http://schemas.openxmlformats.org/presentationml/2006/ole">
            <mc:AlternateContent xmlns:mc="http://schemas.openxmlformats.org/markup-compatibility/2006">
              <mc:Choice xmlns:v="urn:schemas-microsoft-com:vml" Requires="v">
                <p:oleObj spid="_x0000_s2811436" name="Equation" r:id="rId10" imgW="1358900" imgH="393700" progId="Equation.DSMT4">
                  <p:embed/>
                </p:oleObj>
              </mc:Choice>
              <mc:Fallback>
                <p:oleObj name="Equation" r:id="rId10" imgW="1358900" imgH="3937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35437" y="2976976"/>
                        <a:ext cx="2203450" cy="6381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2" name="TextBox 301"/>
          <p:cNvSpPr txBox="1"/>
          <p:nvPr/>
        </p:nvSpPr>
        <p:spPr>
          <a:xfrm>
            <a:off x="933451" y="3080434"/>
            <a:ext cx="3117849" cy="400110"/>
          </a:xfrm>
          <a:prstGeom prst="rect">
            <a:avLst/>
          </a:prstGeom>
          <a:noFill/>
        </p:spPr>
        <p:txBody>
          <a:bodyPr wrap="square" rtlCol="0">
            <a:spAutoFit/>
          </a:bodyPr>
          <a:lstStyle/>
          <a:p>
            <a:r>
              <a:rPr lang="en-US" sz="2000" dirty="0">
                <a:solidFill>
                  <a:srgbClr val="FF0000"/>
                </a:solidFill>
                <a:latin typeface="Apple Chancery"/>
                <a:cs typeface="Apple Chancery"/>
              </a:rPr>
              <a:t>and for the </a:t>
            </a:r>
            <a:r>
              <a:rPr lang="en-US" sz="2000" dirty="0">
                <a:solidFill>
                  <a:srgbClr val="0000FF"/>
                </a:solidFill>
                <a:latin typeface="Times New Roman"/>
                <a:cs typeface="Times New Roman"/>
              </a:rPr>
              <a:t>secondary coil:</a:t>
            </a:r>
          </a:p>
        </p:txBody>
      </p:sp>
      <p:sp>
        <p:nvSpPr>
          <p:cNvPr id="303" name="TextBox 302"/>
          <p:cNvSpPr txBox="1"/>
          <p:nvPr/>
        </p:nvSpPr>
        <p:spPr>
          <a:xfrm>
            <a:off x="666751" y="3728134"/>
            <a:ext cx="3117849" cy="400110"/>
          </a:xfrm>
          <a:prstGeom prst="rect">
            <a:avLst/>
          </a:prstGeom>
          <a:noFill/>
        </p:spPr>
        <p:txBody>
          <a:bodyPr wrap="square" rtlCol="0">
            <a:spAutoFit/>
          </a:bodyPr>
          <a:lstStyle/>
          <a:p>
            <a:r>
              <a:rPr lang="en-US" sz="2000" dirty="0">
                <a:solidFill>
                  <a:srgbClr val="000000"/>
                </a:solidFill>
                <a:latin typeface="Times New Roman"/>
                <a:cs typeface="Times New Roman"/>
              </a:rPr>
              <a:t>Taking the </a:t>
            </a:r>
            <a:r>
              <a:rPr lang="en-US" sz="2000" dirty="0">
                <a:solidFill>
                  <a:srgbClr val="0000FF"/>
                </a:solidFill>
                <a:latin typeface="Times New Roman"/>
                <a:cs typeface="Times New Roman"/>
              </a:rPr>
              <a:t>radio</a:t>
            </a:r>
            <a:r>
              <a:rPr lang="en-US" sz="2000" dirty="0">
                <a:solidFill>
                  <a:srgbClr val="000000"/>
                </a:solidFill>
                <a:latin typeface="Times New Roman"/>
                <a:cs typeface="Times New Roman"/>
              </a:rPr>
              <a:t> yields:</a:t>
            </a:r>
          </a:p>
        </p:txBody>
      </p:sp>
      <p:graphicFrame>
        <p:nvGraphicFramePr>
          <p:cNvPr id="304" name="Object 5"/>
          <p:cNvGraphicFramePr>
            <a:graphicFrameLocks noChangeAspect="1"/>
          </p:cNvGraphicFramePr>
          <p:nvPr>
            <p:extLst>
              <p:ext uri="{D42A27DB-BD31-4B8C-83A1-F6EECF244321}">
                <p14:modId xmlns:p14="http://schemas.microsoft.com/office/powerpoint/2010/main" val="3002070136"/>
              </p:ext>
            </p:extLst>
          </p:nvPr>
        </p:nvGraphicFramePr>
        <p:xfrm>
          <a:off x="3121025" y="3952875"/>
          <a:ext cx="2225675" cy="2079625"/>
        </p:xfrm>
        <a:graphic>
          <a:graphicData uri="http://schemas.openxmlformats.org/presentationml/2006/ole">
            <mc:AlternateContent xmlns:mc="http://schemas.openxmlformats.org/markup-compatibility/2006">
              <mc:Choice xmlns:v="urn:schemas-microsoft-com:vml" Requires="v">
                <p:oleObj spid="_x0000_s2811437" name="Equation" r:id="rId12" imgW="1371600" imgH="1282700" progId="Equation.DSMT4">
                  <p:embed/>
                </p:oleObj>
              </mc:Choice>
              <mc:Fallback>
                <p:oleObj name="Equation" r:id="rId12" imgW="1371600" imgH="1282700" progId="Equation.DSMT4">
                  <p:embed/>
                  <p:pic>
                    <p:nvPicPr>
                      <p:cNvPr id="0" name=""/>
                      <p:cNvPicPr>
                        <a:picLocks noChangeAspect="1" noChangeArrowheads="1"/>
                      </p:cNvPicPr>
                      <p:nvPr/>
                    </p:nvPicPr>
                    <p:blipFill>
                      <a:blip r:embed="rId13"/>
                      <a:srcRect/>
                      <a:stretch>
                        <a:fillRect/>
                      </a:stretch>
                    </p:blipFill>
                    <p:spPr bwMode="auto">
                      <a:xfrm>
                        <a:off x="3121025" y="3952875"/>
                        <a:ext cx="2225675" cy="20796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cxnSp>
        <p:nvCxnSpPr>
          <p:cNvPr id="5" name="Straight Connector 4"/>
          <p:cNvCxnSpPr/>
          <p:nvPr/>
        </p:nvCxnSpPr>
        <p:spPr>
          <a:xfrm flipV="1">
            <a:off x="4673600" y="3952875"/>
            <a:ext cx="457200" cy="669925"/>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V="1">
            <a:off x="4673600" y="4622800"/>
            <a:ext cx="457200" cy="669925"/>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49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9"/>
                                        </p:tgtEl>
                                        <p:attrNameLst>
                                          <p:attrName>style.visibility</p:attrName>
                                        </p:attrNameLst>
                                      </p:cBhvr>
                                      <p:to>
                                        <p:strVal val="visible"/>
                                      </p:to>
                                    </p:set>
                                    <p:animEffect transition="in" filter="dissolve">
                                      <p:cBhvr>
                                        <p:cTn id="7" dur="500"/>
                                        <p:tgtEl>
                                          <p:spTgt spid="299"/>
                                        </p:tgtEl>
                                      </p:cBhvr>
                                    </p:animEffect>
                                  </p:childTnLst>
                                </p:cTn>
                              </p:par>
                              <p:par>
                                <p:cTn id="8" presetID="9" presetClass="entr" presetSubtype="0" fill="hold" nodeType="withEffect">
                                  <p:stCondLst>
                                    <p:cond delay="0"/>
                                  </p:stCondLst>
                                  <p:childTnLst>
                                    <p:set>
                                      <p:cBhvr>
                                        <p:cTn id="9" dur="1" fill="hold">
                                          <p:stCondLst>
                                            <p:cond delay="0"/>
                                          </p:stCondLst>
                                        </p:cTn>
                                        <p:tgtEl>
                                          <p:spTgt spid="300"/>
                                        </p:tgtEl>
                                        <p:attrNameLst>
                                          <p:attrName>style.visibility</p:attrName>
                                        </p:attrNameLst>
                                      </p:cBhvr>
                                      <p:to>
                                        <p:strVal val="visible"/>
                                      </p:to>
                                    </p:set>
                                    <p:animEffect transition="in" filter="dissolve">
                                      <p:cBhvr>
                                        <p:cTn id="10" dur="500"/>
                                        <p:tgtEl>
                                          <p:spTgt spid="30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02"/>
                                        </p:tgtEl>
                                        <p:attrNameLst>
                                          <p:attrName>style.visibility</p:attrName>
                                        </p:attrNameLst>
                                      </p:cBhvr>
                                      <p:to>
                                        <p:strVal val="visible"/>
                                      </p:to>
                                    </p:set>
                                    <p:animEffect transition="in" filter="dissolve">
                                      <p:cBhvr>
                                        <p:cTn id="15" dur="500"/>
                                        <p:tgtEl>
                                          <p:spTgt spid="302"/>
                                        </p:tgtEl>
                                      </p:cBhvr>
                                    </p:animEffect>
                                  </p:childTnLst>
                                </p:cTn>
                              </p:par>
                              <p:par>
                                <p:cTn id="16" presetID="9" presetClass="entr" presetSubtype="0" fill="hold" nodeType="withEffect">
                                  <p:stCondLst>
                                    <p:cond delay="0"/>
                                  </p:stCondLst>
                                  <p:childTnLst>
                                    <p:set>
                                      <p:cBhvr>
                                        <p:cTn id="17" dur="1" fill="hold">
                                          <p:stCondLst>
                                            <p:cond delay="0"/>
                                          </p:stCondLst>
                                        </p:cTn>
                                        <p:tgtEl>
                                          <p:spTgt spid="301"/>
                                        </p:tgtEl>
                                        <p:attrNameLst>
                                          <p:attrName>style.visibility</p:attrName>
                                        </p:attrNameLst>
                                      </p:cBhvr>
                                      <p:to>
                                        <p:strVal val="visible"/>
                                      </p:to>
                                    </p:set>
                                    <p:animEffect transition="in" filter="dissolve">
                                      <p:cBhvr>
                                        <p:cTn id="18" dur="500"/>
                                        <p:tgtEl>
                                          <p:spTgt spid="30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03"/>
                                        </p:tgtEl>
                                        <p:attrNameLst>
                                          <p:attrName>style.visibility</p:attrName>
                                        </p:attrNameLst>
                                      </p:cBhvr>
                                      <p:to>
                                        <p:strVal val="visible"/>
                                      </p:to>
                                    </p:set>
                                    <p:animEffect transition="in" filter="dissolve">
                                      <p:cBhvr>
                                        <p:cTn id="23" dur="500"/>
                                        <p:tgtEl>
                                          <p:spTgt spid="303"/>
                                        </p:tgtEl>
                                      </p:cBhvr>
                                    </p:animEffect>
                                  </p:childTnLst>
                                </p:cTn>
                              </p:par>
                              <p:par>
                                <p:cTn id="24" presetID="9" presetClass="entr" presetSubtype="0" fill="hold" nodeType="withEffect">
                                  <p:stCondLst>
                                    <p:cond delay="0"/>
                                  </p:stCondLst>
                                  <p:childTnLst>
                                    <p:set>
                                      <p:cBhvr>
                                        <p:cTn id="25" dur="1" fill="hold">
                                          <p:stCondLst>
                                            <p:cond delay="0"/>
                                          </p:stCondLst>
                                        </p:cTn>
                                        <p:tgtEl>
                                          <p:spTgt spid="304"/>
                                        </p:tgtEl>
                                        <p:attrNameLst>
                                          <p:attrName>style.visibility</p:attrName>
                                        </p:attrNameLst>
                                      </p:cBhvr>
                                      <p:to>
                                        <p:strVal val="visible"/>
                                      </p:to>
                                    </p:set>
                                    <p:animEffect transition="in" filter="dissolve">
                                      <p:cBhvr>
                                        <p:cTn id="26" dur="500"/>
                                        <p:tgtEl>
                                          <p:spTgt spid="304"/>
                                        </p:tgtEl>
                                      </p:cBhvr>
                                    </p:animEffect>
                                  </p:childTnLst>
                                </p:cTn>
                              </p:par>
                              <p:par>
                                <p:cTn id="27" presetID="9"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dissolve">
                                      <p:cBhvr>
                                        <p:cTn id="29" dur="500"/>
                                        <p:tgtEl>
                                          <p:spTgt spid="5"/>
                                        </p:tgtEl>
                                      </p:cBhvr>
                                    </p:animEffect>
                                  </p:childTnLst>
                                </p:cTn>
                              </p:par>
                              <p:par>
                                <p:cTn id="30" presetID="9" presetClass="entr" presetSubtype="0" fill="hold" nodeType="with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dissolve">
                                      <p:cBhvr>
                                        <p:cTn id="3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 grpId="0"/>
      <p:bldP spid="302" grpId="0"/>
      <p:bldP spid="30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63.)</a:t>
            </a:r>
          </a:p>
        </p:txBody>
      </p:sp>
      <p:sp>
        <p:nvSpPr>
          <p:cNvPr id="84" name="TextBox 83"/>
          <p:cNvSpPr txBox="1"/>
          <p:nvPr/>
        </p:nvSpPr>
        <p:spPr>
          <a:xfrm>
            <a:off x="298451" y="383931"/>
            <a:ext cx="5073649" cy="1323439"/>
          </a:xfrm>
          <a:prstGeom prst="rect">
            <a:avLst/>
          </a:prstGeom>
          <a:noFill/>
        </p:spPr>
        <p:txBody>
          <a:bodyPr wrap="square" rtlCol="0">
            <a:spAutoFit/>
          </a:bodyPr>
          <a:lstStyle/>
          <a:p>
            <a:r>
              <a:rPr lang="en-US" sz="2000" dirty="0">
                <a:solidFill>
                  <a:srgbClr val="FF0000"/>
                </a:solidFill>
                <a:latin typeface="Apple Chancery"/>
                <a:cs typeface="Apple Chancery"/>
              </a:rPr>
              <a:t>This ratio </a:t>
            </a:r>
            <a:r>
              <a:rPr lang="en-US" sz="2000" dirty="0">
                <a:latin typeface="Times New Roman"/>
                <a:cs typeface="Times New Roman"/>
              </a:rPr>
              <a:t>suggests that if you have </a:t>
            </a:r>
            <a:r>
              <a:rPr lang="en-US" sz="2000" dirty="0">
                <a:solidFill>
                  <a:srgbClr val="0000FF"/>
                </a:solidFill>
                <a:latin typeface="Times New Roman"/>
                <a:cs typeface="Times New Roman"/>
              </a:rPr>
              <a:t>more winds in the secondary coil</a:t>
            </a:r>
            <a:r>
              <a:rPr lang="en-US" sz="2000" dirty="0">
                <a:latin typeface="Times New Roman"/>
                <a:cs typeface="Times New Roman"/>
              </a:rPr>
              <a:t>, you will end up with a </a:t>
            </a:r>
            <a:r>
              <a:rPr lang="en-US" sz="2000" dirty="0">
                <a:solidFill>
                  <a:srgbClr val="0000FF"/>
                </a:solidFill>
                <a:latin typeface="Times New Roman"/>
                <a:cs typeface="Times New Roman"/>
              </a:rPr>
              <a:t>larger EMF in the secondary coil </a:t>
            </a:r>
            <a:r>
              <a:rPr lang="en-US" sz="2000" dirty="0">
                <a:latin typeface="Times New Roman"/>
                <a:cs typeface="Times New Roman"/>
              </a:rPr>
              <a:t>. . . You will have </a:t>
            </a:r>
            <a:r>
              <a:rPr lang="en-US" sz="2000" i="1" dirty="0">
                <a:latin typeface="Times New Roman"/>
                <a:cs typeface="Times New Roman"/>
              </a:rPr>
              <a:t>stepped the voltage up,</a:t>
            </a:r>
            <a:r>
              <a:rPr lang="en-US" sz="2000" dirty="0">
                <a:latin typeface="Times New Roman"/>
                <a:cs typeface="Times New Roman"/>
              </a:rPr>
              <a:t> so to speak.</a:t>
            </a:r>
          </a:p>
        </p:txBody>
      </p:sp>
      <p:grpSp>
        <p:nvGrpSpPr>
          <p:cNvPr id="3" name="Group 2"/>
          <p:cNvGrpSpPr/>
          <p:nvPr/>
        </p:nvGrpSpPr>
        <p:grpSpPr>
          <a:xfrm>
            <a:off x="5737744" y="566827"/>
            <a:ext cx="3371423" cy="1988412"/>
            <a:chOff x="5709656" y="4679626"/>
            <a:chExt cx="3371423" cy="1988412"/>
          </a:xfrm>
        </p:grpSpPr>
        <p:sp>
          <p:nvSpPr>
            <p:cNvPr id="252" name="Rectangle 6"/>
            <p:cNvSpPr>
              <a:spLocks noChangeArrowheads="1"/>
            </p:cNvSpPr>
            <p:nvPr/>
          </p:nvSpPr>
          <p:spPr bwMode="auto">
            <a:xfrm>
              <a:off x="6772428" y="4679626"/>
              <a:ext cx="1439884" cy="1988412"/>
            </a:xfrm>
            <a:prstGeom prst="rect">
              <a:avLst/>
            </a:prstGeom>
            <a:solidFill>
              <a:srgbClr val="FF4802"/>
            </a:solidFill>
            <a:ln w="38100">
              <a:solidFill>
                <a:schemeClr val="tx1"/>
              </a:solidFill>
              <a:miter lim="800000"/>
              <a:headEnd/>
              <a:tailEnd/>
            </a:ln>
          </p:spPr>
          <p:txBody>
            <a:bodyPr wrap="none" anchor="ctr"/>
            <a:lstStyle/>
            <a:p>
              <a:endParaRPr lang="en-US"/>
            </a:p>
          </p:txBody>
        </p:sp>
        <p:sp>
          <p:nvSpPr>
            <p:cNvPr id="253" name="Rectangle 7"/>
            <p:cNvSpPr>
              <a:spLocks noChangeArrowheads="1"/>
            </p:cNvSpPr>
            <p:nvPr/>
          </p:nvSpPr>
          <p:spPr bwMode="auto">
            <a:xfrm>
              <a:off x="7080974" y="4988173"/>
              <a:ext cx="822791" cy="1405602"/>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254" name="Line 18"/>
            <p:cNvSpPr>
              <a:spLocks noChangeShapeType="1"/>
            </p:cNvSpPr>
            <p:nvPr/>
          </p:nvSpPr>
          <p:spPr bwMode="auto">
            <a:xfrm flipH="1">
              <a:off x="6086769" y="6222360"/>
              <a:ext cx="68565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5" name="Line 19"/>
            <p:cNvSpPr>
              <a:spLocks noChangeShapeType="1"/>
            </p:cNvSpPr>
            <p:nvPr/>
          </p:nvSpPr>
          <p:spPr bwMode="auto">
            <a:xfrm flipH="1">
              <a:off x="6086769" y="5091022"/>
              <a:ext cx="68565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 name="Freeform 20"/>
            <p:cNvSpPr>
              <a:spLocks/>
            </p:cNvSpPr>
            <p:nvPr/>
          </p:nvSpPr>
          <p:spPr bwMode="auto">
            <a:xfrm>
              <a:off x="7082403" y="5086736"/>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7" name="Freeform 21"/>
            <p:cNvSpPr>
              <a:spLocks/>
            </p:cNvSpPr>
            <p:nvPr/>
          </p:nvSpPr>
          <p:spPr bwMode="auto">
            <a:xfrm>
              <a:off x="7080974" y="5216726"/>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8" name="Freeform 22"/>
            <p:cNvSpPr>
              <a:spLocks/>
            </p:cNvSpPr>
            <p:nvPr/>
          </p:nvSpPr>
          <p:spPr bwMode="auto">
            <a:xfrm>
              <a:off x="7079546" y="5353858"/>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9" name="Freeform 23"/>
            <p:cNvSpPr>
              <a:spLocks/>
            </p:cNvSpPr>
            <p:nvPr/>
          </p:nvSpPr>
          <p:spPr bwMode="auto">
            <a:xfrm>
              <a:off x="7078118" y="5490989"/>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0" name="Freeform 24"/>
            <p:cNvSpPr>
              <a:spLocks/>
            </p:cNvSpPr>
            <p:nvPr/>
          </p:nvSpPr>
          <p:spPr bwMode="auto">
            <a:xfrm>
              <a:off x="7080974" y="5628121"/>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1" name="Freeform 25"/>
            <p:cNvSpPr>
              <a:spLocks/>
            </p:cNvSpPr>
            <p:nvPr/>
          </p:nvSpPr>
          <p:spPr bwMode="auto">
            <a:xfrm>
              <a:off x="7080974" y="5765253"/>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2" name="Freeform 26"/>
            <p:cNvSpPr>
              <a:spLocks/>
            </p:cNvSpPr>
            <p:nvPr/>
          </p:nvSpPr>
          <p:spPr bwMode="auto">
            <a:xfrm>
              <a:off x="7088117" y="5902385"/>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3" name="Freeform 27"/>
            <p:cNvSpPr>
              <a:spLocks/>
            </p:cNvSpPr>
            <p:nvPr/>
          </p:nvSpPr>
          <p:spPr bwMode="auto">
            <a:xfrm>
              <a:off x="7088117" y="6039517"/>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4" name="Freeform 30"/>
            <p:cNvSpPr>
              <a:spLocks/>
            </p:cNvSpPr>
            <p:nvPr/>
          </p:nvSpPr>
          <p:spPr bwMode="auto">
            <a:xfrm>
              <a:off x="6735288" y="5225297"/>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5" name="Freeform 31"/>
            <p:cNvSpPr>
              <a:spLocks/>
            </p:cNvSpPr>
            <p:nvPr/>
          </p:nvSpPr>
          <p:spPr bwMode="auto">
            <a:xfrm>
              <a:off x="6738145" y="5359572"/>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6" name="Freeform 32"/>
            <p:cNvSpPr>
              <a:spLocks/>
            </p:cNvSpPr>
            <p:nvPr/>
          </p:nvSpPr>
          <p:spPr bwMode="auto">
            <a:xfrm>
              <a:off x="6741002" y="5493847"/>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7" name="Freeform 33"/>
            <p:cNvSpPr>
              <a:spLocks/>
            </p:cNvSpPr>
            <p:nvPr/>
          </p:nvSpPr>
          <p:spPr bwMode="auto">
            <a:xfrm>
              <a:off x="6743858" y="5633835"/>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8" name="Freeform 34"/>
            <p:cNvSpPr>
              <a:spLocks/>
            </p:cNvSpPr>
            <p:nvPr/>
          </p:nvSpPr>
          <p:spPr bwMode="auto">
            <a:xfrm>
              <a:off x="6738145" y="5770967"/>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9" name="Freeform 35"/>
            <p:cNvSpPr>
              <a:spLocks/>
            </p:cNvSpPr>
            <p:nvPr/>
          </p:nvSpPr>
          <p:spPr bwMode="auto">
            <a:xfrm>
              <a:off x="6738145" y="5908099"/>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0" name="Freeform 36"/>
            <p:cNvSpPr>
              <a:spLocks/>
            </p:cNvSpPr>
            <p:nvPr/>
          </p:nvSpPr>
          <p:spPr bwMode="auto">
            <a:xfrm>
              <a:off x="6738145" y="6045231"/>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1" name="Freeform 65"/>
            <p:cNvSpPr>
              <a:spLocks/>
            </p:cNvSpPr>
            <p:nvPr/>
          </p:nvSpPr>
          <p:spPr bwMode="auto">
            <a:xfrm flipV="1">
              <a:off x="7869482" y="6056658"/>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2" name="Line 66"/>
            <p:cNvSpPr>
              <a:spLocks noChangeShapeType="1"/>
            </p:cNvSpPr>
            <p:nvPr/>
          </p:nvSpPr>
          <p:spPr bwMode="auto">
            <a:xfrm flipH="1">
              <a:off x="8212312" y="6153794"/>
              <a:ext cx="68565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3" name="Line 67"/>
            <p:cNvSpPr>
              <a:spLocks noChangeShapeType="1"/>
            </p:cNvSpPr>
            <p:nvPr/>
          </p:nvSpPr>
          <p:spPr bwMode="auto">
            <a:xfrm flipH="1">
              <a:off x="8212312" y="5159587"/>
              <a:ext cx="68565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4" name="Line 68"/>
            <p:cNvSpPr>
              <a:spLocks noChangeShapeType="1"/>
            </p:cNvSpPr>
            <p:nvPr/>
          </p:nvSpPr>
          <p:spPr bwMode="auto">
            <a:xfrm>
              <a:off x="6086769" y="5091022"/>
              <a:ext cx="0" cy="20569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5" name="Line 69"/>
            <p:cNvSpPr>
              <a:spLocks noChangeShapeType="1"/>
            </p:cNvSpPr>
            <p:nvPr/>
          </p:nvSpPr>
          <p:spPr bwMode="auto">
            <a:xfrm>
              <a:off x="5949637" y="5296720"/>
              <a:ext cx="137132" cy="20569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 name="Line 70"/>
            <p:cNvSpPr>
              <a:spLocks noChangeShapeType="1"/>
            </p:cNvSpPr>
            <p:nvPr/>
          </p:nvSpPr>
          <p:spPr bwMode="auto">
            <a:xfrm>
              <a:off x="6086769" y="5502417"/>
              <a:ext cx="0" cy="27426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7" name="Line 71"/>
            <p:cNvSpPr>
              <a:spLocks noChangeShapeType="1"/>
            </p:cNvSpPr>
            <p:nvPr/>
          </p:nvSpPr>
          <p:spPr bwMode="auto">
            <a:xfrm>
              <a:off x="5915353" y="5776681"/>
              <a:ext cx="34283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8" name="Line 72"/>
            <p:cNvSpPr>
              <a:spLocks noChangeShapeType="1"/>
            </p:cNvSpPr>
            <p:nvPr/>
          </p:nvSpPr>
          <p:spPr bwMode="auto">
            <a:xfrm>
              <a:off x="6018203" y="5845247"/>
              <a:ext cx="13713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9" name="Line 73"/>
            <p:cNvSpPr>
              <a:spLocks noChangeShapeType="1"/>
            </p:cNvSpPr>
            <p:nvPr/>
          </p:nvSpPr>
          <p:spPr bwMode="auto">
            <a:xfrm>
              <a:off x="6086769" y="5845247"/>
              <a:ext cx="0" cy="377113"/>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0" name="Line 74"/>
            <p:cNvSpPr>
              <a:spLocks noChangeShapeType="1"/>
            </p:cNvSpPr>
            <p:nvPr/>
          </p:nvSpPr>
          <p:spPr bwMode="auto">
            <a:xfrm>
              <a:off x="8897972" y="5159587"/>
              <a:ext cx="0" cy="34283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1" name="Line 75"/>
            <p:cNvSpPr>
              <a:spLocks noChangeShapeType="1"/>
            </p:cNvSpPr>
            <p:nvPr/>
          </p:nvSpPr>
          <p:spPr bwMode="auto">
            <a:xfrm>
              <a:off x="8897972" y="5879530"/>
              <a:ext cx="0" cy="27426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2" name="Oval 76"/>
            <p:cNvSpPr>
              <a:spLocks noChangeArrowheads="1"/>
            </p:cNvSpPr>
            <p:nvPr/>
          </p:nvSpPr>
          <p:spPr bwMode="auto">
            <a:xfrm>
              <a:off x="8703966" y="5502417"/>
              <a:ext cx="377113" cy="377113"/>
            </a:xfrm>
            <a:prstGeom prst="ellipse">
              <a:avLst/>
            </a:prstGeom>
            <a:solidFill>
              <a:schemeClr val="bg1"/>
            </a:solidFill>
            <a:ln w="28575">
              <a:solidFill>
                <a:schemeClr val="tx1"/>
              </a:solidFill>
              <a:round/>
              <a:headEnd/>
              <a:tailEnd/>
            </a:ln>
          </p:spPr>
          <p:txBody>
            <a:bodyPr wrap="none" anchor="ctr"/>
            <a:lstStyle/>
            <a:p>
              <a:endParaRPr lang="en-US"/>
            </a:p>
          </p:txBody>
        </p:sp>
        <p:graphicFrame>
          <p:nvGraphicFramePr>
            <p:cNvPr id="283" name="Object 2"/>
            <p:cNvGraphicFramePr>
              <a:graphicFrameLocks noChangeAspect="1"/>
            </p:cNvGraphicFramePr>
            <p:nvPr>
              <p:extLst>
                <p:ext uri="{D42A27DB-BD31-4B8C-83A1-F6EECF244321}">
                  <p14:modId xmlns:p14="http://schemas.microsoft.com/office/powerpoint/2010/main" val="2333298073"/>
                </p:ext>
              </p:extLst>
            </p:nvPr>
          </p:nvGraphicFramePr>
          <p:xfrm>
            <a:off x="5709656" y="5708115"/>
            <a:ext cx="171415" cy="171415"/>
          </p:xfrm>
          <a:graphic>
            <a:graphicData uri="http://schemas.openxmlformats.org/presentationml/2006/ole">
              <mc:AlternateContent xmlns:mc="http://schemas.openxmlformats.org/markup-compatibility/2006">
                <mc:Choice xmlns:v="urn:schemas-microsoft-com:vml" Requires="v">
                  <p:oleObj spid="_x0000_s2813360" name="Equation" r:id="rId4" imgW="152400" imgH="152400" progId="Equation.DSMT4">
                    <p:embed/>
                  </p:oleObj>
                </mc:Choice>
                <mc:Fallback>
                  <p:oleObj name="Equation" r:id="rId4" imgW="152400" imgH="152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9656" y="5708115"/>
                          <a:ext cx="171415" cy="1714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4" name="Object 3"/>
            <p:cNvGraphicFramePr>
              <a:graphicFrameLocks noChangeAspect="1"/>
            </p:cNvGraphicFramePr>
            <p:nvPr>
              <p:extLst>
                <p:ext uri="{D42A27DB-BD31-4B8C-83A1-F6EECF244321}">
                  <p14:modId xmlns:p14="http://schemas.microsoft.com/office/powerpoint/2010/main" val="4285447803"/>
                </p:ext>
              </p:extLst>
            </p:nvPr>
          </p:nvGraphicFramePr>
          <p:xfrm>
            <a:off x="8806815" y="5604500"/>
            <a:ext cx="171415" cy="171415"/>
          </p:xfrm>
          <a:graphic>
            <a:graphicData uri="http://schemas.openxmlformats.org/presentationml/2006/ole">
              <mc:AlternateContent xmlns:mc="http://schemas.openxmlformats.org/markup-compatibility/2006">
                <mc:Choice xmlns:v="urn:schemas-microsoft-com:vml" Requires="v">
                  <p:oleObj spid="_x0000_s2813361" name="Equation" r:id="rId6" imgW="152400" imgH="152400" progId="Equation.DSMT4">
                    <p:embed/>
                  </p:oleObj>
                </mc:Choice>
                <mc:Fallback>
                  <p:oleObj name="Equation" r:id="rId6" imgW="152400" imgH="152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06815" y="5604500"/>
                          <a:ext cx="171415" cy="1714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5" name="Line 9"/>
            <p:cNvSpPr>
              <a:spLocks noChangeShapeType="1"/>
            </p:cNvSpPr>
            <p:nvPr/>
          </p:nvSpPr>
          <p:spPr bwMode="auto">
            <a:xfrm flipH="1">
              <a:off x="6772428" y="5296720"/>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6" name="Line 10"/>
            <p:cNvSpPr>
              <a:spLocks noChangeShapeType="1"/>
            </p:cNvSpPr>
            <p:nvPr/>
          </p:nvSpPr>
          <p:spPr bwMode="auto">
            <a:xfrm flipH="1">
              <a:off x="6772428" y="5433851"/>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 name="Line 11"/>
            <p:cNvSpPr>
              <a:spLocks noChangeShapeType="1"/>
            </p:cNvSpPr>
            <p:nvPr/>
          </p:nvSpPr>
          <p:spPr bwMode="auto">
            <a:xfrm flipH="1">
              <a:off x="6772428" y="5570983"/>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 name="Line 12"/>
            <p:cNvSpPr>
              <a:spLocks noChangeShapeType="1"/>
            </p:cNvSpPr>
            <p:nvPr/>
          </p:nvSpPr>
          <p:spPr bwMode="auto">
            <a:xfrm flipH="1">
              <a:off x="6772428" y="5708115"/>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9" name="Line 13"/>
            <p:cNvSpPr>
              <a:spLocks noChangeShapeType="1"/>
            </p:cNvSpPr>
            <p:nvPr/>
          </p:nvSpPr>
          <p:spPr bwMode="auto">
            <a:xfrm flipH="1">
              <a:off x="6772428" y="5845247"/>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0" name="Line 14"/>
            <p:cNvSpPr>
              <a:spLocks noChangeShapeType="1"/>
            </p:cNvSpPr>
            <p:nvPr/>
          </p:nvSpPr>
          <p:spPr bwMode="auto">
            <a:xfrm flipH="1">
              <a:off x="6772428" y="5982379"/>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1" name="Line 15"/>
            <p:cNvSpPr>
              <a:spLocks noChangeShapeType="1"/>
            </p:cNvSpPr>
            <p:nvPr/>
          </p:nvSpPr>
          <p:spPr bwMode="auto">
            <a:xfrm flipH="1">
              <a:off x="6772428" y="6119511"/>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2" name="Line 16"/>
            <p:cNvSpPr>
              <a:spLocks noChangeShapeType="1"/>
            </p:cNvSpPr>
            <p:nvPr/>
          </p:nvSpPr>
          <p:spPr bwMode="auto">
            <a:xfrm flipH="1">
              <a:off x="6772428" y="5159587"/>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93" name="Group 41"/>
            <p:cNvGrpSpPr>
              <a:grpSpLocks/>
            </p:cNvGrpSpPr>
            <p:nvPr/>
          </p:nvGrpSpPr>
          <p:grpSpPr bwMode="auto">
            <a:xfrm flipV="1">
              <a:off x="7866626" y="5125304"/>
              <a:ext cx="374255" cy="178557"/>
              <a:chOff x="4028" y="1770"/>
              <a:chExt cx="524" cy="250"/>
            </a:xfrm>
          </p:grpSpPr>
          <p:sp>
            <p:nvSpPr>
              <p:cNvPr id="401" name="Line 38"/>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2" name="Freeform 39"/>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03" name="Freeform 40"/>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94" name="Group 50"/>
            <p:cNvGrpSpPr>
              <a:grpSpLocks/>
            </p:cNvGrpSpPr>
            <p:nvPr/>
          </p:nvGrpSpPr>
          <p:grpSpPr bwMode="auto">
            <a:xfrm flipV="1">
              <a:off x="7869482" y="5358143"/>
              <a:ext cx="374255" cy="178557"/>
              <a:chOff x="4028" y="1770"/>
              <a:chExt cx="524" cy="250"/>
            </a:xfrm>
          </p:grpSpPr>
          <p:sp>
            <p:nvSpPr>
              <p:cNvPr id="398" name="Line 51"/>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9" name="Freeform 52"/>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00" name="Freeform 53"/>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95" name="Group 54"/>
            <p:cNvGrpSpPr>
              <a:grpSpLocks/>
            </p:cNvGrpSpPr>
            <p:nvPr/>
          </p:nvGrpSpPr>
          <p:grpSpPr bwMode="auto">
            <a:xfrm flipV="1">
              <a:off x="7869482" y="5590982"/>
              <a:ext cx="374255" cy="178557"/>
              <a:chOff x="4028" y="1770"/>
              <a:chExt cx="524" cy="250"/>
            </a:xfrm>
          </p:grpSpPr>
          <p:sp>
            <p:nvSpPr>
              <p:cNvPr id="395" name="Line 55"/>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6" name="Freeform 56"/>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97" name="Freeform 57"/>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96" name="Group 58"/>
            <p:cNvGrpSpPr>
              <a:grpSpLocks/>
            </p:cNvGrpSpPr>
            <p:nvPr/>
          </p:nvGrpSpPr>
          <p:grpSpPr bwMode="auto">
            <a:xfrm flipV="1">
              <a:off x="7869482" y="5823820"/>
              <a:ext cx="374255" cy="178557"/>
              <a:chOff x="4028" y="1770"/>
              <a:chExt cx="524" cy="250"/>
            </a:xfrm>
          </p:grpSpPr>
          <p:sp>
            <p:nvSpPr>
              <p:cNvPr id="392" name="Line 59"/>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3" name="Freeform 60"/>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94" name="Freeform 61"/>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297" name="Line 63"/>
            <p:cNvSpPr>
              <a:spLocks noChangeShapeType="1"/>
            </p:cNvSpPr>
            <p:nvPr/>
          </p:nvSpPr>
          <p:spPr bwMode="auto">
            <a:xfrm flipH="1" flipV="1">
              <a:off x="7906623" y="6059515"/>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aphicFrame>
        <p:nvGraphicFramePr>
          <p:cNvPr id="304" name="Object 5"/>
          <p:cNvGraphicFramePr>
            <a:graphicFrameLocks noChangeAspect="1"/>
          </p:cNvGraphicFramePr>
          <p:nvPr>
            <p:extLst>
              <p:ext uri="{D42A27DB-BD31-4B8C-83A1-F6EECF244321}">
                <p14:modId xmlns:p14="http://schemas.microsoft.com/office/powerpoint/2010/main" val="1229620393"/>
              </p:ext>
            </p:extLst>
          </p:nvPr>
        </p:nvGraphicFramePr>
        <p:xfrm>
          <a:off x="2700338" y="2555983"/>
          <a:ext cx="1071562" cy="369887"/>
        </p:xfrm>
        <a:graphic>
          <a:graphicData uri="http://schemas.openxmlformats.org/presentationml/2006/ole">
            <mc:AlternateContent xmlns:mc="http://schemas.openxmlformats.org/markup-compatibility/2006">
              <mc:Choice xmlns:v="urn:schemas-microsoft-com:vml" Requires="v">
                <p:oleObj spid="_x0000_s2813362" name="Equation" r:id="rId8" imgW="660400" imgH="228600" progId="Equation.DSMT4">
                  <p:embed/>
                </p:oleObj>
              </mc:Choice>
              <mc:Fallback>
                <p:oleObj name="Equation" r:id="rId8" imgW="660400" imgH="228600" progId="Equation.DSMT4">
                  <p:embed/>
                  <p:pic>
                    <p:nvPicPr>
                      <p:cNvPr id="0" name=""/>
                      <p:cNvPicPr>
                        <a:picLocks noChangeAspect="1" noChangeArrowheads="1"/>
                      </p:cNvPicPr>
                      <p:nvPr/>
                    </p:nvPicPr>
                    <p:blipFill>
                      <a:blip r:embed="rId9"/>
                      <a:srcRect/>
                      <a:stretch>
                        <a:fillRect/>
                      </a:stretch>
                    </p:blipFill>
                    <p:spPr bwMode="auto">
                      <a:xfrm>
                        <a:off x="2700338" y="2555983"/>
                        <a:ext cx="1071562" cy="3698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1" name="TextBox 70"/>
          <p:cNvSpPr txBox="1"/>
          <p:nvPr/>
        </p:nvSpPr>
        <p:spPr>
          <a:xfrm>
            <a:off x="619610" y="1771822"/>
            <a:ext cx="4752490" cy="707886"/>
          </a:xfrm>
          <a:prstGeom prst="rect">
            <a:avLst/>
          </a:prstGeom>
          <a:noFill/>
        </p:spPr>
        <p:txBody>
          <a:bodyPr wrap="square" rtlCol="0">
            <a:spAutoFit/>
          </a:bodyPr>
          <a:lstStyle/>
          <a:p>
            <a:r>
              <a:rPr lang="en-US" sz="2000" dirty="0">
                <a:solidFill>
                  <a:srgbClr val="0000FF"/>
                </a:solidFill>
                <a:latin typeface="Apple Chancery"/>
                <a:cs typeface="Apple Chancery"/>
              </a:rPr>
              <a:t>This kind of transformer </a:t>
            </a:r>
            <a:r>
              <a:rPr lang="en-US" sz="2000" dirty="0">
                <a:latin typeface="Times New Roman"/>
                <a:cs typeface="Times New Roman"/>
              </a:rPr>
              <a:t>is called a </a:t>
            </a:r>
            <a:r>
              <a:rPr lang="en-US" sz="2000" i="1" dirty="0">
                <a:solidFill>
                  <a:srgbClr val="FF0000"/>
                </a:solidFill>
                <a:latin typeface="Times New Roman"/>
                <a:cs typeface="Times New Roman"/>
              </a:rPr>
              <a:t>step-up</a:t>
            </a:r>
            <a:r>
              <a:rPr lang="en-US" sz="2000" dirty="0">
                <a:latin typeface="Times New Roman"/>
                <a:cs typeface="Times New Roman"/>
              </a:rPr>
              <a:t> </a:t>
            </a:r>
            <a:r>
              <a:rPr lang="en-US" sz="2000" dirty="0">
                <a:solidFill>
                  <a:srgbClr val="FF0000"/>
                </a:solidFill>
                <a:latin typeface="Times New Roman"/>
                <a:cs typeface="Times New Roman"/>
              </a:rPr>
              <a:t>transformer</a:t>
            </a:r>
            <a:r>
              <a:rPr lang="en-US" sz="2000" dirty="0">
                <a:latin typeface="Times New Roman"/>
                <a:cs typeface="Times New Roman"/>
              </a:rPr>
              <a:t>.  It’s characteristic is that:</a:t>
            </a:r>
          </a:p>
        </p:txBody>
      </p:sp>
      <p:sp>
        <p:nvSpPr>
          <p:cNvPr id="72" name="TextBox 71"/>
          <p:cNvSpPr txBox="1"/>
          <p:nvPr/>
        </p:nvSpPr>
        <p:spPr>
          <a:xfrm>
            <a:off x="298451" y="2911583"/>
            <a:ext cx="4984749" cy="1323439"/>
          </a:xfrm>
          <a:prstGeom prst="rect">
            <a:avLst/>
          </a:prstGeom>
          <a:noFill/>
        </p:spPr>
        <p:txBody>
          <a:bodyPr wrap="square" rtlCol="0">
            <a:spAutoFit/>
          </a:bodyPr>
          <a:lstStyle/>
          <a:p>
            <a:r>
              <a:rPr lang="en-US" sz="2000" dirty="0">
                <a:solidFill>
                  <a:srgbClr val="FF0000"/>
                </a:solidFill>
                <a:latin typeface="Apple Chancery"/>
                <a:cs typeface="Apple Chancery"/>
              </a:rPr>
              <a:t>You never get </a:t>
            </a:r>
            <a:r>
              <a:rPr lang="en-US" sz="2000" dirty="0">
                <a:latin typeface="Times New Roman"/>
                <a:cs typeface="Times New Roman"/>
              </a:rPr>
              <a:t>something for nothing, though.  What is being </a:t>
            </a:r>
            <a:r>
              <a:rPr lang="en-US" sz="2000" dirty="0">
                <a:solidFill>
                  <a:srgbClr val="0000FF"/>
                </a:solidFill>
                <a:latin typeface="Times New Roman"/>
                <a:cs typeface="Times New Roman"/>
              </a:rPr>
              <a:t>transferred</a:t>
            </a:r>
            <a:r>
              <a:rPr lang="en-US" sz="2000" dirty="0">
                <a:latin typeface="Times New Roman"/>
                <a:cs typeface="Times New Roman"/>
              </a:rPr>
              <a:t> is </a:t>
            </a:r>
            <a:r>
              <a:rPr lang="en-US" sz="2000" i="1" dirty="0">
                <a:solidFill>
                  <a:srgbClr val="FF0000"/>
                </a:solidFill>
                <a:latin typeface="Times New Roman"/>
                <a:cs typeface="Times New Roman"/>
              </a:rPr>
              <a:t>power</a:t>
            </a:r>
            <a:r>
              <a:rPr lang="en-US" sz="2000" dirty="0">
                <a:latin typeface="Times New Roman"/>
                <a:cs typeface="Times New Roman"/>
              </a:rPr>
              <a:t>, and </a:t>
            </a:r>
            <a:r>
              <a:rPr lang="en-US" sz="2000" dirty="0">
                <a:solidFill>
                  <a:srgbClr val="0000FF"/>
                </a:solidFill>
                <a:latin typeface="Times New Roman"/>
                <a:cs typeface="Times New Roman"/>
              </a:rPr>
              <a:t>assuming ALL the power is transferred </a:t>
            </a:r>
            <a:r>
              <a:rPr lang="en-US" sz="2000" dirty="0">
                <a:latin typeface="Times New Roman"/>
                <a:cs typeface="Times New Roman"/>
              </a:rPr>
              <a:t>with no loss, we could write:</a:t>
            </a:r>
          </a:p>
        </p:txBody>
      </p:sp>
      <p:graphicFrame>
        <p:nvGraphicFramePr>
          <p:cNvPr id="73" name="Object 4"/>
          <p:cNvGraphicFramePr>
            <a:graphicFrameLocks noChangeAspect="1"/>
          </p:cNvGraphicFramePr>
          <p:nvPr>
            <p:extLst>
              <p:ext uri="{D42A27DB-BD31-4B8C-83A1-F6EECF244321}">
                <p14:modId xmlns:p14="http://schemas.microsoft.com/office/powerpoint/2010/main" val="1397995710"/>
              </p:ext>
            </p:extLst>
          </p:nvPr>
        </p:nvGraphicFramePr>
        <p:xfrm>
          <a:off x="5702300" y="2844769"/>
          <a:ext cx="3048000" cy="2760663"/>
        </p:xfrm>
        <a:graphic>
          <a:graphicData uri="http://schemas.openxmlformats.org/presentationml/2006/ole">
            <mc:AlternateContent xmlns:mc="http://schemas.openxmlformats.org/markup-compatibility/2006">
              <mc:Choice xmlns:v="urn:schemas-microsoft-com:vml" Requires="v">
                <p:oleObj spid="_x0000_s2813363" name="Equation" r:id="rId10" imgW="1879600" imgH="1701800" progId="Equation.DSMT4">
                  <p:embed/>
                </p:oleObj>
              </mc:Choice>
              <mc:Fallback>
                <p:oleObj name="Equation" r:id="rId10" imgW="1879600" imgH="170180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02300" y="2844769"/>
                        <a:ext cx="3048000" cy="27606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74" name="TextBox 73"/>
          <p:cNvSpPr txBox="1"/>
          <p:nvPr/>
        </p:nvSpPr>
        <p:spPr>
          <a:xfrm>
            <a:off x="298451" y="4273122"/>
            <a:ext cx="4984749" cy="1015663"/>
          </a:xfrm>
          <a:prstGeom prst="rect">
            <a:avLst/>
          </a:prstGeom>
          <a:noFill/>
        </p:spPr>
        <p:txBody>
          <a:bodyPr wrap="square" rtlCol="0">
            <a:spAutoFit/>
          </a:bodyPr>
          <a:lstStyle/>
          <a:p>
            <a:r>
              <a:rPr lang="en-US" sz="2000" dirty="0">
                <a:solidFill>
                  <a:srgbClr val="FF0000"/>
                </a:solidFill>
                <a:latin typeface="Apple Chancery"/>
                <a:cs typeface="Apple Chancery"/>
              </a:rPr>
              <a:t>Translation: </a:t>
            </a:r>
            <a:r>
              <a:rPr lang="en-US" sz="2000" dirty="0">
                <a:solidFill>
                  <a:srgbClr val="0000FF"/>
                </a:solidFill>
                <a:latin typeface="Times New Roman"/>
                <a:cs typeface="Times New Roman"/>
              </a:rPr>
              <a:t>If</a:t>
            </a:r>
            <a:r>
              <a:rPr lang="en-US" sz="2000" dirty="0">
                <a:latin typeface="Times New Roman"/>
                <a:cs typeface="Times New Roman"/>
              </a:rPr>
              <a:t> the </a:t>
            </a:r>
            <a:r>
              <a:rPr lang="en-US" sz="2000" dirty="0">
                <a:solidFill>
                  <a:srgbClr val="0000FF"/>
                </a:solidFill>
                <a:latin typeface="Times New Roman"/>
                <a:cs typeface="Times New Roman"/>
              </a:rPr>
              <a:t>voltage goes up </a:t>
            </a:r>
            <a:r>
              <a:rPr lang="en-US" sz="2000" dirty="0">
                <a:latin typeface="Times New Roman"/>
                <a:cs typeface="Times New Roman"/>
              </a:rPr>
              <a:t>in a step-up transformer, the </a:t>
            </a:r>
            <a:r>
              <a:rPr lang="en-US" sz="2000" dirty="0">
                <a:solidFill>
                  <a:srgbClr val="FF0000"/>
                </a:solidFill>
                <a:latin typeface="Times New Roman"/>
                <a:cs typeface="Times New Roman"/>
              </a:rPr>
              <a:t>current</a:t>
            </a:r>
            <a:r>
              <a:rPr lang="en-US" sz="2000" dirty="0">
                <a:latin typeface="Times New Roman"/>
                <a:cs typeface="Times New Roman"/>
              </a:rPr>
              <a:t> provided to the secondary coil </a:t>
            </a:r>
            <a:r>
              <a:rPr lang="en-US" sz="2000" dirty="0">
                <a:solidFill>
                  <a:srgbClr val="0000FF"/>
                </a:solidFill>
                <a:latin typeface="Times New Roman"/>
                <a:cs typeface="Times New Roman"/>
              </a:rPr>
              <a:t>must go </a:t>
            </a:r>
            <a:r>
              <a:rPr lang="en-US" sz="2000" i="1" dirty="0">
                <a:solidFill>
                  <a:srgbClr val="FF0000"/>
                </a:solidFill>
                <a:latin typeface="Times New Roman"/>
                <a:cs typeface="Times New Roman"/>
              </a:rPr>
              <a:t>down</a:t>
            </a:r>
            <a:r>
              <a:rPr lang="en-US" sz="2000" dirty="0">
                <a:latin typeface="Times New Roman"/>
                <a:cs typeface="Times New Roman"/>
              </a:rPr>
              <a:t>.</a:t>
            </a:r>
          </a:p>
        </p:txBody>
      </p:sp>
      <p:cxnSp>
        <p:nvCxnSpPr>
          <p:cNvPr id="69" name="Straight Connector 68"/>
          <p:cNvCxnSpPr/>
          <p:nvPr/>
        </p:nvCxnSpPr>
        <p:spPr>
          <a:xfrm flipV="1">
            <a:off x="6307925" y="3678237"/>
            <a:ext cx="457200" cy="669925"/>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V="1">
            <a:off x="7907414" y="3652837"/>
            <a:ext cx="457200" cy="669925"/>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298451" y="5538360"/>
            <a:ext cx="8536452" cy="1015663"/>
          </a:xfrm>
          <a:prstGeom prst="rect">
            <a:avLst/>
          </a:prstGeom>
          <a:noFill/>
        </p:spPr>
        <p:txBody>
          <a:bodyPr wrap="square" rtlCol="0">
            <a:spAutoFit/>
          </a:bodyPr>
          <a:lstStyle/>
          <a:p>
            <a:r>
              <a:rPr lang="en-US" sz="2000" dirty="0">
                <a:solidFill>
                  <a:srgbClr val="FF0000"/>
                </a:solidFill>
                <a:latin typeface="Apple Chancery"/>
                <a:cs typeface="Apple Chancery"/>
              </a:rPr>
              <a:t>NOTE: </a:t>
            </a:r>
            <a:r>
              <a:rPr lang="en-US" sz="2000" dirty="0">
                <a:latin typeface="Times New Roman"/>
                <a:cs typeface="Times New Roman"/>
              </a:rPr>
              <a:t>Using a transformer in a </a:t>
            </a:r>
            <a:r>
              <a:rPr lang="en-US" sz="2000" dirty="0">
                <a:solidFill>
                  <a:srgbClr val="0000FF"/>
                </a:solidFill>
                <a:latin typeface="Times New Roman"/>
                <a:cs typeface="Times New Roman"/>
              </a:rPr>
              <a:t>DC setting </a:t>
            </a:r>
            <a:r>
              <a:rPr lang="en-US" sz="2000" dirty="0">
                <a:latin typeface="Times New Roman"/>
                <a:cs typeface="Times New Roman"/>
              </a:rPr>
              <a:t>is </a:t>
            </a:r>
            <a:r>
              <a:rPr lang="en-US" sz="2000" dirty="0">
                <a:solidFill>
                  <a:srgbClr val="0000FF"/>
                </a:solidFill>
                <a:latin typeface="Times New Roman"/>
                <a:cs typeface="Times New Roman"/>
              </a:rPr>
              <a:t>nonsensical</a:t>
            </a:r>
            <a:r>
              <a:rPr lang="en-US" sz="2000" dirty="0">
                <a:latin typeface="Times New Roman"/>
                <a:cs typeface="Times New Roman"/>
              </a:rPr>
              <a:t>.  The only time you get action in the secondary is when you change something in the primary.  But using it with an </a:t>
            </a:r>
            <a:r>
              <a:rPr lang="en-US" sz="2000" dirty="0">
                <a:solidFill>
                  <a:srgbClr val="FF0000"/>
                </a:solidFill>
                <a:latin typeface="Times New Roman"/>
                <a:cs typeface="Times New Roman"/>
              </a:rPr>
              <a:t>AC source </a:t>
            </a:r>
            <a:r>
              <a:rPr lang="en-US" sz="2000" dirty="0">
                <a:latin typeface="Times New Roman"/>
                <a:cs typeface="Times New Roman"/>
              </a:rPr>
              <a:t>and </a:t>
            </a:r>
            <a:r>
              <a:rPr lang="en-US" sz="2000" dirty="0" err="1">
                <a:latin typeface="Times New Roman"/>
                <a:cs typeface="Times New Roman"/>
              </a:rPr>
              <a:t>ahhhhh</a:t>
            </a:r>
            <a:r>
              <a:rPr lang="en-US" sz="2000" dirty="0">
                <a:latin typeface="Times New Roman"/>
                <a:cs typeface="Times New Roman"/>
              </a:rPr>
              <a:t>, that’s when you get </a:t>
            </a:r>
            <a:r>
              <a:rPr lang="en-US" sz="2000" dirty="0">
                <a:solidFill>
                  <a:srgbClr val="FF0000"/>
                </a:solidFill>
                <a:latin typeface="Times New Roman"/>
                <a:cs typeface="Times New Roman"/>
              </a:rPr>
              <a:t>poetry</a:t>
            </a:r>
            <a:r>
              <a:rPr lang="en-US" sz="2000" dirty="0">
                <a:latin typeface="Times New Roman"/>
                <a:cs typeface="Times New Roman"/>
              </a:rPr>
              <a:t>.</a:t>
            </a:r>
          </a:p>
        </p:txBody>
      </p:sp>
    </p:spTree>
    <p:extLst>
      <p:ext uri="{BB962C8B-B14F-4D97-AF65-F5344CB8AC3E}">
        <p14:creationId xmlns:p14="http://schemas.microsoft.com/office/powerpoint/2010/main" val="14021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dissolve">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4"/>
                                        </p:tgtEl>
                                        <p:attrNameLst>
                                          <p:attrName>style.visibility</p:attrName>
                                        </p:attrNameLst>
                                      </p:cBhvr>
                                      <p:to>
                                        <p:strVal val="visible"/>
                                      </p:to>
                                    </p:set>
                                    <p:animEffect transition="in" filter="dissolve">
                                      <p:cBhvr>
                                        <p:cTn id="12" dur="500"/>
                                        <p:tgtEl>
                                          <p:spTgt spid="30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dissolve">
                                      <p:cBhvr>
                                        <p:cTn id="17" dur="500"/>
                                        <p:tgtEl>
                                          <p:spTgt spid="7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dissolve">
                                      <p:cBhvr>
                                        <p:cTn id="22" dur="500"/>
                                        <p:tgtEl>
                                          <p:spTgt spid="73"/>
                                        </p:tgtEl>
                                      </p:cBhvr>
                                    </p:animEffect>
                                  </p:childTnLst>
                                </p:cTn>
                              </p:par>
                              <p:par>
                                <p:cTn id="23" presetID="9" presetClass="entr" presetSubtype="0" fill="hold" nodeType="with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dissolve">
                                      <p:cBhvr>
                                        <p:cTn id="25" dur="500"/>
                                        <p:tgtEl>
                                          <p:spTgt spid="69"/>
                                        </p:tgtEl>
                                      </p:cBhvr>
                                    </p:animEffect>
                                  </p:childTnLst>
                                </p:cTn>
                              </p:par>
                              <p:par>
                                <p:cTn id="26" presetID="9" presetClass="entr" presetSubtype="0" fill="hold" nodeType="with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dissolve">
                                      <p:cBhvr>
                                        <p:cTn id="28" dur="500"/>
                                        <p:tgtEl>
                                          <p:spTgt spid="70"/>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dissolve">
                                      <p:cBhvr>
                                        <p:cTn id="33" dur="500"/>
                                        <p:tgtEl>
                                          <p:spTgt spid="74"/>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dissolve">
                                      <p:cBhvr>
                                        <p:cTn id="3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2" grpId="0"/>
      <p:bldP spid="74" grpId="0"/>
      <p:bldP spid="7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Box 113"/>
          <p:cNvSpPr txBox="1"/>
          <p:nvPr/>
        </p:nvSpPr>
        <p:spPr>
          <a:xfrm>
            <a:off x="565151" y="958048"/>
            <a:ext cx="5172593" cy="1938992"/>
          </a:xfrm>
          <a:prstGeom prst="rect">
            <a:avLst/>
          </a:prstGeom>
          <a:noFill/>
        </p:spPr>
        <p:txBody>
          <a:bodyPr wrap="square" rtlCol="0">
            <a:spAutoFit/>
          </a:bodyPr>
          <a:lstStyle/>
          <a:p>
            <a:r>
              <a:rPr lang="en-US" sz="2000" dirty="0">
                <a:solidFill>
                  <a:srgbClr val="FF0000"/>
                </a:solidFill>
                <a:latin typeface="Apple Chancery"/>
                <a:cs typeface="Apple Chancery"/>
              </a:rPr>
              <a:t>--A transformer allows you</a:t>
            </a:r>
            <a:r>
              <a:rPr lang="en-US" sz="2000" dirty="0">
                <a:latin typeface="Times New Roman"/>
                <a:cs typeface="Times New Roman"/>
              </a:rPr>
              <a:t> to </a:t>
            </a:r>
            <a:r>
              <a:rPr lang="en-US" sz="2000" dirty="0">
                <a:solidFill>
                  <a:srgbClr val="0000FF"/>
                </a:solidFill>
                <a:latin typeface="Times New Roman"/>
                <a:cs typeface="Times New Roman"/>
              </a:rPr>
              <a:t>transfer power from one part of an electrical circuit to another without electrically connecting the parts</a:t>
            </a:r>
            <a:r>
              <a:rPr lang="en-US" sz="2000" dirty="0">
                <a:latin typeface="Times New Roman"/>
                <a:cs typeface="Times New Roman"/>
              </a:rPr>
              <a:t>.  It does it by utilizing </a:t>
            </a:r>
            <a:r>
              <a:rPr lang="en-US" sz="2000" dirty="0">
                <a:solidFill>
                  <a:srgbClr val="0000FF"/>
                </a:solidFill>
                <a:latin typeface="Times New Roman"/>
                <a:cs typeface="Times New Roman"/>
              </a:rPr>
              <a:t>two coils </a:t>
            </a:r>
            <a:r>
              <a:rPr lang="en-US" sz="2000" dirty="0">
                <a:latin typeface="Times New Roman"/>
                <a:cs typeface="Times New Roman"/>
              </a:rPr>
              <a:t>that are not electrically connected, but that </a:t>
            </a:r>
            <a:r>
              <a:rPr lang="en-US" sz="2000" dirty="0">
                <a:solidFill>
                  <a:srgbClr val="0000FF"/>
                </a:solidFill>
                <a:latin typeface="Times New Roman"/>
                <a:cs typeface="Times New Roman"/>
              </a:rPr>
              <a:t>share a common magnetic field</a:t>
            </a:r>
            <a:r>
              <a:rPr lang="en-US" sz="2000" dirty="0">
                <a:latin typeface="Times New Roman"/>
                <a:cs typeface="Times New Roman"/>
              </a:rPr>
              <a:t>.</a:t>
            </a:r>
          </a:p>
        </p:txBody>
      </p:sp>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64.)</a:t>
            </a:r>
          </a:p>
        </p:txBody>
      </p:sp>
      <p:sp>
        <p:nvSpPr>
          <p:cNvPr id="84" name="TextBox 83"/>
          <p:cNvSpPr txBox="1"/>
          <p:nvPr/>
        </p:nvSpPr>
        <p:spPr>
          <a:xfrm>
            <a:off x="298451" y="186182"/>
            <a:ext cx="5073649" cy="523220"/>
          </a:xfrm>
          <a:prstGeom prst="rect">
            <a:avLst/>
          </a:prstGeom>
          <a:noFill/>
        </p:spPr>
        <p:txBody>
          <a:bodyPr wrap="square" rtlCol="0">
            <a:spAutoFit/>
          </a:bodyPr>
          <a:lstStyle/>
          <a:p>
            <a:r>
              <a:rPr lang="en-US" sz="2800" dirty="0">
                <a:solidFill>
                  <a:srgbClr val="FF0000"/>
                </a:solidFill>
                <a:latin typeface="Apple Chancery"/>
                <a:cs typeface="Apple Chancery"/>
              </a:rPr>
              <a:t>Summary:</a:t>
            </a:r>
            <a:endParaRPr lang="en-US" sz="2000" dirty="0">
              <a:latin typeface="Times New Roman"/>
              <a:cs typeface="Times New Roman"/>
            </a:endParaRPr>
          </a:p>
        </p:txBody>
      </p:sp>
      <p:grpSp>
        <p:nvGrpSpPr>
          <p:cNvPr id="3" name="Group 2"/>
          <p:cNvGrpSpPr/>
          <p:nvPr/>
        </p:nvGrpSpPr>
        <p:grpSpPr>
          <a:xfrm>
            <a:off x="5737744" y="566827"/>
            <a:ext cx="3371423" cy="1988412"/>
            <a:chOff x="5709656" y="4679626"/>
            <a:chExt cx="3371423" cy="1988412"/>
          </a:xfrm>
        </p:grpSpPr>
        <p:sp>
          <p:nvSpPr>
            <p:cNvPr id="252" name="Rectangle 6"/>
            <p:cNvSpPr>
              <a:spLocks noChangeArrowheads="1"/>
            </p:cNvSpPr>
            <p:nvPr/>
          </p:nvSpPr>
          <p:spPr bwMode="auto">
            <a:xfrm>
              <a:off x="6772428" y="4679626"/>
              <a:ext cx="1439884" cy="1988412"/>
            </a:xfrm>
            <a:prstGeom prst="rect">
              <a:avLst/>
            </a:prstGeom>
            <a:solidFill>
              <a:srgbClr val="FF4802"/>
            </a:solidFill>
            <a:ln w="38100">
              <a:solidFill>
                <a:schemeClr val="tx1"/>
              </a:solidFill>
              <a:miter lim="800000"/>
              <a:headEnd/>
              <a:tailEnd/>
            </a:ln>
          </p:spPr>
          <p:txBody>
            <a:bodyPr wrap="none" anchor="ctr"/>
            <a:lstStyle/>
            <a:p>
              <a:endParaRPr lang="en-US"/>
            </a:p>
          </p:txBody>
        </p:sp>
        <p:sp>
          <p:nvSpPr>
            <p:cNvPr id="253" name="Rectangle 7"/>
            <p:cNvSpPr>
              <a:spLocks noChangeArrowheads="1"/>
            </p:cNvSpPr>
            <p:nvPr/>
          </p:nvSpPr>
          <p:spPr bwMode="auto">
            <a:xfrm>
              <a:off x="7080974" y="4988173"/>
              <a:ext cx="822791" cy="1405602"/>
            </a:xfrm>
            <a:prstGeom prst="rect">
              <a:avLst/>
            </a:prstGeom>
            <a:solidFill>
              <a:schemeClr val="bg1"/>
            </a:solidFill>
            <a:ln w="38100">
              <a:solidFill>
                <a:schemeClr val="tx1"/>
              </a:solidFill>
              <a:miter lim="800000"/>
              <a:headEnd/>
              <a:tailEnd/>
            </a:ln>
          </p:spPr>
          <p:txBody>
            <a:bodyPr wrap="none" anchor="ctr"/>
            <a:lstStyle/>
            <a:p>
              <a:endParaRPr lang="en-US"/>
            </a:p>
          </p:txBody>
        </p:sp>
        <p:sp>
          <p:nvSpPr>
            <p:cNvPr id="254" name="Line 18"/>
            <p:cNvSpPr>
              <a:spLocks noChangeShapeType="1"/>
            </p:cNvSpPr>
            <p:nvPr/>
          </p:nvSpPr>
          <p:spPr bwMode="auto">
            <a:xfrm flipH="1">
              <a:off x="6086769" y="6222360"/>
              <a:ext cx="68565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5" name="Line 19"/>
            <p:cNvSpPr>
              <a:spLocks noChangeShapeType="1"/>
            </p:cNvSpPr>
            <p:nvPr/>
          </p:nvSpPr>
          <p:spPr bwMode="auto">
            <a:xfrm flipH="1">
              <a:off x="6086769" y="5091022"/>
              <a:ext cx="68565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 name="Freeform 20"/>
            <p:cNvSpPr>
              <a:spLocks/>
            </p:cNvSpPr>
            <p:nvPr/>
          </p:nvSpPr>
          <p:spPr bwMode="auto">
            <a:xfrm>
              <a:off x="7082403" y="5086736"/>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7" name="Freeform 21"/>
            <p:cNvSpPr>
              <a:spLocks/>
            </p:cNvSpPr>
            <p:nvPr/>
          </p:nvSpPr>
          <p:spPr bwMode="auto">
            <a:xfrm>
              <a:off x="7080974" y="5216726"/>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8" name="Freeform 22"/>
            <p:cNvSpPr>
              <a:spLocks/>
            </p:cNvSpPr>
            <p:nvPr/>
          </p:nvSpPr>
          <p:spPr bwMode="auto">
            <a:xfrm>
              <a:off x="7079546" y="5353858"/>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9" name="Freeform 23"/>
            <p:cNvSpPr>
              <a:spLocks/>
            </p:cNvSpPr>
            <p:nvPr/>
          </p:nvSpPr>
          <p:spPr bwMode="auto">
            <a:xfrm>
              <a:off x="7078118" y="5490989"/>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0" name="Freeform 24"/>
            <p:cNvSpPr>
              <a:spLocks/>
            </p:cNvSpPr>
            <p:nvPr/>
          </p:nvSpPr>
          <p:spPr bwMode="auto">
            <a:xfrm>
              <a:off x="7080974" y="5628121"/>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1" name="Freeform 25"/>
            <p:cNvSpPr>
              <a:spLocks/>
            </p:cNvSpPr>
            <p:nvPr/>
          </p:nvSpPr>
          <p:spPr bwMode="auto">
            <a:xfrm>
              <a:off x="7080974" y="5765253"/>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2" name="Freeform 26"/>
            <p:cNvSpPr>
              <a:spLocks/>
            </p:cNvSpPr>
            <p:nvPr/>
          </p:nvSpPr>
          <p:spPr bwMode="auto">
            <a:xfrm>
              <a:off x="7088117" y="5902385"/>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3" name="Freeform 27"/>
            <p:cNvSpPr>
              <a:spLocks/>
            </p:cNvSpPr>
            <p:nvPr/>
          </p:nvSpPr>
          <p:spPr bwMode="auto">
            <a:xfrm>
              <a:off x="7088117" y="6039517"/>
              <a:ext cx="27141" cy="79993"/>
            </a:xfrm>
            <a:custGeom>
              <a:avLst/>
              <a:gdLst>
                <a:gd name="T0" fmla="*/ 6350 w 38"/>
                <a:gd name="T1" fmla="*/ 0 h 112"/>
                <a:gd name="T2" fmla="*/ 44450 w 38"/>
                <a:gd name="T3" fmla="*/ 15875 h 112"/>
                <a:gd name="T4" fmla="*/ 28575 w 38"/>
                <a:gd name="T5" fmla="*/ 127000 h 112"/>
                <a:gd name="T6" fmla="*/ 15875 w 38"/>
                <a:gd name="T7" fmla="*/ 158750 h 112"/>
                <a:gd name="T8" fmla="*/ 0 w 38"/>
                <a:gd name="T9" fmla="*/ 177800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4" name="Freeform 30"/>
            <p:cNvSpPr>
              <a:spLocks/>
            </p:cNvSpPr>
            <p:nvPr/>
          </p:nvSpPr>
          <p:spPr bwMode="auto">
            <a:xfrm>
              <a:off x="6735288" y="5225297"/>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5" name="Freeform 31"/>
            <p:cNvSpPr>
              <a:spLocks/>
            </p:cNvSpPr>
            <p:nvPr/>
          </p:nvSpPr>
          <p:spPr bwMode="auto">
            <a:xfrm>
              <a:off x="6738145" y="5359572"/>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6" name="Freeform 32"/>
            <p:cNvSpPr>
              <a:spLocks/>
            </p:cNvSpPr>
            <p:nvPr/>
          </p:nvSpPr>
          <p:spPr bwMode="auto">
            <a:xfrm>
              <a:off x="6741002" y="5493847"/>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7" name="Freeform 33"/>
            <p:cNvSpPr>
              <a:spLocks/>
            </p:cNvSpPr>
            <p:nvPr/>
          </p:nvSpPr>
          <p:spPr bwMode="auto">
            <a:xfrm>
              <a:off x="6743858" y="5633835"/>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8" name="Freeform 34"/>
            <p:cNvSpPr>
              <a:spLocks/>
            </p:cNvSpPr>
            <p:nvPr/>
          </p:nvSpPr>
          <p:spPr bwMode="auto">
            <a:xfrm>
              <a:off x="6738145" y="5770967"/>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9" name="Freeform 35"/>
            <p:cNvSpPr>
              <a:spLocks/>
            </p:cNvSpPr>
            <p:nvPr/>
          </p:nvSpPr>
          <p:spPr bwMode="auto">
            <a:xfrm>
              <a:off x="6738145" y="5908099"/>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0" name="Freeform 36"/>
            <p:cNvSpPr>
              <a:spLocks/>
            </p:cNvSpPr>
            <p:nvPr/>
          </p:nvSpPr>
          <p:spPr bwMode="auto">
            <a:xfrm>
              <a:off x="6738145" y="6045231"/>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1" name="Freeform 65"/>
            <p:cNvSpPr>
              <a:spLocks/>
            </p:cNvSpPr>
            <p:nvPr/>
          </p:nvSpPr>
          <p:spPr bwMode="auto">
            <a:xfrm flipV="1">
              <a:off x="7869482" y="6056658"/>
              <a:ext cx="34283" cy="39997"/>
            </a:xfrm>
            <a:custGeom>
              <a:avLst/>
              <a:gdLst>
                <a:gd name="T0" fmla="*/ 76200 w 48"/>
                <a:gd name="T1" fmla="*/ 88900 h 56"/>
                <a:gd name="T2" fmla="*/ 6350 w 48"/>
                <a:gd name="T3" fmla="*/ 69850 h 56"/>
                <a:gd name="T4" fmla="*/ 31750 w 48"/>
                <a:gd name="T5" fmla="*/ 12700 h 56"/>
                <a:gd name="T6" fmla="*/ 76200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2" name="Line 66"/>
            <p:cNvSpPr>
              <a:spLocks noChangeShapeType="1"/>
            </p:cNvSpPr>
            <p:nvPr/>
          </p:nvSpPr>
          <p:spPr bwMode="auto">
            <a:xfrm flipH="1">
              <a:off x="8212312" y="6153794"/>
              <a:ext cx="68565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3" name="Line 67"/>
            <p:cNvSpPr>
              <a:spLocks noChangeShapeType="1"/>
            </p:cNvSpPr>
            <p:nvPr/>
          </p:nvSpPr>
          <p:spPr bwMode="auto">
            <a:xfrm flipH="1">
              <a:off x="8212312" y="5159587"/>
              <a:ext cx="685659"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4" name="Line 68"/>
            <p:cNvSpPr>
              <a:spLocks noChangeShapeType="1"/>
            </p:cNvSpPr>
            <p:nvPr/>
          </p:nvSpPr>
          <p:spPr bwMode="auto">
            <a:xfrm>
              <a:off x="6086769" y="5091022"/>
              <a:ext cx="0" cy="20569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5" name="Line 69"/>
            <p:cNvSpPr>
              <a:spLocks noChangeShapeType="1"/>
            </p:cNvSpPr>
            <p:nvPr/>
          </p:nvSpPr>
          <p:spPr bwMode="auto">
            <a:xfrm>
              <a:off x="5949637" y="5296720"/>
              <a:ext cx="137132" cy="20569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6" name="Line 70"/>
            <p:cNvSpPr>
              <a:spLocks noChangeShapeType="1"/>
            </p:cNvSpPr>
            <p:nvPr/>
          </p:nvSpPr>
          <p:spPr bwMode="auto">
            <a:xfrm>
              <a:off x="6086769" y="5502417"/>
              <a:ext cx="0" cy="27426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7" name="Line 71"/>
            <p:cNvSpPr>
              <a:spLocks noChangeShapeType="1"/>
            </p:cNvSpPr>
            <p:nvPr/>
          </p:nvSpPr>
          <p:spPr bwMode="auto">
            <a:xfrm>
              <a:off x="5915353" y="5776681"/>
              <a:ext cx="34283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8" name="Line 72"/>
            <p:cNvSpPr>
              <a:spLocks noChangeShapeType="1"/>
            </p:cNvSpPr>
            <p:nvPr/>
          </p:nvSpPr>
          <p:spPr bwMode="auto">
            <a:xfrm>
              <a:off x="6018203" y="5845247"/>
              <a:ext cx="137132"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9" name="Line 73"/>
            <p:cNvSpPr>
              <a:spLocks noChangeShapeType="1"/>
            </p:cNvSpPr>
            <p:nvPr/>
          </p:nvSpPr>
          <p:spPr bwMode="auto">
            <a:xfrm>
              <a:off x="6086769" y="5845247"/>
              <a:ext cx="0" cy="377113"/>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0" name="Line 74"/>
            <p:cNvSpPr>
              <a:spLocks noChangeShapeType="1"/>
            </p:cNvSpPr>
            <p:nvPr/>
          </p:nvSpPr>
          <p:spPr bwMode="auto">
            <a:xfrm>
              <a:off x="8897972" y="5159587"/>
              <a:ext cx="0" cy="34283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1" name="Line 75"/>
            <p:cNvSpPr>
              <a:spLocks noChangeShapeType="1"/>
            </p:cNvSpPr>
            <p:nvPr/>
          </p:nvSpPr>
          <p:spPr bwMode="auto">
            <a:xfrm>
              <a:off x="8897972" y="5879530"/>
              <a:ext cx="0" cy="27426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2" name="Oval 76"/>
            <p:cNvSpPr>
              <a:spLocks noChangeArrowheads="1"/>
            </p:cNvSpPr>
            <p:nvPr/>
          </p:nvSpPr>
          <p:spPr bwMode="auto">
            <a:xfrm>
              <a:off x="8703966" y="5502417"/>
              <a:ext cx="377113" cy="377113"/>
            </a:xfrm>
            <a:prstGeom prst="ellipse">
              <a:avLst/>
            </a:prstGeom>
            <a:solidFill>
              <a:schemeClr val="bg1"/>
            </a:solidFill>
            <a:ln w="28575">
              <a:solidFill>
                <a:schemeClr val="tx1"/>
              </a:solidFill>
              <a:round/>
              <a:headEnd/>
              <a:tailEnd/>
            </a:ln>
          </p:spPr>
          <p:txBody>
            <a:bodyPr wrap="none" anchor="ctr"/>
            <a:lstStyle/>
            <a:p>
              <a:endParaRPr lang="en-US"/>
            </a:p>
          </p:txBody>
        </p:sp>
        <p:graphicFrame>
          <p:nvGraphicFramePr>
            <p:cNvPr id="283" name="Object 2"/>
            <p:cNvGraphicFramePr>
              <a:graphicFrameLocks noChangeAspect="1"/>
            </p:cNvGraphicFramePr>
            <p:nvPr>
              <p:extLst>
                <p:ext uri="{D42A27DB-BD31-4B8C-83A1-F6EECF244321}">
                  <p14:modId xmlns:p14="http://schemas.microsoft.com/office/powerpoint/2010/main" val="1968537645"/>
                </p:ext>
              </p:extLst>
            </p:nvPr>
          </p:nvGraphicFramePr>
          <p:xfrm>
            <a:off x="5709656" y="5708115"/>
            <a:ext cx="171415" cy="171415"/>
          </p:xfrm>
          <a:graphic>
            <a:graphicData uri="http://schemas.openxmlformats.org/presentationml/2006/ole">
              <mc:AlternateContent xmlns:mc="http://schemas.openxmlformats.org/markup-compatibility/2006">
                <mc:Choice xmlns:v="urn:schemas-microsoft-com:vml" Requires="v">
                  <p:oleObj spid="_x0000_s2814185" name="Equation" r:id="rId4" imgW="152400" imgH="152400" progId="Equation.DSMT4">
                    <p:embed/>
                  </p:oleObj>
                </mc:Choice>
                <mc:Fallback>
                  <p:oleObj name="Equation" r:id="rId4" imgW="152400" imgH="152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9656" y="5708115"/>
                          <a:ext cx="171415" cy="1714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84" name="Object 3"/>
            <p:cNvGraphicFramePr>
              <a:graphicFrameLocks noChangeAspect="1"/>
            </p:cNvGraphicFramePr>
            <p:nvPr>
              <p:extLst>
                <p:ext uri="{D42A27DB-BD31-4B8C-83A1-F6EECF244321}">
                  <p14:modId xmlns:p14="http://schemas.microsoft.com/office/powerpoint/2010/main" val="2734176890"/>
                </p:ext>
              </p:extLst>
            </p:nvPr>
          </p:nvGraphicFramePr>
          <p:xfrm>
            <a:off x="8806815" y="5604500"/>
            <a:ext cx="171415" cy="171415"/>
          </p:xfrm>
          <a:graphic>
            <a:graphicData uri="http://schemas.openxmlformats.org/presentationml/2006/ole">
              <mc:AlternateContent xmlns:mc="http://schemas.openxmlformats.org/markup-compatibility/2006">
                <mc:Choice xmlns:v="urn:schemas-microsoft-com:vml" Requires="v">
                  <p:oleObj spid="_x0000_s2814186" name="Equation" r:id="rId6" imgW="152400" imgH="152400" progId="Equation.DSMT4">
                    <p:embed/>
                  </p:oleObj>
                </mc:Choice>
                <mc:Fallback>
                  <p:oleObj name="Equation" r:id="rId6" imgW="152400" imgH="1524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06815" y="5604500"/>
                          <a:ext cx="171415" cy="1714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85" name="Line 9"/>
            <p:cNvSpPr>
              <a:spLocks noChangeShapeType="1"/>
            </p:cNvSpPr>
            <p:nvPr/>
          </p:nvSpPr>
          <p:spPr bwMode="auto">
            <a:xfrm flipH="1">
              <a:off x="6772428" y="5296720"/>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6" name="Line 10"/>
            <p:cNvSpPr>
              <a:spLocks noChangeShapeType="1"/>
            </p:cNvSpPr>
            <p:nvPr/>
          </p:nvSpPr>
          <p:spPr bwMode="auto">
            <a:xfrm flipH="1">
              <a:off x="6772428" y="5433851"/>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7" name="Line 11"/>
            <p:cNvSpPr>
              <a:spLocks noChangeShapeType="1"/>
            </p:cNvSpPr>
            <p:nvPr/>
          </p:nvSpPr>
          <p:spPr bwMode="auto">
            <a:xfrm flipH="1">
              <a:off x="6772428" y="5570983"/>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8" name="Line 12"/>
            <p:cNvSpPr>
              <a:spLocks noChangeShapeType="1"/>
            </p:cNvSpPr>
            <p:nvPr/>
          </p:nvSpPr>
          <p:spPr bwMode="auto">
            <a:xfrm flipH="1">
              <a:off x="6772428" y="5708115"/>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9" name="Line 13"/>
            <p:cNvSpPr>
              <a:spLocks noChangeShapeType="1"/>
            </p:cNvSpPr>
            <p:nvPr/>
          </p:nvSpPr>
          <p:spPr bwMode="auto">
            <a:xfrm flipH="1">
              <a:off x="6772428" y="5845247"/>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0" name="Line 14"/>
            <p:cNvSpPr>
              <a:spLocks noChangeShapeType="1"/>
            </p:cNvSpPr>
            <p:nvPr/>
          </p:nvSpPr>
          <p:spPr bwMode="auto">
            <a:xfrm flipH="1">
              <a:off x="6772428" y="5982379"/>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1" name="Line 15"/>
            <p:cNvSpPr>
              <a:spLocks noChangeShapeType="1"/>
            </p:cNvSpPr>
            <p:nvPr/>
          </p:nvSpPr>
          <p:spPr bwMode="auto">
            <a:xfrm flipH="1">
              <a:off x="6772428" y="6119511"/>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2" name="Line 16"/>
            <p:cNvSpPr>
              <a:spLocks noChangeShapeType="1"/>
            </p:cNvSpPr>
            <p:nvPr/>
          </p:nvSpPr>
          <p:spPr bwMode="auto">
            <a:xfrm flipH="1">
              <a:off x="6772428" y="5159587"/>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93" name="Group 41"/>
            <p:cNvGrpSpPr>
              <a:grpSpLocks/>
            </p:cNvGrpSpPr>
            <p:nvPr/>
          </p:nvGrpSpPr>
          <p:grpSpPr bwMode="auto">
            <a:xfrm flipV="1">
              <a:off x="7866626" y="5125304"/>
              <a:ext cx="374255" cy="178557"/>
              <a:chOff x="4028" y="1770"/>
              <a:chExt cx="524" cy="250"/>
            </a:xfrm>
          </p:grpSpPr>
          <p:sp>
            <p:nvSpPr>
              <p:cNvPr id="401" name="Line 38"/>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2" name="Freeform 39"/>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03" name="Freeform 40"/>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94" name="Group 50"/>
            <p:cNvGrpSpPr>
              <a:grpSpLocks/>
            </p:cNvGrpSpPr>
            <p:nvPr/>
          </p:nvGrpSpPr>
          <p:grpSpPr bwMode="auto">
            <a:xfrm flipV="1">
              <a:off x="7869482" y="5358143"/>
              <a:ext cx="374255" cy="178557"/>
              <a:chOff x="4028" y="1770"/>
              <a:chExt cx="524" cy="250"/>
            </a:xfrm>
          </p:grpSpPr>
          <p:sp>
            <p:nvSpPr>
              <p:cNvPr id="398" name="Line 51"/>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9" name="Freeform 52"/>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00" name="Freeform 53"/>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95" name="Group 54"/>
            <p:cNvGrpSpPr>
              <a:grpSpLocks/>
            </p:cNvGrpSpPr>
            <p:nvPr/>
          </p:nvGrpSpPr>
          <p:grpSpPr bwMode="auto">
            <a:xfrm flipV="1">
              <a:off x="7869482" y="5590982"/>
              <a:ext cx="374255" cy="178557"/>
              <a:chOff x="4028" y="1770"/>
              <a:chExt cx="524" cy="250"/>
            </a:xfrm>
          </p:grpSpPr>
          <p:sp>
            <p:nvSpPr>
              <p:cNvPr id="395" name="Line 55"/>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6" name="Freeform 56"/>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97" name="Freeform 57"/>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96" name="Group 58"/>
            <p:cNvGrpSpPr>
              <a:grpSpLocks/>
            </p:cNvGrpSpPr>
            <p:nvPr/>
          </p:nvGrpSpPr>
          <p:grpSpPr bwMode="auto">
            <a:xfrm flipV="1">
              <a:off x="7869482" y="5823820"/>
              <a:ext cx="374255" cy="178557"/>
              <a:chOff x="4028" y="1770"/>
              <a:chExt cx="524" cy="250"/>
            </a:xfrm>
          </p:grpSpPr>
          <p:sp>
            <p:nvSpPr>
              <p:cNvPr id="392" name="Line 59"/>
              <p:cNvSpPr>
                <a:spLocks noChangeShapeType="1"/>
              </p:cNvSpPr>
              <p:nvPr/>
            </p:nvSpPr>
            <p:spPr bwMode="auto">
              <a:xfrm flipH="1">
                <a:off x="4080" y="1872"/>
                <a:ext cx="432" cy="14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3" name="Freeform 60"/>
              <p:cNvSpPr>
                <a:spLocks/>
              </p:cNvSpPr>
              <p:nvPr/>
            </p:nvSpPr>
            <p:spPr bwMode="auto">
              <a:xfrm>
                <a:off x="4514" y="1770"/>
                <a:ext cx="38" cy="112"/>
              </a:xfrm>
              <a:custGeom>
                <a:avLst/>
                <a:gdLst>
                  <a:gd name="T0" fmla="*/ 4 w 38"/>
                  <a:gd name="T1" fmla="*/ 0 h 112"/>
                  <a:gd name="T2" fmla="*/ 28 w 38"/>
                  <a:gd name="T3" fmla="*/ 10 h 112"/>
                  <a:gd name="T4" fmla="*/ 18 w 38"/>
                  <a:gd name="T5" fmla="*/ 80 h 112"/>
                  <a:gd name="T6" fmla="*/ 10 w 38"/>
                  <a:gd name="T7" fmla="*/ 100 h 112"/>
                  <a:gd name="T8" fmla="*/ 0 w 38"/>
                  <a:gd name="T9" fmla="*/ 112 h 112"/>
                  <a:gd name="T10" fmla="*/ 0 60000 65536"/>
                  <a:gd name="T11" fmla="*/ 0 60000 65536"/>
                  <a:gd name="T12" fmla="*/ 0 60000 65536"/>
                  <a:gd name="T13" fmla="*/ 0 60000 65536"/>
                  <a:gd name="T14" fmla="*/ 0 60000 65536"/>
                  <a:gd name="T15" fmla="*/ 0 w 38"/>
                  <a:gd name="T16" fmla="*/ 0 h 112"/>
                  <a:gd name="T17" fmla="*/ 38 w 38"/>
                  <a:gd name="T18" fmla="*/ 112 h 112"/>
                </a:gdLst>
                <a:ahLst/>
                <a:cxnLst>
                  <a:cxn ang="T10">
                    <a:pos x="T0" y="T1"/>
                  </a:cxn>
                  <a:cxn ang="T11">
                    <a:pos x="T2" y="T3"/>
                  </a:cxn>
                  <a:cxn ang="T12">
                    <a:pos x="T4" y="T5"/>
                  </a:cxn>
                  <a:cxn ang="T13">
                    <a:pos x="T6" y="T7"/>
                  </a:cxn>
                  <a:cxn ang="T14">
                    <a:pos x="T8" y="T9"/>
                  </a:cxn>
                </a:cxnLst>
                <a:rect l="T15" t="T16" r="T17" b="T18"/>
                <a:pathLst>
                  <a:path w="38" h="112">
                    <a:moveTo>
                      <a:pt x="4" y="0"/>
                    </a:moveTo>
                    <a:cubicBezTo>
                      <a:pt x="12" y="1"/>
                      <a:pt x="28" y="10"/>
                      <a:pt x="28" y="10"/>
                    </a:cubicBezTo>
                    <a:cubicBezTo>
                      <a:pt x="38" y="26"/>
                      <a:pt x="35" y="68"/>
                      <a:pt x="18" y="80"/>
                    </a:cubicBezTo>
                    <a:cubicBezTo>
                      <a:pt x="16" y="87"/>
                      <a:pt x="14" y="94"/>
                      <a:pt x="10" y="100"/>
                    </a:cubicBezTo>
                    <a:cubicBezTo>
                      <a:pt x="6" y="104"/>
                      <a:pt x="0" y="112"/>
                      <a:pt x="0" y="112"/>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94" name="Freeform 61"/>
              <p:cNvSpPr>
                <a:spLocks/>
              </p:cNvSpPr>
              <p:nvPr/>
            </p:nvSpPr>
            <p:spPr bwMode="auto">
              <a:xfrm>
                <a:off x="4028" y="1964"/>
                <a:ext cx="48" cy="56"/>
              </a:xfrm>
              <a:custGeom>
                <a:avLst/>
                <a:gdLst>
                  <a:gd name="T0" fmla="*/ 48 w 48"/>
                  <a:gd name="T1" fmla="*/ 56 h 56"/>
                  <a:gd name="T2" fmla="*/ 4 w 48"/>
                  <a:gd name="T3" fmla="*/ 44 h 56"/>
                  <a:gd name="T4" fmla="*/ 20 w 48"/>
                  <a:gd name="T5" fmla="*/ 8 h 56"/>
                  <a:gd name="T6" fmla="*/ 48 w 48"/>
                  <a:gd name="T7" fmla="*/ 0 h 56"/>
                  <a:gd name="T8" fmla="*/ 0 60000 65536"/>
                  <a:gd name="T9" fmla="*/ 0 60000 65536"/>
                  <a:gd name="T10" fmla="*/ 0 60000 65536"/>
                  <a:gd name="T11" fmla="*/ 0 60000 65536"/>
                  <a:gd name="T12" fmla="*/ 0 w 48"/>
                  <a:gd name="T13" fmla="*/ 0 h 56"/>
                  <a:gd name="T14" fmla="*/ 48 w 48"/>
                  <a:gd name="T15" fmla="*/ 56 h 56"/>
                </a:gdLst>
                <a:ahLst/>
                <a:cxnLst>
                  <a:cxn ang="T8">
                    <a:pos x="T0" y="T1"/>
                  </a:cxn>
                  <a:cxn ang="T9">
                    <a:pos x="T2" y="T3"/>
                  </a:cxn>
                  <a:cxn ang="T10">
                    <a:pos x="T4" y="T5"/>
                  </a:cxn>
                  <a:cxn ang="T11">
                    <a:pos x="T6" y="T7"/>
                  </a:cxn>
                </a:cxnLst>
                <a:rect l="T12" t="T13" r="T14" b="T15"/>
                <a:pathLst>
                  <a:path w="48" h="56">
                    <a:moveTo>
                      <a:pt x="48" y="56"/>
                    </a:moveTo>
                    <a:cubicBezTo>
                      <a:pt x="11" y="46"/>
                      <a:pt x="26" y="51"/>
                      <a:pt x="4" y="44"/>
                    </a:cubicBezTo>
                    <a:cubicBezTo>
                      <a:pt x="7" y="18"/>
                      <a:pt x="0" y="17"/>
                      <a:pt x="20" y="8"/>
                    </a:cubicBezTo>
                    <a:cubicBezTo>
                      <a:pt x="28" y="3"/>
                      <a:pt x="48" y="0"/>
                      <a:pt x="48" y="0"/>
                    </a:cubicBezTo>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297" name="Line 63"/>
            <p:cNvSpPr>
              <a:spLocks noChangeShapeType="1"/>
            </p:cNvSpPr>
            <p:nvPr/>
          </p:nvSpPr>
          <p:spPr bwMode="auto">
            <a:xfrm flipH="1" flipV="1">
              <a:off x="7906623" y="6059515"/>
              <a:ext cx="308547" cy="10284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76" name="TextBox 75"/>
          <p:cNvSpPr txBox="1"/>
          <p:nvPr/>
        </p:nvSpPr>
        <p:spPr>
          <a:xfrm>
            <a:off x="565150" y="5041410"/>
            <a:ext cx="6000749" cy="1323439"/>
          </a:xfrm>
          <a:prstGeom prst="rect">
            <a:avLst/>
          </a:prstGeom>
          <a:noFill/>
        </p:spPr>
        <p:txBody>
          <a:bodyPr wrap="square" rtlCol="0">
            <a:spAutoFit/>
          </a:bodyPr>
          <a:lstStyle/>
          <a:p>
            <a:r>
              <a:rPr lang="en-US" sz="2000" dirty="0">
                <a:solidFill>
                  <a:srgbClr val="FF0000"/>
                </a:solidFill>
                <a:latin typeface="Apple Chancery"/>
                <a:cs typeface="Apple Chancery"/>
              </a:rPr>
              <a:t>--And FYI, </a:t>
            </a:r>
            <a:r>
              <a:rPr lang="en-US" sz="2000" dirty="0">
                <a:solidFill>
                  <a:srgbClr val="000000"/>
                </a:solidFill>
                <a:latin typeface="Times New Roman"/>
                <a:cs typeface="Times New Roman"/>
              </a:rPr>
              <a:t>the</a:t>
            </a:r>
            <a:r>
              <a:rPr lang="en-US" sz="2000" dirty="0">
                <a:solidFill>
                  <a:srgbClr val="0000FF"/>
                </a:solidFill>
                <a:latin typeface="Times New Roman"/>
                <a:cs typeface="Times New Roman"/>
              </a:rPr>
              <a:t> symbol </a:t>
            </a:r>
            <a:r>
              <a:rPr lang="en-US" sz="2000" dirty="0">
                <a:latin typeface="Times New Roman"/>
                <a:cs typeface="Times New Roman"/>
              </a:rPr>
              <a:t>for a transformer in a circuit is </a:t>
            </a:r>
            <a:r>
              <a:rPr lang="en-US" sz="2000" dirty="0">
                <a:solidFill>
                  <a:srgbClr val="0000FF"/>
                </a:solidFill>
                <a:latin typeface="Times New Roman"/>
                <a:cs typeface="Times New Roman"/>
              </a:rPr>
              <a:t>shown to the right </a:t>
            </a:r>
            <a:r>
              <a:rPr lang="en-US" sz="2000" dirty="0">
                <a:latin typeface="Times New Roman"/>
                <a:cs typeface="Times New Roman"/>
              </a:rPr>
              <a:t>(it’s supposed to signify two coil that aren’t connected to one another, coupled by a magnetic field signified by the three lines between the coils):</a:t>
            </a:r>
          </a:p>
        </p:txBody>
      </p:sp>
      <p:grpSp>
        <p:nvGrpSpPr>
          <p:cNvPr id="77" name="Group 76"/>
          <p:cNvGrpSpPr/>
          <p:nvPr/>
        </p:nvGrpSpPr>
        <p:grpSpPr>
          <a:xfrm>
            <a:off x="7187779" y="5211743"/>
            <a:ext cx="1153458" cy="1199305"/>
            <a:chOff x="3275013" y="2516188"/>
            <a:chExt cx="1757362" cy="1827212"/>
          </a:xfrm>
        </p:grpSpPr>
        <p:grpSp>
          <p:nvGrpSpPr>
            <p:cNvPr id="78" name="Group 208"/>
            <p:cNvGrpSpPr>
              <a:grpSpLocks/>
            </p:cNvGrpSpPr>
            <p:nvPr/>
          </p:nvGrpSpPr>
          <p:grpSpPr bwMode="auto">
            <a:xfrm rot="5400000">
              <a:off x="3925094" y="2096294"/>
              <a:ext cx="455612" cy="1752600"/>
              <a:chOff x="3935" y="1728"/>
              <a:chExt cx="96" cy="480"/>
            </a:xfrm>
          </p:grpSpPr>
          <p:sp>
            <p:nvSpPr>
              <p:cNvPr id="101" name="Arc 209"/>
              <p:cNvSpPr>
                <a:spLocks noChangeAspect="1"/>
              </p:cNvSpPr>
              <p:nvPr/>
            </p:nvSpPr>
            <p:spPr bwMode="auto">
              <a:xfrm rot="5400000" flipV="1">
                <a:off x="3947" y="1895"/>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2" name="Arc 210"/>
              <p:cNvSpPr>
                <a:spLocks noChangeAspect="1"/>
              </p:cNvSpPr>
              <p:nvPr/>
            </p:nvSpPr>
            <p:spPr bwMode="auto">
              <a:xfrm rot="5400000" flipV="1">
                <a:off x="3947" y="1943"/>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3" name="Arc 211"/>
              <p:cNvSpPr>
                <a:spLocks noChangeAspect="1"/>
              </p:cNvSpPr>
              <p:nvPr/>
            </p:nvSpPr>
            <p:spPr bwMode="auto">
              <a:xfrm rot="5400000" flipV="1">
                <a:off x="3946" y="1991"/>
                <a:ext cx="25" cy="48"/>
              </a:xfrm>
              <a:custGeom>
                <a:avLst/>
                <a:gdLst>
                  <a:gd name="T0" fmla="*/ 0 w 43180"/>
                  <a:gd name="T1" fmla="*/ 46 h 21600"/>
                  <a:gd name="T2" fmla="*/ 25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4" name="Arc 212"/>
              <p:cNvSpPr>
                <a:spLocks noChangeAspect="1"/>
              </p:cNvSpPr>
              <p:nvPr/>
            </p:nvSpPr>
            <p:spPr bwMode="auto">
              <a:xfrm rot="5400000" flipV="1">
                <a:off x="3947" y="1847"/>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5" name="Line 213"/>
              <p:cNvSpPr>
                <a:spLocks noChangeAspect="1" noChangeShapeType="1"/>
              </p:cNvSpPr>
              <p:nvPr/>
            </p:nvSpPr>
            <p:spPr bwMode="auto">
              <a:xfrm rot="5400000" flipH="1">
                <a:off x="3941" y="1770"/>
                <a:ext cx="83" cy="0"/>
              </a:xfrm>
              <a:prstGeom prst="line">
                <a:avLst/>
              </a:prstGeom>
              <a:noFill/>
              <a:ln w="1270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6" name="Line 214"/>
              <p:cNvSpPr>
                <a:spLocks noChangeAspect="1" noChangeShapeType="1"/>
              </p:cNvSpPr>
              <p:nvPr/>
            </p:nvSpPr>
            <p:spPr bwMode="auto">
              <a:xfrm rot="5400000" flipH="1">
                <a:off x="3940" y="2166"/>
                <a:ext cx="85" cy="0"/>
              </a:xfrm>
              <a:prstGeom prst="line">
                <a:avLst/>
              </a:prstGeom>
              <a:noFill/>
              <a:ln w="1270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7" name="Arc 215"/>
              <p:cNvSpPr>
                <a:spLocks noChangeAspect="1"/>
              </p:cNvSpPr>
              <p:nvPr/>
            </p:nvSpPr>
            <p:spPr bwMode="auto">
              <a:xfrm rot="5400000">
                <a:off x="3970" y="1870"/>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8" name="Arc 216"/>
              <p:cNvSpPr>
                <a:spLocks noChangeAspect="1"/>
              </p:cNvSpPr>
              <p:nvPr/>
            </p:nvSpPr>
            <p:spPr bwMode="auto">
              <a:xfrm rot="5400000">
                <a:off x="3970" y="1918"/>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9" name="Arc 217"/>
              <p:cNvSpPr>
                <a:spLocks noChangeAspect="1"/>
              </p:cNvSpPr>
              <p:nvPr/>
            </p:nvSpPr>
            <p:spPr bwMode="auto">
              <a:xfrm rot="5400000" flipV="1">
                <a:off x="3947" y="2039"/>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 name="Arc 218"/>
              <p:cNvSpPr>
                <a:spLocks noChangeAspect="1"/>
              </p:cNvSpPr>
              <p:nvPr/>
            </p:nvSpPr>
            <p:spPr bwMode="auto">
              <a:xfrm rot="5400000">
                <a:off x="3970" y="1966"/>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1" name="Arc 219"/>
              <p:cNvSpPr>
                <a:spLocks noChangeAspect="1"/>
              </p:cNvSpPr>
              <p:nvPr/>
            </p:nvSpPr>
            <p:spPr bwMode="auto">
              <a:xfrm rot="5400000">
                <a:off x="3970" y="2014"/>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2" name="Arc 220"/>
              <p:cNvSpPr>
                <a:spLocks noChangeAspect="1"/>
              </p:cNvSpPr>
              <p:nvPr/>
            </p:nvSpPr>
            <p:spPr bwMode="auto">
              <a:xfrm rot="5400000">
                <a:off x="3969" y="1823"/>
                <a:ext cx="73" cy="50"/>
              </a:xfrm>
              <a:custGeom>
                <a:avLst/>
                <a:gdLst>
                  <a:gd name="T0" fmla="*/ 0 w 43200"/>
                  <a:gd name="T1" fmla="*/ 50 h 22481"/>
                  <a:gd name="T2" fmla="*/ 73 w 43200"/>
                  <a:gd name="T3" fmla="*/ 48 h 22481"/>
                  <a:gd name="T4" fmla="*/ 37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3" name="Arc 221"/>
              <p:cNvSpPr>
                <a:spLocks noChangeAspect="1"/>
              </p:cNvSpPr>
              <p:nvPr/>
            </p:nvSpPr>
            <p:spPr bwMode="auto">
              <a:xfrm rot="5400000">
                <a:off x="3969" y="2063"/>
                <a:ext cx="73" cy="50"/>
              </a:xfrm>
              <a:custGeom>
                <a:avLst/>
                <a:gdLst>
                  <a:gd name="T0" fmla="*/ 0 w 43200"/>
                  <a:gd name="T1" fmla="*/ 50 h 22481"/>
                  <a:gd name="T2" fmla="*/ 73 w 43200"/>
                  <a:gd name="T3" fmla="*/ 48 h 22481"/>
                  <a:gd name="T4" fmla="*/ 37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79" name="Group 208"/>
            <p:cNvGrpSpPr>
              <a:grpSpLocks/>
            </p:cNvGrpSpPr>
            <p:nvPr/>
          </p:nvGrpSpPr>
          <p:grpSpPr bwMode="auto">
            <a:xfrm rot="5400000">
              <a:off x="3925093" y="3012282"/>
              <a:ext cx="455613" cy="1752600"/>
              <a:chOff x="3935" y="1728"/>
              <a:chExt cx="96" cy="480"/>
            </a:xfrm>
          </p:grpSpPr>
          <p:sp>
            <p:nvSpPr>
              <p:cNvPr id="88" name="Arc 209"/>
              <p:cNvSpPr>
                <a:spLocks noChangeAspect="1"/>
              </p:cNvSpPr>
              <p:nvPr/>
            </p:nvSpPr>
            <p:spPr bwMode="auto">
              <a:xfrm rot="5400000" flipV="1">
                <a:off x="3947" y="1895"/>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63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9" name="Arc 210"/>
              <p:cNvSpPr>
                <a:spLocks noChangeAspect="1"/>
              </p:cNvSpPr>
              <p:nvPr/>
            </p:nvSpPr>
            <p:spPr bwMode="auto">
              <a:xfrm rot="5400000" flipV="1">
                <a:off x="3947" y="1943"/>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63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0" name="Arc 211"/>
              <p:cNvSpPr>
                <a:spLocks noChangeAspect="1"/>
              </p:cNvSpPr>
              <p:nvPr/>
            </p:nvSpPr>
            <p:spPr bwMode="auto">
              <a:xfrm rot="5400000" flipV="1">
                <a:off x="3946" y="1991"/>
                <a:ext cx="25" cy="48"/>
              </a:xfrm>
              <a:custGeom>
                <a:avLst/>
                <a:gdLst>
                  <a:gd name="T0" fmla="*/ 0 w 43180"/>
                  <a:gd name="T1" fmla="*/ 46 h 21600"/>
                  <a:gd name="T2" fmla="*/ 25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63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1" name="Arc 212"/>
              <p:cNvSpPr>
                <a:spLocks noChangeAspect="1"/>
              </p:cNvSpPr>
              <p:nvPr/>
            </p:nvSpPr>
            <p:spPr bwMode="auto">
              <a:xfrm rot="5400000" flipV="1">
                <a:off x="3947" y="1847"/>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63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2" name="Line 213"/>
              <p:cNvSpPr>
                <a:spLocks noChangeAspect="1" noChangeShapeType="1"/>
              </p:cNvSpPr>
              <p:nvPr/>
            </p:nvSpPr>
            <p:spPr bwMode="auto">
              <a:xfrm rot="5400000" flipH="1">
                <a:off x="3941" y="1770"/>
                <a:ext cx="83" cy="0"/>
              </a:xfrm>
              <a:prstGeom prst="line">
                <a:avLst/>
              </a:prstGeom>
              <a:noFill/>
              <a:ln w="635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3" name="Line 214"/>
              <p:cNvSpPr>
                <a:spLocks noChangeAspect="1" noChangeShapeType="1"/>
              </p:cNvSpPr>
              <p:nvPr/>
            </p:nvSpPr>
            <p:spPr bwMode="auto">
              <a:xfrm rot="5400000" flipH="1">
                <a:off x="3940" y="2166"/>
                <a:ext cx="85" cy="0"/>
              </a:xfrm>
              <a:prstGeom prst="line">
                <a:avLst/>
              </a:prstGeom>
              <a:noFill/>
              <a:ln w="635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4" name="Arc 215"/>
              <p:cNvSpPr>
                <a:spLocks noChangeAspect="1"/>
              </p:cNvSpPr>
              <p:nvPr/>
            </p:nvSpPr>
            <p:spPr bwMode="auto">
              <a:xfrm rot="5400000">
                <a:off x="3970" y="1870"/>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63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5" name="Arc 216"/>
              <p:cNvSpPr>
                <a:spLocks noChangeAspect="1"/>
              </p:cNvSpPr>
              <p:nvPr/>
            </p:nvSpPr>
            <p:spPr bwMode="auto">
              <a:xfrm rot="5400000">
                <a:off x="3970" y="1918"/>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63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6" name="Arc 217"/>
              <p:cNvSpPr>
                <a:spLocks noChangeAspect="1"/>
              </p:cNvSpPr>
              <p:nvPr/>
            </p:nvSpPr>
            <p:spPr bwMode="auto">
              <a:xfrm rot="5400000" flipV="1">
                <a:off x="3947" y="2039"/>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63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7" name="Arc 218"/>
              <p:cNvSpPr>
                <a:spLocks noChangeAspect="1"/>
              </p:cNvSpPr>
              <p:nvPr/>
            </p:nvSpPr>
            <p:spPr bwMode="auto">
              <a:xfrm rot="5400000">
                <a:off x="3970" y="1966"/>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63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8" name="Arc 219"/>
              <p:cNvSpPr>
                <a:spLocks noChangeAspect="1"/>
              </p:cNvSpPr>
              <p:nvPr/>
            </p:nvSpPr>
            <p:spPr bwMode="auto">
              <a:xfrm rot="5400000">
                <a:off x="3970" y="2014"/>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63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9" name="Arc 220"/>
              <p:cNvSpPr>
                <a:spLocks noChangeAspect="1"/>
              </p:cNvSpPr>
              <p:nvPr/>
            </p:nvSpPr>
            <p:spPr bwMode="auto">
              <a:xfrm rot="5400000">
                <a:off x="3969" y="1823"/>
                <a:ext cx="73" cy="50"/>
              </a:xfrm>
              <a:custGeom>
                <a:avLst/>
                <a:gdLst>
                  <a:gd name="T0" fmla="*/ 0 w 43200"/>
                  <a:gd name="T1" fmla="*/ 50 h 22481"/>
                  <a:gd name="T2" fmla="*/ 73 w 43200"/>
                  <a:gd name="T3" fmla="*/ 48 h 22481"/>
                  <a:gd name="T4" fmla="*/ 37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63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0" name="Arc 221"/>
              <p:cNvSpPr>
                <a:spLocks noChangeAspect="1"/>
              </p:cNvSpPr>
              <p:nvPr/>
            </p:nvSpPr>
            <p:spPr bwMode="auto">
              <a:xfrm rot="5400000">
                <a:off x="3969" y="2063"/>
                <a:ext cx="73" cy="50"/>
              </a:xfrm>
              <a:custGeom>
                <a:avLst/>
                <a:gdLst>
                  <a:gd name="T0" fmla="*/ 0 w 43200"/>
                  <a:gd name="T1" fmla="*/ 50 h 22481"/>
                  <a:gd name="T2" fmla="*/ 73 w 43200"/>
                  <a:gd name="T3" fmla="*/ 48 h 22481"/>
                  <a:gd name="T4" fmla="*/ 37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635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cxnSp>
          <p:nvCxnSpPr>
            <p:cNvPr id="80" name="Straight Connector 96"/>
            <p:cNvCxnSpPr>
              <a:cxnSpLocks noChangeShapeType="1"/>
            </p:cNvCxnSpPr>
            <p:nvPr/>
          </p:nvCxnSpPr>
          <p:spPr bwMode="auto">
            <a:xfrm rot="5400000" flipH="1" flipV="1">
              <a:off x="3048794" y="2742407"/>
              <a:ext cx="454025" cy="1587"/>
            </a:xfrm>
            <a:prstGeom prst="line">
              <a:avLst/>
            </a:prstGeom>
            <a:noFill/>
            <a:ln w="12700">
              <a:solidFill>
                <a:srgbClr val="0000FF"/>
              </a:solidFill>
              <a:round/>
              <a:headEnd/>
              <a:tailEnd/>
            </a:ln>
          </p:spPr>
        </p:cxnSp>
        <p:cxnSp>
          <p:nvCxnSpPr>
            <p:cNvPr id="81" name="Straight Connector 97"/>
            <p:cNvCxnSpPr>
              <a:cxnSpLocks noChangeShapeType="1"/>
            </p:cNvCxnSpPr>
            <p:nvPr/>
          </p:nvCxnSpPr>
          <p:spPr bwMode="auto">
            <a:xfrm rot="5400000" flipH="1" flipV="1">
              <a:off x="4802981" y="2742407"/>
              <a:ext cx="454025" cy="1588"/>
            </a:xfrm>
            <a:prstGeom prst="line">
              <a:avLst/>
            </a:prstGeom>
            <a:noFill/>
            <a:ln w="12700">
              <a:solidFill>
                <a:srgbClr val="0000FF"/>
              </a:solidFill>
              <a:round/>
              <a:headEnd/>
              <a:tailEnd/>
            </a:ln>
          </p:spPr>
        </p:cxnSp>
        <p:cxnSp>
          <p:nvCxnSpPr>
            <p:cNvPr id="82" name="Straight Connector 98"/>
            <p:cNvCxnSpPr>
              <a:cxnSpLocks noChangeShapeType="1"/>
            </p:cNvCxnSpPr>
            <p:nvPr/>
          </p:nvCxnSpPr>
          <p:spPr bwMode="auto">
            <a:xfrm rot="5400000" flipH="1" flipV="1">
              <a:off x="3050381" y="4115594"/>
              <a:ext cx="454025" cy="1588"/>
            </a:xfrm>
            <a:prstGeom prst="line">
              <a:avLst/>
            </a:prstGeom>
            <a:noFill/>
            <a:ln w="12700">
              <a:solidFill>
                <a:srgbClr val="0000FF"/>
              </a:solidFill>
              <a:round/>
              <a:headEnd/>
              <a:tailEnd/>
            </a:ln>
          </p:spPr>
        </p:cxnSp>
        <p:cxnSp>
          <p:nvCxnSpPr>
            <p:cNvPr id="83" name="Straight Connector 99"/>
            <p:cNvCxnSpPr>
              <a:cxnSpLocks noChangeShapeType="1"/>
            </p:cNvCxnSpPr>
            <p:nvPr/>
          </p:nvCxnSpPr>
          <p:spPr bwMode="auto">
            <a:xfrm rot="5400000" flipH="1" flipV="1">
              <a:off x="4804569" y="4115594"/>
              <a:ext cx="454025" cy="1587"/>
            </a:xfrm>
            <a:prstGeom prst="line">
              <a:avLst/>
            </a:prstGeom>
            <a:noFill/>
            <a:ln w="12700">
              <a:solidFill>
                <a:srgbClr val="0000FF"/>
              </a:solidFill>
              <a:round/>
              <a:headEnd/>
              <a:tailEnd/>
            </a:ln>
          </p:spPr>
        </p:cxnSp>
        <p:cxnSp>
          <p:nvCxnSpPr>
            <p:cNvPr id="85" name="Straight Connector 101"/>
            <p:cNvCxnSpPr>
              <a:cxnSpLocks noChangeShapeType="1"/>
            </p:cNvCxnSpPr>
            <p:nvPr/>
          </p:nvCxnSpPr>
          <p:spPr bwMode="auto">
            <a:xfrm>
              <a:off x="3657600" y="3276600"/>
              <a:ext cx="1066800" cy="1588"/>
            </a:xfrm>
            <a:prstGeom prst="line">
              <a:avLst/>
            </a:prstGeom>
            <a:noFill/>
            <a:ln w="9525">
              <a:solidFill>
                <a:srgbClr val="0000FF"/>
              </a:solidFill>
              <a:round/>
              <a:headEnd/>
              <a:tailEnd/>
            </a:ln>
          </p:spPr>
        </p:cxnSp>
        <p:cxnSp>
          <p:nvCxnSpPr>
            <p:cNvPr id="86" name="Straight Connector 102"/>
            <p:cNvCxnSpPr>
              <a:cxnSpLocks noChangeShapeType="1"/>
            </p:cNvCxnSpPr>
            <p:nvPr/>
          </p:nvCxnSpPr>
          <p:spPr bwMode="auto">
            <a:xfrm>
              <a:off x="3657600" y="3427413"/>
              <a:ext cx="1066800" cy="1587"/>
            </a:xfrm>
            <a:prstGeom prst="line">
              <a:avLst/>
            </a:prstGeom>
            <a:noFill/>
            <a:ln w="9525">
              <a:solidFill>
                <a:srgbClr val="0000FF"/>
              </a:solidFill>
              <a:round/>
              <a:headEnd/>
              <a:tailEnd/>
            </a:ln>
          </p:spPr>
        </p:cxnSp>
        <p:cxnSp>
          <p:nvCxnSpPr>
            <p:cNvPr id="87" name="Straight Connector 103"/>
            <p:cNvCxnSpPr>
              <a:cxnSpLocks noChangeShapeType="1"/>
            </p:cNvCxnSpPr>
            <p:nvPr/>
          </p:nvCxnSpPr>
          <p:spPr bwMode="auto">
            <a:xfrm>
              <a:off x="3657600" y="3579813"/>
              <a:ext cx="1066800" cy="1587"/>
            </a:xfrm>
            <a:prstGeom prst="line">
              <a:avLst/>
            </a:prstGeom>
            <a:noFill/>
            <a:ln w="9525">
              <a:solidFill>
                <a:srgbClr val="0000FF"/>
              </a:solidFill>
              <a:round/>
              <a:headEnd/>
              <a:tailEnd/>
            </a:ln>
          </p:spPr>
        </p:cxnSp>
      </p:grpSp>
      <p:sp>
        <p:nvSpPr>
          <p:cNvPr id="115" name="TextBox 114"/>
          <p:cNvSpPr txBox="1"/>
          <p:nvPr/>
        </p:nvSpPr>
        <p:spPr>
          <a:xfrm>
            <a:off x="565150" y="2956418"/>
            <a:ext cx="8441167" cy="1938992"/>
          </a:xfrm>
          <a:prstGeom prst="rect">
            <a:avLst/>
          </a:prstGeom>
          <a:noFill/>
        </p:spPr>
        <p:txBody>
          <a:bodyPr wrap="square" rtlCol="0">
            <a:spAutoFit/>
          </a:bodyPr>
          <a:lstStyle/>
          <a:p>
            <a:r>
              <a:rPr lang="en-US" sz="2000" dirty="0">
                <a:solidFill>
                  <a:srgbClr val="FF0000"/>
                </a:solidFill>
                <a:latin typeface="Apple Chancery"/>
                <a:cs typeface="Apple Chancery"/>
              </a:rPr>
              <a:t>--Manipulating</a:t>
            </a:r>
            <a:r>
              <a:rPr lang="en-US" sz="2000" dirty="0">
                <a:latin typeface="Times New Roman"/>
                <a:cs typeface="Times New Roman"/>
              </a:rPr>
              <a:t> the </a:t>
            </a:r>
            <a:r>
              <a:rPr lang="en-US" sz="2000" i="1" dirty="0">
                <a:solidFill>
                  <a:srgbClr val="0000FF"/>
                </a:solidFill>
                <a:latin typeface="Times New Roman"/>
                <a:cs typeface="Times New Roman"/>
              </a:rPr>
              <a:t>winds ratio </a:t>
            </a:r>
            <a:r>
              <a:rPr lang="en-US" sz="2000" dirty="0">
                <a:latin typeface="Times New Roman"/>
                <a:cs typeface="Times New Roman"/>
              </a:rPr>
              <a:t>allows you to </a:t>
            </a:r>
            <a:r>
              <a:rPr lang="en-US" sz="2000" dirty="0">
                <a:solidFill>
                  <a:srgbClr val="FF0000"/>
                </a:solidFill>
                <a:latin typeface="Times New Roman"/>
                <a:cs typeface="Times New Roman"/>
              </a:rPr>
              <a:t>step-up </a:t>
            </a:r>
            <a:r>
              <a:rPr lang="en-US" sz="2000" dirty="0">
                <a:solidFill>
                  <a:srgbClr val="0000FF"/>
                </a:solidFill>
                <a:latin typeface="Times New Roman"/>
                <a:cs typeface="Times New Roman"/>
              </a:rPr>
              <a:t>the voltage</a:t>
            </a:r>
            <a:r>
              <a:rPr lang="en-US" sz="2000" dirty="0">
                <a:solidFill>
                  <a:srgbClr val="FF0000"/>
                </a:solidFill>
                <a:latin typeface="Times New Roman"/>
                <a:cs typeface="Times New Roman"/>
              </a:rPr>
              <a:t> </a:t>
            </a:r>
            <a:r>
              <a:rPr lang="en-US" sz="2000" dirty="0">
                <a:latin typeface="Times New Roman"/>
                <a:cs typeface="Times New Roman"/>
              </a:rPr>
              <a:t>or </a:t>
            </a:r>
            <a:r>
              <a:rPr lang="en-US" sz="2000" dirty="0">
                <a:solidFill>
                  <a:srgbClr val="FF0000"/>
                </a:solidFill>
                <a:latin typeface="Times New Roman"/>
                <a:cs typeface="Times New Roman"/>
              </a:rPr>
              <a:t>step-down </a:t>
            </a:r>
            <a:r>
              <a:rPr lang="en-US" sz="2000" dirty="0">
                <a:solidFill>
                  <a:srgbClr val="0000FF"/>
                </a:solidFill>
                <a:latin typeface="Times New Roman"/>
                <a:cs typeface="Times New Roman"/>
              </a:rPr>
              <a:t>the voltage </a:t>
            </a:r>
            <a:r>
              <a:rPr lang="en-US" sz="2000" dirty="0">
                <a:latin typeface="Times New Roman"/>
                <a:cs typeface="Times New Roman"/>
              </a:rPr>
              <a:t>from a source.  This means that almost every electrical device you use has a transformer in it.  (Example: the motherboard of a computer requires between 2 and 5 volts, but an AC wall socket is rated at 120 volts.  The first thing your power cord runs into when it enters a computer is a transformer that </a:t>
            </a:r>
            <a:r>
              <a:rPr lang="en-US" sz="2000" dirty="0">
                <a:solidFill>
                  <a:srgbClr val="FF0000"/>
                </a:solidFill>
                <a:latin typeface="Times New Roman"/>
                <a:cs typeface="Times New Roman"/>
              </a:rPr>
              <a:t>steps the voltage down </a:t>
            </a:r>
            <a:r>
              <a:rPr lang="en-US" sz="2000" dirty="0">
                <a:latin typeface="Times New Roman"/>
                <a:cs typeface="Times New Roman"/>
              </a:rPr>
              <a:t>to a useable rating.)</a:t>
            </a:r>
          </a:p>
        </p:txBody>
      </p:sp>
    </p:spTree>
    <p:extLst>
      <p:ext uri="{BB962C8B-B14F-4D97-AF65-F5344CB8AC3E}">
        <p14:creationId xmlns:p14="http://schemas.microsoft.com/office/powerpoint/2010/main" val="232980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dissolve">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dissolve">
                                      <p:cBhvr>
                                        <p:cTn id="12" dur="500"/>
                                        <p:tgtEl>
                                          <p:spTgt spid="7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dissolve">
                                      <p:cBhvr>
                                        <p:cTn id="1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11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
          <p:cNvSpPr txBox="1">
            <a:spLocks noChangeArrowheads="1"/>
          </p:cNvSpPr>
          <p:nvPr/>
        </p:nvSpPr>
        <p:spPr>
          <a:xfrm>
            <a:off x="592536" y="1790700"/>
            <a:ext cx="8373664" cy="395096"/>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a.) What kind of </a:t>
            </a:r>
            <a:r>
              <a:rPr lang="en-US" sz="2000" dirty="0">
                <a:solidFill>
                  <a:srgbClr val="0000FF"/>
                </a:solidFill>
                <a:latin typeface="Times New Roman"/>
                <a:cs typeface="Times New Roman"/>
              </a:rPr>
              <a:t>transformer </a:t>
            </a:r>
            <a:r>
              <a:rPr lang="en-US" sz="2000" dirty="0">
                <a:latin typeface="Times New Roman"/>
                <a:cs typeface="Times New Roman"/>
              </a:rPr>
              <a:t>are you going to want to take on the trip?</a:t>
            </a:r>
            <a:endParaRPr lang="en-US" sz="1800" dirty="0">
              <a:latin typeface="Apple Chancery"/>
              <a:ea typeface="ＭＳ Ｐゴシック" charset="0"/>
              <a:cs typeface="Apple Chancery"/>
            </a:endParaRPr>
          </a:p>
        </p:txBody>
      </p:sp>
      <p:sp>
        <p:nvSpPr>
          <p:cNvPr id="26"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27"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65.)</a:t>
            </a:r>
          </a:p>
        </p:txBody>
      </p:sp>
      <p:sp>
        <p:nvSpPr>
          <p:cNvPr id="58" name="Rectangle 9"/>
          <p:cNvSpPr txBox="1">
            <a:spLocks noChangeArrowheads="1"/>
          </p:cNvSpPr>
          <p:nvPr/>
        </p:nvSpPr>
        <p:spPr>
          <a:xfrm>
            <a:off x="1300232" y="2142858"/>
            <a:ext cx="7419430" cy="371474"/>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800" dirty="0">
                <a:solidFill>
                  <a:srgbClr val="FF0000"/>
                </a:solidFill>
                <a:latin typeface="Apple Chancery"/>
                <a:ea typeface="ＭＳ Ｐゴシック" charset="0"/>
                <a:cs typeface="Apple Chancery"/>
              </a:rPr>
              <a:t>U.S. wall sockets </a:t>
            </a:r>
            <a:r>
              <a:rPr lang="en-US" sz="1800" dirty="0">
                <a:latin typeface="Times New Roman"/>
                <a:ea typeface="ＭＳ Ｐゴシック" charset="0"/>
                <a:cs typeface="Times New Roman"/>
              </a:rPr>
              <a:t>are 120 volts, so you want a </a:t>
            </a:r>
            <a:r>
              <a:rPr lang="en-US" sz="1800" i="1" dirty="0">
                <a:latin typeface="Times New Roman"/>
                <a:ea typeface="ＭＳ Ｐゴシック" charset="0"/>
                <a:cs typeface="Times New Roman"/>
              </a:rPr>
              <a:t>step-down </a:t>
            </a:r>
            <a:r>
              <a:rPr lang="en-US" sz="1800" dirty="0">
                <a:latin typeface="Times New Roman"/>
                <a:ea typeface="ＭＳ Ｐゴシック" charset="0"/>
                <a:cs typeface="Times New Roman"/>
              </a:rPr>
              <a:t>transformer.</a:t>
            </a:r>
            <a:endParaRPr lang="en-US" sz="1600" dirty="0">
              <a:solidFill>
                <a:srgbClr val="000000"/>
              </a:solidFill>
              <a:latin typeface="Apple Chancery"/>
              <a:ea typeface="ＭＳ Ｐゴシック" charset="0"/>
              <a:cs typeface="Apple Chancery"/>
            </a:endParaRPr>
          </a:p>
        </p:txBody>
      </p:sp>
      <p:sp>
        <p:nvSpPr>
          <p:cNvPr id="2" name="TextBox 1"/>
          <p:cNvSpPr txBox="1"/>
          <p:nvPr/>
        </p:nvSpPr>
        <p:spPr>
          <a:xfrm>
            <a:off x="292099" y="511175"/>
            <a:ext cx="8695927" cy="1138773"/>
          </a:xfrm>
          <a:prstGeom prst="rect">
            <a:avLst/>
          </a:prstGeom>
          <a:noFill/>
        </p:spPr>
        <p:txBody>
          <a:bodyPr wrap="square" rtlCol="0">
            <a:spAutoFit/>
          </a:bodyPr>
          <a:lstStyle/>
          <a:p>
            <a:r>
              <a:rPr lang="en-US" sz="2800" dirty="0">
                <a:solidFill>
                  <a:srgbClr val="FF0000"/>
                </a:solidFill>
                <a:latin typeface="Apple Chancery"/>
                <a:cs typeface="Apple Chancery"/>
              </a:rPr>
              <a:t>Example 19: </a:t>
            </a:r>
            <a:r>
              <a:rPr lang="en-US" sz="2000" dirty="0">
                <a:latin typeface="Times New Roman"/>
                <a:cs typeface="Times New Roman"/>
              </a:rPr>
              <a:t>You are off to Europe where the wall socket voltage is 240 volts.  You want to take a hair dryer (bad idea as all the hotels will have them for free, buy you’re stubborn and want your favorite dryer).  </a:t>
            </a:r>
          </a:p>
        </p:txBody>
      </p:sp>
      <p:sp>
        <p:nvSpPr>
          <p:cNvPr id="61" name="Rectangle 9"/>
          <p:cNvSpPr txBox="1">
            <a:spLocks noChangeArrowheads="1"/>
          </p:cNvSpPr>
          <p:nvPr/>
        </p:nvSpPr>
        <p:spPr>
          <a:xfrm>
            <a:off x="292098" y="2800780"/>
            <a:ext cx="8674101" cy="57742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Huge minor point: </a:t>
            </a:r>
            <a:r>
              <a:rPr lang="en-US" sz="2000" dirty="0">
                <a:latin typeface="Times New Roman"/>
                <a:cs typeface="Times New Roman"/>
              </a:rPr>
              <a:t>What do we mean when we say the wall socket voltage is </a:t>
            </a:r>
            <a:r>
              <a:rPr lang="en-US" sz="2000" dirty="0">
                <a:solidFill>
                  <a:srgbClr val="FF0000"/>
                </a:solidFill>
                <a:latin typeface="Times New Roman"/>
                <a:cs typeface="Times New Roman"/>
              </a:rPr>
              <a:t>120 volts AC</a:t>
            </a:r>
            <a:r>
              <a:rPr lang="en-US" sz="2000" dirty="0">
                <a:latin typeface="Times New Roman"/>
                <a:cs typeface="Times New Roman"/>
              </a:rPr>
              <a:t>?</a:t>
            </a:r>
            <a:endParaRPr lang="en-US" sz="1800" dirty="0">
              <a:latin typeface="Apple Chancery"/>
              <a:ea typeface="ＭＳ Ｐゴシック" charset="0"/>
              <a:cs typeface="Apple Chancery"/>
            </a:endParaRPr>
          </a:p>
        </p:txBody>
      </p:sp>
      <p:graphicFrame>
        <p:nvGraphicFramePr>
          <p:cNvPr id="13" name="Object 2"/>
          <p:cNvGraphicFramePr>
            <a:graphicFrameLocks noChangeAspect="1"/>
          </p:cNvGraphicFramePr>
          <p:nvPr>
            <p:extLst>
              <p:ext uri="{D42A27DB-BD31-4B8C-83A1-F6EECF244321}">
                <p14:modId xmlns:p14="http://schemas.microsoft.com/office/powerpoint/2010/main" val="222800511"/>
              </p:ext>
            </p:extLst>
          </p:nvPr>
        </p:nvGraphicFramePr>
        <p:xfrm>
          <a:off x="6573838" y="5481638"/>
          <a:ext cx="1855787" cy="458787"/>
        </p:xfrm>
        <a:graphic>
          <a:graphicData uri="http://schemas.openxmlformats.org/presentationml/2006/ole">
            <mc:AlternateContent xmlns:mc="http://schemas.openxmlformats.org/markup-compatibility/2006">
              <mc:Choice xmlns:v="urn:schemas-microsoft-com:vml" Requires="v">
                <p:oleObj spid="_x0000_s2816332" name="Equation" r:id="rId4" imgW="1079500" imgH="266700" progId="Equation.DSMT4">
                  <p:embed/>
                </p:oleObj>
              </mc:Choice>
              <mc:Fallback>
                <p:oleObj name="Equation" r:id="rId4" imgW="1079500" imgH="266700" progId="Equation.DSMT4">
                  <p:embed/>
                  <p:pic>
                    <p:nvPicPr>
                      <p:cNvPr id="0" name=""/>
                      <p:cNvPicPr>
                        <a:picLocks noChangeAspect="1" noChangeArrowheads="1"/>
                      </p:cNvPicPr>
                      <p:nvPr/>
                    </p:nvPicPr>
                    <p:blipFill>
                      <a:blip r:embed="rId5"/>
                      <a:srcRect/>
                      <a:stretch>
                        <a:fillRect/>
                      </a:stretch>
                    </p:blipFill>
                    <p:spPr bwMode="auto">
                      <a:xfrm>
                        <a:off x="6573838" y="5481638"/>
                        <a:ext cx="1855787" cy="458787"/>
                      </a:xfrm>
                      <a:prstGeom prst="rect">
                        <a:avLst/>
                      </a:prstGeom>
                      <a:noFill/>
                      <a:ln>
                        <a:noFill/>
                      </a:ln>
                      <a:effectLst/>
                    </p:spPr>
                  </p:pic>
                </p:oleObj>
              </mc:Fallback>
            </mc:AlternateContent>
          </a:graphicData>
        </a:graphic>
      </p:graphicFrame>
      <p:grpSp>
        <p:nvGrpSpPr>
          <p:cNvPr id="7" name="Group 6"/>
          <p:cNvGrpSpPr/>
          <p:nvPr/>
        </p:nvGrpSpPr>
        <p:grpSpPr>
          <a:xfrm>
            <a:off x="6177827" y="3340100"/>
            <a:ext cx="2509815" cy="2998331"/>
            <a:chOff x="6177827" y="3340100"/>
            <a:chExt cx="2509815" cy="2998331"/>
          </a:xfrm>
        </p:grpSpPr>
        <p:sp>
          <p:nvSpPr>
            <p:cNvPr id="12" name="Line 80"/>
            <p:cNvSpPr>
              <a:spLocks noChangeShapeType="1"/>
            </p:cNvSpPr>
            <p:nvPr/>
          </p:nvSpPr>
          <p:spPr bwMode="auto">
            <a:xfrm rot="16200000" flipV="1">
              <a:off x="7495685" y="5186150"/>
              <a:ext cx="2" cy="196807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 name="Line 73"/>
            <p:cNvSpPr>
              <a:spLocks noChangeShapeType="1"/>
            </p:cNvSpPr>
            <p:nvPr/>
          </p:nvSpPr>
          <p:spPr bwMode="auto">
            <a:xfrm rot="10800000">
              <a:off x="7997123" y="3854796"/>
              <a:ext cx="690519"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 name="Line 75"/>
            <p:cNvSpPr>
              <a:spLocks noChangeShapeType="1"/>
            </p:cNvSpPr>
            <p:nvPr/>
          </p:nvSpPr>
          <p:spPr bwMode="auto">
            <a:xfrm rot="10800000">
              <a:off x="6344739" y="3951994"/>
              <a:ext cx="58319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6" name="Group 15"/>
            <p:cNvGrpSpPr>
              <a:grpSpLocks/>
            </p:cNvGrpSpPr>
            <p:nvPr/>
          </p:nvGrpSpPr>
          <p:grpSpPr bwMode="auto">
            <a:xfrm rot="10800000">
              <a:off x="6927935" y="3660398"/>
              <a:ext cx="1059065" cy="485995"/>
              <a:chOff x="2256" y="2880"/>
              <a:chExt cx="576" cy="240"/>
            </a:xfrm>
          </p:grpSpPr>
          <p:sp>
            <p:nvSpPr>
              <p:cNvPr id="17" name="Line 15"/>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 name="Line 16"/>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 name="Line 17"/>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 name="Line 18"/>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 name="Line 19"/>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 name="Line 45"/>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 name="Line 46"/>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4" name="Line 80"/>
            <p:cNvSpPr>
              <a:spLocks noChangeShapeType="1"/>
            </p:cNvSpPr>
            <p:nvPr/>
          </p:nvSpPr>
          <p:spPr bwMode="auto">
            <a:xfrm rot="16200000" flipH="1">
              <a:off x="5634224" y="4662510"/>
              <a:ext cx="142103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 name="Line 75"/>
            <p:cNvSpPr>
              <a:spLocks noChangeShapeType="1"/>
            </p:cNvSpPr>
            <p:nvPr/>
          </p:nvSpPr>
          <p:spPr bwMode="auto">
            <a:xfrm rot="10800000" flipV="1">
              <a:off x="6340521" y="5373025"/>
              <a:ext cx="954087" cy="506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 name="Line 75"/>
            <p:cNvSpPr>
              <a:spLocks noChangeShapeType="1"/>
            </p:cNvSpPr>
            <p:nvPr/>
          </p:nvSpPr>
          <p:spPr bwMode="auto">
            <a:xfrm rot="10800000" flipV="1">
              <a:off x="7628433" y="5378086"/>
              <a:ext cx="1037946" cy="538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 name="Line 80"/>
            <p:cNvSpPr>
              <a:spLocks noChangeShapeType="1"/>
            </p:cNvSpPr>
            <p:nvPr/>
          </p:nvSpPr>
          <p:spPr bwMode="auto">
            <a:xfrm rot="16200000" flipH="1">
              <a:off x="7902708" y="4618466"/>
              <a:ext cx="152734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4" name="Group 33"/>
            <p:cNvGrpSpPr/>
            <p:nvPr/>
          </p:nvGrpSpPr>
          <p:grpSpPr>
            <a:xfrm>
              <a:off x="6177827" y="4464081"/>
              <a:ext cx="333824" cy="333824"/>
              <a:chOff x="5411254" y="3001405"/>
              <a:chExt cx="333824" cy="333824"/>
            </a:xfrm>
          </p:grpSpPr>
          <p:sp>
            <p:nvSpPr>
              <p:cNvPr id="35" name="Oval 34"/>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6" name="Object 35"/>
              <p:cNvGraphicFramePr>
                <a:graphicFrameLocks noChangeAspect="1"/>
              </p:cNvGraphicFramePr>
              <p:nvPr>
                <p:extLst>
                  <p:ext uri="{D42A27DB-BD31-4B8C-83A1-F6EECF244321}">
                    <p14:modId xmlns:p14="http://schemas.microsoft.com/office/powerpoint/2010/main" val="4057642919"/>
                  </p:ext>
                </p:extLst>
              </p:nvPr>
            </p:nvGraphicFramePr>
            <p:xfrm>
              <a:off x="5446949" y="3011712"/>
              <a:ext cx="276225" cy="254000"/>
            </p:xfrm>
            <a:graphic>
              <a:graphicData uri="http://schemas.openxmlformats.org/presentationml/2006/ole">
                <mc:AlternateContent xmlns:mc="http://schemas.openxmlformats.org/markup-compatibility/2006">
                  <mc:Choice xmlns:v="urn:schemas-microsoft-com:vml" Requires="v">
                    <p:oleObj spid="_x0000_s2816333" name="Equation" r:id="rId6" imgW="165100" imgH="152400" progId="Equation.DSMT4">
                      <p:embed/>
                    </p:oleObj>
                  </mc:Choice>
                  <mc:Fallback>
                    <p:oleObj name="Equation" r:id="rId6" imgW="165100" imgH="152400" progId="Equation.DSMT4">
                      <p:embed/>
                      <p:pic>
                        <p:nvPicPr>
                          <p:cNvPr id="0" name=""/>
                          <p:cNvPicPr/>
                          <p:nvPr/>
                        </p:nvPicPr>
                        <p:blipFill>
                          <a:blip r:embed="rId7"/>
                          <a:stretch>
                            <a:fillRect/>
                          </a:stretch>
                        </p:blipFill>
                        <p:spPr>
                          <a:xfrm>
                            <a:off x="5446949" y="3011712"/>
                            <a:ext cx="276225" cy="254000"/>
                          </a:xfrm>
                          <a:prstGeom prst="rect">
                            <a:avLst/>
                          </a:prstGeom>
                        </p:spPr>
                      </p:pic>
                    </p:oleObj>
                  </mc:Fallback>
                </mc:AlternateContent>
              </a:graphicData>
            </a:graphic>
          </p:graphicFrame>
        </p:grpSp>
        <p:sp>
          <p:nvSpPr>
            <p:cNvPr id="37" name="Line 80"/>
            <p:cNvSpPr>
              <a:spLocks noChangeShapeType="1"/>
            </p:cNvSpPr>
            <p:nvPr/>
          </p:nvSpPr>
          <p:spPr bwMode="auto">
            <a:xfrm rot="16200000" flipH="1">
              <a:off x="8086366" y="5776827"/>
              <a:ext cx="786713"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 name="Line 80"/>
            <p:cNvSpPr>
              <a:spLocks noChangeShapeType="1"/>
            </p:cNvSpPr>
            <p:nvPr/>
          </p:nvSpPr>
          <p:spPr bwMode="auto">
            <a:xfrm rot="16200000" flipH="1">
              <a:off x="6132958" y="5776161"/>
              <a:ext cx="78804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9" name="Group 38"/>
            <p:cNvGrpSpPr/>
            <p:nvPr/>
          </p:nvGrpSpPr>
          <p:grpSpPr>
            <a:xfrm>
              <a:off x="7319561" y="6004607"/>
              <a:ext cx="333824" cy="333824"/>
              <a:chOff x="5411254" y="3001405"/>
              <a:chExt cx="333824" cy="333824"/>
            </a:xfrm>
          </p:grpSpPr>
          <p:sp>
            <p:nvSpPr>
              <p:cNvPr id="40" name="Oval 39"/>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1" name="Object 40"/>
              <p:cNvGraphicFramePr>
                <a:graphicFrameLocks noChangeAspect="1"/>
              </p:cNvGraphicFramePr>
              <p:nvPr>
                <p:extLst>
                  <p:ext uri="{D42A27DB-BD31-4B8C-83A1-F6EECF244321}">
                    <p14:modId xmlns:p14="http://schemas.microsoft.com/office/powerpoint/2010/main" val="2413362816"/>
                  </p:ext>
                </p:extLst>
              </p:nvPr>
            </p:nvGraphicFramePr>
            <p:xfrm>
              <a:off x="5451390" y="3045986"/>
              <a:ext cx="254000" cy="254000"/>
            </p:xfrm>
            <a:graphic>
              <a:graphicData uri="http://schemas.openxmlformats.org/presentationml/2006/ole">
                <mc:AlternateContent xmlns:mc="http://schemas.openxmlformats.org/markup-compatibility/2006">
                  <mc:Choice xmlns:v="urn:schemas-microsoft-com:vml" Requires="v">
                    <p:oleObj spid="_x0000_s2816334" name="Equation" r:id="rId8" imgW="152400" imgH="152400" progId="Equation.DSMT4">
                      <p:embed/>
                    </p:oleObj>
                  </mc:Choice>
                  <mc:Fallback>
                    <p:oleObj name="Equation" r:id="rId8" imgW="152400" imgH="152400" progId="Equation.DSMT4">
                      <p:embed/>
                      <p:pic>
                        <p:nvPicPr>
                          <p:cNvPr id="0" name=""/>
                          <p:cNvPicPr/>
                          <p:nvPr/>
                        </p:nvPicPr>
                        <p:blipFill>
                          <a:blip r:embed="rId9"/>
                          <a:stretch>
                            <a:fillRect/>
                          </a:stretch>
                        </p:blipFill>
                        <p:spPr>
                          <a:xfrm>
                            <a:off x="5451390" y="3045986"/>
                            <a:ext cx="254000" cy="254000"/>
                          </a:xfrm>
                          <a:prstGeom prst="rect">
                            <a:avLst/>
                          </a:prstGeom>
                        </p:spPr>
                      </p:pic>
                    </p:oleObj>
                  </mc:Fallback>
                </mc:AlternateContent>
              </a:graphicData>
            </a:graphic>
          </p:graphicFrame>
        </p:grpSp>
        <p:graphicFrame>
          <p:nvGraphicFramePr>
            <p:cNvPr id="42" name="Object 5"/>
            <p:cNvGraphicFramePr>
              <a:graphicFrameLocks noChangeAspect="1"/>
            </p:cNvGraphicFramePr>
            <p:nvPr>
              <p:extLst>
                <p:ext uri="{D42A27DB-BD31-4B8C-83A1-F6EECF244321}">
                  <p14:modId xmlns:p14="http://schemas.microsoft.com/office/powerpoint/2010/main" val="1386385019"/>
                </p:ext>
              </p:extLst>
            </p:nvPr>
          </p:nvGraphicFramePr>
          <p:xfrm>
            <a:off x="7294609" y="3340100"/>
            <a:ext cx="268288" cy="247650"/>
          </p:xfrm>
          <a:graphic>
            <a:graphicData uri="http://schemas.openxmlformats.org/presentationml/2006/ole">
              <mc:AlternateContent xmlns:mc="http://schemas.openxmlformats.org/markup-compatibility/2006">
                <mc:Choice xmlns:v="urn:schemas-microsoft-com:vml" Requires="v">
                  <p:oleObj spid="_x0000_s2816335" name="Equation" r:id="rId10" imgW="165100" imgH="152400" progId="Equation.DSMT4">
                    <p:embed/>
                  </p:oleObj>
                </mc:Choice>
                <mc:Fallback>
                  <p:oleObj name="Equation" r:id="rId10" imgW="165100" imgH="152400" progId="Equation.DSMT4">
                    <p:embed/>
                    <p:pic>
                      <p:nvPicPr>
                        <p:cNvPr id="0" name=""/>
                        <p:cNvPicPr>
                          <a:picLocks noChangeAspect="1" noChangeArrowheads="1"/>
                        </p:cNvPicPr>
                        <p:nvPr/>
                      </p:nvPicPr>
                      <p:blipFill>
                        <a:blip r:embed="rId11"/>
                        <a:srcRect/>
                        <a:stretch>
                          <a:fillRect/>
                        </a:stretch>
                      </p:blipFill>
                      <p:spPr bwMode="auto">
                        <a:xfrm>
                          <a:off x="7294609" y="3340100"/>
                          <a:ext cx="268288" cy="247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6" name="Group 5"/>
            <p:cNvGrpSpPr/>
            <p:nvPr/>
          </p:nvGrpSpPr>
          <p:grpSpPr>
            <a:xfrm>
              <a:off x="7294609" y="5216560"/>
              <a:ext cx="333824" cy="333824"/>
              <a:chOff x="7294609" y="5216560"/>
              <a:chExt cx="333824" cy="333824"/>
            </a:xfrm>
          </p:grpSpPr>
          <p:sp>
            <p:nvSpPr>
              <p:cNvPr id="44" name="Oval 43"/>
              <p:cNvSpPr/>
              <p:nvPr/>
            </p:nvSpPr>
            <p:spPr>
              <a:xfrm>
                <a:off x="7294609" y="5216560"/>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7376389" y="5333093"/>
                <a:ext cx="85738" cy="55737"/>
              </a:xfrm>
              <a:custGeom>
                <a:avLst/>
                <a:gdLst>
                  <a:gd name="connsiteX0" fmla="*/ 0 w 169333"/>
                  <a:gd name="connsiteY0" fmla="*/ 110081 h 110081"/>
                  <a:gd name="connsiteX1" fmla="*/ 84666 w 169333"/>
                  <a:gd name="connsiteY1" fmla="*/ 14 h 110081"/>
                  <a:gd name="connsiteX2" fmla="*/ 169333 w 169333"/>
                  <a:gd name="connsiteY2" fmla="*/ 101614 h 110081"/>
                </a:gdLst>
                <a:ahLst/>
                <a:cxnLst>
                  <a:cxn ang="0">
                    <a:pos x="connsiteX0" y="connsiteY0"/>
                  </a:cxn>
                  <a:cxn ang="0">
                    <a:pos x="connsiteX1" y="connsiteY1"/>
                  </a:cxn>
                  <a:cxn ang="0">
                    <a:pos x="connsiteX2" y="connsiteY2"/>
                  </a:cxn>
                </a:cxnLst>
                <a:rect l="l" t="t" r="r" b="b"/>
                <a:pathLst>
                  <a:path w="169333" h="110081">
                    <a:moveTo>
                      <a:pt x="0" y="110081"/>
                    </a:moveTo>
                    <a:cubicBezTo>
                      <a:pt x="28222" y="55753"/>
                      <a:pt x="56444" y="1425"/>
                      <a:pt x="84666" y="14"/>
                    </a:cubicBezTo>
                    <a:cubicBezTo>
                      <a:pt x="112888" y="-1397"/>
                      <a:pt x="169333" y="101614"/>
                      <a:pt x="169333" y="101614"/>
                    </a:cubicBezTo>
                  </a:path>
                </a:pathLst>
              </a:cu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rot="10800000">
                <a:off x="7459984" y="5378114"/>
                <a:ext cx="85738" cy="55737"/>
              </a:xfrm>
              <a:custGeom>
                <a:avLst/>
                <a:gdLst>
                  <a:gd name="connsiteX0" fmla="*/ 0 w 169333"/>
                  <a:gd name="connsiteY0" fmla="*/ 110081 h 110081"/>
                  <a:gd name="connsiteX1" fmla="*/ 84666 w 169333"/>
                  <a:gd name="connsiteY1" fmla="*/ 14 h 110081"/>
                  <a:gd name="connsiteX2" fmla="*/ 169333 w 169333"/>
                  <a:gd name="connsiteY2" fmla="*/ 101614 h 110081"/>
                </a:gdLst>
                <a:ahLst/>
                <a:cxnLst>
                  <a:cxn ang="0">
                    <a:pos x="connsiteX0" y="connsiteY0"/>
                  </a:cxn>
                  <a:cxn ang="0">
                    <a:pos x="connsiteX1" y="connsiteY1"/>
                  </a:cxn>
                  <a:cxn ang="0">
                    <a:pos x="connsiteX2" y="connsiteY2"/>
                  </a:cxn>
                </a:cxnLst>
                <a:rect l="l" t="t" r="r" b="b"/>
                <a:pathLst>
                  <a:path w="169333" h="110081">
                    <a:moveTo>
                      <a:pt x="0" y="110081"/>
                    </a:moveTo>
                    <a:cubicBezTo>
                      <a:pt x="28222" y="55753"/>
                      <a:pt x="56444" y="1425"/>
                      <a:pt x="84666" y="14"/>
                    </a:cubicBezTo>
                    <a:cubicBezTo>
                      <a:pt x="112888" y="-1397"/>
                      <a:pt x="169333" y="101614"/>
                      <a:pt x="169333" y="101614"/>
                    </a:cubicBezTo>
                  </a:path>
                </a:pathLst>
              </a:cu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sp>
        <p:nvSpPr>
          <p:cNvPr id="49" name="Rectangle 9"/>
          <p:cNvSpPr txBox="1">
            <a:spLocks noChangeArrowheads="1"/>
          </p:cNvSpPr>
          <p:nvPr/>
        </p:nvSpPr>
        <p:spPr>
          <a:xfrm>
            <a:off x="711199" y="3543300"/>
            <a:ext cx="5016502" cy="1556161"/>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An AC voltages </a:t>
            </a:r>
            <a:r>
              <a:rPr lang="en-US" sz="2000" dirty="0">
                <a:latin typeface="Times New Roman"/>
                <a:cs typeface="Times New Roman"/>
              </a:rPr>
              <a:t>across the terminals of a power supply means the </a:t>
            </a:r>
            <a:r>
              <a:rPr lang="en-US" sz="2000" dirty="0">
                <a:solidFill>
                  <a:srgbClr val="0000FF"/>
                </a:solidFill>
                <a:latin typeface="Times New Roman"/>
                <a:cs typeface="Times New Roman"/>
              </a:rPr>
              <a:t>voltage difference across the terminals </a:t>
            </a:r>
            <a:r>
              <a:rPr lang="en-US" sz="2000" dirty="0">
                <a:solidFill>
                  <a:srgbClr val="FF0000"/>
                </a:solidFill>
                <a:latin typeface="Times New Roman"/>
                <a:cs typeface="Times New Roman"/>
              </a:rPr>
              <a:t>varies in time </a:t>
            </a:r>
            <a:r>
              <a:rPr lang="en-US" sz="2000" dirty="0">
                <a:latin typeface="Times New Roman"/>
                <a:cs typeface="Times New Roman"/>
              </a:rPr>
              <a:t>and, in fact, actually changes polarity periodically.  This is usually characterized as sine function:</a:t>
            </a:r>
            <a:endParaRPr lang="en-US" sz="1800" dirty="0">
              <a:latin typeface="Apple Chancery"/>
              <a:ea typeface="ＭＳ Ｐゴシック" charset="0"/>
              <a:cs typeface="Apple Chancery"/>
            </a:endParaRPr>
          </a:p>
        </p:txBody>
      </p:sp>
      <p:graphicFrame>
        <p:nvGraphicFramePr>
          <p:cNvPr id="50" name="Object 2"/>
          <p:cNvGraphicFramePr>
            <a:graphicFrameLocks noChangeAspect="1"/>
          </p:cNvGraphicFramePr>
          <p:nvPr>
            <p:extLst>
              <p:ext uri="{D42A27DB-BD31-4B8C-83A1-F6EECF244321}">
                <p14:modId xmlns:p14="http://schemas.microsoft.com/office/powerpoint/2010/main" val="3468793846"/>
              </p:ext>
            </p:extLst>
          </p:nvPr>
        </p:nvGraphicFramePr>
        <p:xfrm>
          <a:off x="2141538" y="5252244"/>
          <a:ext cx="1855787" cy="458787"/>
        </p:xfrm>
        <a:graphic>
          <a:graphicData uri="http://schemas.openxmlformats.org/presentationml/2006/ole">
            <mc:AlternateContent xmlns:mc="http://schemas.openxmlformats.org/markup-compatibility/2006">
              <mc:Choice xmlns:v="urn:schemas-microsoft-com:vml" Requires="v">
                <p:oleObj spid="_x0000_s2816336" name="Equation" r:id="rId12" imgW="1079500" imgH="266700" progId="Equation.DSMT4">
                  <p:embed/>
                </p:oleObj>
              </mc:Choice>
              <mc:Fallback>
                <p:oleObj name="Equation" r:id="rId12" imgW="1079500" imgH="266700" progId="Equation.DSMT4">
                  <p:embed/>
                  <p:pic>
                    <p:nvPicPr>
                      <p:cNvPr id="0" name=""/>
                      <p:cNvPicPr>
                        <a:picLocks noChangeAspect="1" noChangeArrowheads="1"/>
                      </p:cNvPicPr>
                      <p:nvPr/>
                    </p:nvPicPr>
                    <p:blipFill>
                      <a:blip r:embed="rId5"/>
                      <a:srcRect/>
                      <a:stretch>
                        <a:fillRect/>
                      </a:stretch>
                    </p:blipFill>
                    <p:spPr bwMode="auto">
                      <a:xfrm>
                        <a:off x="2141538" y="5252244"/>
                        <a:ext cx="1855787" cy="45878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95656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dissolve">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dissolve">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dissolve">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dissolve">
                                      <p:cBhvr>
                                        <p:cTn id="27" dur="500"/>
                                        <p:tgtEl>
                                          <p:spTgt spid="50"/>
                                        </p:tgtEl>
                                      </p:cBhvr>
                                    </p:animEffect>
                                  </p:childTnLst>
                                </p:cTn>
                              </p:par>
                              <p:par>
                                <p:cTn id="28" presetID="9"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1" grpId="0"/>
      <p:bldP spid="4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27"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66.)</a:t>
            </a:r>
          </a:p>
        </p:txBody>
      </p:sp>
      <p:grpSp>
        <p:nvGrpSpPr>
          <p:cNvPr id="7" name="Group 6"/>
          <p:cNvGrpSpPr/>
          <p:nvPr/>
        </p:nvGrpSpPr>
        <p:grpSpPr>
          <a:xfrm>
            <a:off x="6177827" y="3505200"/>
            <a:ext cx="2509815" cy="2998331"/>
            <a:chOff x="6177827" y="3505200"/>
            <a:chExt cx="2509815" cy="2998331"/>
          </a:xfrm>
        </p:grpSpPr>
        <p:sp>
          <p:nvSpPr>
            <p:cNvPr id="12" name="Line 80"/>
            <p:cNvSpPr>
              <a:spLocks noChangeShapeType="1"/>
            </p:cNvSpPr>
            <p:nvPr/>
          </p:nvSpPr>
          <p:spPr bwMode="auto">
            <a:xfrm rot="16200000" flipV="1">
              <a:off x="7495685" y="5351250"/>
              <a:ext cx="2" cy="196807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13" name="Object 2"/>
            <p:cNvGraphicFramePr>
              <a:graphicFrameLocks noChangeAspect="1"/>
            </p:cNvGraphicFramePr>
            <p:nvPr>
              <p:extLst>
                <p:ext uri="{D42A27DB-BD31-4B8C-83A1-F6EECF244321}">
                  <p14:modId xmlns:p14="http://schemas.microsoft.com/office/powerpoint/2010/main" val="2026885033"/>
                </p:ext>
              </p:extLst>
            </p:nvPr>
          </p:nvGraphicFramePr>
          <p:xfrm>
            <a:off x="6573838" y="5646738"/>
            <a:ext cx="1855787" cy="458787"/>
          </p:xfrm>
          <a:graphic>
            <a:graphicData uri="http://schemas.openxmlformats.org/presentationml/2006/ole">
              <mc:AlternateContent xmlns:mc="http://schemas.openxmlformats.org/markup-compatibility/2006">
                <mc:Choice xmlns:v="urn:schemas-microsoft-com:vml" Requires="v">
                  <p:oleObj spid="_x0000_s3080380" name="Equation" r:id="rId4" imgW="1079500" imgH="266700" progId="Equation.DSMT4">
                    <p:embed/>
                  </p:oleObj>
                </mc:Choice>
                <mc:Fallback>
                  <p:oleObj name="Equation" r:id="rId4" imgW="1079500" imgH="266700" progId="Equation.DSMT4">
                    <p:embed/>
                    <p:pic>
                      <p:nvPicPr>
                        <p:cNvPr id="0" name=""/>
                        <p:cNvPicPr>
                          <a:picLocks noChangeAspect="1" noChangeArrowheads="1"/>
                        </p:cNvPicPr>
                        <p:nvPr/>
                      </p:nvPicPr>
                      <p:blipFill>
                        <a:blip r:embed="rId5"/>
                        <a:srcRect/>
                        <a:stretch>
                          <a:fillRect/>
                        </a:stretch>
                      </p:blipFill>
                      <p:spPr bwMode="auto">
                        <a:xfrm>
                          <a:off x="6573838" y="5646738"/>
                          <a:ext cx="1855787" cy="458787"/>
                        </a:xfrm>
                        <a:prstGeom prst="rect">
                          <a:avLst/>
                        </a:prstGeom>
                        <a:noFill/>
                        <a:ln>
                          <a:noFill/>
                        </a:ln>
                        <a:effectLst/>
                      </p:spPr>
                    </p:pic>
                  </p:oleObj>
                </mc:Fallback>
              </mc:AlternateContent>
            </a:graphicData>
          </a:graphic>
        </p:graphicFrame>
        <p:sp>
          <p:nvSpPr>
            <p:cNvPr id="14" name="Line 73"/>
            <p:cNvSpPr>
              <a:spLocks noChangeShapeType="1"/>
            </p:cNvSpPr>
            <p:nvPr/>
          </p:nvSpPr>
          <p:spPr bwMode="auto">
            <a:xfrm rot="10800000">
              <a:off x="7997123" y="4019896"/>
              <a:ext cx="690519"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 name="Line 75"/>
            <p:cNvSpPr>
              <a:spLocks noChangeShapeType="1"/>
            </p:cNvSpPr>
            <p:nvPr/>
          </p:nvSpPr>
          <p:spPr bwMode="auto">
            <a:xfrm rot="10800000">
              <a:off x="6344739" y="4117094"/>
              <a:ext cx="58319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6" name="Group 15"/>
            <p:cNvGrpSpPr>
              <a:grpSpLocks/>
            </p:cNvGrpSpPr>
            <p:nvPr/>
          </p:nvGrpSpPr>
          <p:grpSpPr bwMode="auto">
            <a:xfrm rot="10800000">
              <a:off x="6927935" y="3825498"/>
              <a:ext cx="1059065" cy="485995"/>
              <a:chOff x="2256" y="2880"/>
              <a:chExt cx="576" cy="240"/>
            </a:xfrm>
          </p:grpSpPr>
          <p:sp>
            <p:nvSpPr>
              <p:cNvPr id="17" name="Line 15"/>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 name="Line 16"/>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 name="Line 17"/>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 name="Line 18"/>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 name="Line 19"/>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 name="Line 45"/>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 name="Line 46"/>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4" name="Line 80"/>
            <p:cNvSpPr>
              <a:spLocks noChangeShapeType="1"/>
            </p:cNvSpPr>
            <p:nvPr/>
          </p:nvSpPr>
          <p:spPr bwMode="auto">
            <a:xfrm rot="16200000" flipH="1">
              <a:off x="5634224" y="4827610"/>
              <a:ext cx="142103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 name="Line 75"/>
            <p:cNvSpPr>
              <a:spLocks noChangeShapeType="1"/>
            </p:cNvSpPr>
            <p:nvPr/>
          </p:nvSpPr>
          <p:spPr bwMode="auto">
            <a:xfrm rot="10800000" flipV="1">
              <a:off x="6340521" y="5538125"/>
              <a:ext cx="954087" cy="506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 name="Line 75"/>
            <p:cNvSpPr>
              <a:spLocks noChangeShapeType="1"/>
            </p:cNvSpPr>
            <p:nvPr/>
          </p:nvSpPr>
          <p:spPr bwMode="auto">
            <a:xfrm rot="10800000" flipV="1">
              <a:off x="7628433" y="5543186"/>
              <a:ext cx="1037946" cy="538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 name="Line 80"/>
            <p:cNvSpPr>
              <a:spLocks noChangeShapeType="1"/>
            </p:cNvSpPr>
            <p:nvPr/>
          </p:nvSpPr>
          <p:spPr bwMode="auto">
            <a:xfrm rot="16200000" flipH="1">
              <a:off x="7902708" y="4783566"/>
              <a:ext cx="152734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4" name="Group 33"/>
            <p:cNvGrpSpPr/>
            <p:nvPr/>
          </p:nvGrpSpPr>
          <p:grpSpPr>
            <a:xfrm>
              <a:off x="6177827" y="4629181"/>
              <a:ext cx="333824" cy="333824"/>
              <a:chOff x="5411254" y="3001405"/>
              <a:chExt cx="333824" cy="333824"/>
            </a:xfrm>
          </p:grpSpPr>
          <p:sp>
            <p:nvSpPr>
              <p:cNvPr id="35" name="Oval 34"/>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6" name="Object 35"/>
              <p:cNvGraphicFramePr>
                <a:graphicFrameLocks noChangeAspect="1"/>
              </p:cNvGraphicFramePr>
              <p:nvPr>
                <p:extLst>
                  <p:ext uri="{D42A27DB-BD31-4B8C-83A1-F6EECF244321}">
                    <p14:modId xmlns:p14="http://schemas.microsoft.com/office/powerpoint/2010/main" val="3620883283"/>
                  </p:ext>
                </p:extLst>
              </p:nvPr>
            </p:nvGraphicFramePr>
            <p:xfrm>
              <a:off x="5446949" y="3011712"/>
              <a:ext cx="276225" cy="254000"/>
            </p:xfrm>
            <a:graphic>
              <a:graphicData uri="http://schemas.openxmlformats.org/presentationml/2006/ole">
                <mc:AlternateContent xmlns:mc="http://schemas.openxmlformats.org/markup-compatibility/2006">
                  <mc:Choice xmlns:v="urn:schemas-microsoft-com:vml" Requires="v">
                    <p:oleObj spid="_x0000_s3080381" name="Equation" r:id="rId6" imgW="165100" imgH="152400" progId="Equation.DSMT4">
                      <p:embed/>
                    </p:oleObj>
                  </mc:Choice>
                  <mc:Fallback>
                    <p:oleObj name="Equation" r:id="rId6" imgW="165100" imgH="152400" progId="Equation.DSMT4">
                      <p:embed/>
                      <p:pic>
                        <p:nvPicPr>
                          <p:cNvPr id="0" name=""/>
                          <p:cNvPicPr/>
                          <p:nvPr/>
                        </p:nvPicPr>
                        <p:blipFill>
                          <a:blip r:embed="rId7"/>
                          <a:stretch>
                            <a:fillRect/>
                          </a:stretch>
                        </p:blipFill>
                        <p:spPr>
                          <a:xfrm>
                            <a:off x="5446949" y="3011712"/>
                            <a:ext cx="276225" cy="254000"/>
                          </a:xfrm>
                          <a:prstGeom prst="rect">
                            <a:avLst/>
                          </a:prstGeom>
                        </p:spPr>
                      </p:pic>
                    </p:oleObj>
                  </mc:Fallback>
                </mc:AlternateContent>
              </a:graphicData>
            </a:graphic>
          </p:graphicFrame>
        </p:grpSp>
        <p:sp>
          <p:nvSpPr>
            <p:cNvPr id="37" name="Line 80"/>
            <p:cNvSpPr>
              <a:spLocks noChangeShapeType="1"/>
            </p:cNvSpPr>
            <p:nvPr/>
          </p:nvSpPr>
          <p:spPr bwMode="auto">
            <a:xfrm rot="16200000" flipH="1">
              <a:off x="8086366" y="5941927"/>
              <a:ext cx="786713"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 name="Line 80"/>
            <p:cNvSpPr>
              <a:spLocks noChangeShapeType="1"/>
            </p:cNvSpPr>
            <p:nvPr/>
          </p:nvSpPr>
          <p:spPr bwMode="auto">
            <a:xfrm rot="16200000" flipH="1">
              <a:off x="6132958" y="5941261"/>
              <a:ext cx="78804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9" name="Group 38"/>
            <p:cNvGrpSpPr/>
            <p:nvPr/>
          </p:nvGrpSpPr>
          <p:grpSpPr>
            <a:xfrm>
              <a:off x="7319561" y="6169707"/>
              <a:ext cx="333824" cy="333824"/>
              <a:chOff x="5411254" y="3001405"/>
              <a:chExt cx="333824" cy="333824"/>
            </a:xfrm>
          </p:grpSpPr>
          <p:sp>
            <p:nvSpPr>
              <p:cNvPr id="40" name="Oval 39"/>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1" name="Object 40"/>
              <p:cNvGraphicFramePr>
                <a:graphicFrameLocks noChangeAspect="1"/>
              </p:cNvGraphicFramePr>
              <p:nvPr>
                <p:extLst>
                  <p:ext uri="{D42A27DB-BD31-4B8C-83A1-F6EECF244321}">
                    <p14:modId xmlns:p14="http://schemas.microsoft.com/office/powerpoint/2010/main" val="463016196"/>
                  </p:ext>
                </p:extLst>
              </p:nvPr>
            </p:nvGraphicFramePr>
            <p:xfrm>
              <a:off x="5451390" y="3045986"/>
              <a:ext cx="254000" cy="254000"/>
            </p:xfrm>
            <a:graphic>
              <a:graphicData uri="http://schemas.openxmlformats.org/presentationml/2006/ole">
                <mc:AlternateContent xmlns:mc="http://schemas.openxmlformats.org/markup-compatibility/2006">
                  <mc:Choice xmlns:v="urn:schemas-microsoft-com:vml" Requires="v">
                    <p:oleObj spid="_x0000_s3080382" name="Equation" r:id="rId8" imgW="152400" imgH="152400" progId="Equation.DSMT4">
                      <p:embed/>
                    </p:oleObj>
                  </mc:Choice>
                  <mc:Fallback>
                    <p:oleObj name="Equation" r:id="rId8" imgW="152400" imgH="152400" progId="Equation.DSMT4">
                      <p:embed/>
                      <p:pic>
                        <p:nvPicPr>
                          <p:cNvPr id="0" name=""/>
                          <p:cNvPicPr/>
                          <p:nvPr/>
                        </p:nvPicPr>
                        <p:blipFill>
                          <a:blip r:embed="rId9"/>
                          <a:stretch>
                            <a:fillRect/>
                          </a:stretch>
                        </p:blipFill>
                        <p:spPr>
                          <a:xfrm>
                            <a:off x="5451390" y="3045986"/>
                            <a:ext cx="254000" cy="254000"/>
                          </a:xfrm>
                          <a:prstGeom prst="rect">
                            <a:avLst/>
                          </a:prstGeom>
                        </p:spPr>
                      </p:pic>
                    </p:oleObj>
                  </mc:Fallback>
                </mc:AlternateContent>
              </a:graphicData>
            </a:graphic>
          </p:graphicFrame>
        </p:grpSp>
        <p:graphicFrame>
          <p:nvGraphicFramePr>
            <p:cNvPr id="42" name="Object 5"/>
            <p:cNvGraphicFramePr>
              <a:graphicFrameLocks noChangeAspect="1"/>
            </p:cNvGraphicFramePr>
            <p:nvPr>
              <p:extLst>
                <p:ext uri="{D42A27DB-BD31-4B8C-83A1-F6EECF244321}">
                  <p14:modId xmlns:p14="http://schemas.microsoft.com/office/powerpoint/2010/main" val="3157524165"/>
                </p:ext>
              </p:extLst>
            </p:nvPr>
          </p:nvGraphicFramePr>
          <p:xfrm>
            <a:off x="7294609" y="3505200"/>
            <a:ext cx="268288" cy="247650"/>
          </p:xfrm>
          <a:graphic>
            <a:graphicData uri="http://schemas.openxmlformats.org/presentationml/2006/ole">
              <mc:AlternateContent xmlns:mc="http://schemas.openxmlformats.org/markup-compatibility/2006">
                <mc:Choice xmlns:v="urn:schemas-microsoft-com:vml" Requires="v">
                  <p:oleObj spid="_x0000_s3080383" name="Equation" r:id="rId10" imgW="165100" imgH="152400" progId="Equation.DSMT4">
                    <p:embed/>
                  </p:oleObj>
                </mc:Choice>
                <mc:Fallback>
                  <p:oleObj name="Equation" r:id="rId10" imgW="165100" imgH="152400" progId="Equation.DSMT4">
                    <p:embed/>
                    <p:pic>
                      <p:nvPicPr>
                        <p:cNvPr id="0" name=""/>
                        <p:cNvPicPr>
                          <a:picLocks noChangeAspect="1" noChangeArrowheads="1"/>
                        </p:cNvPicPr>
                        <p:nvPr/>
                      </p:nvPicPr>
                      <p:blipFill>
                        <a:blip r:embed="rId11"/>
                        <a:srcRect/>
                        <a:stretch>
                          <a:fillRect/>
                        </a:stretch>
                      </p:blipFill>
                      <p:spPr bwMode="auto">
                        <a:xfrm>
                          <a:off x="7294609" y="3505200"/>
                          <a:ext cx="268288" cy="247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6" name="Group 5"/>
            <p:cNvGrpSpPr/>
            <p:nvPr/>
          </p:nvGrpSpPr>
          <p:grpSpPr>
            <a:xfrm>
              <a:off x="7294609" y="5381660"/>
              <a:ext cx="333824" cy="333824"/>
              <a:chOff x="7294609" y="5216560"/>
              <a:chExt cx="333824" cy="333824"/>
            </a:xfrm>
          </p:grpSpPr>
          <p:sp>
            <p:nvSpPr>
              <p:cNvPr id="44" name="Oval 43"/>
              <p:cNvSpPr/>
              <p:nvPr/>
            </p:nvSpPr>
            <p:spPr>
              <a:xfrm>
                <a:off x="7294609" y="5216560"/>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7376389" y="5333093"/>
                <a:ext cx="85738" cy="55737"/>
              </a:xfrm>
              <a:custGeom>
                <a:avLst/>
                <a:gdLst>
                  <a:gd name="connsiteX0" fmla="*/ 0 w 169333"/>
                  <a:gd name="connsiteY0" fmla="*/ 110081 h 110081"/>
                  <a:gd name="connsiteX1" fmla="*/ 84666 w 169333"/>
                  <a:gd name="connsiteY1" fmla="*/ 14 h 110081"/>
                  <a:gd name="connsiteX2" fmla="*/ 169333 w 169333"/>
                  <a:gd name="connsiteY2" fmla="*/ 101614 h 110081"/>
                </a:gdLst>
                <a:ahLst/>
                <a:cxnLst>
                  <a:cxn ang="0">
                    <a:pos x="connsiteX0" y="connsiteY0"/>
                  </a:cxn>
                  <a:cxn ang="0">
                    <a:pos x="connsiteX1" y="connsiteY1"/>
                  </a:cxn>
                  <a:cxn ang="0">
                    <a:pos x="connsiteX2" y="connsiteY2"/>
                  </a:cxn>
                </a:cxnLst>
                <a:rect l="l" t="t" r="r" b="b"/>
                <a:pathLst>
                  <a:path w="169333" h="110081">
                    <a:moveTo>
                      <a:pt x="0" y="110081"/>
                    </a:moveTo>
                    <a:cubicBezTo>
                      <a:pt x="28222" y="55753"/>
                      <a:pt x="56444" y="1425"/>
                      <a:pt x="84666" y="14"/>
                    </a:cubicBezTo>
                    <a:cubicBezTo>
                      <a:pt x="112888" y="-1397"/>
                      <a:pt x="169333" y="101614"/>
                      <a:pt x="169333" y="101614"/>
                    </a:cubicBezTo>
                  </a:path>
                </a:pathLst>
              </a:cu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rot="10800000">
                <a:off x="7459984" y="5378114"/>
                <a:ext cx="85738" cy="55737"/>
              </a:xfrm>
              <a:custGeom>
                <a:avLst/>
                <a:gdLst>
                  <a:gd name="connsiteX0" fmla="*/ 0 w 169333"/>
                  <a:gd name="connsiteY0" fmla="*/ 110081 h 110081"/>
                  <a:gd name="connsiteX1" fmla="*/ 84666 w 169333"/>
                  <a:gd name="connsiteY1" fmla="*/ 14 h 110081"/>
                  <a:gd name="connsiteX2" fmla="*/ 169333 w 169333"/>
                  <a:gd name="connsiteY2" fmla="*/ 101614 h 110081"/>
                </a:gdLst>
                <a:ahLst/>
                <a:cxnLst>
                  <a:cxn ang="0">
                    <a:pos x="connsiteX0" y="connsiteY0"/>
                  </a:cxn>
                  <a:cxn ang="0">
                    <a:pos x="connsiteX1" y="connsiteY1"/>
                  </a:cxn>
                  <a:cxn ang="0">
                    <a:pos x="connsiteX2" y="connsiteY2"/>
                  </a:cxn>
                </a:cxnLst>
                <a:rect l="l" t="t" r="r" b="b"/>
                <a:pathLst>
                  <a:path w="169333" h="110081">
                    <a:moveTo>
                      <a:pt x="0" y="110081"/>
                    </a:moveTo>
                    <a:cubicBezTo>
                      <a:pt x="28222" y="55753"/>
                      <a:pt x="56444" y="1425"/>
                      <a:pt x="84666" y="14"/>
                    </a:cubicBezTo>
                    <a:cubicBezTo>
                      <a:pt x="112888" y="-1397"/>
                      <a:pt x="169333" y="101614"/>
                      <a:pt x="169333" y="101614"/>
                    </a:cubicBezTo>
                  </a:path>
                </a:pathLst>
              </a:cu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aphicFrame>
        <p:nvGraphicFramePr>
          <p:cNvPr id="50" name="Object 2"/>
          <p:cNvGraphicFramePr>
            <a:graphicFrameLocks noChangeAspect="1"/>
          </p:cNvGraphicFramePr>
          <p:nvPr>
            <p:extLst>
              <p:ext uri="{D42A27DB-BD31-4B8C-83A1-F6EECF244321}">
                <p14:modId xmlns:p14="http://schemas.microsoft.com/office/powerpoint/2010/main" val="1637364224"/>
              </p:ext>
            </p:extLst>
          </p:nvPr>
        </p:nvGraphicFramePr>
        <p:xfrm>
          <a:off x="2698750" y="5755369"/>
          <a:ext cx="1376363" cy="414338"/>
        </p:xfrm>
        <a:graphic>
          <a:graphicData uri="http://schemas.openxmlformats.org/presentationml/2006/ole">
            <mc:AlternateContent xmlns:mc="http://schemas.openxmlformats.org/markup-compatibility/2006">
              <mc:Choice xmlns:v="urn:schemas-microsoft-com:vml" Requires="v">
                <p:oleObj spid="_x0000_s3080384" name="Equation" r:id="rId12" imgW="800100" imgH="241300" progId="Equation.DSMT4">
                  <p:embed/>
                </p:oleObj>
              </mc:Choice>
              <mc:Fallback>
                <p:oleObj name="Equation" r:id="rId12" imgW="800100" imgH="241300" progId="Equation.DSMT4">
                  <p:embed/>
                  <p:pic>
                    <p:nvPicPr>
                      <p:cNvPr id="0" name=""/>
                      <p:cNvPicPr>
                        <a:picLocks noChangeAspect="1" noChangeArrowheads="1"/>
                      </p:cNvPicPr>
                      <p:nvPr/>
                    </p:nvPicPr>
                    <p:blipFill>
                      <a:blip r:embed="rId13"/>
                      <a:srcRect/>
                      <a:stretch>
                        <a:fillRect/>
                      </a:stretch>
                    </p:blipFill>
                    <p:spPr bwMode="auto">
                      <a:xfrm>
                        <a:off x="2698750" y="5755369"/>
                        <a:ext cx="1376363" cy="414338"/>
                      </a:xfrm>
                      <a:prstGeom prst="rect">
                        <a:avLst/>
                      </a:prstGeom>
                      <a:noFill/>
                      <a:ln>
                        <a:noFill/>
                      </a:ln>
                      <a:effectLst/>
                    </p:spPr>
                  </p:pic>
                </p:oleObj>
              </mc:Fallback>
            </mc:AlternateContent>
          </a:graphicData>
        </a:graphic>
      </p:graphicFrame>
      <p:sp>
        <p:nvSpPr>
          <p:cNvPr id="5" name="TextBox 4"/>
          <p:cNvSpPr txBox="1"/>
          <p:nvPr/>
        </p:nvSpPr>
        <p:spPr>
          <a:xfrm>
            <a:off x="292098" y="444500"/>
            <a:ext cx="8674101" cy="1631216"/>
          </a:xfrm>
          <a:prstGeom prst="rect">
            <a:avLst/>
          </a:prstGeom>
          <a:noFill/>
        </p:spPr>
        <p:txBody>
          <a:bodyPr wrap="square" rtlCol="0">
            <a:spAutoFit/>
          </a:bodyPr>
          <a:lstStyle/>
          <a:p>
            <a:r>
              <a:rPr lang="en-US" sz="2000" dirty="0">
                <a:solidFill>
                  <a:srgbClr val="FF0000"/>
                </a:solidFill>
                <a:latin typeface="Apple Chancery"/>
                <a:cs typeface="Apple Chancery"/>
              </a:rPr>
              <a:t>This motivates </a:t>
            </a:r>
            <a:r>
              <a:rPr lang="en-US" sz="2000" dirty="0">
                <a:latin typeface="Times New Roman"/>
                <a:cs typeface="Times New Roman"/>
              </a:rPr>
              <a:t>charge carriers in the circuit to </a:t>
            </a:r>
            <a:r>
              <a:rPr lang="en-US" sz="2000" dirty="0">
                <a:solidFill>
                  <a:srgbClr val="0000FF"/>
                </a:solidFill>
                <a:latin typeface="Times New Roman"/>
                <a:cs typeface="Times New Roman"/>
              </a:rPr>
              <a:t>jiggle back and forth </a:t>
            </a:r>
            <a:r>
              <a:rPr lang="en-US" sz="2000" dirty="0">
                <a:latin typeface="Times New Roman"/>
                <a:cs typeface="Times New Roman"/>
              </a:rPr>
              <a:t>in response to the </a:t>
            </a:r>
            <a:r>
              <a:rPr lang="en-US" sz="2000" dirty="0">
                <a:solidFill>
                  <a:srgbClr val="0000FF"/>
                </a:solidFill>
                <a:latin typeface="Times New Roman"/>
                <a:cs typeface="Times New Roman"/>
              </a:rPr>
              <a:t>alternating electric field </a:t>
            </a:r>
            <a:r>
              <a:rPr lang="en-US" sz="2000" dirty="0">
                <a:latin typeface="Times New Roman"/>
                <a:cs typeface="Times New Roman"/>
              </a:rPr>
              <a:t>set up by the </a:t>
            </a:r>
            <a:r>
              <a:rPr lang="en-US" sz="2000" dirty="0">
                <a:solidFill>
                  <a:srgbClr val="0000FF"/>
                </a:solidFill>
                <a:latin typeface="Times New Roman"/>
                <a:cs typeface="Times New Roman"/>
              </a:rPr>
              <a:t>alternating voltage </a:t>
            </a:r>
            <a:r>
              <a:rPr lang="en-US" sz="2000" dirty="0">
                <a:latin typeface="Times New Roman"/>
                <a:cs typeface="Times New Roman"/>
              </a:rPr>
              <a:t>across the terminals.  This, in turn, means that the </a:t>
            </a:r>
            <a:r>
              <a:rPr lang="en-US" sz="2000" dirty="0">
                <a:solidFill>
                  <a:srgbClr val="FF0000"/>
                </a:solidFill>
                <a:latin typeface="Times New Roman"/>
                <a:cs typeface="Times New Roman"/>
              </a:rPr>
              <a:t>idea of a current </a:t>
            </a:r>
            <a:r>
              <a:rPr lang="en-US" sz="2000" dirty="0">
                <a:latin typeface="Times New Roman"/>
                <a:cs typeface="Times New Roman"/>
              </a:rPr>
              <a:t>(number of charge carriers passing a point per unit time) kind of loses its meaning.  </a:t>
            </a:r>
            <a:r>
              <a:rPr lang="en-US" sz="2000" dirty="0">
                <a:solidFill>
                  <a:srgbClr val="FF0000"/>
                </a:solidFill>
                <a:latin typeface="Times New Roman"/>
                <a:cs typeface="Times New Roman"/>
              </a:rPr>
              <a:t>So what does the ammeter and voltmeter in an AC circuit read?</a:t>
            </a:r>
            <a:endParaRPr lang="en-US" dirty="0">
              <a:solidFill>
                <a:srgbClr val="FF0000"/>
              </a:solidFill>
              <a:latin typeface="Times New Roman"/>
              <a:cs typeface="Times New Roman"/>
            </a:endParaRPr>
          </a:p>
        </p:txBody>
      </p:sp>
      <p:sp>
        <p:nvSpPr>
          <p:cNvPr id="45" name="TextBox 44"/>
          <p:cNvSpPr txBox="1"/>
          <p:nvPr/>
        </p:nvSpPr>
        <p:spPr>
          <a:xfrm>
            <a:off x="292098" y="2228116"/>
            <a:ext cx="8674101" cy="400110"/>
          </a:xfrm>
          <a:prstGeom prst="rect">
            <a:avLst/>
          </a:prstGeom>
          <a:noFill/>
        </p:spPr>
        <p:txBody>
          <a:bodyPr wrap="square" rtlCol="0">
            <a:spAutoFit/>
          </a:bodyPr>
          <a:lstStyle/>
          <a:p>
            <a:r>
              <a:rPr lang="en-US" sz="2000" dirty="0">
                <a:solidFill>
                  <a:srgbClr val="FF0000"/>
                </a:solidFill>
                <a:latin typeface="Apple Chancery"/>
                <a:cs typeface="Apple Chancery"/>
              </a:rPr>
              <a:t>Without going </a:t>
            </a:r>
            <a:r>
              <a:rPr lang="en-US" sz="2000" dirty="0">
                <a:latin typeface="Times New Roman"/>
                <a:cs typeface="Times New Roman"/>
              </a:rPr>
              <a:t>into the math, the short answer is:</a:t>
            </a:r>
            <a:endParaRPr lang="en-US" dirty="0">
              <a:solidFill>
                <a:srgbClr val="FF0000"/>
              </a:solidFill>
              <a:latin typeface="Times New Roman"/>
              <a:cs typeface="Times New Roman"/>
            </a:endParaRPr>
          </a:p>
        </p:txBody>
      </p:sp>
      <p:sp>
        <p:nvSpPr>
          <p:cNvPr id="47" name="TextBox 46"/>
          <p:cNvSpPr txBox="1"/>
          <p:nvPr/>
        </p:nvSpPr>
        <p:spPr>
          <a:xfrm>
            <a:off x="622299" y="2678352"/>
            <a:ext cx="8229602" cy="1015663"/>
          </a:xfrm>
          <a:prstGeom prst="rect">
            <a:avLst/>
          </a:prstGeom>
          <a:noFill/>
        </p:spPr>
        <p:txBody>
          <a:bodyPr wrap="square" rtlCol="0">
            <a:spAutoFit/>
          </a:bodyPr>
          <a:lstStyle/>
          <a:p>
            <a:r>
              <a:rPr lang="en-US" sz="2000" dirty="0">
                <a:solidFill>
                  <a:srgbClr val="FF0000"/>
                </a:solidFill>
                <a:latin typeface="Apple Chancery"/>
                <a:cs typeface="Apple Chancery"/>
              </a:rPr>
              <a:t>The AC ammeters </a:t>
            </a:r>
            <a:r>
              <a:rPr lang="en-US" sz="2000" dirty="0">
                <a:latin typeface="Times New Roman"/>
                <a:cs typeface="Times New Roman"/>
              </a:rPr>
              <a:t>in the circuit shown tells you how much </a:t>
            </a:r>
            <a:r>
              <a:rPr lang="en-US" sz="2000" dirty="0">
                <a:solidFill>
                  <a:srgbClr val="FF0000"/>
                </a:solidFill>
                <a:latin typeface="Times New Roman"/>
                <a:cs typeface="Times New Roman"/>
              </a:rPr>
              <a:t>DC current </a:t>
            </a:r>
            <a:r>
              <a:rPr lang="en-US" sz="2000" dirty="0">
                <a:latin typeface="Times New Roman"/>
                <a:cs typeface="Times New Roman"/>
              </a:rPr>
              <a:t>would be required to provide the </a:t>
            </a:r>
            <a:r>
              <a:rPr lang="en-US" sz="2000" dirty="0">
                <a:solidFill>
                  <a:srgbClr val="0000FF"/>
                </a:solidFill>
                <a:latin typeface="Times New Roman"/>
                <a:cs typeface="Times New Roman"/>
              </a:rPr>
              <a:t>same amount of power </a:t>
            </a:r>
            <a:r>
              <a:rPr lang="en-US" sz="2000" dirty="0">
                <a:latin typeface="Times New Roman"/>
                <a:cs typeface="Times New Roman"/>
              </a:rPr>
              <a:t>to the circuit </a:t>
            </a:r>
            <a:r>
              <a:rPr lang="en-US" sz="2000" dirty="0">
                <a:solidFill>
                  <a:srgbClr val="0000FF"/>
                </a:solidFill>
                <a:latin typeface="Times New Roman"/>
                <a:cs typeface="Times New Roman"/>
              </a:rPr>
              <a:t>as the AC source</a:t>
            </a:r>
            <a:r>
              <a:rPr lang="en-US" sz="2000" dirty="0">
                <a:latin typeface="Times New Roman"/>
                <a:cs typeface="Times New Roman"/>
              </a:rPr>
              <a:t> is providing.</a:t>
            </a:r>
            <a:endParaRPr lang="en-US" dirty="0">
              <a:solidFill>
                <a:srgbClr val="FF0000"/>
              </a:solidFill>
              <a:latin typeface="Times New Roman"/>
              <a:cs typeface="Times New Roman"/>
            </a:endParaRPr>
          </a:p>
        </p:txBody>
      </p:sp>
      <p:sp>
        <p:nvSpPr>
          <p:cNvPr id="48" name="TextBox 47"/>
          <p:cNvSpPr txBox="1"/>
          <p:nvPr/>
        </p:nvSpPr>
        <p:spPr>
          <a:xfrm>
            <a:off x="622299" y="3768716"/>
            <a:ext cx="5346701" cy="707886"/>
          </a:xfrm>
          <a:prstGeom prst="rect">
            <a:avLst/>
          </a:prstGeom>
          <a:noFill/>
        </p:spPr>
        <p:txBody>
          <a:bodyPr wrap="square" rtlCol="0">
            <a:spAutoFit/>
          </a:bodyPr>
          <a:lstStyle/>
          <a:p>
            <a:r>
              <a:rPr lang="en-US" sz="2000" dirty="0">
                <a:solidFill>
                  <a:srgbClr val="FF0000"/>
                </a:solidFill>
                <a:latin typeface="Apple Chancery"/>
                <a:cs typeface="Apple Chancery"/>
              </a:rPr>
              <a:t>It gives, </a:t>
            </a:r>
            <a:r>
              <a:rPr lang="en-US" sz="2000" dirty="0">
                <a:latin typeface="Times New Roman"/>
                <a:cs typeface="Times New Roman"/>
              </a:rPr>
              <a:t>in other words, the </a:t>
            </a:r>
            <a:r>
              <a:rPr lang="en-US" sz="2000" dirty="0">
                <a:solidFill>
                  <a:srgbClr val="0000FF"/>
                </a:solidFill>
                <a:latin typeface="Times New Roman"/>
                <a:cs typeface="Times New Roman"/>
              </a:rPr>
              <a:t>DC-equivalent current </a:t>
            </a:r>
            <a:r>
              <a:rPr lang="en-US" sz="2000" dirty="0">
                <a:latin typeface="Times New Roman"/>
                <a:cs typeface="Times New Roman"/>
              </a:rPr>
              <a:t>for the circuit.  </a:t>
            </a:r>
            <a:endParaRPr lang="en-US" dirty="0">
              <a:solidFill>
                <a:srgbClr val="FF0000"/>
              </a:solidFill>
              <a:latin typeface="Times New Roman"/>
              <a:cs typeface="Times New Roman"/>
            </a:endParaRPr>
          </a:p>
        </p:txBody>
      </p:sp>
      <p:sp>
        <p:nvSpPr>
          <p:cNvPr id="51" name="TextBox 50"/>
          <p:cNvSpPr txBox="1"/>
          <p:nvPr/>
        </p:nvSpPr>
        <p:spPr>
          <a:xfrm>
            <a:off x="622299" y="4596362"/>
            <a:ext cx="5346701" cy="1015663"/>
          </a:xfrm>
          <a:prstGeom prst="rect">
            <a:avLst/>
          </a:prstGeom>
          <a:noFill/>
        </p:spPr>
        <p:txBody>
          <a:bodyPr wrap="square" rtlCol="0">
            <a:spAutoFit/>
          </a:bodyPr>
          <a:lstStyle/>
          <a:p>
            <a:r>
              <a:rPr lang="en-US" sz="2000" dirty="0">
                <a:solidFill>
                  <a:srgbClr val="FF0000"/>
                </a:solidFill>
                <a:latin typeface="Apple Chancery"/>
                <a:cs typeface="Apple Chancery"/>
              </a:rPr>
              <a:t>Called </a:t>
            </a:r>
            <a:r>
              <a:rPr lang="en-US" sz="2000" dirty="0">
                <a:latin typeface="Times New Roman"/>
                <a:cs typeface="Times New Roman"/>
              </a:rPr>
              <a:t>the “</a:t>
            </a:r>
            <a:r>
              <a:rPr lang="en-US" sz="2000" dirty="0">
                <a:solidFill>
                  <a:srgbClr val="0000FF"/>
                </a:solidFill>
                <a:latin typeface="Times New Roman"/>
                <a:cs typeface="Times New Roman"/>
              </a:rPr>
              <a:t>root, mean, squared</a:t>
            </a:r>
            <a:r>
              <a:rPr lang="en-US" sz="2000" dirty="0">
                <a:latin typeface="Times New Roman"/>
                <a:cs typeface="Times New Roman"/>
              </a:rPr>
              <a:t>” value of the current (RMS, denoting how the value is derived using the current squared), this value equal to:  </a:t>
            </a:r>
            <a:endParaRPr lang="en-US" dirty="0">
              <a:solidFill>
                <a:srgbClr val="FF0000"/>
              </a:solidFill>
              <a:latin typeface="Times New Roman"/>
              <a:cs typeface="Times New Roman"/>
            </a:endParaRPr>
          </a:p>
        </p:txBody>
      </p:sp>
    </p:spTree>
    <p:extLst>
      <p:ext uri="{BB962C8B-B14F-4D97-AF65-F5344CB8AC3E}">
        <p14:creationId xmlns:p14="http://schemas.microsoft.com/office/powerpoint/2010/main" val="85490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dissolv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dissolve">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dissolve">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dissolve">
                                      <p:cBhvr>
                                        <p:cTn id="2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7" grpId="0"/>
      <p:bldP spid="48" grpId="0"/>
      <p:bldP spid="5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27"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67.)</a:t>
            </a:r>
          </a:p>
        </p:txBody>
      </p:sp>
      <p:grpSp>
        <p:nvGrpSpPr>
          <p:cNvPr id="7" name="Group 6"/>
          <p:cNvGrpSpPr/>
          <p:nvPr/>
        </p:nvGrpSpPr>
        <p:grpSpPr>
          <a:xfrm>
            <a:off x="6156564" y="3226856"/>
            <a:ext cx="2509815" cy="2998331"/>
            <a:chOff x="6177827" y="3505200"/>
            <a:chExt cx="2509815" cy="2998331"/>
          </a:xfrm>
        </p:grpSpPr>
        <p:sp>
          <p:nvSpPr>
            <p:cNvPr id="12" name="Line 80"/>
            <p:cNvSpPr>
              <a:spLocks noChangeShapeType="1"/>
            </p:cNvSpPr>
            <p:nvPr/>
          </p:nvSpPr>
          <p:spPr bwMode="auto">
            <a:xfrm rot="16200000" flipV="1">
              <a:off x="7495685" y="5351250"/>
              <a:ext cx="2" cy="196807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13" name="Object 2"/>
            <p:cNvGraphicFramePr>
              <a:graphicFrameLocks noChangeAspect="1"/>
            </p:cNvGraphicFramePr>
            <p:nvPr>
              <p:extLst>
                <p:ext uri="{D42A27DB-BD31-4B8C-83A1-F6EECF244321}">
                  <p14:modId xmlns:p14="http://schemas.microsoft.com/office/powerpoint/2010/main" val="2564274106"/>
                </p:ext>
              </p:extLst>
            </p:nvPr>
          </p:nvGraphicFramePr>
          <p:xfrm>
            <a:off x="6573838" y="5646738"/>
            <a:ext cx="1855787" cy="458787"/>
          </p:xfrm>
          <a:graphic>
            <a:graphicData uri="http://schemas.openxmlformats.org/presentationml/2006/ole">
              <mc:AlternateContent xmlns:mc="http://schemas.openxmlformats.org/markup-compatibility/2006">
                <mc:Choice xmlns:v="urn:schemas-microsoft-com:vml" Requires="v">
                  <p:oleObj spid="_x0000_s3081470" name="Equation" r:id="rId4" imgW="1079500" imgH="266700" progId="Equation.DSMT4">
                    <p:embed/>
                  </p:oleObj>
                </mc:Choice>
                <mc:Fallback>
                  <p:oleObj name="Equation" r:id="rId4" imgW="1079500" imgH="266700" progId="Equation.DSMT4">
                    <p:embed/>
                    <p:pic>
                      <p:nvPicPr>
                        <p:cNvPr id="0" name=""/>
                        <p:cNvPicPr>
                          <a:picLocks noChangeAspect="1" noChangeArrowheads="1"/>
                        </p:cNvPicPr>
                        <p:nvPr/>
                      </p:nvPicPr>
                      <p:blipFill>
                        <a:blip r:embed="rId5"/>
                        <a:srcRect/>
                        <a:stretch>
                          <a:fillRect/>
                        </a:stretch>
                      </p:blipFill>
                      <p:spPr bwMode="auto">
                        <a:xfrm>
                          <a:off x="6573838" y="5646738"/>
                          <a:ext cx="1855787" cy="458787"/>
                        </a:xfrm>
                        <a:prstGeom prst="rect">
                          <a:avLst/>
                        </a:prstGeom>
                        <a:noFill/>
                        <a:ln>
                          <a:noFill/>
                        </a:ln>
                        <a:effectLst/>
                      </p:spPr>
                    </p:pic>
                  </p:oleObj>
                </mc:Fallback>
              </mc:AlternateContent>
            </a:graphicData>
          </a:graphic>
        </p:graphicFrame>
        <p:sp>
          <p:nvSpPr>
            <p:cNvPr id="14" name="Line 73"/>
            <p:cNvSpPr>
              <a:spLocks noChangeShapeType="1"/>
            </p:cNvSpPr>
            <p:nvPr/>
          </p:nvSpPr>
          <p:spPr bwMode="auto">
            <a:xfrm rot="10800000">
              <a:off x="7997123" y="4019896"/>
              <a:ext cx="690519"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 name="Line 75"/>
            <p:cNvSpPr>
              <a:spLocks noChangeShapeType="1"/>
            </p:cNvSpPr>
            <p:nvPr/>
          </p:nvSpPr>
          <p:spPr bwMode="auto">
            <a:xfrm rot="10800000">
              <a:off x="6344739" y="4117094"/>
              <a:ext cx="583194"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6" name="Group 15"/>
            <p:cNvGrpSpPr>
              <a:grpSpLocks/>
            </p:cNvGrpSpPr>
            <p:nvPr/>
          </p:nvGrpSpPr>
          <p:grpSpPr bwMode="auto">
            <a:xfrm rot="10800000">
              <a:off x="6927935" y="3825498"/>
              <a:ext cx="1059065" cy="485995"/>
              <a:chOff x="2256" y="2880"/>
              <a:chExt cx="576" cy="240"/>
            </a:xfrm>
          </p:grpSpPr>
          <p:sp>
            <p:nvSpPr>
              <p:cNvPr id="17" name="Line 15"/>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 name="Line 16"/>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 name="Line 17"/>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 name="Line 18"/>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 name="Line 19"/>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 name="Line 45"/>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 name="Line 46"/>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4" name="Line 80"/>
            <p:cNvSpPr>
              <a:spLocks noChangeShapeType="1"/>
            </p:cNvSpPr>
            <p:nvPr/>
          </p:nvSpPr>
          <p:spPr bwMode="auto">
            <a:xfrm rot="16200000" flipH="1">
              <a:off x="5634224" y="4827610"/>
              <a:ext cx="142103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 name="Line 75"/>
            <p:cNvSpPr>
              <a:spLocks noChangeShapeType="1"/>
            </p:cNvSpPr>
            <p:nvPr/>
          </p:nvSpPr>
          <p:spPr bwMode="auto">
            <a:xfrm rot="10800000" flipV="1">
              <a:off x="6340521" y="5538125"/>
              <a:ext cx="954087" cy="506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 name="Line 75"/>
            <p:cNvSpPr>
              <a:spLocks noChangeShapeType="1"/>
            </p:cNvSpPr>
            <p:nvPr/>
          </p:nvSpPr>
          <p:spPr bwMode="auto">
            <a:xfrm rot="10800000" flipV="1">
              <a:off x="7628433" y="5543186"/>
              <a:ext cx="1037946" cy="538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 name="Line 80"/>
            <p:cNvSpPr>
              <a:spLocks noChangeShapeType="1"/>
            </p:cNvSpPr>
            <p:nvPr/>
          </p:nvSpPr>
          <p:spPr bwMode="auto">
            <a:xfrm rot="16200000" flipH="1">
              <a:off x="7902708" y="4783566"/>
              <a:ext cx="152734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4" name="Group 33"/>
            <p:cNvGrpSpPr/>
            <p:nvPr/>
          </p:nvGrpSpPr>
          <p:grpSpPr>
            <a:xfrm>
              <a:off x="6177827" y="4629181"/>
              <a:ext cx="333824" cy="333824"/>
              <a:chOff x="5411254" y="3001405"/>
              <a:chExt cx="333824" cy="333824"/>
            </a:xfrm>
          </p:grpSpPr>
          <p:sp>
            <p:nvSpPr>
              <p:cNvPr id="35" name="Oval 34"/>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6" name="Object 35"/>
              <p:cNvGraphicFramePr>
                <a:graphicFrameLocks noChangeAspect="1"/>
              </p:cNvGraphicFramePr>
              <p:nvPr>
                <p:extLst>
                  <p:ext uri="{D42A27DB-BD31-4B8C-83A1-F6EECF244321}">
                    <p14:modId xmlns:p14="http://schemas.microsoft.com/office/powerpoint/2010/main" val="1057760247"/>
                  </p:ext>
                </p:extLst>
              </p:nvPr>
            </p:nvGraphicFramePr>
            <p:xfrm>
              <a:off x="5446949" y="3011712"/>
              <a:ext cx="276225" cy="254000"/>
            </p:xfrm>
            <a:graphic>
              <a:graphicData uri="http://schemas.openxmlformats.org/presentationml/2006/ole">
                <mc:AlternateContent xmlns:mc="http://schemas.openxmlformats.org/markup-compatibility/2006">
                  <mc:Choice xmlns:v="urn:schemas-microsoft-com:vml" Requires="v">
                    <p:oleObj spid="_x0000_s3081471" name="Equation" r:id="rId6" imgW="165100" imgH="152400" progId="Equation.DSMT4">
                      <p:embed/>
                    </p:oleObj>
                  </mc:Choice>
                  <mc:Fallback>
                    <p:oleObj name="Equation" r:id="rId6" imgW="165100" imgH="152400" progId="Equation.DSMT4">
                      <p:embed/>
                      <p:pic>
                        <p:nvPicPr>
                          <p:cNvPr id="0" name=""/>
                          <p:cNvPicPr/>
                          <p:nvPr/>
                        </p:nvPicPr>
                        <p:blipFill>
                          <a:blip r:embed="rId7"/>
                          <a:stretch>
                            <a:fillRect/>
                          </a:stretch>
                        </p:blipFill>
                        <p:spPr>
                          <a:xfrm>
                            <a:off x="5446949" y="3011712"/>
                            <a:ext cx="276225" cy="254000"/>
                          </a:xfrm>
                          <a:prstGeom prst="rect">
                            <a:avLst/>
                          </a:prstGeom>
                        </p:spPr>
                      </p:pic>
                    </p:oleObj>
                  </mc:Fallback>
                </mc:AlternateContent>
              </a:graphicData>
            </a:graphic>
          </p:graphicFrame>
        </p:grpSp>
        <p:sp>
          <p:nvSpPr>
            <p:cNvPr id="37" name="Line 80"/>
            <p:cNvSpPr>
              <a:spLocks noChangeShapeType="1"/>
            </p:cNvSpPr>
            <p:nvPr/>
          </p:nvSpPr>
          <p:spPr bwMode="auto">
            <a:xfrm rot="16200000" flipH="1">
              <a:off x="8086366" y="5941927"/>
              <a:ext cx="786713" cy="1"/>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 name="Line 80"/>
            <p:cNvSpPr>
              <a:spLocks noChangeShapeType="1"/>
            </p:cNvSpPr>
            <p:nvPr/>
          </p:nvSpPr>
          <p:spPr bwMode="auto">
            <a:xfrm rot="16200000" flipH="1">
              <a:off x="6132958" y="5941261"/>
              <a:ext cx="788047"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9" name="Group 38"/>
            <p:cNvGrpSpPr/>
            <p:nvPr/>
          </p:nvGrpSpPr>
          <p:grpSpPr>
            <a:xfrm>
              <a:off x="7319561" y="6169707"/>
              <a:ext cx="333824" cy="333824"/>
              <a:chOff x="5411254" y="3001405"/>
              <a:chExt cx="333824" cy="333824"/>
            </a:xfrm>
          </p:grpSpPr>
          <p:sp>
            <p:nvSpPr>
              <p:cNvPr id="40" name="Oval 39"/>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1" name="Object 40"/>
              <p:cNvGraphicFramePr>
                <a:graphicFrameLocks noChangeAspect="1"/>
              </p:cNvGraphicFramePr>
              <p:nvPr>
                <p:extLst>
                  <p:ext uri="{D42A27DB-BD31-4B8C-83A1-F6EECF244321}">
                    <p14:modId xmlns:p14="http://schemas.microsoft.com/office/powerpoint/2010/main" val="2463029977"/>
                  </p:ext>
                </p:extLst>
              </p:nvPr>
            </p:nvGraphicFramePr>
            <p:xfrm>
              <a:off x="5451390" y="3045986"/>
              <a:ext cx="254000" cy="254000"/>
            </p:xfrm>
            <a:graphic>
              <a:graphicData uri="http://schemas.openxmlformats.org/presentationml/2006/ole">
                <mc:AlternateContent xmlns:mc="http://schemas.openxmlformats.org/markup-compatibility/2006">
                  <mc:Choice xmlns:v="urn:schemas-microsoft-com:vml" Requires="v">
                    <p:oleObj spid="_x0000_s3081472" name="Equation" r:id="rId8" imgW="152400" imgH="152400" progId="Equation.DSMT4">
                      <p:embed/>
                    </p:oleObj>
                  </mc:Choice>
                  <mc:Fallback>
                    <p:oleObj name="Equation" r:id="rId8" imgW="152400" imgH="152400" progId="Equation.DSMT4">
                      <p:embed/>
                      <p:pic>
                        <p:nvPicPr>
                          <p:cNvPr id="0" name=""/>
                          <p:cNvPicPr/>
                          <p:nvPr/>
                        </p:nvPicPr>
                        <p:blipFill>
                          <a:blip r:embed="rId9"/>
                          <a:stretch>
                            <a:fillRect/>
                          </a:stretch>
                        </p:blipFill>
                        <p:spPr>
                          <a:xfrm>
                            <a:off x="5451390" y="3045986"/>
                            <a:ext cx="254000" cy="254000"/>
                          </a:xfrm>
                          <a:prstGeom prst="rect">
                            <a:avLst/>
                          </a:prstGeom>
                        </p:spPr>
                      </p:pic>
                    </p:oleObj>
                  </mc:Fallback>
                </mc:AlternateContent>
              </a:graphicData>
            </a:graphic>
          </p:graphicFrame>
        </p:grpSp>
        <p:graphicFrame>
          <p:nvGraphicFramePr>
            <p:cNvPr id="42" name="Object 5"/>
            <p:cNvGraphicFramePr>
              <a:graphicFrameLocks noChangeAspect="1"/>
            </p:cNvGraphicFramePr>
            <p:nvPr>
              <p:extLst>
                <p:ext uri="{D42A27DB-BD31-4B8C-83A1-F6EECF244321}">
                  <p14:modId xmlns:p14="http://schemas.microsoft.com/office/powerpoint/2010/main" val="4032048000"/>
                </p:ext>
              </p:extLst>
            </p:nvPr>
          </p:nvGraphicFramePr>
          <p:xfrm>
            <a:off x="7294609" y="3505200"/>
            <a:ext cx="268288" cy="247650"/>
          </p:xfrm>
          <a:graphic>
            <a:graphicData uri="http://schemas.openxmlformats.org/presentationml/2006/ole">
              <mc:AlternateContent xmlns:mc="http://schemas.openxmlformats.org/markup-compatibility/2006">
                <mc:Choice xmlns:v="urn:schemas-microsoft-com:vml" Requires="v">
                  <p:oleObj spid="_x0000_s3081473" name="Equation" r:id="rId10" imgW="165100" imgH="152400" progId="Equation.DSMT4">
                    <p:embed/>
                  </p:oleObj>
                </mc:Choice>
                <mc:Fallback>
                  <p:oleObj name="Equation" r:id="rId10" imgW="165100" imgH="152400" progId="Equation.DSMT4">
                    <p:embed/>
                    <p:pic>
                      <p:nvPicPr>
                        <p:cNvPr id="0" name=""/>
                        <p:cNvPicPr>
                          <a:picLocks noChangeAspect="1" noChangeArrowheads="1"/>
                        </p:cNvPicPr>
                        <p:nvPr/>
                      </p:nvPicPr>
                      <p:blipFill>
                        <a:blip r:embed="rId11"/>
                        <a:srcRect/>
                        <a:stretch>
                          <a:fillRect/>
                        </a:stretch>
                      </p:blipFill>
                      <p:spPr bwMode="auto">
                        <a:xfrm>
                          <a:off x="7294609" y="3505200"/>
                          <a:ext cx="268288" cy="247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6" name="Group 5"/>
            <p:cNvGrpSpPr/>
            <p:nvPr/>
          </p:nvGrpSpPr>
          <p:grpSpPr>
            <a:xfrm>
              <a:off x="7294609" y="5381660"/>
              <a:ext cx="333824" cy="333824"/>
              <a:chOff x="7294609" y="5216560"/>
              <a:chExt cx="333824" cy="333824"/>
            </a:xfrm>
          </p:grpSpPr>
          <p:sp>
            <p:nvSpPr>
              <p:cNvPr id="44" name="Oval 43"/>
              <p:cNvSpPr/>
              <p:nvPr/>
            </p:nvSpPr>
            <p:spPr>
              <a:xfrm>
                <a:off x="7294609" y="5216560"/>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7376389" y="5333093"/>
                <a:ext cx="85738" cy="55737"/>
              </a:xfrm>
              <a:custGeom>
                <a:avLst/>
                <a:gdLst>
                  <a:gd name="connsiteX0" fmla="*/ 0 w 169333"/>
                  <a:gd name="connsiteY0" fmla="*/ 110081 h 110081"/>
                  <a:gd name="connsiteX1" fmla="*/ 84666 w 169333"/>
                  <a:gd name="connsiteY1" fmla="*/ 14 h 110081"/>
                  <a:gd name="connsiteX2" fmla="*/ 169333 w 169333"/>
                  <a:gd name="connsiteY2" fmla="*/ 101614 h 110081"/>
                </a:gdLst>
                <a:ahLst/>
                <a:cxnLst>
                  <a:cxn ang="0">
                    <a:pos x="connsiteX0" y="connsiteY0"/>
                  </a:cxn>
                  <a:cxn ang="0">
                    <a:pos x="connsiteX1" y="connsiteY1"/>
                  </a:cxn>
                  <a:cxn ang="0">
                    <a:pos x="connsiteX2" y="connsiteY2"/>
                  </a:cxn>
                </a:cxnLst>
                <a:rect l="l" t="t" r="r" b="b"/>
                <a:pathLst>
                  <a:path w="169333" h="110081">
                    <a:moveTo>
                      <a:pt x="0" y="110081"/>
                    </a:moveTo>
                    <a:cubicBezTo>
                      <a:pt x="28222" y="55753"/>
                      <a:pt x="56444" y="1425"/>
                      <a:pt x="84666" y="14"/>
                    </a:cubicBezTo>
                    <a:cubicBezTo>
                      <a:pt x="112888" y="-1397"/>
                      <a:pt x="169333" y="101614"/>
                      <a:pt x="169333" y="101614"/>
                    </a:cubicBezTo>
                  </a:path>
                </a:pathLst>
              </a:cu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rot="10800000">
                <a:off x="7459984" y="5378114"/>
                <a:ext cx="85738" cy="55737"/>
              </a:xfrm>
              <a:custGeom>
                <a:avLst/>
                <a:gdLst>
                  <a:gd name="connsiteX0" fmla="*/ 0 w 169333"/>
                  <a:gd name="connsiteY0" fmla="*/ 110081 h 110081"/>
                  <a:gd name="connsiteX1" fmla="*/ 84666 w 169333"/>
                  <a:gd name="connsiteY1" fmla="*/ 14 h 110081"/>
                  <a:gd name="connsiteX2" fmla="*/ 169333 w 169333"/>
                  <a:gd name="connsiteY2" fmla="*/ 101614 h 110081"/>
                </a:gdLst>
                <a:ahLst/>
                <a:cxnLst>
                  <a:cxn ang="0">
                    <a:pos x="connsiteX0" y="connsiteY0"/>
                  </a:cxn>
                  <a:cxn ang="0">
                    <a:pos x="connsiteX1" y="connsiteY1"/>
                  </a:cxn>
                  <a:cxn ang="0">
                    <a:pos x="connsiteX2" y="connsiteY2"/>
                  </a:cxn>
                </a:cxnLst>
                <a:rect l="l" t="t" r="r" b="b"/>
                <a:pathLst>
                  <a:path w="169333" h="110081">
                    <a:moveTo>
                      <a:pt x="0" y="110081"/>
                    </a:moveTo>
                    <a:cubicBezTo>
                      <a:pt x="28222" y="55753"/>
                      <a:pt x="56444" y="1425"/>
                      <a:pt x="84666" y="14"/>
                    </a:cubicBezTo>
                    <a:cubicBezTo>
                      <a:pt x="112888" y="-1397"/>
                      <a:pt x="169333" y="101614"/>
                      <a:pt x="169333" y="101614"/>
                    </a:cubicBezTo>
                  </a:path>
                </a:pathLst>
              </a:cu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graphicFrame>
        <p:nvGraphicFramePr>
          <p:cNvPr id="50" name="Object 2"/>
          <p:cNvGraphicFramePr>
            <a:graphicFrameLocks noChangeAspect="1"/>
          </p:cNvGraphicFramePr>
          <p:nvPr>
            <p:extLst>
              <p:ext uri="{D42A27DB-BD31-4B8C-83A1-F6EECF244321}">
                <p14:modId xmlns:p14="http://schemas.microsoft.com/office/powerpoint/2010/main" val="3760900178"/>
              </p:ext>
            </p:extLst>
          </p:nvPr>
        </p:nvGraphicFramePr>
        <p:xfrm>
          <a:off x="3489325" y="998538"/>
          <a:ext cx="1573213" cy="414337"/>
        </p:xfrm>
        <a:graphic>
          <a:graphicData uri="http://schemas.openxmlformats.org/presentationml/2006/ole">
            <mc:AlternateContent xmlns:mc="http://schemas.openxmlformats.org/markup-compatibility/2006">
              <mc:Choice xmlns:v="urn:schemas-microsoft-com:vml" Requires="v">
                <p:oleObj spid="_x0000_s3081474" name="Equation" r:id="rId12" imgW="914400" imgH="241300" progId="Equation.DSMT4">
                  <p:embed/>
                </p:oleObj>
              </mc:Choice>
              <mc:Fallback>
                <p:oleObj name="Equation" r:id="rId12" imgW="914400" imgH="241300" progId="Equation.DSMT4">
                  <p:embed/>
                  <p:pic>
                    <p:nvPicPr>
                      <p:cNvPr id="0" name=""/>
                      <p:cNvPicPr>
                        <a:picLocks noChangeAspect="1" noChangeArrowheads="1"/>
                      </p:cNvPicPr>
                      <p:nvPr/>
                    </p:nvPicPr>
                    <p:blipFill>
                      <a:blip r:embed="rId13"/>
                      <a:srcRect/>
                      <a:stretch>
                        <a:fillRect/>
                      </a:stretch>
                    </p:blipFill>
                    <p:spPr bwMode="auto">
                      <a:xfrm>
                        <a:off x="3489325" y="998538"/>
                        <a:ext cx="1573213" cy="414337"/>
                      </a:xfrm>
                      <a:prstGeom prst="rect">
                        <a:avLst/>
                      </a:prstGeom>
                      <a:noFill/>
                      <a:ln>
                        <a:noFill/>
                      </a:ln>
                      <a:effectLst/>
                    </p:spPr>
                  </p:pic>
                </p:oleObj>
              </mc:Fallback>
            </mc:AlternateContent>
          </a:graphicData>
        </a:graphic>
      </p:graphicFrame>
      <p:sp>
        <p:nvSpPr>
          <p:cNvPr id="5" name="TextBox 4"/>
          <p:cNvSpPr txBox="1"/>
          <p:nvPr/>
        </p:nvSpPr>
        <p:spPr>
          <a:xfrm>
            <a:off x="292098" y="444500"/>
            <a:ext cx="8674101" cy="400110"/>
          </a:xfrm>
          <a:prstGeom prst="rect">
            <a:avLst/>
          </a:prstGeom>
          <a:noFill/>
        </p:spPr>
        <p:txBody>
          <a:bodyPr wrap="square" rtlCol="0">
            <a:spAutoFit/>
          </a:bodyPr>
          <a:lstStyle/>
          <a:p>
            <a:r>
              <a:rPr lang="en-US" sz="2000" dirty="0">
                <a:solidFill>
                  <a:srgbClr val="FF0000"/>
                </a:solidFill>
                <a:latin typeface="Apple Chancery"/>
                <a:cs typeface="Apple Chancery"/>
              </a:rPr>
              <a:t>A similar approach </a:t>
            </a:r>
            <a:r>
              <a:rPr lang="en-US" sz="2000" dirty="0">
                <a:latin typeface="Times New Roman"/>
                <a:cs typeface="Times New Roman"/>
              </a:rPr>
              <a:t>is used for voltage values, with </a:t>
            </a:r>
            <a:endParaRPr lang="en-US" dirty="0">
              <a:solidFill>
                <a:srgbClr val="FF0000"/>
              </a:solidFill>
              <a:latin typeface="Times New Roman"/>
              <a:cs typeface="Times New Roman"/>
            </a:endParaRPr>
          </a:p>
        </p:txBody>
      </p:sp>
      <p:sp>
        <p:nvSpPr>
          <p:cNvPr id="45" name="TextBox 44"/>
          <p:cNvSpPr txBox="1"/>
          <p:nvPr/>
        </p:nvSpPr>
        <p:spPr>
          <a:xfrm>
            <a:off x="292098" y="1529616"/>
            <a:ext cx="8674101" cy="707886"/>
          </a:xfrm>
          <a:prstGeom prst="rect">
            <a:avLst/>
          </a:prstGeom>
          <a:noFill/>
        </p:spPr>
        <p:txBody>
          <a:bodyPr wrap="square" rtlCol="0">
            <a:spAutoFit/>
          </a:bodyPr>
          <a:lstStyle/>
          <a:p>
            <a:r>
              <a:rPr lang="en-US" sz="2000" dirty="0">
                <a:solidFill>
                  <a:srgbClr val="FF0000"/>
                </a:solidFill>
                <a:latin typeface="Apple Chancery"/>
                <a:cs typeface="Apple Chancery"/>
              </a:rPr>
              <a:t>So when you </a:t>
            </a:r>
            <a:r>
              <a:rPr lang="en-US" sz="2000" dirty="0">
                <a:latin typeface="Times New Roman"/>
                <a:cs typeface="Times New Roman"/>
              </a:rPr>
              <a:t>plug a voltmeter into a wall socket and it reads 120 volts, then, that AC meter is giving you the RMS value for that source.</a:t>
            </a:r>
            <a:endParaRPr lang="en-US" dirty="0">
              <a:solidFill>
                <a:srgbClr val="FF0000"/>
              </a:solidFill>
              <a:latin typeface="Times New Roman"/>
              <a:cs typeface="Times New Roman"/>
            </a:endParaRPr>
          </a:p>
        </p:txBody>
      </p:sp>
      <p:sp>
        <p:nvSpPr>
          <p:cNvPr id="43" name="TextBox 42"/>
          <p:cNvSpPr txBox="1"/>
          <p:nvPr/>
        </p:nvSpPr>
        <p:spPr>
          <a:xfrm>
            <a:off x="292098" y="2326402"/>
            <a:ext cx="8674101" cy="707886"/>
          </a:xfrm>
          <a:prstGeom prst="rect">
            <a:avLst/>
          </a:prstGeom>
          <a:noFill/>
        </p:spPr>
        <p:txBody>
          <a:bodyPr wrap="square" rtlCol="0">
            <a:spAutoFit/>
          </a:bodyPr>
          <a:lstStyle/>
          <a:p>
            <a:r>
              <a:rPr lang="en-US" sz="2000" dirty="0">
                <a:solidFill>
                  <a:srgbClr val="FF0000"/>
                </a:solidFill>
                <a:latin typeface="Apple Chancery"/>
                <a:cs typeface="Apple Chancery"/>
              </a:rPr>
              <a:t>As a bit more </a:t>
            </a:r>
            <a:r>
              <a:rPr lang="en-US" sz="2000" dirty="0">
                <a:latin typeface="Times New Roman"/>
                <a:cs typeface="Times New Roman"/>
              </a:rPr>
              <a:t>minutia, that means the </a:t>
            </a:r>
            <a:r>
              <a:rPr lang="en-US" sz="2000" dirty="0">
                <a:solidFill>
                  <a:srgbClr val="0000FF"/>
                </a:solidFill>
                <a:latin typeface="Times New Roman"/>
                <a:cs typeface="Times New Roman"/>
              </a:rPr>
              <a:t>maximum voltage </a:t>
            </a:r>
            <a:r>
              <a:rPr lang="en-US" sz="2000" dirty="0">
                <a:latin typeface="Times New Roman"/>
                <a:cs typeface="Times New Roman"/>
              </a:rPr>
              <a:t>difference across the terminals of the wall socket is:</a:t>
            </a:r>
            <a:endParaRPr lang="en-US" dirty="0">
              <a:solidFill>
                <a:srgbClr val="FF0000"/>
              </a:solidFill>
              <a:latin typeface="Times New Roman"/>
              <a:cs typeface="Times New Roman"/>
            </a:endParaRPr>
          </a:p>
        </p:txBody>
      </p:sp>
      <p:graphicFrame>
        <p:nvGraphicFramePr>
          <p:cNvPr id="49" name="Object 2"/>
          <p:cNvGraphicFramePr>
            <a:graphicFrameLocks noChangeAspect="1"/>
          </p:cNvGraphicFramePr>
          <p:nvPr>
            <p:extLst>
              <p:ext uri="{D42A27DB-BD31-4B8C-83A1-F6EECF244321}">
                <p14:modId xmlns:p14="http://schemas.microsoft.com/office/powerpoint/2010/main" val="1930468983"/>
              </p:ext>
            </p:extLst>
          </p:nvPr>
        </p:nvGraphicFramePr>
        <p:xfrm>
          <a:off x="2344738" y="3104773"/>
          <a:ext cx="3101975" cy="720725"/>
        </p:xfrm>
        <a:graphic>
          <a:graphicData uri="http://schemas.openxmlformats.org/presentationml/2006/ole">
            <mc:AlternateContent xmlns:mc="http://schemas.openxmlformats.org/markup-compatibility/2006">
              <mc:Choice xmlns:v="urn:schemas-microsoft-com:vml" Requires="v">
                <p:oleObj spid="_x0000_s3081475" name="Equation" r:id="rId14" imgW="1803400" imgH="419100" progId="Equation.DSMT4">
                  <p:embed/>
                </p:oleObj>
              </mc:Choice>
              <mc:Fallback>
                <p:oleObj name="Equation" r:id="rId14" imgW="1803400" imgH="419100" progId="Equation.DSMT4">
                  <p:embed/>
                  <p:pic>
                    <p:nvPicPr>
                      <p:cNvPr id="0" name=""/>
                      <p:cNvPicPr>
                        <a:picLocks noChangeAspect="1" noChangeArrowheads="1"/>
                      </p:cNvPicPr>
                      <p:nvPr/>
                    </p:nvPicPr>
                    <p:blipFill>
                      <a:blip r:embed="rId15"/>
                      <a:srcRect/>
                      <a:stretch>
                        <a:fillRect/>
                      </a:stretch>
                    </p:blipFill>
                    <p:spPr bwMode="auto">
                      <a:xfrm>
                        <a:off x="2344738" y="3104773"/>
                        <a:ext cx="3101975" cy="720725"/>
                      </a:xfrm>
                      <a:prstGeom prst="rect">
                        <a:avLst/>
                      </a:prstGeom>
                      <a:noFill/>
                      <a:ln>
                        <a:noFill/>
                      </a:ln>
                      <a:effectLst/>
                    </p:spPr>
                  </p:pic>
                </p:oleObj>
              </mc:Fallback>
            </mc:AlternateContent>
          </a:graphicData>
        </a:graphic>
      </p:graphicFrame>
      <p:sp>
        <p:nvSpPr>
          <p:cNvPr id="52" name="TextBox 51"/>
          <p:cNvSpPr txBox="1"/>
          <p:nvPr/>
        </p:nvSpPr>
        <p:spPr>
          <a:xfrm>
            <a:off x="292099" y="3889168"/>
            <a:ext cx="5524502" cy="707886"/>
          </a:xfrm>
          <a:prstGeom prst="rect">
            <a:avLst/>
          </a:prstGeom>
          <a:noFill/>
        </p:spPr>
        <p:txBody>
          <a:bodyPr wrap="square" rtlCol="0">
            <a:spAutoFit/>
          </a:bodyPr>
          <a:lstStyle/>
          <a:p>
            <a:r>
              <a:rPr lang="en-US" sz="2000" dirty="0">
                <a:solidFill>
                  <a:srgbClr val="FF0000"/>
                </a:solidFill>
                <a:latin typeface="Apple Chancery"/>
                <a:cs typeface="Apple Chancery"/>
              </a:rPr>
              <a:t>And as </a:t>
            </a:r>
            <a:r>
              <a:rPr lang="en-US" sz="2000" dirty="0">
                <a:latin typeface="Times New Roman"/>
                <a:cs typeface="Times New Roman"/>
              </a:rPr>
              <a:t>a wall socket’s frequency is 60 Hz, that means the voltage function for a wall socket is:</a:t>
            </a:r>
            <a:endParaRPr lang="en-US" dirty="0">
              <a:solidFill>
                <a:srgbClr val="FF0000"/>
              </a:solidFill>
              <a:latin typeface="Times New Roman"/>
              <a:cs typeface="Times New Roman"/>
            </a:endParaRPr>
          </a:p>
        </p:txBody>
      </p:sp>
      <p:graphicFrame>
        <p:nvGraphicFramePr>
          <p:cNvPr id="53" name="Object 2"/>
          <p:cNvGraphicFramePr>
            <a:graphicFrameLocks noChangeAspect="1"/>
          </p:cNvGraphicFramePr>
          <p:nvPr>
            <p:extLst>
              <p:ext uri="{D42A27DB-BD31-4B8C-83A1-F6EECF244321}">
                <p14:modId xmlns:p14="http://schemas.microsoft.com/office/powerpoint/2010/main" val="1156710364"/>
              </p:ext>
            </p:extLst>
          </p:nvPr>
        </p:nvGraphicFramePr>
        <p:xfrm>
          <a:off x="1582738" y="4726022"/>
          <a:ext cx="3255962" cy="1311275"/>
        </p:xfrm>
        <a:graphic>
          <a:graphicData uri="http://schemas.openxmlformats.org/presentationml/2006/ole">
            <mc:AlternateContent xmlns:mc="http://schemas.openxmlformats.org/markup-compatibility/2006">
              <mc:Choice xmlns:v="urn:schemas-microsoft-com:vml" Requires="v">
                <p:oleObj spid="_x0000_s3081476" name="Equation" r:id="rId16" imgW="1892300" imgH="762000" progId="Equation.DSMT4">
                  <p:embed/>
                </p:oleObj>
              </mc:Choice>
              <mc:Fallback>
                <p:oleObj name="Equation" r:id="rId16" imgW="1892300" imgH="762000" progId="Equation.DSMT4">
                  <p:embed/>
                  <p:pic>
                    <p:nvPicPr>
                      <p:cNvPr id="0" name=""/>
                      <p:cNvPicPr>
                        <a:picLocks noChangeAspect="1" noChangeArrowheads="1"/>
                      </p:cNvPicPr>
                      <p:nvPr/>
                    </p:nvPicPr>
                    <p:blipFill>
                      <a:blip r:embed="rId17"/>
                      <a:srcRect/>
                      <a:stretch>
                        <a:fillRect/>
                      </a:stretch>
                    </p:blipFill>
                    <p:spPr bwMode="auto">
                      <a:xfrm>
                        <a:off x="1582738" y="4726022"/>
                        <a:ext cx="3255962" cy="13112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71940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dissolv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dissolve">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dissolve">
                                      <p:cBhvr>
                                        <p:cTn id="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3" grpId="0"/>
      <p:bldP spid="5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27"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68.)</a:t>
            </a:r>
          </a:p>
        </p:txBody>
      </p:sp>
      <p:sp>
        <p:nvSpPr>
          <p:cNvPr id="82" name="Rectangle 9"/>
          <p:cNvSpPr txBox="1">
            <a:spLocks noChangeArrowheads="1"/>
          </p:cNvSpPr>
          <p:nvPr/>
        </p:nvSpPr>
        <p:spPr>
          <a:xfrm>
            <a:off x="614363" y="3300336"/>
            <a:ext cx="8135937" cy="754139"/>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c.) If your </a:t>
            </a:r>
            <a:r>
              <a:rPr lang="en-US" sz="2000" dirty="0">
                <a:solidFill>
                  <a:srgbClr val="0000FF"/>
                </a:solidFill>
                <a:latin typeface="Times New Roman"/>
                <a:cs typeface="Times New Roman"/>
              </a:rPr>
              <a:t>dryer </a:t>
            </a:r>
            <a:r>
              <a:rPr lang="en-US" sz="2000" dirty="0">
                <a:latin typeface="Times New Roman"/>
                <a:cs typeface="Times New Roman"/>
              </a:rPr>
              <a:t>runs on </a:t>
            </a:r>
            <a:r>
              <a:rPr lang="en-US" sz="2000" dirty="0">
                <a:solidFill>
                  <a:srgbClr val="FF0000"/>
                </a:solidFill>
                <a:latin typeface="Times New Roman"/>
                <a:cs typeface="Times New Roman"/>
              </a:rPr>
              <a:t>3 amps</a:t>
            </a:r>
            <a:r>
              <a:rPr lang="en-US" sz="2000" dirty="0">
                <a:latin typeface="Times New Roman"/>
                <a:cs typeface="Times New Roman"/>
              </a:rPr>
              <a:t>, how much current will be drawn from the French grid?</a:t>
            </a:r>
            <a:endParaRPr lang="en-US" sz="1800" dirty="0">
              <a:latin typeface="Apple Chancery"/>
              <a:ea typeface="ＭＳ Ｐゴシック" charset="0"/>
              <a:cs typeface="Apple Chancery"/>
            </a:endParaRPr>
          </a:p>
        </p:txBody>
      </p:sp>
      <p:sp>
        <p:nvSpPr>
          <p:cNvPr id="2" name="TextBox 1"/>
          <p:cNvSpPr txBox="1"/>
          <p:nvPr/>
        </p:nvSpPr>
        <p:spPr>
          <a:xfrm>
            <a:off x="292099" y="511175"/>
            <a:ext cx="8695927" cy="1138773"/>
          </a:xfrm>
          <a:prstGeom prst="rect">
            <a:avLst/>
          </a:prstGeom>
          <a:noFill/>
        </p:spPr>
        <p:txBody>
          <a:bodyPr wrap="square" rtlCol="0">
            <a:spAutoFit/>
          </a:bodyPr>
          <a:lstStyle/>
          <a:p>
            <a:r>
              <a:rPr lang="en-US" sz="2800" dirty="0">
                <a:solidFill>
                  <a:srgbClr val="FF0000"/>
                </a:solidFill>
                <a:latin typeface="Apple Chancery"/>
                <a:cs typeface="Apple Chancery"/>
              </a:rPr>
              <a:t>Example 19: </a:t>
            </a:r>
            <a:r>
              <a:rPr lang="en-US" sz="2000" dirty="0">
                <a:latin typeface="Times New Roman"/>
                <a:cs typeface="Times New Roman"/>
              </a:rPr>
              <a:t>(So back at the ranch) You are off to Europe where the wall socket voltage is 240 volts.  You want to take a hair dryer (bad idea as all the hotels will have them for free, buy you’re stubborn and want your favorite dryer).  </a:t>
            </a:r>
          </a:p>
        </p:txBody>
      </p:sp>
      <p:sp>
        <p:nvSpPr>
          <p:cNvPr id="61" name="Rectangle 9"/>
          <p:cNvSpPr txBox="1">
            <a:spLocks noChangeArrowheads="1"/>
          </p:cNvSpPr>
          <p:nvPr/>
        </p:nvSpPr>
        <p:spPr>
          <a:xfrm>
            <a:off x="614363" y="1968232"/>
            <a:ext cx="8373664" cy="395096"/>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b.) What kind of </a:t>
            </a:r>
            <a:r>
              <a:rPr lang="en-US" sz="2000" dirty="0">
                <a:solidFill>
                  <a:srgbClr val="0000FF"/>
                </a:solidFill>
                <a:latin typeface="Times New Roman"/>
                <a:cs typeface="Times New Roman"/>
              </a:rPr>
              <a:t>winds ratio </a:t>
            </a:r>
            <a:r>
              <a:rPr lang="en-US" sz="2000" dirty="0">
                <a:latin typeface="Times New Roman"/>
                <a:cs typeface="Times New Roman"/>
              </a:rPr>
              <a:t>will your transformer sport?</a:t>
            </a:r>
            <a:endParaRPr lang="en-US" sz="1800" dirty="0">
              <a:latin typeface="Apple Chancery"/>
              <a:ea typeface="ＭＳ Ｐゴシック" charset="0"/>
              <a:cs typeface="Apple Chancery"/>
            </a:endParaRPr>
          </a:p>
        </p:txBody>
      </p:sp>
      <p:graphicFrame>
        <p:nvGraphicFramePr>
          <p:cNvPr id="63" name="Object 5"/>
          <p:cNvGraphicFramePr>
            <a:graphicFrameLocks noChangeAspect="1"/>
          </p:cNvGraphicFramePr>
          <p:nvPr>
            <p:extLst>
              <p:ext uri="{D42A27DB-BD31-4B8C-83A1-F6EECF244321}">
                <p14:modId xmlns:p14="http://schemas.microsoft.com/office/powerpoint/2010/main" val="145052449"/>
              </p:ext>
            </p:extLst>
          </p:nvPr>
        </p:nvGraphicFramePr>
        <p:xfrm>
          <a:off x="3219450" y="2479675"/>
          <a:ext cx="2205038" cy="720725"/>
        </p:xfrm>
        <a:graphic>
          <a:graphicData uri="http://schemas.openxmlformats.org/presentationml/2006/ole">
            <mc:AlternateContent xmlns:mc="http://schemas.openxmlformats.org/markup-compatibility/2006">
              <mc:Choice xmlns:v="urn:schemas-microsoft-com:vml" Requires="v">
                <p:oleObj spid="_x0000_s3079243" name="Equation" r:id="rId4" imgW="1358900" imgH="444500" progId="Equation.DSMT4">
                  <p:embed/>
                </p:oleObj>
              </mc:Choice>
              <mc:Fallback>
                <p:oleObj name="Equation" r:id="rId4" imgW="1358900" imgH="444500" progId="Equation.DSMT4">
                  <p:embed/>
                  <p:pic>
                    <p:nvPicPr>
                      <p:cNvPr id="0" name=""/>
                      <p:cNvPicPr>
                        <a:picLocks noChangeAspect="1" noChangeArrowheads="1"/>
                      </p:cNvPicPr>
                      <p:nvPr/>
                    </p:nvPicPr>
                    <p:blipFill>
                      <a:blip r:embed="rId5"/>
                      <a:srcRect/>
                      <a:stretch>
                        <a:fillRect/>
                      </a:stretch>
                    </p:blipFill>
                    <p:spPr bwMode="auto">
                      <a:xfrm>
                        <a:off x="3219450" y="2479675"/>
                        <a:ext cx="2205038" cy="720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4" name="Object 4"/>
          <p:cNvGraphicFramePr>
            <a:graphicFrameLocks noChangeAspect="1"/>
          </p:cNvGraphicFramePr>
          <p:nvPr>
            <p:extLst>
              <p:ext uri="{D42A27DB-BD31-4B8C-83A1-F6EECF244321}">
                <p14:modId xmlns:p14="http://schemas.microsoft.com/office/powerpoint/2010/main" val="1937679974"/>
              </p:ext>
            </p:extLst>
          </p:nvPr>
        </p:nvGraphicFramePr>
        <p:xfrm>
          <a:off x="4303713" y="4501356"/>
          <a:ext cx="2820987" cy="1792288"/>
        </p:xfrm>
        <a:graphic>
          <a:graphicData uri="http://schemas.openxmlformats.org/presentationml/2006/ole">
            <mc:AlternateContent xmlns:mc="http://schemas.openxmlformats.org/markup-compatibility/2006">
              <mc:Choice xmlns:v="urn:schemas-microsoft-com:vml" Requires="v">
                <p:oleObj spid="_x0000_s3079244" name="Equation" r:id="rId6" imgW="1739900" imgH="1104900" progId="Equation.DSMT4">
                  <p:embed/>
                </p:oleObj>
              </mc:Choice>
              <mc:Fallback>
                <p:oleObj name="Equation" r:id="rId6" imgW="1739900" imgH="1104900" progId="Equation.DSMT4">
                  <p:embed/>
                  <p:pic>
                    <p:nvPicPr>
                      <p:cNvPr id="0" name=""/>
                      <p:cNvPicPr>
                        <a:picLocks noChangeAspect="1" noChangeArrowheads="1"/>
                      </p:cNvPicPr>
                      <p:nvPr/>
                    </p:nvPicPr>
                    <p:blipFill>
                      <a:blip r:embed="rId7"/>
                      <a:srcRect/>
                      <a:stretch>
                        <a:fillRect/>
                      </a:stretch>
                    </p:blipFill>
                    <p:spPr bwMode="auto">
                      <a:xfrm>
                        <a:off x="4303713" y="4501356"/>
                        <a:ext cx="2820987" cy="17922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5" name="Rectangle 9"/>
          <p:cNvSpPr txBox="1">
            <a:spLocks noChangeArrowheads="1"/>
          </p:cNvSpPr>
          <p:nvPr/>
        </p:nvSpPr>
        <p:spPr>
          <a:xfrm>
            <a:off x="1097032" y="4105275"/>
            <a:ext cx="2852668" cy="71120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you’ll require </a:t>
            </a:r>
            <a:r>
              <a:rPr lang="en-US" sz="2000" dirty="0">
                <a:latin typeface="Times New Roman"/>
                <a:ea typeface="ＭＳ Ｐゴシック" charset="0"/>
                <a:cs typeface="Times New Roman"/>
              </a:rPr>
              <a:t>3 amps in the secondary, so:</a:t>
            </a:r>
            <a:endParaRPr lang="en-US" sz="1800" dirty="0">
              <a:solidFill>
                <a:srgbClr val="000000"/>
              </a:solidFill>
              <a:latin typeface="Apple Chancery"/>
              <a:ea typeface="ＭＳ Ｐゴシック" charset="0"/>
              <a:cs typeface="Apple Chancery"/>
            </a:endParaRPr>
          </a:p>
        </p:txBody>
      </p:sp>
    </p:spTree>
    <p:extLst>
      <p:ext uri="{BB962C8B-B14F-4D97-AF65-F5344CB8AC3E}">
        <p14:creationId xmlns:p14="http://schemas.microsoft.com/office/powerpoint/2010/main" val="216553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dissolv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dissolve">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dissolve">
                                      <p:cBhvr>
                                        <p:cTn id="17" dur="5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dissolve">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dissolve">
                                      <p:cBhvr>
                                        <p:cTn id="2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61" grpId="0"/>
      <p:bldP spid="6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27"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69.)</a:t>
            </a:r>
          </a:p>
        </p:txBody>
      </p:sp>
      <p:sp>
        <p:nvSpPr>
          <p:cNvPr id="82" name="Rectangle 9"/>
          <p:cNvSpPr txBox="1">
            <a:spLocks noChangeArrowheads="1"/>
          </p:cNvSpPr>
          <p:nvPr/>
        </p:nvSpPr>
        <p:spPr>
          <a:xfrm>
            <a:off x="431800" y="5524500"/>
            <a:ext cx="8135937" cy="754139"/>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ea typeface="ＭＳ Ｐゴシック" charset="0"/>
                <a:cs typeface="Apple Chancery"/>
              </a:rPr>
              <a:t>It produces, in other words, </a:t>
            </a:r>
            <a:r>
              <a:rPr lang="en-US" sz="2000" dirty="0">
                <a:solidFill>
                  <a:srgbClr val="0000FF"/>
                </a:solidFill>
                <a:latin typeface="Times New Roman"/>
                <a:cs typeface="Times New Roman"/>
              </a:rPr>
              <a:t>periodic, alternating current </a:t>
            </a:r>
            <a:r>
              <a:rPr lang="en-US" sz="2000" dirty="0">
                <a:latin typeface="Times New Roman"/>
                <a:cs typeface="Times New Roman"/>
              </a:rPr>
              <a:t>that can be described with a </a:t>
            </a:r>
            <a:r>
              <a:rPr lang="en-US" sz="2000" dirty="0">
                <a:solidFill>
                  <a:srgbClr val="0000FF"/>
                </a:solidFill>
                <a:latin typeface="Times New Roman"/>
                <a:cs typeface="Times New Roman"/>
              </a:rPr>
              <a:t>sine function.</a:t>
            </a:r>
            <a:endParaRPr lang="en-US" sz="1800" dirty="0">
              <a:latin typeface="Apple Chancery"/>
              <a:ea typeface="ＭＳ Ｐゴシック" charset="0"/>
              <a:cs typeface="Apple Chancery"/>
            </a:endParaRPr>
          </a:p>
        </p:txBody>
      </p:sp>
      <p:sp>
        <p:nvSpPr>
          <p:cNvPr id="2" name="TextBox 1"/>
          <p:cNvSpPr txBox="1"/>
          <p:nvPr/>
        </p:nvSpPr>
        <p:spPr>
          <a:xfrm>
            <a:off x="431800" y="511175"/>
            <a:ext cx="5499100" cy="1138773"/>
          </a:xfrm>
          <a:prstGeom prst="rect">
            <a:avLst/>
          </a:prstGeom>
          <a:noFill/>
        </p:spPr>
        <p:txBody>
          <a:bodyPr wrap="square" rtlCol="0">
            <a:spAutoFit/>
          </a:bodyPr>
          <a:lstStyle/>
          <a:p>
            <a:r>
              <a:rPr lang="en-US" sz="2800" dirty="0">
                <a:solidFill>
                  <a:srgbClr val="FF0000"/>
                </a:solidFill>
                <a:latin typeface="Apple Chancery"/>
                <a:cs typeface="Apple Chancery"/>
              </a:rPr>
              <a:t>Example 20: </a:t>
            </a:r>
            <a:r>
              <a:rPr lang="en-US" sz="2000" dirty="0">
                <a:solidFill>
                  <a:srgbClr val="0000FF"/>
                </a:solidFill>
                <a:latin typeface="Times New Roman"/>
                <a:cs typeface="Times New Roman"/>
              </a:rPr>
              <a:t>How is AC power produced </a:t>
            </a:r>
            <a:r>
              <a:rPr lang="en-US" sz="2000" dirty="0">
                <a:latin typeface="Times New Roman"/>
                <a:cs typeface="Times New Roman"/>
              </a:rPr>
              <a:t>in hydroelectric power plants, and </a:t>
            </a:r>
            <a:r>
              <a:rPr lang="en-US" sz="2000" dirty="0">
                <a:solidFill>
                  <a:srgbClr val="0000FF"/>
                </a:solidFill>
                <a:latin typeface="Times New Roman"/>
                <a:cs typeface="Times New Roman"/>
              </a:rPr>
              <a:t>how is it transferred</a:t>
            </a:r>
            <a:r>
              <a:rPr lang="en-US" sz="2000" dirty="0">
                <a:latin typeface="Times New Roman"/>
                <a:cs typeface="Times New Roman"/>
              </a:rPr>
              <a:t> from the dam </a:t>
            </a:r>
            <a:r>
              <a:rPr lang="en-US" sz="2000" dirty="0">
                <a:solidFill>
                  <a:srgbClr val="0000FF"/>
                </a:solidFill>
                <a:latin typeface="Times New Roman"/>
                <a:cs typeface="Times New Roman"/>
              </a:rPr>
              <a:t>to the city?  </a:t>
            </a:r>
          </a:p>
        </p:txBody>
      </p:sp>
      <p:graphicFrame>
        <p:nvGraphicFramePr>
          <p:cNvPr id="63" name="Object 5"/>
          <p:cNvGraphicFramePr>
            <a:graphicFrameLocks noChangeAspect="1"/>
          </p:cNvGraphicFramePr>
          <p:nvPr>
            <p:extLst>
              <p:ext uri="{D42A27DB-BD31-4B8C-83A1-F6EECF244321}">
                <p14:modId xmlns:p14="http://schemas.microsoft.com/office/powerpoint/2010/main" val="3238522617"/>
              </p:ext>
            </p:extLst>
          </p:nvPr>
        </p:nvGraphicFramePr>
        <p:xfrm>
          <a:off x="2884488" y="3611563"/>
          <a:ext cx="2225675" cy="1812925"/>
        </p:xfrm>
        <a:graphic>
          <a:graphicData uri="http://schemas.openxmlformats.org/presentationml/2006/ole">
            <mc:AlternateContent xmlns:mc="http://schemas.openxmlformats.org/markup-compatibility/2006">
              <mc:Choice xmlns:v="urn:schemas-microsoft-com:vml" Requires="v">
                <p:oleObj spid="_x0000_s2817248" name="Equation" r:id="rId4" imgW="1371600" imgH="1117600" progId="Equation.DSMT4">
                  <p:embed/>
                </p:oleObj>
              </mc:Choice>
              <mc:Fallback>
                <p:oleObj name="Equation" r:id="rId4" imgW="1371600" imgH="1117600" progId="Equation.DSMT4">
                  <p:embed/>
                  <p:pic>
                    <p:nvPicPr>
                      <p:cNvPr id="0" name=""/>
                      <p:cNvPicPr>
                        <a:picLocks noChangeAspect="1" noChangeArrowheads="1"/>
                      </p:cNvPicPr>
                      <p:nvPr/>
                    </p:nvPicPr>
                    <p:blipFill>
                      <a:blip r:embed="rId5"/>
                      <a:srcRect/>
                      <a:stretch>
                        <a:fillRect/>
                      </a:stretch>
                    </p:blipFill>
                    <p:spPr bwMode="auto">
                      <a:xfrm>
                        <a:off x="2884488" y="3611563"/>
                        <a:ext cx="2225675" cy="18129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 name="TextBox 2"/>
          <p:cNvSpPr txBox="1"/>
          <p:nvPr/>
        </p:nvSpPr>
        <p:spPr>
          <a:xfrm>
            <a:off x="774700" y="1596511"/>
            <a:ext cx="4813300" cy="2000548"/>
          </a:xfrm>
          <a:prstGeom prst="rect">
            <a:avLst/>
          </a:prstGeom>
          <a:noFill/>
        </p:spPr>
        <p:txBody>
          <a:bodyPr wrap="square" rtlCol="0">
            <a:spAutoFit/>
          </a:bodyPr>
          <a:lstStyle/>
          <a:p>
            <a:r>
              <a:rPr lang="en-US" sz="2400" dirty="0">
                <a:solidFill>
                  <a:srgbClr val="FF0000"/>
                </a:solidFill>
                <a:latin typeface="Apple Chancery"/>
                <a:cs typeface="Apple Chancery"/>
              </a:rPr>
              <a:t>Water is run </a:t>
            </a:r>
            <a:r>
              <a:rPr lang="en-US" sz="2000" dirty="0">
                <a:latin typeface="Times New Roman"/>
                <a:cs typeface="Times New Roman"/>
              </a:rPr>
              <a:t>over the </a:t>
            </a:r>
            <a:r>
              <a:rPr lang="en-US" sz="2000" dirty="0">
                <a:solidFill>
                  <a:srgbClr val="0000FF"/>
                </a:solidFill>
                <a:latin typeface="Times New Roman"/>
                <a:cs typeface="Times New Roman"/>
              </a:rPr>
              <a:t>blades of a turbine </a:t>
            </a:r>
            <a:r>
              <a:rPr lang="en-US" sz="2000" dirty="0">
                <a:latin typeface="Times New Roman"/>
                <a:cs typeface="Times New Roman"/>
              </a:rPr>
              <a:t>whose </a:t>
            </a:r>
            <a:r>
              <a:rPr lang="en-US" sz="2000" dirty="0">
                <a:solidFill>
                  <a:srgbClr val="0000FF"/>
                </a:solidFill>
                <a:latin typeface="Times New Roman"/>
                <a:cs typeface="Times New Roman"/>
              </a:rPr>
              <a:t>shaft</a:t>
            </a:r>
            <a:r>
              <a:rPr lang="en-US" sz="2000" dirty="0">
                <a:latin typeface="Times New Roman"/>
                <a:cs typeface="Times New Roman"/>
              </a:rPr>
              <a:t> is </a:t>
            </a:r>
            <a:r>
              <a:rPr lang="en-US" sz="2000" dirty="0">
                <a:solidFill>
                  <a:srgbClr val="0000FF"/>
                </a:solidFill>
                <a:latin typeface="Times New Roman"/>
                <a:cs typeface="Times New Roman"/>
              </a:rPr>
              <a:t>attached to </a:t>
            </a:r>
            <a:r>
              <a:rPr lang="en-US" sz="2000" dirty="0">
                <a:latin typeface="Times New Roman"/>
                <a:cs typeface="Times New Roman"/>
              </a:rPr>
              <a:t>a </a:t>
            </a:r>
            <a:r>
              <a:rPr lang="en-US" sz="2000" dirty="0">
                <a:solidFill>
                  <a:srgbClr val="FF0000"/>
                </a:solidFill>
                <a:latin typeface="Times New Roman"/>
                <a:cs typeface="Times New Roman"/>
              </a:rPr>
              <a:t>coil</a:t>
            </a:r>
            <a:r>
              <a:rPr lang="en-US" sz="2000" dirty="0">
                <a:latin typeface="Times New Roman"/>
                <a:cs typeface="Times New Roman"/>
              </a:rPr>
              <a:t> that is </a:t>
            </a:r>
            <a:r>
              <a:rPr lang="en-US" sz="2000" dirty="0">
                <a:solidFill>
                  <a:srgbClr val="0000FF"/>
                </a:solidFill>
                <a:latin typeface="Times New Roman"/>
                <a:cs typeface="Times New Roman"/>
              </a:rPr>
              <a:t>bathed in a magnetic field</a:t>
            </a:r>
            <a:r>
              <a:rPr lang="en-US" sz="2000" dirty="0">
                <a:latin typeface="Times New Roman"/>
                <a:cs typeface="Times New Roman"/>
              </a:rPr>
              <a:t>.  The coil is constrained to rotate at a </a:t>
            </a:r>
            <a:r>
              <a:rPr lang="en-US" sz="2000" dirty="0">
                <a:solidFill>
                  <a:srgbClr val="0000FF"/>
                </a:solidFill>
                <a:latin typeface="Times New Roman"/>
                <a:cs typeface="Times New Roman"/>
              </a:rPr>
              <a:t>fixed angular frequency     </a:t>
            </a:r>
            <a:r>
              <a:rPr lang="en-US" sz="2000" dirty="0">
                <a:latin typeface="Times New Roman"/>
                <a:cs typeface="Times New Roman"/>
              </a:rPr>
              <a:t>(for the U.S., its 60 Hz; for Europe, it’s 50 Hz), so the EMF generated is:  </a:t>
            </a:r>
          </a:p>
        </p:txBody>
      </p:sp>
      <p:graphicFrame>
        <p:nvGraphicFramePr>
          <p:cNvPr id="13" name="Object 5"/>
          <p:cNvGraphicFramePr>
            <a:graphicFrameLocks noChangeAspect="1"/>
          </p:cNvGraphicFramePr>
          <p:nvPr>
            <p:extLst>
              <p:ext uri="{D42A27DB-BD31-4B8C-83A1-F6EECF244321}">
                <p14:modId xmlns:p14="http://schemas.microsoft.com/office/powerpoint/2010/main" val="3160242044"/>
              </p:ext>
            </p:extLst>
          </p:nvPr>
        </p:nvGraphicFramePr>
        <p:xfrm>
          <a:off x="1927225" y="3016290"/>
          <a:ext cx="390525" cy="227013"/>
        </p:xfrm>
        <a:graphic>
          <a:graphicData uri="http://schemas.openxmlformats.org/presentationml/2006/ole">
            <mc:AlternateContent xmlns:mc="http://schemas.openxmlformats.org/markup-compatibility/2006">
              <mc:Choice xmlns:v="urn:schemas-microsoft-com:vml" Requires="v">
                <p:oleObj spid="_x0000_s2817249" name="Equation" r:id="rId6" imgW="241300" imgH="139700" progId="Equation.DSMT4">
                  <p:embed/>
                </p:oleObj>
              </mc:Choice>
              <mc:Fallback>
                <p:oleObj name="Equation" r:id="rId6" imgW="241300" imgH="139700" progId="Equation.DSMT4">
                  <p:embed/>
                  <p:pic>
                    <p:nvPicPr>
                      <p:cNvPr id="0" name=""/>
                      <p:cNvPicPr>
                        <a:picLocks noChangeAspect="1" noChangeArrowheads="1"/>
                      </p:cNvPicPr>
                      <p:nvPr/>
                    </p:nvPicPr>
                    <p:blipFill>
                      <a:blip r:embed="rId7"/>
                      <a:srcRect/>
                      <a:stretch>
                        <a:fillRect/>
                      </a:stretch>
                    </p:blipFill>
                    <p:spPr bwMode="auto">
                      <a:xfrm>
                        <a:off x="1927225" y="3016290"/>
                        <a:ext cx="390525" cy="2270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5" name="Group 4"/>
          <p:cNvGrpSpPr/>
          <p:nvPr/>
        </p:nvGrpSpPr>
        <p:grpSpPr>
          <a:xfrm rot="2761817">
            <a:off x="6434974" y="1821518"/>
            <a:ext cx="703639" cy="703639"/>
            <a:chOff x="6121400" y="1536959"/>
            <a:chExt cx="914400" cy="914400"/>
          </a:xfrm>
          <a:effectLst/>
        </p:grpSpPr>
        <p:sp>
          <p:nvSpPr>
            <p:cNvPr id="4" name="Freeform 3"/>
            <p:cNvSpPr/>
            <p:nvPr/>
          </p:nvSpPr>
          <p:spPr>
            <a:xfrm>
              <a:off x="6121400" y="1752600"/>
              <a:ext cx="914400" cy="432318"/>
            </a:xfrm>
            <a:custGeom>
              <a:avLst/>
              <a:gdLst>
                <a:gd name="connsiteX0" fmla="*/ 0 w 914400"/>
                <a:gd name="connsiteY0" fmla="*/ 12700 h 432318"/>
                <a:gd name="connsiteX1" fmla="*/ 279400 w 914400"/>
                <a:gd name="connsiteY1" fmla="*/ 25400 h 432318"/>
                <a:gd name="connsiteX2" fmla="*/ 482600 w 914400"/>
                <a:gd name="connsiteY2" fmla="*/ 241300 h 432318"/>
                <a:gd name="connsiteX3" fmla="*/ 647700 w 914400"/>
                <a:gd name="connsiteY3" fmla="*/ 406400 h 432318"/>
                <a:gd name="connsiteX4" fmla="*/ 914400 w 914400"/>
                <a:gd name="connsiteY4" fmla="*/ 431800 h 432318"/>
                <a:gd name="connsiteX5" fmla="*/ 914400 w 914400"/>
                <a:gd name="connsiteY5" fmla="*/ 431800 h 432318"/>
                <a:gd name="connsiteX6" fmla="*/ 914400 w 914400"/>
                <a:gd name="connsiteY6" fmla="*/ 431800 h 43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432318">
                  <a:moveTo>
                    <a:pt x="0" y="12700"/>
                  </a:moveTo>
                  <a:cubicBezTo>
                    <a:pt x="99483" y="0"/>
                    <a:pt x="198967" y="-12700"/>
                    <a:pt x="279400" y="25400"/>
                  </a:cubicBezTo>
                  <a:cubicBezTo>
                    <a:pt x="359833" y="63500"/>
                    <a:pt x="421217" y="177800"/>
                    <a:pt x="482600" y="241300"/>
                  </a:cubicBezTo>
                  <a:cubicBezTo>
                    <a:pt x="543983" y="304800"/>
                    <a:pt x="575733" y="374650"/>
                    <a:pt x="647700" y="406400"/>
                  </a:cubicBezTo>
                  <a:cubicBezTo>
                    <a:pt x="719667" y="438150"/>
                    <a:pt x="914400" y="431800"/>
                    <a:pt x="914400" y="431800"/>
                  </a:cubicBezTo>
                  <a:lnTo>
                    <a:pt x="914400" y="431800"/>
                  </a:lnTo>
                  <a:lnTo>
                    <a:pt x="914400" y="431800"/>
                  </a:ln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rot="5631554">
              <a:off x="6121402" y="1778000"/>
              <a:ext cx="914400" cy="432318"/>
            </a:xfrm>
            <a:custGeom>
              <a:avLst/>
              <a:gdLst>
                <a:gd name="connsiteX0" fmla="*/ 0 w 914400"/>
                <a:gd name="connsiteY0" fmla="*/ 12700 h 432318"/>
                <a:gd name="connsiteX1" fmla="*/ 279400 w 914400"/>
                <a:gd name="connsiteY1" fmla="*/ 25400 h 432318"/>
                <a:gd name="connsiteX2" fmla="*/ 482600 w 914400"/>
                <a:gd name="connsiteY2" fmla="*/ 241300 h 432318"/>
                <a:gd name="connsiteX3" fmla="*/ 647700 w 914400"/>
                <a:gd name="connsiteY3" fmla="*/ 406400 h 432318"/>
                <a:gd name="connsiteX4" fmla="*/ 914400 w 914400"/>
                <a:gd name="connsiteY4" fmla="*/ 431800 h 432318"/>
                <a:gd name="connsiteX5" fmla="*/ 914400 w 914400"/>
                <a:gd name="connsiteY5" fmla="*/ 431800 h 432318"/>
                <a:gd name="connsiteX6" fmla="*/ 914400 w 914400"/>
                <a:gd name="connsiteY6" fmla="*/ 431800 h 432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432318">
                  <a:moveTo>
                    <a:pt x="0" y="12700"/>
                  </a:moveTo>
                  <a:cubicBezTo>
                    <a:pt x="99483" y="0"/>
                    <a:pt x="198967" y="-12700"/>
                    <a:pt x="279400" y="25400"/>
                  </a:cubicBezTo>
                  <a:cubicBezTo>
                    <a:pt x="359833" y="63500"/>
                    <a:pt x="421217" y="177800"/>
                    <a:pt x="482600" y="241300"/>
                  </a:cubicBezTo>
                  <a:cubicBezTo>
                    <a:pt x="543983" y="304800"/>
                    <a:pt x="575733" y="374650"/>
                    <a:pt x="647700" y="406400"/>
                  </a:cubicBezTo>
                  <a:cubicBezTo>
                    <a:pt x="719667" y="438150"/>
                    <a:pt x="914400" y="431800"/>
                    <a:pt x="914400" y="431800"/>
                  </a:cubicBezTo>
                  <a:lnTo>
                    <a:pt x="914400" y="431800"/>
                  </a:lnTo>
                  <a:lnTo>
                    <a:pt x="914400" y="431800"/>
                  </a:ln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8" name="Group 7"/>
          <p:cNvGrpSpPr/>
          <p:nvPr/>
        </p:nvGrpSpPr>
        <p:grpSpPr>
          <a:xfrm>
            <a:off x="6220785" y="1405823"/>
            <a:ext cx="1193800" cy="1410076"/>
            <a:chOff x="6271585" y="1475391"/>
            <a:chExt cx="1193800" cy="1410076"/>
          </a:xfrm>
        </p:grpSpPr>
        <p:sp>
          <p:nvSpPr>
            <p:cNvPr id="7" name="Freeform 6"/>
            <p:cNvSpPr/>
            <p:nvPr/>
          </p:nvSpPr>
          <p:spPr>
            <a:xfrm>
              <a:off x="6271585" y="1856767"/>
              <a:ext cx="1092200" cy="1028700"/>
            </a:xfrm>
            <a:custGeom>
              <a:avLst/>
              <a:gdLst>
                <a:gd name="connsiteX0" fmla="*/ 0 w 1092200"/>
                <a:gd name="connsiteY0" fmla="*/ 0 h 1028700"/>
                <a:gd name="connsiteX1" fmla="*/ 571500 w 1092200"/>
                <a:gd name="connsiteY1" fmla="*/ 279400 h 1028700"/>
                <a:gd name="connsiteX2" fmla="*/ 939800 w 1092200"/>
                <a:gd name="connsiteY2" fmla="*/ 736600 h 1028700"/>
                <a:gd name="connsiteX3" fmla="*/ 1092200 w 1092200"/>
                <a:gd name="connsiteY3" fmla="*/ 1028700 h 1028700"/>
              </a:gdLst>
              <a:ahLst/>
              <a:cxnLst>
                <a:cxn ang="0">
                  <a:pos x="connsiteX0" y="connsiteY0"/>
                </a:cxn>
                <a:cxn ang="0">
                  <a:pos x="connsiteX1" y="connsiteY1"/>
                </a:cxn>
                <a:cxn ang="0">
                  <a:pos x="connsiteX2" y="connsiteY2"/>
                </a:cxn>
                <a:cxn ang="0">
                  <a:pos x="connsiteX3" y="connsiteY3"/>
                </a:cxn>
              </a:cxnLst>
              <a:rect l="l" t="t" r="r" b="b"/>
              <a:pathLst>
                <a:path w="1092200" h="1028700">
                  <a:moveTo>
                    <a:pt x="0" y="0"/>
                  </a:moveTo>
                  <a:cubicBezTo>
                    <a:pt x="207433" y="78316"/>
                    <a:pt x="414867" y="156633"/>
                    <a:pt x="571500" y="279400"/>
                  </a:cubicBezTo>
                  <a:cubicBezTo>
                    <a:pt x="728133" y="402167"/>
                    <a:pt x="853017" y="611717"/>
                    <a:pt x="939800" y="736600"/>
                  </a:cubicBezTo>
                  <a:cubicBezTo>
                    <a:pt x="1026583" y="861483"/>
                    <a:pt x="1092200" y="1028700"/>
                    <a:pt x="1092200" y="1028700"/>
                  </a:cubicBez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6296985" y="1761423"/>
              <a:ext cx="1092200" cy="1028700"/>
            </a:xfrm>
            <a:custGeom>
              <a:avLst/>
              <a:gdLst>
                <a:gd name="connsiteX0" fmla="*/ 0 w 1092200"/>
                <a:gd name="connsiteY0" fmla="*/ 0 h 1028700"/>
                <a:gd name="connsiteX1" fmla="*/ 571500 w 1092200"/>
                <a:gd name="connsiteY1" fmla="*/ 279400 h 1028700"/>
                <a:gd name="connsiteX2" fmla="*/ 939800 w 1092200"/>
                <a:gd name="connsiteY2" fmla="*/ 736600 h 1028700"/>
                <a:gd name="connsiteX3" fmla="*/ 1092200 w 1092200"/>
                <a:gd name="connsiteY3" fmla="*/ 1028700 h 1028700"/>
              </a:gdLst>
              <a:ahLst/>
              <a:cxnLst>
                <a:cxn ang="0">
                  <a:pos x="connsiteX0" y="connsiteY0"/>
                </a:cxn>
                <a:cxn ang="0">
                  <a:pos x="connsiteX1" y="connsiteY1"/>
                </a:cxn>
                <a:cxn ang="0">
                  <a:pos x="connsiteX2" y="connsiteY2"/>
                </a:cxn>
                <a:cxn ang="0">
                  <a:pos x="connsiteX3" y="connsiteY3"/>
                </a:cxn>
              </a:cxnLst>
              <a:rect l="l" t="t" r="r" b="b"/>
              <a:pathLst>
                <a:path w="1092200" h="1028700">
                  <a:moveTo>
                    <a:pt x="0" y="0"/>
                  </a:moveTo>
                  <a:cubicBezTo>
                    <a:pt x="207433" y="78316"/>
                    <a:pt x="414867" y="156633"/>
                    <a:pt x="571500" y="279400"/>
                  </a:cubicBezTo>
                  <a:cubicBezTo>
                    <a:pt x="728133" y="402167"/>
                    <a:pt x="853017" y="611717"/>
                    <a:pt x="939800" y="736600"/>
                  </a:cubicBezTo>
                  <a:cubicBezTo>
                    <a:pt x="1026583" y="861483"/>
                    <a:pt x="1092200" y="1028700"/>
                    <a:pt x="1092200" y="1028700"/>
                  </a:cubicBez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6322385" y="1666079"/>
              <a:ext cx="1092200" cy="1028700"/>
            </a:xfrm>
            <a:custGeom>
              <a:avLst/>
              <a:gdLst>
                <a:gd name="connsiteX0" fmla="*/ 0 w 1092200"/>
                <a:gd name="connsiteY0" fmla="*/ 0 h 1028700"/>
                <a:gd name="connsiteX1" fmla="*/ 571500 w 1092200"/>
                <a:gd name="connsiteY1" fmla="*/ 279400 h 1028700"/>
                <a:gd name="connsiteX2" fmla="*/ 939800 w 1092200"/>
                <a:gd name="connsiteY2" fmla="*/ 736600 h 1028700"/>
                <a:gd name="connsiteX3" fmla="*/ 1092200 w 1092200"/>
                <a:gd name="connsiteY3" fmla="*/ 1028700 h 1028700"/>
              </a:gdLst>
              <a:ahLst/>
              <a:cxnLst>
                <a:cxn ang="0">
                  <a:pos x="connsiteX0" y="connsiteY0"/>
                </a:cxn>
                <a:cxn ang="0">
                  <a:pos x="connsiteX1" y="connsiteY1"/>
                </a:cxn>
                <a:cxn ang="0">
                  <a:pos x="connsiteX2" y="connsiteY2"/>
                </a:cxn>
                <a:cxn ang="0">
                  <a:pos x="connsiteX3" y="connsiteY3"/>
                </a:cxn>
              </a:cxnLst>
              <a:rect l="l" t="t" r="r" b="b"/>
              <a:pathLst>
                <a:path w="1092200" h="1028700">
                  <a:moveTo>
                    <a:pt x="0" y="0"/>
                  </a:moveTo>
                  <a:cubicBezTo>
                    <a:pt x="207433" y="78316"/>
                    <a:pt x="414867" y="156633"/>
                    <a:pt x="571500" y="279400"/>
                  </a:cubicBezTo>
                  <a:cubicBezTo>
                    <a:pt x="728133" y="402167"/>
                    <a:pt x="853017" y="611717"/>
                    <a:pt x="939800" y="736600"/>
                  </a:cubicBezTo>
                  <a:cubicBezTo>
                    <a:pt x="1026583" y="861483"/>
                    <a:pt x="1092200" y="1028700"/>
                    <a:pt x="1092200" y="1028700"/>
                  </a:cubicBez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6347785" y="1570735"/>
              <a:ext cx="1092200" cy="1028700"/>
            </a:xfrm>
            <a:custGeom>
              <a:avLst/>
              <a:gdLst>
                <a:gd name="connsiteX0" fmla="*/ 0 w 1092200"/>
                <a:gd name="connsiteY0" fmla="*/ 0 h 1028700"/>
                <a:gd name="connsiteX1" fmla="*/ 571500 w 1092200"/>
                <a:gd name="connsiteY1" fmla="*/ 279400 h 1028700"/>
                <a:gd name="connsiteX2" fmla="*/ 939800 w 1092200"/>
                <a:gd name="connsiteY2" fmla="*/ 736600 h 1028700"/>
                <a:gd name="connsiteX3" fmla="*/ 1092200 w 1092200"/>
                <a:gd name="connsiteY3" fmla="*/ 1028700 h 1028700"/>
              </a:gdLst>
              <a:ahLst/>
              <a:cxnLst>
                <a:cxn ang="0">
                  <a:pos x="connsiteX0" y="connsiteY0"/>
                </a:cxn>
                <a:cxn ang="0">
                  <a:pos x="connsiteX1" y="connsiteY1"/>
                </a:cxn>
                <a:cxn ang="0">
                  <a:pos x="connsiteX2" y="connsiteY2"/>
                </a:cxn>
                <a:cxn ang="0">
                  <a:pos x="connsiteX3" y="connsiteY3"/>
                </a:cxn>
              </a:cxnLst>
              <a:rect l="l" t="t" r="r" b="b"/>
              <a:pathLst>
                <a:path w="1092200" h="1028700">
                  <a:moveTo>
                    <a:pt x="0" y="0"/>
                  </a:moveTo>
                  <a:cubicBezTo>
                    <a:pt x="207433" y="78316"/>
                    <a:pt x="414867" y="156633"/>
                    <a:pt x="571500" y="279400"/>
                  </a:cubicBezTo>
                  <a:cubicBezTo>
                    <a:pt x="728133" y="402167"/>
                    <a:pt x="853017" y="611717"/>
                    <a:pt x="939800" y="736600"/>
                  </a:cubicBezTo>
                  <a:cubicBezTo>
                    <a:pt x="1026583" y="861483"/>
                    <a:pt x="1092200" y="1028700"/>
                    <a:pt x="1092200" y="1028700"/>
                  </a:cubicBez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a:off x="6373185" y="1475391"/>
              <a:ext cx="1092200" cy="1028700"/>
            </a:xfrm>
            <a:custGeom>
              <a:avLst/>
              <a:gdLst>
                <a:gd name="connsiteX0" fmla="*/ 0 w 1092200"/>
                <a:gd name="connsiteY0" fmla="*/ 0 h 1028700"/>
                <a:gd name="connsiteX1" fmla="*/ 571500 w 1092200"/>
                <a:gd name="connsiteY1" fmla="*/ 279400 h 1028700"/>
                <a:gd name="connsiteX2" fmla="*/ 939800 w 1092200"/>
                <a:gd name="connsiteY2" fmla="*/ 736600 h 1028700"/>
                <a:gd name="connsiteX3" fmla="*/ 1092200 w 1092200"/>
                <a:gd name="connsiteY3" fmla="*/ 1028700 h 1028700"/>
              </a:gdLst>
              <a:ahLst/>
              <a:cxnLst>
                <a:cxn ang="0">
                  <a:pos x="connsiteX0" y="connsiteY0"/>
                </a:cxn>
                <a:cxn ang="0">
                  <a:pos x="connsiteX1" y="connsiteY1"/>
                </a:cxn>
                <a:cxn ang="0">
                  <a:pos x="connsiteX2" y="connsiteY2"/>
                </a:cxn>
                <a:cxn ang="0">
                  <a:pos x="connsiteX3" y="connsiteY3"/>
                </a:cxn>
              </a:cxnLst>
              <a:rect l="l" t="t" r="r" b="b"/>
              <a:pathLst>
                <a:path w="1092200" h="1028700">
                  <a:moveTo>
                    <a:pt x="0" y="0"/>
                  </a:moveTo>
                  <a:cubicBezTo>
                    <a:pt x="207433" y="78316"/>
                    <a:pt x="414867" y="156633"/>
                    <a:pt x="571500" y="279400"/>
                  </a:cubicBezTo>
                  <a:cubicBezTo>
                    <a:pt x="728133" y="402167"/>
                    <a:pt x="853017" y="611717"/>
                    <a:pt x="939800" y="736600"/>
                  </a:cubicBezTo>
                  <a:cubicBezTo>
                    <a:pt x="1026583" y="861483"/>
                    <a:pt x="1092200" y="1028700"/>
                    <a:pt x="1092200" y="1028700"/>
                  </a:cubicBezTo>
                </a:path>
              </a:pathLst>
            </a:cu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8" name="Group 37"/>
          <p:cNvGrpSpPr/>
          <p:nvPr/>
        </p:nvGrpSpPr>
        <p:grpSpPr>
          <a:xfrm>
            <a:off x="6794500" y="436776"/>
            <a:ext cx="2090737" cy="1751083"/>
            <a:chOff x="6972300" y="873357"/>
            <a:chExt cx="2090737" cy="1751083"/>
          </a:xfrm>
        </p:grpSpPr>
        <p:sp>
          <p:nvSpPr>
            <p:cNvPr id="12" name="Parallelogram 11"/>
            <p:cNvSpPr/>
            <p:nvPr/>
          </p:nvSpPr>
          <p:spPr>
            <a:xfrm rot="2196175">
              <a:off x="7803899" y="1285118"/>
              <a:ext cx="965200" cy="697969"/>
            </a:xfrm>
            <a:prstGeom prst="parallelogram">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Parallelogram 30"/>
            <p:cNvSpPr/>
            <p:nvPr/>
          </p:nvSpPr>
          <p:spPr>
            <a:xfrm rot="2196175">
              <a:off x="7803899" y="1310519"/>
              <a:ext cx="965200" cy="697969"/>
            </a:xfrm>
            <a:prstGeom prst="parallelogram">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6972300" y="1335920"/>
              <a:ext cx="1796799" cy="1288520"/>
              <a:chOff x="6972300" y="1335920"/>
              <a:chExt cx="1796799" cy="1288520"/>
            </a:xfrm>
          </p:grpSpPr>
          <p:sp>
            <p:nvSpPr>
              <p:cNvPr id="32" name="Parallelogram 31"/>
              <p:cNvSpPr/>
              <p:nvPr/>
            </p:nvSpPr>
            <p:spPr>
              <a:xfrm rot="2196175">
                <a:off x="7803899" y="1335920"/>
                <a:ext cx="965200" cy="697969"/>
              </a:xfrm>
              <a:prstGeom prst="parallelogram">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Parallelogram 32"/>
              <p:cNvSpPr/>
              <p:nvPr/>
            </p:nvSpPr>
            <p:spPr>
              <a:xfrm rot="2196175">
                <a:off x="7803899" y="1361321"/>
                <a:ext cx="965200" cy="697969"/>
              </a:xfrm>
              <a:prstGeom prst="parallelogram">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Parallelogram 33"/>
              <p:cNvSpPr/>
              <p:nvPr/>
            </p:nvSpPr>
            <p:spPr>
              <a:xfrm rot="2196175">
                <a:off x="7803899" y="1386722"/>
                <a:ext cx="965200" cy="697969"/>
              </a:xfrm>
              <a:prstGeom prst="parallelogram">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Parallelogram 34"/>
              <p:cNvSpPr/>
              <p:nvPr/>
            </p:nvSpPr>
            <p:spPr>
              <a:xfrm rot="2196175">
                <a:off x="7803899" y="1412123"/>
                <a:ext cx="965200" cy="697969"/>
              </a:xfrm>
              <a:prstGeom prst="parallelogram">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Parallelogram 35"/>
              <p:cNvSpPr/>
              <p:nvPr/>
            </p:nvSpPr>
            <p:spPr>
              <a:xfrm rot="2196175">
                <a:off x="7803899" y="1437524"/>
                <a:ext cx="965200" cy="697969"/>
              </a:xfrm>
              <a:prstGeom prst="parallelogram">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Parallelogram 36"/>
              <p:cNvSpPr/>
              <p:nvPr/>
            </p:nvSpPr>
            <p:spPr>
              <a:xfrm rot="2196175">
                <a:off x="7803899" y="1462925"/>
                <a:ext cx="965200" cy="697969"/>
              </a:xfrm>
              <a:prstGeom prst="parallelogram">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6972300" y="1932008"/>
                <a:ext cx="1028700" cy="692432"/>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50" name="Straight Arrow Connector 49"/>
            <p:cNvCxnSpPr/>
            <p:nvPr/>
          </p:nvCxnSpPr>
          <p:spPr>
            <a:xfrm>
              <a:off x="7358921" y="1913823"/>
              <a:ext cx="1704116" cy="492364"/>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7358921" y="1567001"/>
              <a:ext cx="1704116" cy="492364"/>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7358921" y="1220179"/>
              <a:ext cx="1704116" cy="492364"/>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7358921" y="873357"/>
              <a:ext cx="1704116" cy="492364"/>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40" name="TextBox 39"/>
          <p:cNvSpPr txBox="1"/>
          <p:nvPr/>
        </p:nvSpPr>
        <p:spPr>
          <a:xfrm>
            <a:off x="5812718" y="2269001"/>
            <a:ext cx="1019333" cy="369332"/>
          </a:xfrm>
          <a:prstGeom prst="rect">
            <a:avLst/>
          </a:prstGeom>
          <a:noFill/>
        </p:spPr>
        <p:txBody>
          <a:bodyPr wrap="none" rtlCol="0">
            <a:spAutoFit/>
          </a:bodyPr>
          <a:lstStyle/>
          <a:p>
            <a:r>
              <a:rPr lang="en-US" dirty="0">
                <a:solidFill>
                  <a:srgbClr val="FF0000"/>
                </a:solidFill>
                <a:latin typeface="Apple Chancery"/>
                <a:cs typeface="Apple Chancery"/>
              </a:rPr>
              <a:t>turbine</a:t>
            </a:r>
          </a:p>
        </p:txBody>
      </p:sp>
      <p:sp>
        <p:nvSpPr>
          <p:cNvPr id="56" name="TextBox 55"/>
          <p:cNvSpPr txBox="1"/>
          <p:nvPr/>
        </p:nvSpPr>
        <p:spPr>
          <a:xfrm>
            <a:off x="6794500" y="2775482"/>
            <a:ext cx="1584354" cy="369332"/>
          </a:xfrm>
          <a:prstGeom prst="rect">
            <a:avLst/>
          </a:prstGeom>
          <a:noFill/>
        </p:spPr>
        <p:txBody>
          <a:bodyPr wrap="none" rtlCol="0">
            <a:spAutoFit/>
          </a:bodyPr>
          <a:lstStyle/>
          <a:p>
            <a:r>
              <a:rPr lang="en-US" dirty="0">
                <a:solidFill>
                  <a:srgbClr val="FF0000"/>
                </a:solidFill>
                <a:latin typeface="Apple Chancery"/>
                <a:cs typeface="Apple Chancery"/>
              </a:rPr>
              <a:t>flowing water</a:t>
            </a:r>
          </a:p>
        </p:txBody>
      </p:sp>
      <p:sp>
        <p:nvSpPr>
          <p:cNvPr id="57" name="TextBox 56"/>
          <p:cNvSpPr txBox="1"/>
          <p:nvPr/>
        </p:nvSpPr>
        <p:spPr>
          <a:xfrm>
            <a:off x="8385045" y="1980086"/>
            <a:ext cx="753708" cy="369332"/>
          </a:xfrm>
          <a:prstGeom prst="rect">
            <a:avLst/>
          </a:prstGeom>
          <a:noFill/>
        </p:spPr>
        <p:txBody>
          <a:bodyPr wrap="none" rtlCol="0">
            <a:spAutoFit/>
          </a:bodyPr>
          <a:lstStyle/>
          <a:p>
            <a:r>
              <a:rPr lang="en-US" dirty="0">
                <a:solidFill>
                  <a:srgbClr val="FF0000"/>
                </a:solidFill>
                <a:latin typeface="Apple Chancery"/>
                <a:cs typeface="Apple Chancery"/>
              </a:rPr>
              <a:t>B-</a:t>
            </a:r>
            <a:r>
              <a:rPr lang="en-US" dirty="0" err="1">
                <a:solidFill>
                  <a:srgbClr val="FF0000"/>
                </a:solidFill>
                <a:latin typeface="Apple Chancery"/>
                <a:cs typeface="Apple Chancery"/>
              </a:rPr>
              <a:t>fld</a:t>
            </a:r>
            <a:endParaRPr lang="en-US" dirty="0">
              <a:solidFill>
                <a:srgbClr val="FF0000"/>
              </a:solidFill>
              <a:latin typeface="Apple Chancery"/>
              <a:cs typeface="Apple Chancery"/>
            </a:endParaRPr>
          </a:p>
        </p:txBody>
      </p:sp>
      <p:sp>
        <p:nvSpPr>
          <p:cNvPr id="59" name="TextBox 58"/>
          <p:cNvSpPr txBox="1"/>
          <p:nvPr/>
        </p:nvSpPr>
        <p:spPr>
          <a:xfrm>
            <a:off x="7291731" y="702539"/>
            <a:ext cx="574172" cy="369332"/>
          </a:xfrm>
          <a:prstGeom prst="rect">
            <a:avLst/>
          </a:prstGeom>
          <a:noFill/>
        </p:spPr>
        <p:txBody>
          <a:bodyPr wrap="none" rtlCol="0">
            <a:spAutoFit/>
          </a:bodyPr>
          <a:lstStyle/>
          <a:p>
            <a:r>
              <a:rPr lang="en-US" dirty="0">
                <a:solidFill>
                  <a:srgbClr val="FF0000"/>
                </a:solidFill>
                <a:latin typeface="Apple Chancery"/>
                <a:cs typeface="Apple Chancery"/>
              </a:rPr>
              <a:t>coil</a:t>
            </a:r>
          </a:p>
        </p:txBody>
      </p:sp>
      <p:sp>
        <p:nvSpPr>
          <p:cNvPr id="60" name="TextBox 59"/>
          <p:cNvSpPr txBox="1"/>
          <p:nvPr/>
        </p:nvSpPr>
        <p:spPr>
          <a:xfrm>
            <a:off x="7260171" y="1713747"/>
            <a:ext cx="723240" cy="369332"/>
          </a:xfrm>
          <a:prstGeom prst="rect">
            <a:avLst/>
          </a:prstGeom>
          <a:noFill/>
        </p:spPr>
        <p:txBody>
          <a:bodyPr wrap="none" rtlCol="0">
            <a:spAutoFit/>
          </a:bodyPr>
          <a:lstStyle/>
          <a:p>
            <a:r>
              <a:rPr lang="en-US" dirty="0">
                <a:solidFill>
                  <a:srgbClr val="FF0000"/>
                </a:solidFill>
                <a:latin typeface="Apple Chancery"/>
                <a:cs typeface="Apple Chancery"/>
              </a:rPr>
              <a:t>shaft</a:t>
            </a:r>
          </a:p>
        </p:txBody>
      </p:sp>
    </p:spTree>
    <p:extLst>
      <p:ext uri="{BB962C8B-B14F-4D97-AF65-F5344CB8AC3E}">
        <p14:creationId xmlns:p14="http://schemas.microsoft.com/office/powerpoint/2010/main" val="88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dissolve">
                                      <p:cBhvr>
                                        <p:cTn id="19" dur="500"/>
                                        <p:tgtEl>
                                          <p:spTgt spid="3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dissolve">
                                      <p:cBhvr>
                                        <p:cTn id="22" dur="500"/>
                                        <p:tgtEl>
                                          <p:spTgt spid="4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dissolve">
                                      <p:cBhvr>
                                        <p:cTn id="25" dur="500"/>
                                        <p:tgtEl>
                                          <p:spTgt spid="5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dissolve">
                                      <p:cBhvr>
                                        <p:cTn id="28" dur="500"/>
                                        <p:tgtEl>
                                          <p:spTgt spid="57"/>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dissolve">
                                      <p:cBhvr>
                                        <p:cTn id="31" dur="500"/>
                                        <p:tgtEl>
                                          <p:spTgt spid="59"/>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dissolve">
                                      <p:cBhvr>
                                        <p:cTn id="34" dur="500"/>
                                        <p:tgtEl>
                                          <p:spTgt spid="60"/>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dissolve">
                                      <p:cBhvr>
                                        <p:cTn id="39" dur="500"/>
                                        <p:tgtEl>
                                          <p:spTgt spid="63"/>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dissolve">
                                      <p:cBhvr>
                                        <p:cTn id="4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3" grpId="0"/>
      <p:bldP spid="40" grpId="0"/>
      <p:bldP spid="56" grpId="0"/>
      <p:bldP spid="57"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rth-magnetic-field-pol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8039" y="2146300"/>
            <a:ext cx="5440061" cy="3530600"/>
          </a:xfrm>
          <a:prstGeom prst="rect">
            <a:avLst/>
          </a:prstGeom>
        </p:spPr>
      </p:pic>
      <p:sp>
        <p:nvSpPr>
          <p:cNvPr id="9" name="Rectangle 9"/>
          <p:cNvSpPr txBox="1">
            <a:spLocks noChangeArrowheads="1"/>
          </p:cNvSpPr>
          <p:nvPr/>
        </p:nvSpPr>
        <p:spPr>
          <a:xfrm>
            <a:off x="158749" y="546099"/>
            <a:ext cx="8769351" cy="1397001"/>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0000"/>
                </a:solidFill>
                <a:latin typeface="Apple Chancery"/>
                <a:ea typeface="ＭＳ Ｐゴシック" charset="0"/>
                <a:cs typeface="Apple Chancery"/>
              </a:rPr>
              <a:t>Exotic Aside—Example 1: </a:t>
            </a:r>
            <a:r>
              <a:rPr lang="en-US" sz="2000" dirty="0">
                <a:solidFill>
                  <a:srgbClr val="0000FF"/>
                </a:solidFill>
                <a:latin typeface="Apple Chancery"/>
                <a:cs typeface="Apple Chancery"/>
              </a:rPr>
              <a:t>An airplane </a:t>
            </a:r>
            <a:r>
              <a:rPr lang="en-US" sz="2000" dirty="0">
                <a:latin typeface="Times New Roman"/>
                <a:cs typeface="Times New Roman"/>
              </a:rPr>
              <a:t>flies from LA to Seattle and, due to its motion through the Earth’s magnetic field, undergoes a motional EMF.  Noting that the earth’s </a:t>
            </a:r>
            <a:r>
              <a:rPr lang="en-US" sz="2000" i="1" dirty="0">
                <a:latin typeface="Times New Roman"/>
                <a:cs typeface="Times New Roman"/>
              </a:rPr>
              <a:t>B-</a:t>
            </a:r>
            <a:r>
              <a:rPr lang="en-US" sz="2000" i="1" dirty="0" err="1">
                <a:latin typeface="Times New Roman"/>
                <a:cs typeface="Times New Roman"/>
              </a:rPr>
              <a:t>fld</a:t>
            </a:r>
            <a:r>
              <a:rPr lang="en-US" sz="2000" i="1" dirty="0">
                <a:latin typeface="Times New Roman"/>
                <a:cs typeface="Times New Roman"/>
              </a:rPr>
              <a:t> </a:t>
            </a:r>
            <a:r>
              <a:rPr lang="en-US" sz="2000" dirty="0">
                <a:latin typeface="Times New Roman"/>
                <a:cs typeface="Times New Roman"/>
              </a:rPr>
              <a:t>points slightly downward as one flies north, which wingtip ends up positively charged, the left or the right?  </a:t>
            </a:r>
            <a:r>
              <a:rPr lang="en-US" sz="1800" dirty="0">
                <a:solidFill>
                  <a:srgbClr val="008000"/>
                </a:solidFill>
                <a:latin typeface="Times New Roman"/>
                <a:cs typeface="Times New Roman"/>
              </a:rPr>
              <a:t>(courtesy of Mr. White)</a:t>
            </a:r>
            <a:endParaRPr lang="en-US" sz="1800" dirty="0">
              <a:solidFill>
                <a:srgbClr val="008000"/>
              </a:solidFill>
              <a:latin typeface="Apple Chancery"/>
              <a:ea typeface="ＭＳ Ｐゴシック" charset="0"/>
              <a:cs typeface="Apple Chancery"/>
            </a:endParaRPr>
          </a:p>
        </p:txBody>
      </p:sp>
      <p:sp>
        <p:nvSpPr>
          <p:cNvPr id="10" name="Rectangle 9"/>
          <p:cNvSpPr txBox="1">
            <a:spLocks noChangeArrowheads="1"/>
          </p:cNvSpPr>
          <p:nvPr/>
        </p:nvSpPr>
        <p:spPr>
          <a:xfrm>
            <a:off x="527049" y="2514600"/>
            <a:ext cx="2597151" cy="246380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cs typeface="Apple Chancery"/>
              </a:rPr>
              <a:t>Solution: </a:t>
            </a:r>
            <a:r>
              <a:rPr lang="en-US" sz="2000" dirty="0">
                <a:latin typeface="Times New Roman"/>
                <a:cs typeface="Times New Roman"/>
              </a:rPr>
              <a:t>The earth’s </a:t>
            </a:r>
            <a:r>
              <a:rPr lang="en-US" sz="2000" i="1" dirty="0">
                <a:latin typeface="Times New Roman"/>
                <a:cs typeface="Times New Roman"/>
              </a:rPr>
              <a:t>B-</a:t>
            </a:r>
            <a:r>
              <a:rPr lang="en-US" sz="2000" i="1" dirty="0" err="1">
                <a:latin typeface="Times New Roman"/>
                <a:cs typeface="Times New Roman"/>
              </a:rPr>
              <a:t>fld</a:t>
            </a:r>
            <a:r>
              <a:rPr lang="en-US" sz="2000" i="1" dirty="0">
                <a:latin typeface="Times New Roman"/>
                <a:cs typeface="Times New Roman"/>
              </a:rPr>
              <a:t> </a:t>
            </a:r>
            <a:r>
              <a:rPr lang="en-US" sz="2000" dirty="0">
                <a:latin typeface="Times New Roman"/>
                <a:cs typeface="Times New Roman"/>
              </a:rPr>
              <a:t>points slightly downward as one flies north.  The cross product produces a leftward EMF, which means positive charge will move leftward.</a:t>
            </a:r>
            <a:endParaRPr lang="en-US" sz="1800" dirty="0">
              <a:solidFill>
                <a:srgbClr val="008000"/>
              </a:solidFill>
              <a:latin typeface="Apple Chancery"/>
              <a:ea typeface="ＭＳ Ｐゴシック" charset="0"/>
              <a:cs typeface="Apple Chancery"/>
            </a:endParaRPr>
          </a:p>
        </p:txBody>
      </p:sp>
      <p:sp>
        <p:nvSpPr>
          <p:cNvPr id="11"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dirty="0"/>
          </a:p>
        </p:txBody>
      </p:sp>
      <p:sp>
        <p:nvSpPr>
          <p:cNvPr id="12" name="TextBox 43"/>
          <p:cNvSpPr txBox="1">
            <a:spLocks noChangeArrowheads="1"/>
          </p:cNvSpPr>
          <p:nvPr/>
        </p:nvSpPr>
        <p:spPr bwMode="auto">
          <a:xfrm>
            <a:off x="8719662" y="6472238"/>
            <a:ext cx="31848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7.)</a:t>
            </a:r>
          </a:p>
        </p:txBody>
      </p:sp>
    </p:spTree>
    <p:extLst>
      <p:ext uri="{BB962C8B-B14F-4D97-AF65-F5344CB8AC3E}">
        <p14:creationId xmlns:p14="http://schemas.microsoft.com/office/powerpoint/2010/main" val="42375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27"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70.)</a:t>
            </a:r>
          </a:p>
        </p:txBody>
      </p:sp>
      <p:sp>
        <p:nvSpPr>
          <p:cNvPr id="3" name="TextBox 2"/>
          <p:cNvSpPr txBox="1"/>
          <p:nvPr/>
        </p:nvSpPr>
        <p:spPr>
          <a:xfrm>
            <a:off x="279399" y="338872"/>
            <a:ext cx="8648701" cy="769441"/>
          </a:xfrm>
          <a:prstGeom prst="rect">
            <a:avLst/>
          </a:prstGeom>
          <a:noFill/>
        </p:spPr>
        <p:txBody>
          <a:bodyPr wrap="square" rtlCol="0">
            <a:spAutoFit/>
          </a:bodyPr>
          <a:lstStyle/>
          <a:p>
            <a:r>
              <a:rPr lang="en-US" sz="2400" dirty="0">
                <a:solidFill>
                  <a:srgbClr val="FF0000"/>
                </a:solidFill>
                <a:latin typeface="Apple Chancery"/>
                <a:cs typeface="Apple Chancery"/>
              </a:rPr>
              <a:t>The problem </a:t>
            </a:r>
            <a:r>
              <a:rPr lang="en-US" sz="2000" dirty="0">
                <a:latin typeface="Times New Roman"/>
                <a:cs typeface="Times New Roman"/>
              </a:rPr>
              <a:t>with </a:t>
            </a:r>
            <a:r>
              <a:rPr lang="en-US" sz="2000" dirty="0">
                <a:solidFill>
                  <a:srgbClr val="0000FF"/>
                </a:solidFill>
                <a:latin typeface="Times New Roman"/>
                <a:cs typeface="Times New Roman"/>
              </a:rPr>
              <a:t>energy transfer </a:t>
            </a:r>
            <a:r>
              <a:rPr lang="en-US" sz="2000" dirty="0">
                <a:latin typeface="Times New Roman"/>
                <a:cs typeface="Times New Roman"/>
              </a:rPr>
              <a:t>is </a:t>
            </a:r>
            <a:r>
              <a:rPr lang="en-US" sz="2000" dirty="0">
                <a:solidFill>
                  <a:srgbClr val="FF0000"/>
                </a:solidFill>
                <a:latin typeface="Times New Roman"/>
                <a:cs typeface="Times New Roman"/>
              </a:rPr>
              <a:t>energy loss to heat</a:t>
            </a:r>
            <a:r>
              <a:rPr lang="en-US" sz="2000" dirty="0">
                <a:latin typeface="Times New Roman"/>
                <a:cs typeface="Times New Roman"/>
              </a:rPr>
              <a:t>.  Heat comes </a:t>
            </a:r>
            <a:r>
              <a:rPr lang="en-US" sz="2000" dirty="0">
                <a:solidFill>
                  <a:srgbClr val="0000FF"/>
                </a:solidFill>
                <a:latin typeface="Times New Roman"/>
                <a:cs typeface="Times New Roman"/>
              </a:rPr>
              <a:t>from high current</a:t>
            </a:r>
            <a:r>
              <a:rPr lang="en-US" sz="2000" dirty="0">
                <a:latin typeface="Times New Roman"/>
                <a:cs typeface="Times New Roman"/>
              </a:rPr>
              <a:t>, so the trick is to </a:t>
            </a:r>
            <a:r>
              <a:rPr lang="en-US" sz="2000" dirty="0">
                <a:solidFill>
                  <a:srgbClr val="0000FF"/>
                </a:solidFill>
                <a:latin typeface="Times New Roman"/>
                <a:cs typeface="Times New Roman"/>
              </a:rPr>
              <a:t>lower the current </a:t>
            </a:r>
            <a:r>
              <a:rPr lang="en-US" sz="2000" dirty="0">
                <a:latin typeface="Times New Roman"/>
                <a:cs typeface="Times New Roman"/>
              </a:rPr>
              <a:t>for transfer to the city.</a:t>
            </a:r>
          </a:p>
        </p:txBody>
      </p:sp>
      <p:sp>
        <p:nvSpPr>
          <p:cNvPr id="9" name="TextBox 8"/>
          <p:cNvSpPr txBox="1"/>
          <p:nvPr/>
        </p:nvSpPr>
        <p:spPr>
          <a:xfrm>
            <a:off x="495299" y="1108313"/>
            <a:ext cx="8567738" cy="1015663"/>
          </a:xfrm>
          <a:prstGeom prst="rect">
            <a:avLst/>
          </a:prstGeom>
          <a:noFill/>
        </p:spPr>
        <p:txBody>
          <a:bodyPr wrap="square" rtlCol="0">
            <a:spAutoFit/>
          </a:bodyPr>
          <a:lstStyle/>
          <a:p>
            <a:r>
              <a:rPr lang="en-US" sz="2000" dirty="0">
                <a:solidFill>
                  <a:srgbClr val="FF0000"/>
                </a:solidFill>
                <a:latin typeface="Apple Chancery"/>
                <a:cs typeface="Apple Chancery"/>
              </a:rPr>
              <a:t>The coil’s ends </a:t>
            </a:r>
            <a:r>
              <a:rPr lang="en-US" sz="2000" dirty="0">
                <a:latin typeface="Times New Roman"/>
                <a:cs typeface="Times New Roman"/>
              </a:rPr>
              <a:t>are </a:t>
            </a:r>
            <a:r>
              <a:rPr lang="en-US" sz="2000" dirty="0">
                <a:solidFill>
                  <a:srgbClr val="0000FF"/>
                </a:solidFill>
                <a:latin typeface="Times New Roman"/>
                <a:cs typeface="Times New Roman"/>
              </a:rPr>
              <a:t>connected</a:t>
            </a:r>
            <a:r>
              <a:rPr lang="en-US" sz="2000" dirty="0">
                <a:latin typeface="Times New Roman"/>
                <a:cs typeface="Times New Roman"/>
              </a:rPr>
              <a:t> via </a:t>
            </a:r>
            <a:r>
              <a:rPr lang="en-US" sz="2000" dirty="0">
                <a:solidFill>
                  <a:srgbClr val="0000FF"/>
                </a:solidFill>
                <a:latin typeface="Times New Roman"/>
                <a:cs typeface="Times New Roman"/>
              </a:rPr>
              <a:t>sliding contacts to terminals </a:t>
            </a:r>
            <a:r>
              <a:rPr lang="en-US" sz="2000" dirty="0">
                <a:latin typeface="Times New Roman"/>
                <a:cs typeface="Times New Roman"/>
              </a:rPr>
              <a:t>that are, them-selves, connected to a </a:t>
            </a:r>
            <a:r>
              <a:rPr lang="en-US" sz="2000" i="1" dirty="0">
                <a:solidFill>
                  <a:srgbClr val="FF0000"/>
                </a:solidFill>
                <a:latin typeface="Times New Roman"/>
                <a:cs typeface="Times New Roman"/>
              </a:rPr>
              <a:t>step-up transformer</a:t>
            </a:r>
            <a:r>
              <a:rPr lang="en-US" sz="2000" i="1" dirty="0">
                <a:latin typeface="Times New Roman"/>
                <a:cs typeface="Times New Roman"/>
              </a:rPr>
              <a:t>.  </a:t>
            </a:r>
            <a:r>
              <a:rPr lang="en-US" sz="2000" dirty="0">
                <a:latin typeface="Times New Roman"/>
                <a:cs typeface="Times New Roman"/>
              </a:rPr>
              <a:t>This steps the voltage up (</a:t>
            </a:r>
            <a:r>
              <a:rPr lang="en-US" sz="2000" dirty="0" err="1">
                <a:latin typeface="Times New Roman"/>
                <a:cs typeface="Times New Roman"/>
              </a:rPr>
              <a:t>conse-quence</a:t>
            </a:r>
            <a:r>
              <a:rPr lang="en-US" sz="2000" dirty="0">
                <a:latin typeface="Times New Roman"/>
                <a:cs typeface="Times New Roman"/>
              </a:rPr>
              <a:t>: 50,000 volt high tension lines) and </a:t>
            </a:r>
            <a:r>
              <a:rPr lang="en-US" sz="2000" dirty="0">
                <a:solidFill>
                  <a:srgbClr val="0000FF"/>
                </a:solidFill>
                <a:latin typeface="Times New Roman"/>
                <a:cs typeface="Times New Roman"/>
              </a:rPr>
              <a:t>drops the current </a:t>
            </a:r>
            <a:r>
              <a:rPr lang="en-US" sz="2000" dirty="0">
                <a:latin typeface="Times New Roman"/>
                <a:cs typeface="Times New Roman"/>
              </a:rPr>
              <a:t>down close to zero.</a:t>
            </a:r>
          </a:p>
        </p:txBody>
      </p:sp>
      <p:sp>
        <p:nvSpPr>
          <p:cNvPr id="10" name="TextBox 9"/>
          <p:cNvSpPr txBox="1"/>
          <p:nvPr/>
        </p:nvSpPr>
        <p:spPr>
          <a:xfrm>
            <a:off x="495299" y="2198231"/>
            <a:ext cx="8293101" cy="1015663"/>
          </a:xfrm>
          <a:prstGeom prst="rect">
            <a:avLst/>
          </a:prstGeom>
          <a:noFill/>
        </p:spPr>
        <p:txBody>
          <a:bodyPr wrap="square" rtlCol="0">
            <a:spAutoFit/>
          </a:bodyPr>
          <a:lstStyle/>
          <a:p>
            <a:r>
              <a:rPr lang="en-US" sz="2000" dirty="0">
                <a:solidFill>
                  <a:srgbClr val="FF0000"/>
                </a:solidFill>
                <a:latin typeface="Apple Chancery"/>
                <a:cs typeface="Apple Chancery"/>
              </a:rPr>
              <a:t>As there are </a:t>
            </a:r>
            <a:r>
              <a:rPr lang="en-US" sz="2000" dirty="0">
                <a:latin typeface="Times New Roman"/>
                <a:cs typeface="Times New Roman"/>
              </a:rPr>
              <a:t>no toasters that can handle 50,000 volts, a </a:t>
            </a:r>
            <a:r>
              <a:rPr lang="en-US" sz="2000" dirty="0">
                <a:solidFill>
                  <a:srgbClr val="FF0000"/>
                </a:solidFill>
                <a:latin typeface="Times New Roman"/>
                <a:cs typeface="Times New Roman"/>
              </a:rPr>
              <a:t>step-down transformer </a:t>
            </a:r>
            <a:r>
              <a:rPr lang="en-US" sz="2000" dirty="0">
                <a:latin typeface="Times New Roman"/>
                <a:cs typeface="Times New Roman"/>
              </a:rPr>
              <a:t>is </a:t>
            </a:r>
            <a:r>
              <a:rPr lang="en-US" sz="2000" dirty="0">
                <a:solidFill>
                  <a:srgbClr val="0000FF"/>
                </a:solidFill>
                <a:latin typeface="Times New Roman"/>
                <a:cs typeface="Times New Roman"/>
              </a:rPr>
              <a:t>located in the city </a:t>
            </a:r>
            <a:r>
              <a:rPr lang="en-US" sz="2000" dirty="0">
                <a:latin typeface="Times New Roman"/>
                <a:cs typeface="Times New Roman"/>
              </a:rPr>
              <a:t>to drop the voltage down to 120 volts or 240 volts with appropriate rise in possible current.</a:t>
            </a:r>
          </a:p>
        </p:txBody>
      </p:sp>
      <p:grpSp>
        <p:nvGrpSpPr>
          <p:cNvPr id="31" name="Group 30"/>
          <p:cNvGrpSpPr/>
          <p:nvPr/>
        </p:nvGrpSpPr>
        <p:grpSpPr>
          <a:xfrm>
            <a:off x="1261042" y="3416300"/>
            <a:ext cx="2389958" cy="1781459"/>
            <a:chOff x="1016000" y="3858437"/>
            <a:chExt cx="1796799" cy="1339322"/>
          </a:xfrm>
        </p:grpSpPr>
        <p:sp>
          <p:nvSpPr>
            <p:cNvPr id="12" name="Parallelogram 11"/>
            <p:cNvSpPr/>
            <p:nvPr/>
          </p:nvSpPr>
          <p:spPr>
            <a:xfrm rot="2196175">
              <a:off x="1847599" y="3858437"/>
              <a:ext cx="965200" cy="697969"/>
            </a:xfrm>
            <a:prstGeom prst="parallelogram">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Parallelogram 13"/>
            <p:cNvSpPr/>
            <p:nvPr/>
          </p:nvSpPr>
          <p:spPr>
            <a:xfrm rot="2196175">
              <a:off x="1847599" y="3883838"/>
              <a:ext cx="965200" cy="697969"/>
            </a:xfrm>
            <a:prstGeom prst="parallelogram">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1016000" y="3909239"/>
              <a:ext cx="1796799" cy="1288520"/>
              <a:chOff x="6972300" y="1335920"/>
              <a:chExt cx="1796799" cy="1288520"/>
            </a:xfrm>
          </p:grpSpPr>
          <p:sp>
            <p:nvSpPr>
              <p:cNvPr id="20" name="Parallelogram 19"/>
              <p:cNvSpPr/>
              <p:nvPr/>
            </p:nvSpPr>
            <p:spPr>
              <a:xfrm rot="2196175">
                <a:off x="7803899" y="1335920"/>
                <a:ext cx="965200" cy="697969"/>
              </a:xfrm>
              <a:prstGeom prst="parallelogram">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Parallelogram 20"/>
              <p:cNvSpPr/>
              <p:nvPr/>
            </p:nvSpPr>
            <p:spPr>
              <a:xfrm rot="2196175">
                <a:off x="7803899" y="1361321"/>
                <a:ext cx="965200" cy="697969"/>
              </a:xfrm>
              <a:prstGeom prst="parallelogram">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Parallelogram 21"/>
              <p:cNvSpPr/>
              <p:nvPr/>
            </p:nvSpPr>
            <p:spPr>
              <a:xfrm rot="2196175">
                <a:off x="7803899" y="1386722"/>
                <a:ext cx="965200" cy="697969"/>
              </a:xfrm>
              <a:prstGeom prst="parallelogram">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Parallelogram 22"/>
              <p:cNvSpPr/>
              <p:nvPr/>
            </p:nvSpPr>
            <p:spPr>
              <a:xfrm rot="2196175">
                <a:off x="7803899" y="1412123"/>
                <a:ext cx="965200" cy="697969"/>
              </a:xfrm>
              <a:prstGeom prst="parallelogram">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Parallelogram 23"/>
              <p:cNvSpPr/>
              <p:nvPr/>
            </p:nvSpPr>
            <p:spPr>
              <a:xfrm rot="2196175">
                <a:off x="7803899" y="1437524"/>
                <a:ext cx="965200" cy="697969"/>
              </a:xfrm>
              <a:prstGeom prst="parallelogram">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Parallelogram 24"/>
              <p:cNvSpPr/>
              <p:nvPr/>
            </p:nvSpPr>
            <p:spPr>
              <a:xfrm rot="2196175">
                <a:off x="7803899" y="1462925"/>
                <a:ext cx="965200" cy="697969"/>
              </a:xfrm>
              <a:prstGeom prst="parallelogram">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8" name="Straight Connector 27"/>
              <p:cNvCxnSpPr/>
              <p:nvPr/>
            </p:nvCxnSpPr>
            <p:spPr>
              <a:xfrm flipV="1">
                <a:off x="6972300" y="1932008"/>
                <a:ext cx="1028700" cy="692432"/>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9" name="Freeform 28"/>
            <p:cNvSpPr/>
            <p:nvPr/>
          </p:nvSpPr>
          <p:spPr>
            <a:xfrm>
              <a:off x="1633127" y="4419600"/>
              <a:ext cx="222951" cy="355740"/>
            </a:xfrm>
            <a:custGeom>
              <a:avLst/>
              <a:gdLst>
                <a:gd name="connsiteX0" fmla="*/ 207433 w 268578"/>
                <a:gd name="connsiteY0" fmla="*/ 0 h 397933"/>
                <a:gd name="connsiteX1" fmla="*/ 262467 w 268578"/>
                <a:gd name="connsiteY1" fmla="*/ 55033 h 397933"/>
                <a:gd name="connsiteX2" fmla="*/ 262467 w 268578"/>
                <a:gd name="connsiteY2" fmla="*/ 97367 h 397933"/>
                <a:gd name="connsiteX3" fmla="*/ 220133 w 268578"/>
                <a:gd name="connsiteY3" fmla="*/ 173567 h 397933"/>
                <a:gd name="connsiteX4" fmla="*/ 165100 w 268578"/>
                <a:gd name="connsiteY4" fmla="*/ 232833 h 397933"/>
                <a:gd name="connsiteX5" fmla="*/ 63500 w 268578"/>
                <a:gd name="connsiteY5" fmla="*/ 325967 h 397933"/>
                <a:gd name="connsiteX6" fmla="*/ 0 w 268578"/>
                <a:gd name="connsiteY6" fmla="*/ 397933 h 39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578" h="397933">
                  <a:moveTo>
                    <a:pt x="207433" y="0"/>
                  </a:moveTo>
                  <a:cubicBezTo>
                    <a:pt x="230364" y="19402"/>
                    <a:pt x="253295" y="38805"/>
                    <a:pt x="262467" y="55033"/>
                  </a:cubicBezTo>
                  <a:cubicBezTo>
                    <a:pt x="271639" y="71261"/>
                    <a:pt x="269523" y="77611"/>
                    <a:pt x="262467" y="97367"/>
                  </a:cubicBezTo>
                  <a:cubicBezTo>
                    <a:pt x="255411" y="117123"/>
                    <a:pt x="236361" y="150989"/>
                    <a:pt x="220133" y="173567"/>
                  </a:cubicBezTo>
                  <a:cubicBezTo>
                    <a:pt x="203905" y="196145"/>
                    <a:pt x="191206" y="207433"/>
                    <a:pt x="165100" y="232833"/>
                  </a:cubicBezTo>
                  <a:cubicBezTo>
                    <a:pt x="138994" y="258233"/>
                    <a:pt x="91017" y="298450"/>
                    <a:pt x="63500" y="325967"/>
                  </a:cubicBezTo>
                  <a:cubicBezTo>
                    <a:pt x="35983" y="353484"/>
                    <a:pt x="17991" y="375708"/>
                    <a:pt x="0" y="397933"/>
                  </a:cubicBezTo>
                </a:path>
              </a:pathLst>
            </a:cu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a:off x="1871133" y="4613005"/>
              <a:ext cx="245534" cy="52128"/>
            </a:xfrm>
            <a:custGeom>
              <a:avLst/>
              <a:gdLst>
                <a:gd name="connsiteX0" fmla="*/ 245534 w 245534"/>
                <a:gd name="connsiteY0" fmla="*/ 52128 h 52128"/>
                <a:gd name="connsiteX1" fmla="*/ 139700 w 245534"/>
                <a:gd name="connsiteY1" fmla="*/ 5562 h 52128"/>
                <a:gd name="connsiteX2" fmla="*/ 93134 w 245534"/>
                <a:gd name="connsiteY2" fmla="*/ 1328 h 52128"/>
                <a:gd name="connsiteX3" fmla="*/ 55034 w 245534"/>
                <a:gd name="connsiteY3" fmla="*/ 9795 h 52128"/>
                <a:gd name="connsiteX4" fmla="*/ 0 w 245534"/>
                <a:gd name="connsiteY4" fmla="*/ 18262 h 52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34" h="52128">
                  <a:moveTo>
                    <a:pt x="245534" y="52128"/>
                  </a:moveTo>
                  <a:cubicBezTo>
                    <a:pt x="205317" y="33078"/>
                    <a:pt x="165100" y="14029"/>
                    <a:pt x="139700" y="5562"/>
                  </a:cubicBezTo>
                  <a:cubicBezTo>
                    <a:pt x="114300" y="-2905"/>
                    <a:pt x="107245" y="622"/>
                    <a:pt x="93134" y="1328"/>
                  </a:cubicBezTo>
                  <a:cubicBezTo>
                    <a:pt x="79023" y="2033"/>
                    <a:pt x="70556" y="6973"/>
                    <a:pt x="55034" y="9795"/>
                  </a:cubicBezTo>
                  <a:cubicBezTo>
                    <a:pt x="39512" y="12617"/>
                    <a:pt x="0" y="18262"/>
                    <a:pt x="0" y="18262"/>
                  </a:cubicBezTo>
                </a:path>
              </a:pathLst>
            </a:cu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3" name="Group 32"/>
          <p:cNvGrpSpPr/>
          <p:nvPr/>
        </p:nvGrpSpPr>
        <p:grpSpPr>
          <a:xfrm>
            <a:off x="1862855" y="5202799"/>
            <a:ext cx="1005647" cy="1155668"/>
            <a:chOff x="3274777" y="2516188"/>
            <a:chExt cx="1757598" cy="1997102"/>
          </a:xfrm>
        </p:grpSpPr>
        <p:grpSp>
          <p:nvGrpSpPr>
            <p:cNvPr id="34" name="Group 208"/>
            <p:cNvGrpSpPr>
              <a:grpSpLocks/>
            </p:cNvGrpSpPr>
            <p:nvPr/>
          </p:nvGrpSpPr>
          <p:grpSpPr bwMode="auto">
            <a:xfrm rot="5400000">
              <a:off x="3925094" y="2096294"/>
              <a:ext cx="455612" cy="1752600"/>
              <a:chOff x="3935" y="1728"/>
              <a:chExt cx="96" cy="480"/>
            </a:xfrm>
          </p:grpSpPr>
          <p:sp>
            <p:nvSpPr>
              <p:cNvPr id="56" name="Arc 209"/>
              <p:cNvSpPr>
                <a:spLocks noChangeAspect="1"/>
              </p:cNvSpPr>
              <p:nvPr/>
            </p:nvSpPr>
            <p:spPr bwMode="auto">
              <a:xfrm rot="5400000" flipV="1">
                <a:off x="3947" y="1895"/>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7" name="Arc 210"/>
              <p:cNvSpPr>
                <a:spLocks noChangeAspect="1"/>
              </p:cNvSpPr>
              <p:nvPr/>
            </p:nvSpPr>
            <p:spPr bwMode="auto">
              <a:xfrm rot="5400000" flipV="1">
                <a:off x="3947" y="1943"/>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8" name="Arc 211"/>
              <p:cNvSpPr>
                <a:spLocks noChangeAspect="1"/>
              </p:cNvSpPr>
              <p:nvPr/>
            </p:nvSpPr>
            <p:spPr bwMode="auto">
              <a:xfrm rot="5400000" flipV="1">
                <a:off x="3946" y="1991"/>
                <a:ext cx="25" cy="48"/>
              </a:xfrm>
              <a:custGeom>
                <a:avLst/>
                <a:gdLst>
                  <a:gd name="T0" fmla="*/ 0 w 43180"/>
                  <a:gd name="T1" fmla="*/ 46 h 21600"/>
                  <a:gd name="T2" fmla="*/ 25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9" name="Arc 212"/>
              <p:cNvSpPr>
                <a:spLocks noChangeAspect="1"/>
              </p:cNvSpPr>
              <p:nvPr/>
            </p:nvSpPr>
            <p:spPr bwMode="auto">
              <a:xfrm rot="5400000" flipV="1">
                <a:off x="3947" y="1847"/>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0" name="Line 213"/>
              <p:cNvSpPr>
                <a:spLocks noChangeAspect="1" noChangeShapeType="1"/>
              </p:cNvSpPr>
              <p:nvPr/>
            </p:nvSpPr>
            <p:spPr bwMode="auto">
              <a:xfrm rot="5400000" flipH="1">
                <a:off x="3941" y="1770"/>
                <a:ext cx="83" cy="0"/>
              </a:xfrm>
              <a:prstGeom prst="line">
                <a:avLst/>
              </a:prstGeom>
              <a:noFill/>
              <a:ln w="1270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1" name="Line 214"/>
              <p:cNvSpPr>
                <a:spLocks noChangeAspect="1" noChangeShapeType="1"/>
              </p:cNvSpPr>
              <p:nvPr/>
            </p:nvSpPr>
            <p:spPr bwMode="auto">
              <a:xfrm rot="5400000" flipH="1">
                <a:off x="3940" y="2166"/>
                <a:ext cx="85" cy="0"/>
              </a:xfrm>
              <a:prstGeom prst="line">
                <a:avLst/>
              </a:prstGeom>
              <a:noFill/>
              <a:ln w="1270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2" name="Arc 215"/>
              <p:cNvSpPr>
                <a:spLocks noChangeAspect="1"/>
              </p:cNvSpPr>
              <p:nvPr/>
            </p:nvSpPr>
            <p:spPr bwMode="auto">
              <a:xfrm rot="5400000">
                <a:off x="3970" y="1870"/>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4" name="Arc 216"/>
              <p:cNvSpPr>
                <a:spLocks noChangeAspect="1"/>
              </p:cNvSpPr>
              <p:nvPr/>
            </p:nvSpPr>
            <p:spPr bwMode="auto">
              <a:xfrm rot="5400000">
                <a:off x="3970" y="1918"/>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5" name="Arc 217"/>
              <p:cNvSpPr>
                <a:spLocks noChangeAspect="1"/>
              </p:cNvSpPr>
              <p:nvPr/>
            </p:nvSpPr>
            <p:spPr bwMode="auto">
              <a:xfrm rot="5400000" flipV="1">
                <a:off x="3947" y="2039"/>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6" name="Arc 218"/>
              <p:cNvSpPr>
                <a:spLocks noChangeAspect="1"/>
              </p:cNvSpPr>
              <p:nvPr/>
            </p:nvSpPr>
            <p:spPr bwMode="auto">
              <a:xfrm rot="5400000">
                <a:off x="3970" y="1966"/>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7" name="Arc 219"/>
              <p:cNvSpPr>
                <a:spLocks noChangeAspect="1"/>
              </p:cNvSpPr>
              <p:nvPr/>
            </p:nvSpPr>
            <p:spPr bwMode="auto">
              <a:xfrm rot="5400000">
                <a:off x="3970" y="2014"/>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8" name="Arc 220"/>
              <p:cNvSpPr>
                <a:spLocks noChangeAspect="1"/>
              </p:cNvSpPr>
              <p:nvPr/>
            </p:nvSpPr>
            <p:spPr bwMode="auto">
              <a:xfrm rot="5400000">
                <a:off x="3969" y="1823"/>
                <a:ext cx="73" cy="50"/>
              </a:xfrm>
              <a:custGeom>
                <a:avLst/>
                <a:gdLst>
                  <a:gd name="T0" fmla="*/ 0 w 43200"/>
                  <a:gd name="T1" fmla="*/ 50 h 22481"/>
                  <a:gd name="T2" fmla="*/ 73 w 43200"/>
                  <a:gd name="T3" fmla="*/ 48 h 22481"/>
                  <a:gd name="T4" fmla="*/ 37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9" name="Arc 221"/>
              <p:cNvSpPr>
                <a:spLocks noChangeAspect="1"/>
              </p:cNvSpPr>
              <p:nvPr/>
            </p:nvSpPr>
            <p:spPr bwMode="auto">
              <a:xfrm rot="5400000">
                <a:off x="3969" y="2063"/>
                <a:ext cx="73" cy="50"/>
              </a:xfrm>
              <a:custGeom>
                <a:avLst/>
                <a:gdLst>
                  <a:gd name="T0" fmla="*/ 0 w 43200"/>
                  <a:gd name="T1" fmla="*/ 50 h 22481"/>
                  <a:gd name="T2" fmla="*/ 73 w 43200"/>
                  <a:gd name="T3" fmla="*/ 48 h 22481"/>
                  <a:gd name="T4" fmla="*/ 37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35" name="Group 208"/>
            <p:cNvGrpSpPr>
              <a:grpSpLocks/>
            </p:cNvGrpSpPr>
            <p:nvPr/>
          </p:nvGrpSpPr>
          <p:grpSpPr bwMode="auto">
            <a:xfrm rot="5400000">
              <a:off x="3925093" y="3012282"/>
              <a:ext cx="455613" cy="1752600"/>
              <a:chOff x="3935" y="1728"/>
              <a:chExt cx="96" cy="480"/>
            </a:xfrm>
          </p:grpSpPr>
          <p:sp>
            <p:nvSpPr>
              <p:cNvPr id="43" name="Arc 209"/>
              <p:cNvSpPr>
                <a:spLocks noChangeAspect="1"/>
              </p:cNvSpPr>
              <p:nvPr/>
            </p:nvSpPr>
            <p:spPr bwMode="auto">
              <a:xfrm rot="5400000" flipV="1">
                <a:off x="3947" y="1895"/>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4" name="Arc 210"/>
              <p:cNvSpPr>
                <a:spLocks noChangeAspect="1"/>
              </p:cNvSpPr>
              <p:nvPr/>
            </p:nvSpPr>
            <p:spPr bwMode="auto">
              <a:xfrm rot="5400000" flipV="1">
                <a:off x="3947" y="1943"/>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 name="Arc 211"/>
              <p:cNvSpPr>
                <a:spLocks noChangeAspect="1"/>
              </p:cNvSpPr>
              <p:nvPr/>
            </p:nvSpPr>
            <p:spPr bwMode="auto">
              <a:xfrm rot="5400000" flipV="1">
                <a:off x="3946" y="1991"/>
                <a:ext cx="25" cy="48"/>
              </a:xfrm>
              <a:custGeom>
                <a:avLst/>
                <a:gdLst>
                  <a:gd name="T0" fmla="*/ 0 w 43180"/>
                  <a:gd name="T1" fmla="*/ 46 h 21600"/>
                  <a:gd name="T2" fmla="*/ 25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 name="Arc 212"/>
              <p:cNvSpPr>
                <a:spLocks noChangeAspect="1"/>
              </p:cNvSpPr>
              <p:nvPr/>
            </p:nvSpPr>
            <p:spPr bwMode="auto">
              <a:xfrm rot="5400000" flipV="1">
                <a:off x="3947" y="1847"/>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7" name="Line 213"/>
              <p:cNvSpPr>
                <a:spLocks noChangeAspect="1" noChangeShapeType="1"/>
              </p:cNvSpPr>
              <p:nvPr/>
            </p:nvSpPr>
            <p:spPr bwMode="auto">
              <a:xfrm rot="5400000" flipH="1">
                <a:off x="3941" y="1770"/>
                <a:ext cx="83" cy="0"/>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8" name="Line 214"/>
              <p:cNvSpPr>
                <a:spLocks noChangeAspect="1" noChangeShapeType="1"/>
              </p:cNvSpPr>
              <p:nvPr/>
            </p:nvSpPr>
            <p:spPr bwMode="auto">
              <a:xfrm rot="5400000" flipH="1">
                <a:off x="3940" y="2166"/>
                <a:ext cx="85" cy="0"/>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49" name="Arc 215"/>
              <p:cNvSpPr>
                <a:spLocks noChangeAspect="1"/>
              </p:cNvSpPr>
              <p:nvPr/>
            </p:nvSpPr>
            <p:spPr bwMode="auto">
              <a:xfrm rot="5400000">
                <a:off x="3970" y="1870"/>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 name="Arc 216"/>
              <p:cNvSpPr>
                <a:spLocks noChangeAspect="1"/>
              </p:cNvSpPr>
              <p:nvPr/>
            </p:nvSpPr>
            <p:spPr bwMode="auto">
              <a:xfrm rot="5400000">
                <a:off x="3970" y="1918"/>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1" name="Arc 217"/>
              <p:cNvSpPr>
                <a:spLocks noChangeAspect="1"/>
              </p:cNvSpPr>
              <p:nvPr/>
            </p:nvSpPr>
            <p:spPr bwMode="auto">
              <a:xfrm rot="5400000" flipV="1">
                <a:off x="3947" y="2039"/>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2" name="Arc 218"/>
              <p:cNvSpPr>
                <a:spLocks noChangeAspect="1"/>
              </p:cNvSpPr>
              <p:nvPr/>
            </p:nvSpPr>
            <p:spPr bwMode="auto">
              <a:xfrm rot="5400000">
                <a:off x="3970" y="1966"/>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3" name="Arc 219"/>
              <p:cNvSpPr>
                <a:spLocks noChangeAspect="1"/>
              </p:cNvSpPr>
              <p:nvPr/>
            </p:nvSpPr>
            <p:spPr bwMode="auto">
              <a:xfrm rot="5400000">
                <a:off x="3970" y="2014"/>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4" name="Arc 220"/>
              <p:cNvSpPr>
                <a:spLocks noChangeAspect="1"/>
              </p:cNvSpPr>
              <p:nvPr/>
            </p:nvSpPr>
            <p:spPr bwMode="auto">
              <a:xfrm rot="5400000">
                <a:off x="3969" y="1823"/>
                <a:ext cx="73" cy="50"/>
              </a:xfrm>
              <a:custGeom>
                <a:avLst/>
                <a:gdLst>
                  <a:gd name="T0" fmla="*/ 0 w 43200"/>
                  <a:gd name="T1" fmla="*/ 50 h 22481"/>
                  <a:gd name="T2" fmla="*/ 73 w 43200"/>
                  <a:gd name="T3" fmla="*/ 48 h 22481"/>
                  <a:gd name="T4" fmla="*/ 37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5" name="Arc 221"/>
              <p:cNvSpPr>
                <a:spLocks noChangeAspect="1"/>
              </p:cNvSpPr>
              <p:nvPr/>
            </p:nvSpPr>
            <p:spPr bwMode="auto">
              <a:xfrm rot="5400000">
                <a:off x="3969" y="2063"/>
                <a:ext cx="73" cy="50"/>
              </a:xfrm>
              <a:custGeom>
                <a:avLst/>
                <a:gdLst>
                  <a:gd name="T0" fmla="*/ 0 w 43200"/>
                  <a:gd name="T1" fmla="*/ 50 h 22481"/>
                  <a:gd name="T2" fmla="*/ 73 w 43200"/>
                  <a:gd name="T3" fmla="*/ 48 h 22481"/>
                  <a:gd name="T4" fmla="*/ 37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cxnSp>
          <p:nvCxnSpPr>
            <p:cNvPr id="36" name="Straight Connector 96"/>
            <p:cNvCxnSpPr>
              <a:cxnSpLocks noChangeShapeType="1"/>
            </p:cNvCxnSpPr>
            <p:nvPr/>
          </p:nvCxnSpPr>
          <p:spPr bwMode="auto">
            <a:xfrm rot="5400000" flipH="1" flipV="1">
              <a:off x="3048794" y="2742407"/>
              <a:ext cx="454025" cy="1587"/>
            </a:xfrm>
            <a:prstGeom prst="line">
              <a:avLst/>
            </a:prstGeom>
            <a:noFill/>
            <a:ln w="12700">
              <a:solidFill>
                <a:srgbClr val="0000FF"/>
              </a:solidFill>
              <a:round/>
              <a:headEnd/>
              <a:tailEnd/>
            </a:ln>
          </p:spPr>
        </p:cxnSp>
        <p:cxnSp>
          <p:nvCxnSpPr>
            <p:cNvPr id="37" name="Straight Connector 97"/>
            <p:cNvCxnSpPr>
              <a:cxnSpLocks noChangeShapeType="1"/>
            </p:cNvCxnSpPr>
            <p:nvPr/>
          </p:nvCxnSpPr>
          <p:spPr bwMode="auto">
            <a:xfrm rot="5400000" flipH="1" flipV="1">
              <a:off x="4802981" y="2742407"/>
              <a:ext cx="454025" cy="1588"/>
            </a:xfrm>
            <a:prstGeom prst="line">
              <a:avLst/>
            </a:prstGeom>
            <a:noFill/>
            <a:ln w="12700">
              <a:solidFill>
                <a:srgbClr val="0000FF"/>
              </a:solidFill>
              <a:round/>
              <a:headEnd/>
              <a:tailEnd/>
            </a:ln>
          </p:spPr>
        </p:cxnSp>
        <p:cxnSp>
          <p:nvCxnSpPr>
            <p:cNvPr id="38" name="Straight Connector 98"/>
            <p:cNvCxnSpPr>
              <a:cxnSpLocks noChangeShapeType="1"/>
            </p:cNvCxnSpPr>
            <p:nvPr/>
          </p:nvCxnSpPr>
          <p:spPr bwMode="auto">
            <a:xfrm flipV="1">
              <a:off x="3274777" y="3889376"/>
              <a:ext cx="3410" cy="623914"/>
            </a:xfrm>
            <a:prstGeom prst="line">
              <a:avLst/>
            </a:prstGeom>
            <a:noFill/>
            <a:ln w="12700">
              <a:solidFill>
                <a:srgbClr val="0000FF"/>
              </a:solidFill>
              <a:round/>
              <a:headEnd/>
              <a:tailEnd/>
            </a:ln>
          </p:spPr>
        </p:cxnSp>
        <p:cxnSp>
          <p:nvCxnSpPr>
            <p:cNvPr id="39" name="Straight Connector 99"/>
            <p:cNvCxnSpPr>
              <a:cxnSpLocks noChangeShapeType="1"/>
            </p:cNvCxnSpPr>
            <p:nvPr/>
          </p:nvCxnSpPr>
          <p:spPr bwMode="auto">
            <a:xfrm rot="5400000" flipH="1" flipV="1">
              <a:off x="4804569" y="4115594"/>
              <a:ext cx="454025" cy="1587"/>
            </a:xfrm>
            <a:prstGeom prst="line">
              <a:avLst/>
            </a:prstGeom>
            <a:noFill/>
            <a:ln w="12700">
              <a:solidFill>
                <a:srgbClr val="0000FF"/>
              </a:solidFill>
              <a:round/>
              <a:headEnd/>
              <a:tailEnd/>
            </a:ln>
          </p:spPr>
        </p:cxnSp>
        <p:cxnSp>
          <p:nvCxnSpPr>
            <p:cNvPr id="40" name="Straight Connector 101"/>
            <p:cNvCxnSpPr>
              <a:cxnSpLocks noChangeShapeType="1"/>
            </p:cNvCxnSpPr>
            <p:nvPr/>
          </p:nvCxnSpPr>
          <p:spPr bwMode="auto">
            <a:xfrm>
              <a:off x="3657600" y="3276600"/>
              <a:ext cx="1066800" cy="1588"/>
            </a:xfrm>
            <a:prstGeom prst="line">
              <a:avLst/>
            </a:prstGeom>
            <a:noFill/>
            <a:ln w="12700" cmpd="sng">
              <a:solidFill>
                <a:srgbClr val="0000FF"/>
              </a:solidFill>
              <a:round/>
              <a:headEnd/>
              <a:tailEnd/>
            </a:ln>
          </p:spPr>
        </p:cxnSp>
        <p:cxnSp>
          <p:nvCxnSpPr>
            <p:cNvPr id="41" name="Straight Connector 102"/>
            <p:cNvCxnSpPr>
              <a:cxnSpLocks noChangeShapeType="1"/>
            </p:cNvCxnSpPr>
            <p:nvPr/>
          </p:nvCxnSpPr>
          <p:spPr bwMode="auto">
            <a:xfrm>
              <a:off x="3657600" y="3427413"/>
              <a:ext cx="1066800" cy="1587"/>
            </a:xfrm>
            <a:prstGeom prst="line">
              <a:avLst/>
            </a:prstGeom>
            <a:noFill/>
            <a:ln w="12700" cmpd="sng">
              <a:solidFill>
                <a:srgbClr val="0000FF"/>
              </a:solidFill>
              <a:round/>
              <a:headEnd/>
              <a:tailEnd/>
            </a:ln>
          </p:spPr>
        </p:cxnSp>
        <p:cxnSp>
          <p:nvCxnSpPr>
            <p:cNvPr id="42" name="Straight Connector 103"/>
            <p:cNvCxnSpPr>
              <a:cxnSpLocks noChangeShapeType="1"/>
            </p:cNvCxnSpPr>
            <p:nvPr/>
          </p:nvCxnSpPr>
          <p:spPr bwMode="auto">
            <a:xfrm>
              <a:off x="3657600" y="3579813"/>
              <a:ext cx="1066800" cy="1587"/>
            </a:xfrm>
            <a:prstGeom prst="line">
              <a:avLst/>
            </a:prstGeom>
            <a:noFill/>
            <a:ln w="12700" cmpd="sng">
              <a:solidFill>
                <a:srgbClr val="0000FF"/>
              </a:solidFill>
              <a:round/>
              <a:headEnd/>
              <a:tailEnd/>
            </a:ln>
          </p:spPr>
        </p:cxnSp>
      </p:grpSp>
      <p:sp>
        <p:nvSpPr>
          <p:cNvPr id="32" name="Freeform 31"/>
          <p:cNvSpPr/>
          <p:nvPr/>
        </p:nvSpPr>
        <p:spPr>
          <a:xfrm>
            <a:off x="1860790" y="4597400"/>
            <a:ext cx="290213" cy="622300"/>
          </a:xfrm>
          <a:custGeom>
            <a:avLst/>
            <a:gdLst>
              <a:gd name="connsiteX0" fmla="*/ 6110 w 290213"/>
              <a:gd name="connsiteY0" fmla="*/ 622300 h 622300"/>
              <a:gd name="connsiteX1" fmla="*/ 6110 w 290213"/>
              <a:gd name="connsiteY1" fmla="*/ 508000 h 622300"/>
              <a:gd name="connsiteX2" fmla="*/ 69610 w 290213"/>
              <a:gd name="connsiteY2" fmla="*/ 368300 h 622300"/>
              <a:gd name="connsiteX3" fmla="*/ 222010 w 290213"/>
              <a:gd name="connsiteY3" fmla="*/ 203200 h 622300"/>
              <a:gd name="connsiteX4" fmla="*/ 285510 w 290213"/>
              <a:gd name="connsiteY4" fmla="*/ 101600 h 622300"/>
              <a:gd name="connsiteX5" fmla="*/ 285510 w 290213"/>
              <a:gd name="connsiteY5" fmla="*/ 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213" h="622300">
                <a:moveTo>
                  <a:pt x="6110" y="622300"/>
                </a:moveTo>
                <a:cubicBezTo>
                  <a:pt x="818" y="586316"/>
                  <a:pt x="-4473" y="550333"/>
                  <a:pt x="6110" y="508000"/>
                </a:cubicBezTo>
                <a:cubicBezTo>
                  <a:pt x="16693" y="465667"/>
                  <a:pt x="33627" y="419100"/>
                  <a:pt x="69610" y="368300"/>
                </a:cubicBezTo>
                <a:cubicBezTo>
                  <a:pt x="105593" y="317500"/>
                  <a:pt x="186027" y="247650"/>
                  <a:pt x="222010" y="203200"/>
                </a:cubicBezTo>
                <a:cubicBezTo>
                  <a:pt x="257993" y="158750"/>
                  <a:pt x="274927" y="135467"/>
                  <a:pt x="285510" y="101600"/>
                </a:cubicBezTo>
                <a:cubicBezTo>
                  <a:pt x="296093" y="67733"/>
                  <a:pt x="285510" y="0"/>
                  <a:pt x="285510" y="0"/>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Freeform 70"/>
          <p:cNvSpPr/>
          <p:nvPr/>
        </p:nvSpPr>
        <p:spPr>
          <a:xfrm>
            <a:off x="2421154" y="4428067"/>
            <a:ext cx="445965" cy="778933"/>
          </a:xfrm>
          <a:custGeom>
            <a:avLst/>
            <a:gdLst>
              <a:gd name="connsiteX0" fmla="*/ 444813 w 445965"/>
              <a:gd name="connsiteY0" fmla="*/ 778933 h 778933"/>
              <a:gd name="connsiteX1" fmla="*/ 440579 w 445965"/>
              <a:gd name="connsiteY1" fmla="*/ 664633 h 778933"/>
              <a:gd name="connsiteX2" fmla="*/ 402479 w 445965"/>
              <a:gd name="connsiteY2" fmla="*/ 567266 h 778933"/>
              <a:gd name="connsiteX3" fmla="*/ 317813 w 445965"/>
              <a:gd name="connsiteY3" fmla="*/ 491066 h 778933"/>
              <a:gd name="connsiteX4" fmla="*/ 211979 w 445965"/>
              <a:gd name="connsiteY4" fmla="*/ 440266 h 778933"/>
              <a:gd name="connsiteX5" fmla="*/ 84979 w 445965"/>
              <a:gd name="connsiteY5" fmla="*/ 364066 h 778933"/>
              <a:gd name="connsiteX6" fmla="*/ 25713 w 445965"/>
              <a:gd name="connsiteY6" fmla="*/ 300566 h 778933"/>
              <a:gd name="connsiteX7" fmla="*/ 4546 w 445965"/>
              <a:gd name="connsiteY7" fmla="*/ 211666 h 778933"/>
              <a:gd name="connsiteX8" fmla="*/ 313 w 445965"/>
              <a:gd name="connsiteY8" fmla="*/ 114300 h 778933"/>
              <a:gd name="connsiteX9" fmla="*/ 313 w 445965"/>
              <a:gd name="connsiteY9" fmla="*/ 0 h 778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5965" h="778933">
                <a:moveTo>
                  <a:pt x="444813" y="778933"/>
                </a:moveTo>
                <a:cubicBezTo>
                  <a:pt x="446224" y="739422"/>
                  <a:pt x="447635" y="699911"/>
                  <a:pt x="440579" y="664633"/>
                </a:cubicBezTo>
                <a:cubicBezTo>
                  <a:pt x="433523" y="629355"/>
                  <a:pt x="422940" y="596194"/>
                  <a:pt x="402479" y="567266"/>
                </a:cubicBezTo>
                <a:cubicBezTo>
                  <a:pt x="382018" y="538338"/>
                  <a:pt x="349563" y="512233"/>
                  <a:pt x="317813" y="491066"/>
                </a:cubicBezTo>
                <a:cubicBezTo>
                  <a:pt x="286063" y="469899"/>
                  <a:pt x="250785" y="461433"/>
                  <a:pt x="211979" y="440266"/>
                </a:cubicBezTo>
                <a:cubicBezTo>
                  <a:pt x="173173" y="419099"/>
                  <a:pt x="116023" y="387349"/>
                  <a:pt x="84979" y="364066"/>
                </a:cubicBezTo>
                <a:cubicBezTo>
                  <a:pt x="53935" y="340783"/>
                  <a:pt x="39118" y="325966"/>
                  <a:pt x="25713" y="300566"/>
                </a:cubicBezTo>
                <a:cubicBezTo>
                  <a:pt x="12308" y="275166"/>
                  <a:pt x="8779" y="242710"/>
                  <a:pt x="4546" y="211666"/>
                </a:cubicBezTo>
                <a:cubicBezTo>
                  <a:pt x="313" y="180622"/>
                  <a:pt x="1018" y="149578"/>
                  <a:pt x="313" y="114300"/>
                </a:cubicBezTo>
                <a:cubicBezTo>
                  <a:pt x="-393" y="79022"/>
                  <a:pt x="313" y="0"/>
                  <a:pt x="313" y="0"/>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14" name="Group 113"/>
          <p:cNvGrpSpPr/>
          <p:nvPr/>
        </p:nvGrpSpPr>
        <p:grpSpPr>
          <a:xfrm>
            <a:off x="6674090" y="4439841"/>
            <a:ext cx="1007712" cy="1917701"/>
            <a:chOff x="3067290" y="4440767"/>
            <a:chExt cx="1007712" cy="1917701"/>
          </a:xfrm>
        </p:grpSpPr>
        <p:grpSp>
          <p:nvGrpSpPr>
            <p:cNvPr id="74" name="Group 73"/>
            <p:cNvGrpSpPr/>
            <p:nvPr/>
          </p:nvGrpSpPr>
          <p:grpSpPr>
            <a:xfrm>
              <a:off x="3069490" y="5215500"/>
              <a:ext cx="1005512" cy="1142968"/>
              <a:chOff x="3275013" y="2516188"/>
              <a:chExt cx="1757362" cy="1975155"/>
            </a:xfrm>
          </p:grpSpPr>
          <p:grpSp>
            <p:nvGrpSpPr>
              <p:cNvPr id="75" name="Group 208"/>
              <p:cNvGrpSpPr>
                <a:grpSpLocks/>
              </p:cNvGrpSpPr>
              <p:nvPr/>
            </p:nvGrpSpPr>
            <p:grpSpPr bwMode="auto">
              <a:xfrm rot="5400000">
                <a:off x="3925094" y="2096294"/>
                <a:ext cx="455612" cy="1752600"/>
                <a:chOff x="3935" y="1728"/>
                <a:chExt cx="96" cy="480"/>
              </a:xfrm>
            </p:grpSpPr>
            <p:sp>
              <p:nvSpPr>
                <p:cNvPr id="98" name="Arc 209"/>
                <p:cNvSpPr>
                  <a:spLocks noChangeAspect="1"/>
                </p:cNvSpPr>
                <p:nvPr/>
              </p:nvSpPr>
              <p:spPr bwMode="auto">
                <a:xfrm rot="5400000" flipV="1">
                  <a:off x="3947" y="1895"/>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9" name="Arc 210"/>
                <p:cNvSpPr>
                  <a:spLocks noChangeAspect="1"/>
                </p:cNvSpPr>
                <p:nvPr/>
              </p:nvSpPr>
              <p:spPr bwMode="auto">
                <a:xfrm rot="5400000" flipV="1">
                  <a:off x="3947" y="1943"/>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0" name="Arc 211"/>
                <p:cNvSpPr>
                  <a:spLocks noChangeAspect="1"/>
                </p:cNvSpPr>
                <p:nvPr/>
              </p:nvSpPr>
              <p:spPr bwMode="auto">
                <a:xfrm rot="5400000" flipV="1">
                  <a:off x="3946" y="1991"/>
                  <a:ext cx="25" cy="48"/>
                </a:xfrm>
                <a:custGeom>
                  <a:avLst/>
                  <a:gdLst>
                    <a:gd name="T0" fmla="*/ 0 w 43180"/>
                    <a:gd name="T1" fmla="*/ 46 h 21600"/>
                    <a:gd name="T2" fmla="*/ 25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1" name="Arc 212"/>
                <p:cNvSpPr>
                  <a:spLocks noChangeAspect="1"/>
                </p:cNvSpPr>
                <p:nvPr/>
              </p:nvSpPr>
              <p:spPr bwMode="auto">
                <a:xfrm rot="5400000" flipV="1">
                  <a:off x="3947" y="1847"/>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2" name="Line 213"/>
                <p:cNvSpPr>
                  <a:spLocks noChangeAspect="1" noChangeShapeType="1"/>
                </p:cNvSpPr>
                <p:nvPr/>
              </p:nvSpPr>
              <p:spPr bwMode="auto">
                <a:xfrm rot="5400000" flipH="1">
                  <a:off x="3941" y="1770"/>
                  <a:ext cx="83" cy="0"/>
                </a:xfrm>
                <a:prstGeom prst="line">
                  <a:avLst/>
                </a:prstGeom>
                <a:noFill/>
                <a:ln w="1270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3" name="Line 214"/>
                <p:cNvSpPr>
                  <a:spLocks noChangeAspect="1" noChangeShapeType="1"/>
                </p:cNvSpPr>
                <p:nvPr/>
              </p:nvSpPr>
              <p:spPr bwMode="auto">
                <a:xfrm rot="5400000" flipH="1">
                  <a:off x="3940" y="2166"/>
                  <a:ext cx="85" cy="0"/>
                </a:xfrm>
                <a:prstGeom prst="line">
                  <a:avLst/>
                </a:prstGeom>
                <a:noFill/>
                <a:ln w="12700">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04" name="Arc 215"/>
                <p:cNvSpPr>
                  <a:spLocks noChangeAspect="1"/>
                </p:cNvSpPr>
                <p:nvPr/>
              </p:nvSpPr>
              <p:spPr bwMode="auto">
                <a:xfrm rot="5400000">
                  <a:off x="3970" y="1870"/>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5" name="Arc 216"/>
                <p:cNvSpPr>
                  <a:spLocks noChangeAspect="1"/>
                </p:cNvSpPr>
                <p:nvPr/>
              </p:nvSpPr>
              <p:spPr bwMode="auto">
                <a:xfrm rot="5400000">
                  <a:off x="3970" y="1918"/>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 name="Arc 217"/>
                <p:cNvSpPr>
                  <a:spLocks noChangeAspect="1"/>
                </p:cNvSpPr>
                <p:nvPr/>
              </p:nvSpPr>
              <p:spPr bwMode="auto">
                <a:xfrm rot="5400000" flipV="1">
                  <a:off x="3947" y="2039"/>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7" name="Arc 218"/>
                <p:cNvSpPr>
                  <a:spLocks noChangeAspect="1"/>
                </p:cNvSpPr>
                <p:nvPr/>
              </p:nvSpPr>
              <p:spPr bwMode="auto">
                <a:xfrm rot="5400000">
                  <a:off x="3970" y="1966"/>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8" name="Arc 219"/>
                <p:cNvSpPr>
                  <a:spLocks noChangeAspect="1"/>
                </p:cNvSpPr>
                <p:nvPr/>
              </p:nvSpPr>
              <p:spPr bwMode="auto">
                <a:xfrm rot="5400000">
                  <a:off x="3970" y="2014"/>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9" name="Arc 220"/>
                <p:cNvSpPr>
                  <a:spLocks noChangeAspect="1"/>
                </p:cNvSpPr>
                <p:nvPr/>
              </p:nvSpPr>
              <p:spPr bwMode="auto">
                <a:xfrm rot="5400000">
                  <a:off x="3969" y="1823"/>
                  <a:ext cx="73" cy="50"/>
                </a:xfrm>
                <a:custGeom>
                  <a:avLst/>
                  <a:gdLst>
                    <a:gd name="T0" fmla="*/ 0 w 43200"/>
                    <a:gd name="T1" fmla="*/ 50 h 22481"/>
                    <a:gd name="T2" fmla="*/ 73 w 43200"/>
                    <a:gd name="T3" fmla="*/ 48 h 22481"/>
                    <a:gd name="T4" fmla="*/ 37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 name="Arc 221"/>
                <p:cNvSpPr>
                  <a:spLocks noChangeAspect="1"/>
                </p:cNvSpPr>
                <p:nvPr/>
              </p:nvSpPr>
              <p:spPr bwMode="auto">
                <a:xfrm rot="5400000">
                  <a:off x="3969" y="2063"/>
                  <a:ext cx="73" cy="50"/>
                </a:xfrm>
                <a:custGeom>
                  <a:avLst/>
                  <a:gdLst>
                    <a:gd name="T0" fmla="*/ 0 w 43200"/>
                    <a:gd name="T1" fmla="*/ 50 h 22481"/>
                    <a:gd name="T2" fmla="*/ 73 w 43200"/>
                    <a:gd name="T3" fmla="*/ 48 h 22481"/>
                    <a:gd name="T4" fmla="*/ 37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76" name="Group 208"/>
              <p:cNvGrpSpPr>
                <a:grpSpLocks/>
              </p:cNvGrpSpPr>
              <p:nvPr/>
            </p:nvGrpSpPr>
            <p:grpSpPr bwMode="auto">
              <a:xfrm rot="5400000">
                <a:off x="3925093" y="3012282"/>
                <a:ext cx="455613" cy="1752600"/>
                <a:chOff x="3935" y="1728"/>
                <a:chExt cx="96" cy="480"/>
              </a:xfrm>
            </p:grpSpPr>
            <p:sp>
              <p:nvSpPr>
                <p:cNvPr id="85" name="Arc 209"/>
                <p:cNvSpPr>
                  <a:spLocks noChangeAspect="1"/>
                </p:cNvSpPr>
                <p:nvPr/>
              </p:nvSpPr>
              <p:spPr bwMode="auto">
                <a:xfrm rot="5400000" flipV="1">
                  <a:off x="3947" y="1895"/>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6" name="Arc 210"/>
                <p:cNvSpPr>
                  <a:spLocks noChangeAspect="1"/>
                </p:cNvSpPr>
                <p:nvPr/>
              </p:nvSpPr>
              <p:spPr bwMode="auto">
                <a:xfrm rot="5400000" flipV="1">
                  <a:off x="3947" y="1943"/>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7" name="Arc 211"/>
                <p:cNvSpPr>
                  <a:spLocks noChangeAspect="1"/>
                </p:cNvSpPr>
                <p:nvPr/>
              </p:nvSpPr>
              <p:spPr bwMode="auto">
                <a:xfrm rot="5400000" flipV="1">
                  <a:off x="3946" y="1991"/>
                  <a:ext cx="25" cy="48"/>
                </a:xfrm>
                <a:custGeom>
                  <a:avLst/>
                  <a:gdLst>
                    <a:gd name="T0" fmla="*/ 0 w 43180"/>
                    <a:gd name="T1" fmla="*/ 46 h 21600"/>
                    <a:gd name="T2" fmla="*/ 25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8" name="Arc 212"/>
                <p:cNvSpPr>
                  <a:spLocks noChangeAspect="1"/>
                </p:cNvSpPr>
                <p:nvPr/>
              </p:nvSpPr>
              <p:spPr bwMode="auto">
                <a:xfrm rot="5400000" flipV="1">
                  <a:off x="3947" y="1847"/>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9" name="Line 213"/>
                <p:cNvSpPr>
                  <a:spLocks noChangeAspect="1" noChangeShapeType="1"/>
                </p:cNvSpPr>
                <p:nvPr/>
              </p:nvSpPr>
              <p:spPr bwMode="auto">
                <a:xfrm rot="5400000" flipH="1">
                  <a:off x="3941" y="1770"/>
                  <a:ext cx="83" cy="0"/>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0" name="Line 214"/>
                <p:cNvSpPr>
                  <a:spLocks noChangeAspect="1" noChangeShapeType="1"/>
                </p:cNvSpPr>
                <p:nvPr/>
              </p:nvSpPr>
              <p:spPr bwMode="auto">
                <a:xfrm rot="5400000" flipH="1">
                  <a:off x="3940" y="2166"/>
                  <a:ext cx="85" cy="0"/>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91" name="Arc 215"/>
                <p:cNvSpPr>
                  <a:spLocks noChangeAspect="1"/>
                </p:cNvSpPr>
                <p:nvPr/>
              </p:nvSpPr>
              <p:spPr bwMode="auto">
                <a:xfrm rot="5400000">
                  <a:off x="3970" y="1870"/>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2" name="Arc 216"/>
                <p:cNvSpPr>
                  <a:spLocks noChangeAspect="1"/>
                </p:cNvSpPr>
                <p:nvPr/>
              </p:nvSpPr>
              <p:spPr bwMode="auto">
                <a:xfrm rot="5400000">
                  <a:off x="3970" y="1918"/>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3" name="Arc 217"/>
                <p:cNvSpPr>
                  <a:spLocks noChangeAspect="1"/>
                </p:cNvSpPr>
                <p:nvPr/>
              </p:nvSpPr>
              <p:spPr bwMode="auto">
                <a:xfrm rot="5400000" flipV="1">
                  <a:off x="3947" y="2039"/>
                  <a:ext cx="24" cy="48"/>
                </a:xfrm>
                <a:custGeom>
                  <a:avLst/>
                  <a:gdLst>
                    <a:gd name="T0" fmla="*/ 0 w 43180"/>
                    <a:gd name="T1" fmla="*/ 46 h 21600"/>
                    <a:gd name="T2" fmla="*/ 24 w 43180"/>
                    <a:gd name="T3" fmla="*/ 48 h 21600"/>
                    <a:gd name="T4" fmla="*/ 12 w 43180"/>
                    <a:gd name="T5" fmla="*/ 48 h 21600"/>
                    <a:gd name="T6" fmla="*/ 0 60000 65536"/>
                    <a:gd name="T7" fmla="*/ 0 60000 65536"/>
                    <a:gd name="T8" fmla="*/ 0 60000 65536"/>
                    <a:gd name="T9" fmla="*/ 0 w 43180"/>
                    <a:gd name="T10" fmla="*/ 0 h 21600"/>
                    <a:gd name="T11" fmla="*/ 43180 w 43180"/>
                    <a:gd name="T12" fmla="*/ 21600 h 21600"/>
                  </a:gdLst>
                  <a:ahLst/>
                  <a:cxnLst>
                    <a:cxn ang="T6">
                      <a:pos x="T0" y="T1"/>
                    </a:cxn>
                    <a:cxn ang="T7">
                      <a:pos x="T2" y="T3"/>
                    </a:cxn>
                    <a:cxn ang="T8">
                      <a:pos x="T4" y="T5"/>
                    </a:cxn>
                  </a:cxnLst>
                  <a:rect l="T9" t="T10" r="T11" b="T12"/>
                  <a:pathLst>
                    <a:path w="43180" h="21600" fill="none" extrusionOk="0">
                      <a:moveTo>
                        <a:pt x="0" y="20662"/>
                      </a:moveTo>
                      <a:cubicBezTo>
                        <a:pt x="502" y="9108"/>
                        <a:pt x="10015" y="-1"/>
                        <a:pt x="21580" y="-1"/>
                      </a:cubicBezTo>
                      <a:cubicBezTo>
                        <a:pt x="33509" y="-1"/>
                        <a:pt x="43180" y="9670"/>
                        <a:pt x="43180" y="21600"/>
                      </a:cubicBezTo>
                    </a:path>
                    <a:path w="43180" h="21600" stroke="0" extrusionOk="0">
                      <a:moveTo>
                        <a:pt x="0" y="20662"/>
                      </a:moveTo>
                      <a:cubicBezTo>
                        <a:pt x="502" y="9108"/>
                        <a:pt x="10015" y="-1"/>
                        <a:pt x="21580" y="-1"/>
                      </a:cubicBezTo>
                      <a:cubicBezTo>
                        <a:pt x="33509" y="-1"/>
                        <a:pt x="43180" y="9670"/>
                        <a:pt x="43180" y="21600"/>
                      </a:cubicBezTo>
                      <a:lnTo>
                        <a:pt x="21580" y="21600"/>
                      </a:lnTo>
                      <a:close/>
                    </a:path>
                  </a:pathLst>
                </a:custGeom>
                <a:noFill/>
                <a:ln w="12700"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4" name="Arc 218"/>
                <p:cNvSpPr>
                  <a:spLocks noChangeAspect="1"/>
                </p:cNvSpPr>
                <p:nvPr/>
              </p:nvSpPr>
              <p:spPr bwMode="auto">
                <a:xfrm rot="5400000">
                  <a:off x="3970" y="1966"/>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5" name="Arc 219"/>
                <p:cNvSpPr>
                  <a:spLocks noChangeAspect="1"/>
                </p:cNvSpPr>
                <p:nvPr/>
              </p:nvSpPr>
              <p:spPr bwMode="auto">
                <a:xfrm rot="5400000">
                  <a:off x="3970" y="2014"/>
                  <a:ext cx="72" cy="50"/>
                </a:xfrm>
                <a:custGeom>
                  <a:avLst/>
                  <a:gdLst>
                    <a:gd name="T0" fmla="*/ 0 w 43200"/>
                    <a:gd name="T1" fmla="*/ 50 h 22481"/>
                    <a:gd name="T2" fmla="*/ 72 w 43200"/>
                    <a:gd name="T3" fmla="*/ 48 h 22481"/>
                    <a:gd name="T4" fmla="*/ 36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6" name="Arc 220"/>
                <p:cNvSpPr>
                  <a:spLocks noChangeAspect="1"/>
                </p:cNvSpPr>
                <p:nvPr/>
              </p:nvSpPr>
              <p:spPr bwMode="auto">
                <a:xfrm rot="5400000">
                  <a:off x="3969" y="1823"/>
                  <a:ext cx="73" cy="50"/>
                </a:xfrm>
                <a:custGeom>
                  <a:avLst/>
                  <a:gdLst>
                    <a:gd name="T0" fmla="*/ 0 w 43200"/>
                    <a:gd name="T1" fmla="*/ 50 h 22481"/>
                    <a:gd name="T2" fmla="*/ 73 w 43200"/>
                    <a:gd name="T3" fmla="*/ 48 h 22481"/>
                    <a:gd name="T4" fmla="*/ 37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7" name="Arc 221"/>
                <p:cNvSpPr>
                  <a:spLocks noChangeAspect="1"/>
                </p:cNvSpPr>
                <p:nvPr/>
              </p:nvSpPr>
              <p:spPr bwMode="auto">
                <a:xfrm rot="5400000">
                  <a:off x="3969" y="2063"/>
                  <a:ext cx="73" cy="50"/>
                </a:xfrm>
                <a:custGeom>
                  <a:avLst/>
                  <a:gdLst>
                    <a:gd name="T0" fmla="*/ 0 w 43200"/>
                    <a:gd name="T1" fmla="*/ 50 h 22481"/>
                    <a:gd name="T2" fmla="*/ 73 w 43200"/>
                    <a:gd name="T3" fmla="*/ 48 h 22481"/>
                    <a:gd name="T4" fmla="*/ 37 w 43200"/>
                    <a:gd name="T5" fmla="*/ 48 h 22481"/>
                    <a:gd name="T6" fmla="*/ 0 60000 65536"/>
                    <a:gd name="T7" fmla="*/ 0 60000 65536"/>
                    <a:gd name="T8" fmla="*/ 0 60000 65536"/>
                    <a:gd name="T9" fmla="*/ 0 w 43200"/>
                    <a:gd name="T10" fmla="*/ 0 h 22481"/>
                    <a:gd name="T11" fmla="*/ 43200 w 43200"/>
                    <a:gd name="T12" fmla="*/ 22481 h 22481"/>
                  </a:gdLst>
                  <a:ahLst/>
                  <a:cxnLst>
                    <a:cxn ang="T6">
                      <a:pos x="T0" y="T1"/>
                    </a:cxn>
                    <a:cxn ang="T7">
                      <a:pos x="T2" y="T3"/>
                    </a:cxn>
                    <a:cxn ang="T8">
                      <a:pos x="T4" y="T5"/>
                    </a:cxn>
                  </a:cxnLst>
                  <a:rect l="T9" t="T10" r="T11" b="T12"/>
                  <a:pathLst>
                    <a:path w="43200" h="22481" fill="none" extrusionOk="0">
                      <a:moveTo>
                        <a:pt x="17" y="22481"/>
                      </a:moveTo>
                      <a:cubicBezTo>
                        <a:pt x="5" y="22187"/>
                        <a:pt x="0" y="21893"/>
                        <a:pt x="0" y="21600"/>
                      </a:cubicBezTo>
                      <a:cubicBezTo>
                        <a:pt x="0" y="9670"/>
                        <a:pt x="9670" y="0"/>
                        <a:pt x="21600" y="0"/>
                      </a:cubicBezTo>
                      <a:cubicBezTo>
                        <a:pt x="33529" y="0"/>
                        <a:pt x="43199" y="9670"/>
                        <a:pt x="43199" y="21599"/>
                      </a:cubicBezTo>
                    </a:path>
                    <a:path w="43200" h="22481" stroke="0" extrusionOk="0">
                      <a:moveTo>
                        <a:pt x="17" y="22481"/>
                      </a:moveTo>
                      <a:cubicBezTo>
                        <a:pt x="5" y="22187"/>
                        <a:pt x="0" y="21893"/>
                        <a:pt x="0" y="21600"/>
                      </a:cubicBezTo>
                      <a:cubicBezTo>
                        <a:pt x="0" y="9670"/>
                        <a:pt x="9670" y="0"/>
                        <a:pt x="21600" y="0"/>
                      </a:cubicBezTo>
                      <a:cubicBezTo>
                        <a:pt x="33529" y="0"/>
                        <a:pt x="43199" y="9670"/>
                        <a:pt x="43199" y="21599"/>
                      </a:cubicBezTo>
                      <a:lnTo>
                        <a:pt x="21600" y="21600"/>
                      </a:lnTo>
                      <a:close/>
                    </a:path>
                  </a:pathLst>
                </a:custGeom>
                <a:noFill/>
                <a:ln w="12700" cmpd="sng">
                  <a:solidFill>
                    <a:srgbClr val="0000FF"/>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cxnSp>
            <p:nvCxnSpPr>
              <p:cNvPr id="77" name="Straight Connector 96"/>
              <p:cNvCxnSpPr>
                <a:cxnSpLocks noChangeShapeType="1"/>
              </p:cNvCxnSpPr>
              <p:nvPr/>
            </p:nvCxnSpPr>
            <p:spPr bwMode="auto">
              <a:xfrm rot="5400000" flipH="1" flipV="1">
                <a:off x="3048794" y="2742407"/>
                <a:ext cx="454025" cy="1587"/>
              </a:xfrm>
              <a:prstGeom prst="line">
                <a:avLst/>
              </a:prstGeom>
              <a:noFill/>
              <a:ln w="12700">
                <a:solidFill>
                  <a:srgbClr val="0000FF"/>
                </a:solidFill>
                <a:round/>
                <a:headEnd/>
                <a:tailEnd/>
              </a:ln>
            </p:spPr>
          </p:cxnSp>
          <p:cxnSp>
            <p:nvCxnSpPr>
              <p:cNvPr id="78" name="Straight Connector 97"/>
              <p:cNvCxnSpPr>
                <a:cxnSpLocks noChangeShapeType="1"/>
              </p:cNvCxnSpPr>
              <p:nvPr/>
            </p:nvCxnSpPr>
            <p:spPr bwMode="auto">
              <a:xfrm rot="5400000" flipH="1" flipV="1">
                <a:off x="4802981" y="2742407"/>
                <a:ext cx="454025" cy="1588"/>
              </a:xfrm>
              <a:prstGeom prst="line">
                <a:avLst/>
              </a:prstGeom>
              <a:noFill/>
              <a:ln w="12700">
                <a:solidFill>
                  <a:srgbClr val="0000FF"/>
                </a:solidFill>
                <a:round/>
                <a:headEnd/>
                <a:tailEnd/>
              </a:ln>
            </p:spPr>
          </p:cxnSp>
          <p:cxnSp>
            <p:nvCxnSpPr>
              <p:cNvPr id="79" name="Straight Connector 98"/>
              <p:cNvCxnSpPr>
                <a:cxnSpLocks noChangeShapeType="1"/>
              </p:cNvCxnSpPr>
              <p:nvPr/>
            </p:nvCxnSpPr>
            <p:spPr bwMode="auto">
              <a:xfrm flipV="1">
                <a:off x="3278187" y="3889376"/>
                <a:ext cx="0" cy="432077"/>
              </a:xfrm>
              <a:prstGeom prst="line">
                <a:avLst/>
              </a:prstGeom>
              <a:noFill/>
              <a:ln w="12700">
                <a:solidFill>
                  <a:srgbClr val="0000FF"/>
                </a:solidFill>
                <a:round/>
                <a:headEnd/>
                <a:tailEnd/>
              </a:ln>
            </p:spPr>
          </p:cxnSp>
          <p:cxnSp>
            <p:nvCxnSpPr>
              <p:cNvPr id="80" name="Straight Connector 99"/>
              <p:cNvCxnSpPr>
                <a:cxnSpLocks noChangeShapeType="1"/>
              </p:cNvCxnSpPr>
              <p:nvPr/>
            </p:nvCxnSpPr>
            <p:spPr bwMode="auto">
              <a:xfrm flipV="1">
                <a:off x="5032375" y="3889374"/>
                <a:ext cx="0" cy="601969"/>
              </a:xfrm>
              <a:prstGeom prst="line">
                <a:avLst/>
              </a:prstGeom>
              <a:noFill/>
              <a:ln w="12700">
                <a:solidFill>
                  <a:srgbClr val="0000FF"/>
                </a:solidFill>
                <a:round/>
                <a:headEnd/>
                <a:tailEnd/>
              </a:ln>
            </p:spPr>
          </p:cxnSp>
          <p:cxnSp>
            <p:nvCxnSpPr>
              <p:cNvPr id="81" name="Straight Connector 101"/>
              <p:cNvCxnSpPr>
                <a:cxnSpLocks noChangeShapeType="1"/>
              </p:cNvCxnSpPr>
              <p:nvPr/>
            </p:nvCxnSpPr>
            <p:spPr bwMode="auto">
              <a:xfrm>
                <a:off x="3657600" y="3276600"/>
                <a:ext cx="1066800" cy="1588"/>
              </a:xfrm>
              <a:prstGeom prst="line">
                <a:avLst/>
              </a:prstGeom>
              <a:noFill/>
              <a:ln w="12700" cmpd="sng">
                <a:solidFill>
                  <a:srgbClr val="0000FF"/>
                </a:solidFill>
                <a:round/>
                <a:headEnd/>
                <a:tailEnd/>
              </a:ln>
            </p:spPr>
          </p:cxnSp>
          <p:cxnSp>
            <p:nvCxnSpPr>
              <p:cNvPr id="83" name="Straight Connector 102"/>
              <p:cNvCxnSpPr>
                <a:cxnSpLocks noChangeShapeType="1"/>
              </p:cNvCxnSpPr>
              <p:nvPr/>
            </p:nvCxnSpPr>
            <p:spPr bwMode="auto">
              <a:xfrm>
                <a:off x="3657600" y="3427413"/>
                <a:ext cx="1066800" cy="1587"/>
              </a:xfrm>
              <a:prstGeom prst="line">
                <a:avLst/>
              </a:prstGeom>
              <a:noFill/>
              <a:ln w="12700" cmpd="sng">
                <a:solidFill>
                  <a:srgbClr val="0000FF"/>
                </a:solidFill>
                <a:round/>
                <a:headEnd/>
                <a:tailEnd/>
              </a:ln>
            </p:spPr>
          </p:cxnSp>
          <p:cxnSp>
            <p:nvCxnSpPr>
              <p:cNvPr id="84" name="Straight Connector 103"/>
              <p:cNvCxnSpPr>
                <a:cxnSpLocks noChangeShapeType="1"/>
              </p:cNvCxnSpPr>
              <p:nvPr/>
            </p:nvCxnSpPr>
            <p:spPr bwMode="auto">
              <a:xfrm>
                <a:off x="3657600" y="3579813"/>
                <a:ext cx="1066800" cy="1587"/>
              </a:xfrm>
              <a:prstGeom prst="line">
                <a:avLst/>
              </a:prstGeom>
              <a:noFill/>
              <a:ln w="12700" cmpd="sng">
                <a:solidFill>
                  <a:srgbClr val="0000FF"/>
                </a:solidFill>
                <a:round/>
                <a:headEnd/>
                <a:tailEnd/>
              </a:ln>
            </p:spPr>
          </p:cxnSp>
        </p:grpSp>
        <p:sp>
          <p:nvSpPr>
            <p:cNvPr id="111" name="Freeform 110"/>
            <p:cNvSpPr/>
            <p:nvPr/>
          </p:nvSpPr>
          <p:spPr>
            <a:xfrm>
              <a:off x="3067290" y="4610100"/>
              <a:ext cx="290213" cy="622300"/>
            </a:xfrm>
            <a:custGeom>
              <a:avLst/>
              <a:gdLst>
                <a:gd name="connsiteX0" fmla="*/ 6110 w 290213"/>
                <a:gd name="connsiteY0" fmla="*/ 622300 h 622300"/>
                <a:gd name="connsiteX1" fmla="*/ 6110 w 290213"/>
                <a:gd name="connsiteY1" fmla="*/ 508000 h 622300"/>
                <a:gd name="connsiteX2" fmla="*/ 69610 w 290213"/>
                <a:gd name="connsiteY2" fmla="*/ 368300 h 622300"/>
                <a:gd name="connsiteX3" fmla="*/ 222010 w 290213"/>
                <a:gd name="connsiteY3" fmla="*/ 203200 h 622300"/>
                <a:gd name="connsiteX4" fmla="*/ 285510 w 290213"/>
                <a:gd name="connsiteY4" fmla="*/ 101600 h 622300"/>
                <a:gd name="connsiteX5" fmla="*/ 285510 w 290213"/>
                <a:gd name="connsiteY5" fmla="*/ 0 h 62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213" h="622300">
                  <a:moveTo>
                    <a:pt x="6110" y="622300"/>
                  </a:moveTo>
                  <a:cubicBezTo>
                    <a:pt x="818" y="586316"/>
                    <a:pt x="-4473" y="550333"/>
                    <a:pt x="6110" y="508000"/>
                  </a:cubicBezTo>
                  <a:cubicBezTo>
                    <a:pt x="16693" y="465667"/>
                    <a:pt x="33627" y="419100"/>
                    <a:pt x="69610" y="368300"/>
                  </a:cubicBezTo>
                  <a:cubicBezTo>
                    <a:pt x="105593" y="317500"/>
                    <a:pt x="186027" y="247650"/>
                    <a:pt x="222010" y="203200"/>
                  </a:cubicBezTo>
                  <a:cubicBezTo>
                    <a:pt x="257993" y="158750"/>
                    <a:pt x="274927" y="135467"/>
                    <a:pt x="285510" y="101600"/>
                  </a:cubicBezTo>
                  <a:cubicBezTo>
                    <a:pt x="296093" y="67733"/>
                    <a:pt x="285510" y="0"/>
                    <a:pt x="285510" y="0"/>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Freeform 111"/>
            <p:cNvSpPr/>
            <p:nvPr/>
          </p:nvSpPr>
          <p:spPr>
            <a:xfrm>
              <a:off x="3627654" y="4440767"/>
              <a:ext cx="445965" cy="778933"/>
            </a:xfrm>
            <a:custGeom>
              <a:avLst/>
              <a:gdLst>
                <a:gd name="connsiteX0" fmla="*/ 444813 w 445965"/>
                <a:gd name="connsiteY0" fmla="*/ 778933 h 778933"/>
                <a:gd name="connsiteX1" fmla="*/ 440579 w 445965"/>
                <a:gd name="connsiteY1" fmla="*/ 664633 h 778933"/>
                <a:gd name="connsiteX2" fmla="*/ 402479 w 445965"/>
                <a:gd name="connsiteY2" fmla="*/ 567266 h 778933"/>
                <a:gd name="connsiteX3" fmla="*/ 317813 w 445965"/>
                <a:gd name="connsiteY3" fmla="*/ 491066 h 778933"/>
                <a:gd name="connsiteX4" fmla="*/ 211979 w 445965"/>
                <a:gd name="connsiteY4" fmla="*/ 440266 h 778933"/>
                <a:gd name="connsiteX5" fmla="*/ 84979 w 445965"/>
                <a:gd name="connsiteY5" fmla="*/ 364066 h 778933"/>
                <a:gd name="connsiteX6" fmla="*/ 25713 w 445965"/>
                <a:gd name="connsiteY6" fmla="*/ 300566 h 778933"/>
                <a:gd name="connsiteX7" fmla="*/ 4546 w 445965"/>
                <a:gd name="connsiteY7" fmla="*/ 211666 h 778933"/>
                <a:gd name="connsiteX8" fmla="*/ 313 w 445965"/>
                <a:gd name="connsiteY8" fmla="*/ 114300 h 778933"/>
                <a:gd name="connsiteX9" fmla="*/ 313 w 445965"/>
                <a:gd name="connsiteY9" fmla="*/ 0 h 778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5965" h="778933">
                  <a:moveTo>
                    <a:pt x="444813" y="778933"/>
                  </a:moveTo>
                  <a:cubicBezTo>
                    <a:pt x="446224" y="739422"/>
                    <a:pt x="447635" y="699911"/>
                    <a:pt x="440579" y="664633"/>
                  </a:cubicBezTo>
                  <a:cubicBezTo>
                    <a:pt x="433523" y="629355"/>
                    <a:pt x="422940" y="596194"/>
                    <a:pt x="402479" y="567266"/>
                  </a:cubicBezTo>
                  <a:cubicBezTo>
                    <a:pt x="382018" y="538338"/>
                    <a:pt x="349563" y="512233"/>
                    <a:pt x="317813" y="491066"/>
                  </a:cubicBezTo>
                  <a:cubicBezTo>
                    <a:pt x="286063" y="469899"/>
                    <a:pt x="250785" y="461433"/>
                    <a:pt x="211979" y="440266"/>
                  </a:cubicBezTo>
                  <a:cubicBezTo>
                    <a:pt x="173173" y="419099"/>
                    <a:pt x="116023" y="387349"/>
                    <a:pt x="84979" y="364066"/>
                  </a:cubicBezTo>
                  <a:cubicBezTo>
                    <a:pt x="53935" y="340783"/>
                    <a:pt x="39118" y="325966"/>
                    <a:pt x="25713" y="300566"/>
                  </a:cubicBezTo>
                  <a:cubicBezTo>
                    <a:pt x="12308" y="275166"/>
                    <a:pt x="8779" y="242710"/>
                    <a:pt x="4546" y="211666"/>
                  </a:cubicBezTo>
                  <a:cubicBezTo>
                    <a:pt x="313" y="180622"/>
                    <a:pt x="1018" y="149578"/>
                    <a:pt x="313" y="114300"/>
                  </a:cubicBezTo>
                  <a:cubicBezTo>
                    <a:pt x="-393" y="79022"/>
                    <a:pt x="313" y="0"/>
                    <a:pt x="313" y="0"/>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116" name="Straight Connector 115"/>
          <p:cNvCxnSpPr/>
          <p:nvPr/>
        </p:nvCxnSpPr>
        <p:spPr>
          <a:xfrm>
            <a:off x="2865641" y="6260156"/>
            <a:ext cx="3812465" cy="0"/>
          </a:xfrm>
          <a:prstGeom prst="line">
            <a:avLst/>
          </a:pr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1860790" y="6358467"/>
            <a:ext cx="5821012" cy="0"/>
          </a:xfrm>
          <a:prstGeom prst="line">
            <a:avLst/>
          </a:pr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119" name="TextBox 118"/>
          <p:cNvSpPr txBox="1"/>
          <p:nvPr/>
        </p:nvSpPr>
        <p:spPr>
          <a:xfrm>
            <a:off x="609599" y="4302414"/>
            <a:ext cx="1633045" cy="369332"/>
          </a:xfrm>
          <a:prstGeom prst="rect">
            <a:avLst/>
          </a:prstGeom>
          <a:noFill/>
        </p:spPr>
        <p:txBody>
          <a:bodyPr wrap="none" rtlCol="0">
            <a:spAutoFit/>
          </a:bodyPr>
          <a:lstStyle/>
          <a:p>
            <a:r>
              <a:rPr lang="en-US" dirty="0">
                <a:solidFill>
                  <a:srgbClr val="FF0000"/>
                </a:solidFill>
                <a:latin typeface="Apple Chancery"/>
                <a:cs typeface="Apple Chancery"/>
              </a:rPr>
              <a:t>sliding contact</a:t>
            </a:r>
          </a:p>
        </p:txBody>
      </p:sp>
      <p:sp>
        <p:nvSpPr>
          <p:cNvPr id="120" name="TextBox 119"/>
          <p:cNvSpPr txBox="1"/>
          <p:nvPr/>
        </p:nvSpPr>
        <p:spPr>
          <a:xfrm>
            <a:off x="393699" y="5456025"/>
            <a:ext cx="1362764" cy="646331"/>
          </a:xfrm>
          <a:prstGeom prst="rect">
            <a:avLst/>
          </a:prstGeom>
          <a:noFill/>
        </p:spPr>
        <p:txBody>
          <a:bodyPr wrap="none" rtlCol="0">
            <a:spAutoFit/>
          </a:bodyPr>
          <a:lstStyle/>
          <a:p>
            <a:r>
              <a:rPr lang="en-US" dirty="0">
                <a:solidFill>
                  <a:srgbClr val="FF0000"/>
                </a:solidFill>
                <a:latin typeface="Apple Chancery"/>
                <a:cs typeface="Apple Chancery"/>
              </a:rPr>
              <a:t>step-up</a:t>
            </a:r>
          </a:p>
          <a:p>
            <a:r>
              <a:rPr lang="en-US" dirty="0">
                <a:solidFill>
                  <a:srgbClr val="FF0000"/>
                </a:solidFill>
                <a:latin typeface="Apple Chancery"/>
                <a:cs typeface="Apple Chancery"/>
              </a:rPr>
              <a:t>transformer</a:t>
            </a:r>
          </a:p>
        </p:txBody>
      </p:sp>
      <p:sp>
        <p:nvSpPr>
          <p:cNvPr id="121" name="TextBox 120"/>
          <p:cNvSpPr txBox="1"/>
          <p:nvPr/>
        </p:nvSpPr>
        <p:spPr>
          <a:xfrm>
            <a:off x="7781236" y="5456025"/>
            <a:ext cx="1362764" cy="646331"/>
          </a:xfrm>
          <a:prstGeom prst="rect">
            <a:avLst/>
          </a:prstGeom>
          <a:noFill/>
        </p:spPr>
        <p:txBody>
          <a:bodyPr wrap="none" rtlCol="0">
            <a:spAutoFit/>
          </a:bodyPr>
          <a:lstStyle/>
          <a:p>
            <a:r>
              <a:rPr lang="en-US" dirty="0">
                <a:solidFill>
                  <a:srgbClr val="FF0000"/>
                </a:solidFill>
                <a:latin typeface="Apple Chancery"/>
                <a:cs typeface="Apple Chancery"/>
              </a:rPr>
              <a:t>step-down</a:t>
            </a:r>
          </a:p>
          <a:p>
            <a:r>
              <a:rPr lang="en-US" dirty="0">
                <a:solidFill>
                  <a:srgbClr val="FF0000"/>
                </a:solidFill>
                <a:latin typeface="Apple Chancery"/>
                <a:cs typeface="Apple Chancery"/>
              </a:rPr>
              <a:t>transformer</a:t>
            </a:r>
          </a:p>
        </p:txBody>
      </p:sp>
      <p:sp>
        <p:nvSpPr>
          <p:cNvPr id="122" name="TextBox 121"/>
          <p:cNvSpPr txBox="1"/>
          <p:nvPr/>
        </p:nvSpPr>
        <p:spPr>
          <a:xfrm>
            <a:off x="3505199" y="5908014"/>
            <a:ext cx="2463802" cy="369332"/>
          </a:xfrm>
          <a:prstGeom prst="rect">
            <a:avLst/>
          </a:prstGeom>
          <a:noFill/>
        </p:spPr>
        <p:txBody>
          <a:bodyPr wrap="square" rtlCol="0">
            <a:spAutoFit/>
          </a:bodyPr>
          <a:lstStyle/>
          <a:p>
            <a:r>
              <a:rPr lang="en-US" dirty="0">
                <a:solidFill>
                  <a:srgbClr val="FF0000"/>
                </a:solidFill>
                <a:latin typeface="Apple Chancery"/>
                <a:cs typeface="Apple Chancery"/>
              </a:rPr>
              <a:t>high voltage line to city</a:t>
            </a:r>
          </a:p>
        </p:txBody>
      </p:sp>
      <p:sp>
        <p:nvSpPr>
          <p:cNvPr id="123" name="TextBox 122"/>
          <p:cNvSpPr txBox="1"/>
          <p:nvPr/>
        </p:nvSpPr>
        <p:spPr>
          <a:xfrm>
            <a:off x="7255889" y="4096800"/>
            <a:ext cx="956778" cy="369332"/>
          </a:xfrm>
          <a:prstGeom prst="rect">
            <a:avLst/>
          </a:prstGeom>
          <a:noFill/>
        </p:spPr>
        <p:txBody>
          <a:bodyPr wrap="none" rtlCol="0">
            <a:spAutoFit/>
          </a:bodyPr>
          <a:lstStyle/>
          <a:p>
            <a:r>
              <a:rPr lang="en-US" dirty="0">
                <a:solidFill>
                  <a:srgbClr val="FF0000"/>
                </a:solidFill>
                <a:latin typeface="Apple Chancery"/>
                <a:cs typeface="Apple Chancery"/>
              </a:rPr>
              <a:t>to users</a:t>
            </a:r>
          </a:p>
        </p:txBody>
      </p:sp>
    </p:spTree>
    <p:extLst>
      <p:ext uri="{BB962C8B-B14F-4D97-AF65-F5344CB8AC3E}">
        <p14:creationId xmlns:p14="http://schemas.microsoft.com/office/powerpoint/2010/main" val="268743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par>
                                <p:cTn id="18" presetID="9" presetClass="entr" presetSubtype="0"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dissolve">
                                      <p:cBhvr>
                                        <p:cTn id="20" dur="500"/>
                                        <p:tgtEl>
                                          <p:spTgt spid="33"/>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dissolve">
                                      <p:cBhvr>
                                        <p:cTn id="23" dur="500"/>
                                        <p:tgtEl>
                                          <p:spTgt spid="3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dissolve">
                                      <p:cBhvr>
                                        <p:cTn id="26" dur="500"/>
                                        <p:tgtEl>
                                          <p:spTgt spid="71"/>
                                        </p:tgtEl>
                                      </p:cBhvr>
                                    </p:animEffect>
                                  </p:childTnLst>
                                </p:cTn>
                              </p:par>
                              <p:par>
                                <p:cTn id="27" presetID="9" presetClass="entr" presetSubtype="0" fill="hold" nodeType="withEffect">
                                  <p:stCondLst>
                                    <p:cond delay="0"/>
                                  </p:stCondLst>
                                  <p:childTnLst>
                                    <p:set>
                                      <p:cBhvr>
                                        <p:cTn id="28" dur="1" fill="hold">
                                          <p:stCondLst>
                                            <p:cond delay="0"/>
                                          </p:stCondLst>
                                        </p:cTn>
                                        <p:tgtEl>
                                          <p:spTgt spid="114"/>
                                        </p:tgtEl>
                                        <p:attrNameLst>
                                          <p:attrName>style.visibility</p:attrName>
                                        </p:attrNameLst>
                                      </p:cBhvr>
                                      <p:to>
                                        <p:strVal val="visible"/>
                                      </p:to>
                                    </p:set>
                                    <p:animEffect transition="in" filter="dissolve">
                                      <p:cBhvr>
                                        <p:cTn id="29" dur="500"/>
                                        <p:tgtEl>
                                          <p:spTgt spid="114"/>
                                        </p:tgtEl>
                                      </p:cBhvr>
                                    </p:animEffect>
                                  </p:childTnLst>
                                </p:cTn>
                              </p:par>
                              <p:par>
                                <p:cTn id="30" presetID="9" presetClass="entr" presetSubtype="0" fill="hold" nodeType="withEffect">
                                  <p:stCondLst>
                                    <p:cond delay="0"/>
                                  </p:stCondLst>
                                  <p:childTnLst>
                                    <p:set>
                                      <p:cBhvr>
                                        <p:cTn id="31" dur="1" fill="hold">
                                          <p:stCondLst>
                                            <p:cond delay="0"/>
                                          </p:stCondLst>
                                        </p:cTn>
                                        <p:tgtEl>
                                          <p:spTgt spid="116"/>
                                        </p:tgtEl>
                                        <p:attrNameLst>
                                          <p:attrName>style.visibility</p:attrName>
                                        </p:attrNameLst>
                                      </p:cBhvr>
                                      <p:to>
                                        <p:strVal val="visible"/>
                                      </p:to>
                                    </p:set>
                                    <p:animEffect transition="in" filter="dissolve">
                                      <p:cBhvr>
                                        <p:cTn id="32" dur="500"/>
                                        <p:tgtEl>
                                          <p:spTgt spid="116"/>
                                        </p:tgtEl>
                                      </p:cBhvr>
                                    </p:animEffect>
                                  </p:childTnLst>
                                </p:cTn>
                              </p:par>
                              <p:par>
                                <p:cTn id="33" presetID="9" presetClass="entr" presetSubtype="0" fill="hold" nodeType="withEffect">
                                  <p:stCondLst>
                                    <p:cond delay="0"/>
                                  </p:stCondLst>
                                  <p:childTnLst>
                                    <p:set>
                                      <p:cBhvr>
                                        <p:cTn id="34" dur="1" fill="hold">
                                          <p:stCondLst>
                                            <p:cond delay="0"/>
                                          </p:stCondLst>
                                        </p:cTn>
                                        <p:tgtEl>
                                          <p:spTgt spid="117"/>
                                        </p:tgtEl>
                                        <p:attrNameLst>
                                          <p:attrName>style.visibility</p:attrName>
                                        </p:attrNameLst>
                                      </p:cBhvr>
                                      <p:to>
                                        <p:strVal val="visible"/>
                                      </p:to>
                                    </p:set>
                                    <p:animEffect transition="in" filter="dissolve">
                                      <p:cBhvr>
                                        <p:cTn id="35" dur="500"/>
                                        <p:tgtEl>
                                          <p:spTgt spid="117"/>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19"/>
                                        </p:tgtEl>
                                        <p:attrNameLst>
                                          <p:attrName>style.visibility</p:attrName>
                                        </p:attrNameLst>
                                      </p:cBhvr>
                                      <p:to>
                                        <p:strVal val="visible"/>
                                      </p:to>
                                    </p:set>
                                    <p:animEffect transition="in" filter="dissolve">
                                      <p:cBhvr>
                                        <p:cTn id="38" dur="500"/>
                                        <p:tgtEl>
                                          <p:spTgt spid="119"/>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20"/>
                                        </p:tgtEl>
                                        <p:attrNameLst>
                                          <p:attrName>style.visibility</p:attrName>
                                        </p:attrNameLst>
                                      </p:cBhvr>
                                      <p:to>
                                        <p:strVal val="visible"/>
                                      </p:to>
                                    </p:set>
                                    <p:animEffect transition="in" filter="dissolve">
                                      <p:cBhvr>
                                        <p:cTn id="41" dur="500"/>
                                        <p:tgtEl>
                                          <p:spTgt spid="120"/>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21"/>
                                        </p:tgtEl>
                                        <p:attrNameLst>
                                          <p:attrName>style.visibility</p:attrName>
                                        </p:attrNameLst>
                                      </p:cBhvr>
                                      <p:to>
                                        <p:strVal val="visible"/>
                                      </p:to>
                                    </p:set>
                                    <p:animEffect transition="in" filter="dissolve">
                                      <p:cBhvr>
                                        <p:cTn id="44" dur="500"/>
                                        <p:tgtEl>
                                          <p:spTgt spid="121"/>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122"/>
                                        </p:tgtEl>
                                        <p:attrNameLst>
                                          <p:attrName>style.visibility</p:attrName>
                                        </p:attrNameLst>
                                      </p:cBhvr>
                                      <p:to>
                                        <p:strVal val="visible"/>
                                      </p:to>
                                    </p:set>
                                    <p:animEffect transition="in" filter="dissolve">
                                      <p:cBhvr>
                                        <p:cTn id="47" dur="500"/>
                                        <p:tgtEl>
                                          <p:spTgt spid="122"/>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23"/>
                                        </p:tgtEl>
                                        <p:attrNameLst>
                                          <p:attrName>style.visibility</p:attrName>
                                        </p:attrNameLst>
                                      </p:cBhvr>
                                      <p:to>
                                        <p:strVal val="visible"/>
                                      </p:to>
                                    </p:set>
                                    <p:animEffect transition="in" filter="dissolve">
                                      <p:cBhvr>
                                        <p:cTn id="50"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animBg="1"/>
      <p:bldP spid="71" grpId="0" animBg="1"/>
      <p:bldP spid="119" grpId="0"/>
      <p:bldP spid="120" grpId="0"/>
      <p:bldP spid="121" grpId="0"/>
      <p:bldP spid="122" grpId="0"/>
      <p:bldP spid="12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381000" y="2334101"/>
            <a:ext cx="4737100" cy="1323439"/>
          </a:xfrm>
          <a:prstGeom prst="rect">
            <a:avLst/>
          </a:prstGeom>
          <a:noFill/>
        </p:spPr>
        <p:txBody>
          <a:bodyPr wrap="square" rtlCol="0">
            <a:spAutoFit/>
          </a:bodyPr>
          <a:lstStyle/>
          <a:p>
            <a:r>
              <a:rPr lang="en-US" sz="2000" dirty="0">
                <a:solidFill>
                  <a:srgbClr val="FF0000"/>
                </a:solidFill>
                <a:latin typeface="Apple Chancery"/>
                <a:cs typeface="Apple Chancery"/>
              </a:rPr>
              <a:t>In the circuit </a:t>
            </a:r>
            <a:r>
              <a:rPr lang="en-US" sz="2000" dirty="0">
                <a:latin typeface="Times New Roman"/>
                <a:cs typeface="Times New Roman"/>
              </a:rPr>
              <a:t>to the right, assume the capacitor is </a:t>
            </a:r>
            <a:r>
              <a:rPr lang="en-US" sz="2000" dirty="0">
                <a:solidFill>
                  <a:srgbClr val="0000FF"/>
                </a:solidFill>
                <a:latin typeface="Times New Roman"/>
                <a:cs typeface="Times New Roman"/>
              </a:rPr>
              <a:t>initially charged </a:t>
            </a:r>
            <a:r>
              <a:rPr lang="en-US" sz="2000" dirty="0">
                <a:latin typeface="Times New Roman"/>
                <a:cs typeface="Times New Roman"/>
              </a:rPr>
              <a:t>with polarity as shown.  What will happen when the switch it thrown?</a:t>
            </a:r>
            <a:endParaRPr lang="en-US" sz="2000" dirty="0">
              <a:solidFill>
                <a:srgbClr val="000000"/>
              </a:solidFill>
              <a:latin typeface="Times New Roman"/>
              <a:cs typeface="Times New Roman"/>
            </a:endParaRPr>
          </a:p>
        </p:txBody>
      </p:sp>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71.)</a:t>
            </a:r>
          </a:p>
        </p:txBody>
      </p:sp>
      <p:sp>
        <p:nvSpPr>
          <p:cNvPr id="2" name="TextBox 1"/>
          <p:cNvSpPr txBox="1"/>
          <p:nvPr/>
        </p:nvSpPr>
        <p:spPr>
          <a:xfrm>
            <a:off x="381000" y="1060022"/>
            <a:ext cx="4851400" cy="1138773"/>
          </a:xfrm>
          <a:prstGeom prst="rect">
            <a:avLst/>
          </a:prstGeom>
          <a:noFill/>
        </p:spPr>
        <p:txBody>
          <a:bodyPr wrap="square" rtlCol="0">
            <a:spAutoFit/>
          </a:bodyPr>
          <a:lstStyle/>
          <a:p>
            <a:r>
              <a:rPr lang="en-US" sz="2800" dirty="0">
                <a:solidFill>
                  <a:srgbClr val="FF0000"/>
                </a:solidFill>
                <a:latin typeface="Apple Chancery"/>
                <a:cs typeface="Apple Chancery"/>
              </a:rPr>
              <a:t>You know </a:t>
            </a:r>
            <a:r>
              <a:rPr lang="en-US" sz="2000" dirty="0">
                <a:latin typeface="Times New Roman"/>
                <a:cs typeface="Times New Roman"/>
              </a:rPr>
              <a:t>how </a:t>
            </a:r>
            <a:r>
              <a:rPr lang="en-US" sz="2000" dirty="0">
                <a:solidFill>
                  <a:srgbClr val="0000FF"/>
                </a:solidFill>
                <a:latin typeface="Times New Roman"/>
                <a:cs typeface="Times New Roman"/>
              </a:rPr>
              <a:t>capacitors</a:t>
            </a:r>
            <a:r>
              <a:rPr lang="en-US" sz="2000" dirty="0">
                <a:latin typeface="Times New Roman"/>
                <a:cs typeface="Times New Roman"/>
              </a:rPr>
              <a:t> act in a circuit, and you know how </a:t>
            </a:r>
            <a:r>
              <a:rPr lang="en-US" sz="2000" dirty="0">
                <a:solidFill>
                  <a:srgbClr val="0000FF"/>
                </a:solidFill>
                <a:latin typeface="Times New Roman"/>
                <a:cs typeface="Times New Roman"/>
              </a:rPr>
              <a:t>inductors</a:t>
            </a:r>
            <a:r>
              <a:rPr lang="en-US" sz="2000" dirty="0">
                <a:latin typeface="Times New Roman"/>
                <a:cs typeface="Times New Roman"/>
              </a:rPr>
              <a:t> act in a circuit, so how do the two act together in a circuit? </a:t>
            </a:r>
            <a:endParaRPr lang="en-US" sz="2000" dirty="0">
              <a:solidFill>
                <a:srgbClr val="0000FF"/>
              </a:solidFill>
              <a:latin typeface="Times New Roman"/>
              <a:cs typeface="Times New Roman"/>
            </a:endParaRPr>
          </a:p>
        </p:txBody>
      </p:sp>
      <p:sp>
        <p:nvSpPr>
          <p:cNvPr id="81" name="TextBox 80"/>
          <p:cNvSpPr txBox="1"/>
          <p:nvPr/>
        </p:nvSpPr>
        <p:spPr>
          <a:xfrm>
            <a:off x="34290" y="0"/>
            <a:ext cx="9144000" cy="707886"/>
          </a:xfrm>
          <a:prstGeom prst="rect">
            <a:avLst/>
          </a:prstGeom>
          <a:noFill/>
        </p:spPr>
        <p:txBody>
          <a:bodyPr wrap="square" rtlCol="0">
            <a:spAutoFit/>
          </a:bodyPr>
          <a:lstStyle/>
          <a:p>
            <a:pPr algn="ctr"/>
            <a:r>
              <a:rPr lang="en-US" sz="4000" dirty="0">
                <a:solidFill>
                  <a:srgbClr val="FF0000"/>
                </a:solidFill>
                <a:latin typeface="Apple Chancery"/>
                <a:cs typeface="Apple Chancery"/>
              </a:rPr>
              <a:t>RLC Circuits</a:t>
            </a:r>
          </a:p>
        </p:txBody>
      </p:sp>
      <p:graphicFrame>
        <p:nvGraphicFramePr>
          <p:cNvPr id="99" name="Object 3"/>
          <p:cNvGraphicFramePr>
            <a:graphicFrameLocks noChangeAspect="1"/>
          </p:cNvGraphicFramePr>
          <p:nvPr>
            <p:extLst>
              <p:ext uri="{D42A27DB-BD31-4B8C-83A1-F6EECF244321}">
                <p14:modId xmlns:p14="http://schemas.microsoft.com/office/powerpoint/2010/main" val="3449112706"/>
              </p:ext>
            </p:extLst>
          </p:nvPr>
        </p:nvGraphicFramePr>
        <p:xfrm>
          <a:off x="6688017" y="774700"/>
          <a:ext cx="629996" cy="442578"/>
        </p:xfrm>
        <a:graphic>
          <a:graphicData uri="http://schemas.openxmlformats.org/presentationml/2006/ole">
            <mc:AlternateContent xmlns:mc="http://schemas.openxmlformats.org/markup-compatibility/2006">
              <mc:Choice xmlns:v="urn:schemas-microsoft-com:vml" Requires="v">
                <p:oleObj spid="_x0000_s3161237" name="Equation" r:id="rId4" imgW="342900" imgH="241300" progId="Equation.DSMT4">
                  <p:embed/>
                </p:oleObj>
              </mc:Choice>
              <mc:Fallback>
                <p:oleObj name="Equation" r:id="rId4" imgW="342900" imgH="241300" progId="Equation.DSMT4">
                  <p:embed/>
                  <p:pic>
                    <p:nvPicPr>
                      <p:cNvPr id="0" name=""/>
                      <p:cNvPicPr>
                        <a:picLocks noChangeAspect="1" noChangeArrowheads="1"/>
                      </p:cNvPicPr>
                      <p:nvPr/>
                    </p:nvPicPr>
                    <p:blipFill>
                      <a:blip r:embed="rId5"/>
                      <a:srcRect/>
                      <a:stretch>
                        <a:fillRect/>
                      </a:stretch>
                    </p:blipFill>
                    <p:spPr bwMode="auto">
                      <a:xfrm>
                        <a:off x="6688017" y="774700"/>
                        <a:ext cx="629996" cy="442578"/>
                      </a:xfrm>
                      <a:prstGeom prst="rect">
                        <a:avLst/>
                      </a:prstGeom>
                      <a:noFill/>
                      <a:ln>
                        <a:noFill/>
                      </a:ln>
                      <a:effectLst/>
                    </p:spPr>
                  </p:pic>
                </p:oleObj>
              </mc:Fallback>
            </mc:AlternateContent>
          </a:graphicData>
        </a:graphic>
      </p:graphicFrame>
      <p:sp>
        <p:nvSpPr>
          <p:cNvPr id="87" name="Line 8"/>
          <p:cNvSpPr>
            <a:spLocks noChangeShapeType="1"/>
          </p:cNvSpPr>
          <p:nvPr/>
        </p:nvSpPr>
        <p:spPr bwMode="auto">
          <a:xfrm flipH="1" flipV="1">
            <a:off x="7200015" y="2905134"/>
            <a:ext cx="1081428" cy="4763"/>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8" name="Line 9"/>
          <p:cNvSpPr>
            <a:spLocks noChangeShapeType="1"/>
          </p:cNvSpPr>
          <p:nvPr/>
        </p:nvSpPr>
        <p:spPr bwMode="auto">
          <a:xfrm flipH="1" flipV="1">
            <a:off x="5826395" y="2909897"/>
            <a:ext cx="1132244"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9" name="Line 10"/>
          <p:cNvSpPr>
            <a:spLocks noChangeShapeType="1"/>
          </p:cNvSpPr>
          <p:nvPr/>
        </p:nvSpPr>
        <p:spPr bwMode="auto">
          <a:xfrm flipH="1" flipV="1">
            <a:off x="7190487" y="2579696"/>
            <a:ext cx="0" cy="67468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 name="Line 11"/>
          <p:cNvSpPr>
            <a:spLocks noChangeShapeType="1"/>
          </p:cNvSpPr>
          <p:nvPr/>
        </p:nvSpPr>
        <p:spPr bwMode="auto">
          <a:xfrm flipH="1" flipV="1">
            <a:off x="6968167" y="2584459"/>
            <a:ext cx="4764" cy="6699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1" name="Line 12"/>
          <p:cNvSpPr>
            <a:spLocks noChangeShapeType="1"/>
          </p:cNvSpPr>
          <p:nvPr/>
        </p:nvSpPr>
        <p:spPr bwMode="auto">
          <a:xfrm flipV="1">
            <a:off x="8286207" y="2530484"/>
            <a:ext cx="6352" cy="379413"/>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 name="Line 13"/>
          <p:cNvSpPr>
            <a:spLocks noChangeShapeType="1"/>
          </p:cNvSpPr>
          <p:nvPr/>
        </p:nvSpPr>
        <p:spPr bwMode="auto">
          <a:xfrm flipV="1">
            <a:off x="5827983" y="2413000"/>
            <a:ext cx="0" cy="49213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 name="Line 15"/>
          <p:cNvSpPr>
            <a:spLocks noChangeShapeType="1"/>
          </p:cNvSpPr>
          <p:nvPr/>
        </p:nvSpPr>
        <p:spPr bwMode="auto">
          <a:xfrm flipV="1">
            <a:off x="5821631" y="1423996"/>
            <a:ext cx="600737" cy="15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1" name="Line 24"/>
          <p:cNvSpPr>
            <a:spLocks noChangeShapeType="1"/>
          </p:cNvSpPr>
          <p:nvPr/>
        </p:nvSpPr>
        <p:spPr bwMode="auto">
          <a:xfrm rot="5400000" flipV="1">
            <a:off x="7912635" y="1069472"/>
            <a:ext cx="14285" cy="72333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5" name="Group 4"/>
          <p:cNvGrpSpPr/>
          <p:nvPr/>
        </p:nvGrpSpPr>
        <p:grpSpPr>
          <a:xfrm rot="10800000">
            <a:off x="6431877" y="1246160"/>
            <a:ext cx="1126216" cy="354039"/>
            <a:chOff x="6723082" y="1703361"/>
            <a:chExt cx="676901" cy="212792"/>
          </a:xfrm>
        </p:grpSpPr>
        <p:sp>
          <p:nvSpPr>
            <p:cNvPr id="112"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3"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4"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5"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6"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7"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8"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9"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0"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1"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2"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3"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4"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5"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02" name="Group 45"/>
          <p:cNvGrpSpPr>
            <a:grpSpLocks/>
          </p:cNvGrpSpPr>
          <p:nvPr/>
        </p:nvGrpSpPr>
        <p:grpSpPr bwMode="auto">
          <a:xfrm flipH="1" flipV="1">
            <a:off x="8144875" y="1844684"/>
            <a:ext cx="287428" cy="682625"/>
            <a:chOff x="3485" y="1922"/>
            <a:chExt cx="181" cy="678"/>
          </a:xfrm>
        </p:grpSpPr>
        <p:sp>
          <p:nvSpPr>
            <p:cNvPr id="105"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7"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8"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9"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04" name="Line 46"/>
          <p:cNvSpPr>
            <a:spLocks noChangeShapeType="1"/>
          </p:cNvSpPr>
          <p:nvPr/>
        </p:nvSpPr>
        <p:spPr bwMode="auto">
          <a:xfrm flipH="1" flipV="1">
            <a:off x="8278267" y="1438283"/>
            <a:ext cx="0" cy="428617"/>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7" name="Line 13"/>
          <p:cNvSpPr>
            <a:spLocks noChangeShapeType="1"/>
          </p:cNvSpPr>
          <p:nvPr/>
        </p:nvSpPr>
        <p:spPr bwMode="auto">
          <a:xfrm flipV="1">
            <a:off x="5826395" y="1423996"/>
            <a:ext cx="1588" cy="68346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8" name="Line 13"/>
          <p:cNvSpPr>
            <a:spLocks noChangeShapeType="1"/>
          </p:cNvSpPr>
          <p:nvPr/>
        </p:nvSpPr>
        <p:spPr bwMode="auto">
          <a:xfrm flipH="1" flipV="1">
            <a:off x="5664199" y="2107463"/>
            <a:ext cx="160347" cy="30553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129" name="Object 3"/>
          <p:cNvGraphicFramePr>
            <a:graphicFrameLocks noChangeAspect="1"/>
          </p:cNvGraphicFramePr>
          <p:nvPr>
            <p:extLst>
              <p:ext uri="{D42A27DB-BD31-4B8C-83A1-F6EECF244321}">
                <p14:modId xmlns:p14="http://schemas.microsoft.com/office/powerpoint/2010/main" val="4088200755"/>
              </p:ext>
            </p:extLst>
          </p:nvPr>
        </p:nvGraphicFramePr>
        <p:xfrm>
          <a:off x="8451850" y="1978025"/>
          <a:ext cx="303213" cy="279400"/>
        </p:xfrm>
        <a:graphic>
          <a:graphicData uri="http://schemas.openxmlformats.org/presentationml/2006/ole">
            <mc:AlternateContent xmlns:mc="http://schemas.openxmlformats.org/markup-compatibility/2006">
              <mc:Choice xmlns:v="urn:schemas-microsoft-com:vml" Requires="v">
                <p:oleObj spid="_x0000_s3161238" name="Equation" r:id="rId6" imgW="165100" imgH="152400" progId="Equation.DSMT4">
                  <p:embed/>
                </p:oleObj>
              </mc:Choice>
              <mc:Fallback>
                <p:oleObj name="Equation" r:id="rId6" imgW="165100" imgH="152400" progId="Equation.DSMT4">
                  <p:embed/>
                  <p:pic>
                    <p:nvPicPr>
                      <p:cNvPr id="0" name=""/>
                      <p:cNvPicPr>
                        <a:picLocks noChangeAspect="1" noChangeArrowheads="1"/>
                      </p:cNvPicPr>
                      <p:nvPr/>
                    </p:nvPicPr>
                    <p:blipFill>
                      <a:blip r:embed="rId7"/>
                      <a:srcRect/>
                      <a:stretch>
                        <a:fillRect/>
                      </a:stretch>
                    </p:blipFill>
                    <p:spPr bwMode="auto">
                      <a:xfrm>
                        <a:off x="8451850" y="1978025"/>
                        <a:ext cx="303213" cy="279400"/>
                      </a:xfrm>
                      <a:prstGeom prst="rect">
                        <a:avLst/>
                      </a:prstGeom>
                      <a:noFill/>
                      <a:ln>
                        <a:noFill/>
                      </a:ln>
                      <a:effectLst/>
                    </p:spPr>
                  </p:pic>
                </p:oleObj>
              </mc:Fallback>
            </mc:AlternateContent>
          </a:graphicData>
        </a:graphic>
      </p:graphicFrame>
      <p:graphicFrame>
        <p:nvGraphicFramePr>
          <p:cNvPr id="130" name="Object 3"/>
          <p:cNvGraphicFramePr>
            <a:graphicFrameLocks noChangeAspect="1"/>
          </p:cNvGraphicFramePr>
          <p:nvPr>
            <p:extLst>
              <p:ext uri="{D42A27DB-BD31-4B8C-83A1-F6EECF244321}">
                <p14:modId xmlns:p14="http://schemas.microsoft.com/office/powerpoint/2010/main" val="3210656182"/>
              </p:ext>
            </p:extLst>
          </p:nvPr>
        </p:nvGraphicFramePr>
        <p:xfrm>
          <a:off x="6950075" y="3244850"/>
          <a:ext cx="257175" cy="325438"/>
        </p:xfrm>
        <a:graphic>
          <a:graphicData uri="http://schemas.openxmlformats.org/presentationml/2006/ole">
            <mc:AlternateContent xmlns:mc="http://schemas.openxmlformats.org/markup-compatibility/2006">
              <mc:Choice xmlns:v="urn:schemas-microsoft-com:vml" Requires="v">
                <p:oleObj spid="_x0000_s3161239" name="Equation" r:id="rId8" imgW="139700" imgH="177800" progId="Equation.DSMT4">
                  <p:embed/>
                </p:oleObj>
              </mc:Choice>
              <mc:Fallback>
                <p:oleObj name="Equation" r:id="rId8" imgW="139700" imgH="177800" progId="Equation.DSMT4">
                  <p:embed/>
                  <p:pic>
                    <p:nvPicPr>
                      <p:cNvPr id="0" name=""/>
                      <p:cNvPicPr>
                        <a:picLocks noChangeAspect="1" noChangeArrowheads="1"/>
                      </p:cNvPicPr>
                      <p:nvPr/>
                    </p:nvPicPr>
                    <p:blipFill>
                      <a:blip r:embed="rId9"/>
                      <a:srcRect/>
                      <a:stretch>
                        <a:fillRect/>
                      </a:stretch>
                    </p:blipFill>
                    <p:spPr bwMode="auto">
                      <a:xfrm>
                        <a:off x="6950075" y="3244850"/>
                        <a:ext cx="257175" cy="325438"/>
                      </a:xfrm>
                      <a:prstGeom prst="rect">
                        <a:avLst/>
                      </a:prstGeom>
                      <a:noFill/>
                      <a:ln>
                        <a:noFill/>
                      </a:ln>
                      <a:effectLst/>
                    </p:spPr>
                  </p:pic>
                </p:oleObj>
              </mc:Fallback>
            </mc:AlternateContent>
          </a:graphicData>
        </a:graphic>
      </p:graphicFrame>
      <p:grpSp>
        <p:nvGrpSpPr>
          <p:cNvPr id="12" name="Group 11"/>
          <p:cNvGrpSpPr/>
          <p:nvPr/>
        </p:nvGrpSpPr>
        <p:grpSpPr>
          <a:xfrm>
            <a:off x="6721229" y="2663824"/>
            <a:ext cx="192085" cy="192085"/>
            <a:chOff x="6326324" y="3355974"/>
            <a:chExt cx="192085" cy="192085"/>
          </a:xfrm>
        </p:grpSpPr>
        <p:sp>
          <p:nvSpPr>
            <p:cNvPr id="132" name="Line 13"/>
            <p:cNvSpPr>
              <a:spLocks noChangeShapeType="1"/>
            </p:cNvSpPr>
            <p:nvPr/>
          </p:nvSpPr>
          <p:spPr bwMode="auto">
            <a:xfrm flipH="1" flipV="1">
              <a:off x="6422368" y="3355974"/>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3" name="Line 13"/>
            <p:cNvSpPr>
              <a:spLocks noChangeShapeType="1"/>
            </p:cNvSpPr>
            <p:nvPr/>
          </p:nvSpPr>
          <p:spPr bwMode="auto">
            <a:xfrm rot="16200000" flipH="1" flipV="1">
              <a:off x="6422367" y="3349625"/>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34" name="Line 13"/>
          <p:cNvSpPr>
            <a:spLocks noChangeShapeType="1"/>
          </p:cNvSpPr>
          <p:nvPr/>
        </p:nvSpPr>
        <p:spPr bwMode="auto">
          <a:xfrm rot="16200000" flipH="1" flipV="1">
            <a:off x="7360357" y="2657476"/>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1" name="TextBox 140"/>
          <p:cNvSpPr txBox="1"/>
          <p:nvPr/>
        </p:nvSpPr>
        <p:spPr>
          <a:xfrm>
            <a:off x="381000" y="4047669"/>
            <a:ext cx="4737100" cy="1938992"/>
          </a:xfrm>
          <a:prstGeom prst="rect">
            <a:avLst/>
          </a:prstGeom>
          <a:noFill/>
        </p:spPr>
        <p:txBody>
          <a:bodyPr wrap="square" rtlCol="0">
            <a:spAutoFit/>
          </a:bodyPr>
          <a:lstStyle/>
          <a:p>
            <a:r>
              <a:rPr lang="en-US" sz="2000" dirty="0">
                <a:solidFill>
                  <a:srgbClr val="FF0000"/>
                </a:solidFill>
                <a:latin typeface="Apple Chancery"/>
                <a:cs typeface="Apple Chancery"/>
              </a:rPr>
              <a:t>Initially, </a:t>
            </a:r>
            <a:r>
              <a:rPr lang="en-US" sz="2000" dirty="0">
                <a:latin typeface="Times New Roman"/>
                <a:cs typeface="Times New Roman"/>
              </a:rPr>
              <a:t>the cap tries to discharge.  Problem is, the inductor responds to the increase in current by producing a </a:t>
            </a:r>
            <a:r>
              <a:rPr lang="en-US" sz="2000" dirty="0">
                <a:solidFill>
                  <a:srgbClr val="0000FF"/>
                </a:solidFill>
                <a:latin typeface="Times New Roman"/>
                <a:cs typeface="Times New Roman"/>
              </a:rPr>
              <a:t>back-EMF </a:t>
            </a:r>
            <a:r>
              <a:rPr lang="en-US" sz="2000" dirty="0">
                <a:latin typeface="Times New Roman"/>
                <a:cs typeface="Times New Roman"/>
              </a:rPr>
              <a:t>to fight the change of magnetic flux through its cross-section.  The current in the circuit increases, but slowly. </a:t>
            </a:r>
            <a:endParaRPr lang="en-US" sz="2000" dirty="0">
              <a:solidFill>
                <a:srgbClr val="000000"/>
              </a:solidFill>
              <a:latin typeface="Times New Roman"/>
              <a:cs typeface="Times New Roman"/>
            </a:endParaRPr>
          </a:p>
        </p:txBody>
      </p:sp>
      <p:graphicFrame>
        <p:nvGraphicFramePr>
          <p:cNvPr id="191" name="Object 3"/>
          <p:cNvGraphicFramePr>
            <a:graphicFrameLocks noChangeAspect="1"/>
          </p:cNvGraphicFramePr>
          <p:nvPr>
            <p:extLst>
              <p:ext uri="{D42A27DB-BD31-4B8C-83A1-F6EECF244321}">
                <p14:modId xmlns:p14="http://schemas.microsoft.com/office/powerpoint/2010/main" val="4180588076"/>
              </p:ext>
            </p:extLst>
          </p:nvPr>
        </p:nvGraphicFramePr>
        <p:xfrm>
          <a:off x="6089369" y="4047669"/>
          <a:ext cx="1884363" cy="290512"/>
        </p:xfrm>
        <a:graphic>
          <a:graphicData uri="http://schemas.openxmlformats.org/presentationml/2006/ole">
            <mc:AlternateContent xmlns:mc="http://schemas.openxmlformats.org/markup-compatibility/2006">
              <mc:Choice xmlns:v="urn:schemas-microsoft-com:vml" Requires="v">
                <p:oleObj spid="_x0000_s3161240" name="Equation" r:id="rId10" imgW="1320800" imgH="203200" progId="Equation.DSMT4">
                  <p:embed/>
                </p:oleObj>
              </mc:Choice>
              <mc:Fallback>
                <p:oleObj name="Equation" r:id="rId10" imgW="1320800" imgH="203200" progId="Equation.DSMT4">
                  <p:embed/>
                  <p:pic>
                    <p:nvPicPr>
                      <p:cNvPr id="0" name=""/>
                      <p:cNvPicPr>
                        <a:picLocks noChangeAspect="1" noChangeArrowheads="1"/>
                      </p:cNvPicPr>
                      <p:nvPr/>
                    </p:nvPicPr>
                    <p:blipFill>
                      <a:blip r:embed="rId11"/>
                      <a:srcRect/>
                      <a:stretch>
                        <a:fillRect/>
                      </a:stretch>
                    </p:blipFill>
                    <p:spPr bwMode="auto">
                      <a:xfrm>
                        <a:off x="6089369" y="4047669"/>
                        <a:ext cx="1884363" cy="290512"/>
                      </a:xfrm>
                      <a:prstGeom prst="rect">
                        <a:avLst/>
                      </a:prstGeom>
                      <a:noFill/>
                      <a:ln>
                        <a:noFill/>
                      </a:ln>
                      <a:effectLst/>
                    </p:spPr>
                  </p:pic>
                </p:oleObj>
              </mc:Fallback>
            </mc:AlternateContent>
          </a:graphicData>
        </a:graphic>
      </p:graphicFrame>
      <p:grpSp>
        <p:nvGrpSpPr>
          <p:cNvPr id="192" name="Group 191"/>
          <p:cNvGrpSpPr/>
          <p:nvPr/>
        </p:nvGrpSpPr>
        <p:grpSpPr>
          <a:xfrm>
            <a:off x="6129240" y="4426335"/>
            <a:ext cx="1993963" cy="1533829"/>
            <a:chOff x="1091123" y="520353"/>
            <a:chExt cx="1993963" cy="1533829"/>
          </a:xfrm>
        </p:grpSpPr>
        <p:sp>
          <p:nvSpPr>
            <p:cNvPr id="193" name="Line 8"/>
            <p:cNvSpPr>
              <a:spLocks noChangeShapeType="1"/>
            </p:cNvSpPr>
            <p:nvPr/>
          </p:nvSpPr>
          <p:spPr bwMode="auto">
            <a:xfrm flipH="1" flipV="1">
              <a:off x="2143897" y="1787434"/>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4" name="Line 9"/>
            <p:cNvSpPr>
              <a:spLocks noChangeShapeType="1"/>
            </p:cNvSpPr>
            <p:nvPr/>
          </p:nvSpPr>
          <p:spPr bwMode="auto">
            <a:xfrm flipH="1" flipV="1">
              <a:off x="1094762" y="1791072"/>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5" name="Line 10"/>
            <p:cNvSpPr>
              <a:spLocks noChangeShapeType="1"/>
            </p:cNvSpPr>
            <p:nvPr/>
          </p:nvSpPr>
          <p:spPr bwMode="auto">
            <a:xfrm flipH="1" flipV="1">
              <a:off x="2136620" y="1538873"/>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6" name="Line 11"/>
            <p:cNvSpPr>
              <a:spLocks noChangeShapeType="1"/>
            </p:cNvSpPr>
            <p:nvPr/>
          </p:nvSpPr>
          <p:spPr bwMode="auto">
            <a:xfrm flipH="1" flipV="1">
              <a:off x="1966817" y="1542511"/>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7" name="Line 12"/>
            <p:cNvSpPr>
              <a:spLocks noChangeShapeType="1"/>
            </p:cNvSpPr>
            <p:nvPr/>
          </p:nvSpPr>
          <p:spPr bwMode="auto">
            <a:xfrm flipV="1">
              <a:off x="2973502" y="1501286"/>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8" name="Line 13"/>
            <p:cNvSpPr>
              <a:spLocks noChangeShapeType="1"/>
            </p:cNvSpPr>
            <p:nvPr/>
          </p:nvSpPr>
          <p:spPr bwMode="auto">
            <a:xfrm flipV="1">
              <a:off x="1095974" y="1411555"/>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9" name="Line 15"/>
            <p:cNvSpPr>
              <a:spLocks noChangeShapeType="1"/>
            </p:cNvSpPr>
            <p:nvPr/>
          </p:nvSpPr>
          <p:spPr bwMode="auto">
            <a:xfrm flipV="1">
              <a:off x="1091123" y="656179"/>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0" name="Line 24"/>
            <p:cNvSpPr>
              <a:spLocks noChangeShapeType="1"/>
            </p:cNvSpPr>
            <p:nvPr/>
          </p:nvSpPr>
          <p:spPr bwMode="auto">
            <a:xfrm rot="5400000" flipV="1">
              <a:off x="2688177" y="385403"/>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01" name="Group 200"/>
            <p:cNvGrpSpPr/>
            <p:nvPr/>
          </p:nvGrpSpPr>
          <p:grpSpPr>
            <a:xfrm rot="10800000">
              <a:off x="1557213" y="520353"/>
              <a:ext cx="860174" cy="270406"/>
              <a:chOff x="6723082" y="1703361"/>
              <a:chExt cx="676901" cy="212792"/>
            </a:xfrm>
          </p:grpSpPr>
          <p:sp>
            <p:nvSpPr>
              <p:cNvPr id="225"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26"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27"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28"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29"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0"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1"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2"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3"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4"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5"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6"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7"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8"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02" name="Group 45"/>
            <p:cNvGrpSpPr>
              <a:grpSpLocks/>
            </p:cNvGrpSpPr>
            <p:nvPr/>
          </p:nvGrpSpPr>
          <p:grpSpPr bwMode="auto">
            <a:xfrm flipH="1" flipV="1">
              <a:off x="2865556" y="977490"/>
              <a:ext cx="219530" cy="521371"/>
              <a:chOff x="3485" y="1922"/>
              <a:chExt cx="181" cy="678"/>
            </a:xfrm>
          </p:grpSpPr>
          <p:sp>
            <p:nvSpPr>
              <p:cNvPr id="220"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1"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2"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3"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4"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03" name="Line 46"/>
            <p:cNvSpPr>
              <a:spLocks noChangeShapeType="1"/>
            </p:cNvSpPr>
            <p:nvPr/>
          </p:nvSpPr>
          <p:spPr bwMode="auto">
            <a:xfrm flipH="1" flipV="1">
              <a:off x="2967438" y="667091"/>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4" name="Line 13"/>
            <p:cNvSpPr>
              <a:spLocks noChangeShapeType="1"/>
            </p:cNvSpPr>
            <p:nvPr/>
          </p:nvSpPr>
          <p:spPr bwMode="auto">
            <a:xfrm flipV="1">
              <a:off x="1094762" y="656179"/>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7" name="Line 13"/>
            <p:cNvSpPr>
              <a:spLocks noChangeShapeType="1"/>
            </p:cNvSpPr>
            <p:nvPr/>
          </p:nvSpPr>
          <p:spPr bwMode="auto">
            <a:xfrm flipH="1" flipV="1">
              <a:off x="1093349" y="1175119"/>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08" name="Group 207"/>
            <p:cNvGrpSpPr/>
            <p:nvPr/>
          </p:nvGrpSpPr>
          <p:grpSpPr>
            <a:xfrm>
              <a:off x="1677345" y="1502262"/>
              <a:ext cx="247578" cy="247576"/>
              <a:chOff x="6326324" y="3355974"/>
              <a:chExt cx="192085" cy="192085"/>
            </a:xfrm>
          </p:grpSpPr>
          <p:sp>
            <p:nvSpPr>
              <p:cNvPr id="218" name="Line 13"/>
              <p:cNvSpPr>
                <a:spLocks noChangeShapeType="1"/>
              </p:cNvSpPr>
              <p:nvPr/>
            </p:nvSpPr>
            <p:spPr bwMode="auto">
              <a:xfrm flipH="1" flipV="1">
                <a:off x="6422368" y="3355974"/>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9" name="Line 13"/>
              <p:cNvSpPr>
                <a:spLocks noChangeShapeType="1"/>
              </p:cNvSpPr>
              <p:nvPr/>
            </p:nvSpPr>
            <p:spPr bwMode="auto">
              <a:xfrm rot="16200000" flipH="1" flipV="1">
                <a:off x="6422367" y="3349625"/>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09" name="Line 13"/>
            <p:cNvSpPr>
              <a:spLocks noChangeShapeType="1"/>
            </p:cNvSpPr>
            <p:nvPr/>
          </p:nvSpPr>
          <p:spPr bwMode="auto">
            <a:xfrm rot="16200000" flipH="1" flipV="1">
              <a:off x="2304729" y="1515460"/>
              <a:ext cx="1" cy="223447"/>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10" name="Group 209"/>
            <p:cNvGrpSpPr/>
            <p:nvPr/>
          </p:nvGrpSpPr>
          <p:grpSpPr>
            <a:xfrm>
              <a:off x="2416455" y="721449"/>
              <a:ext cx="199304" cy="199302"/>
              <a:chOff x="6326324" y="3355974"/>
              <a:chExt cx="192085" cy="192085"/>
            </a:xfrm>
          </p:grpSpPr>
          <p:sp>
            <p:nvSpPr>
              <p:cNvPr id="216" name="Line 13"/>
              <p:cNvSpPr>
                <a:spLocks noChangeShapeType="1"/>
              </p:cNvSpPr>
              <p:nvPr/>
            </p:nvSpPr>
            <p:spPr bwMode="auto">
              <a:xfrm flipH="1" flipV="1">
                <a:off x="6422368" y="3355974"/>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7" name="Line 13"/>
              <p:cNvSpPr>
                <a:spLocks noChangeShapeType="1"/>
              </p:cNvSpPr>
              <p:nvPr/>
            </p:nvSpPr>
            <p:spPr bwMode="auto">
              <a:xfrm rot="16200000" flipH="1" flipV="1">
                <a:off x="6422367" y="3349625"/>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11" name="Line 13"/>
            <p:cNvSpPr>
              <a:spLocks noChangeShapeType="1"/>
            </p:cNvSpPr>
            <p:nvPr/>
          </p:nvSpPr>
          <p:spPr bwMode="auto">
            <a:xfrm rot="16200000" flipV="1">
              <a:off x="1473929" y="693354"/>
              <a:ext cx="2" cy="166561"/>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12" name="Group 211"/>
            <p:cNvGrpSpPr/>
            <p:nvPr/>
          </p:nvGrpSpPr>
          <p:grpSpPr>
            <a:xfrm>
              <a:off x="1890058" y="858422"/>
              <a:ext cx="139617" cy="72604"/>
              <a:chOff x="152400" y="948631"/>
              <a:chExt cx="393700" cy="139006"/>
            </a:xfrm>
          </p:grpSpPr>
          <p:cxnSp>
            <p:nvCxnSpPr>
              <p:cNvPr id="213" name="Straight Connector 212"/>
              <p:cNvCxnSpPr/>
              <p:nvPr/>
            </p:nvCxnSpPr>
            <p:spPr>
              <a:xfrm>
                <a:off x="152400" y="1018902"/>
                <a:ext cx="393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4" name="Straight Connector 213"/>
              <p:cNvCxnSpPr/>
              <p:nvPr/>
            </p:nvCxnSpPr>
            <p:spPr>
              <a:xfrm>
                <a:off x="393700" y="948631"/>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flipV="1">
                <a:off x="393700" y="1021235"/>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65802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dissolv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1"/>
                                        </p:tgtEl>
                                        <p:attrNameLst>
                                          <p:attrName>style.visibility</p:attrName>
                                        </p:attrNameLst>
                                      </p:cBhvr>
                                      <p:to>
                                        <p:strVal val="visible"/>
                                      </p:to>
                                    </p:set>
                                    <p:animEffect transition="in" filter="dissolve">
                                      <p:cBhvr>
                                        <p:cTn id="12"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4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381000" y="736876"/>
            <a:ext cx="4737100" cy="1323439"/>
          </a:xfrm>
          <a:prstGeom prst="rect">
            <a:avLst/>
          </a:prstGeom>
          <a:noFill/>
        </p:spPr>
        <p:txBody>
          <a:bodyPr wrap="square" rtlCol="0">
            <a:spAutoFit/>
          </a:bodyPr>
          <a:lstStyle/>
          <a:p>
            <a:r>
              <a:rPr lang="en-US" sz="2000" dirty="0">
                <a:solidFill>
                  <a:srgbClr val="FF0000"/>
                </a:solidFill>
                <a:latin typeface="Apple Chancery"/>
                <a:cs typeface="Apple Chancery"/>
              </a:rPr>
              <a:t>As the cap </a:t>
            </a:r>
            <a:r>
              <a:rPr lang="en-US" sz="2000" dirty="0">
                <a:latin typeface="Times New Roman"/>
                <a:cs typeface="Times New Roman"/>
              </a:rPr>
              <a:t>continues to discharge, the current approaches steady state and the induced EMF disappears.  The current continuing to flow.</a:t>
            </a:r>
            <a:endParaRPr lang="en-US" sz="2000" dirty="0">
              <a:solidFill>
                <a:srgbClr val="000000"/>
              </a:solidFill>
              <a:latin typeface="Times New Roman"/>
              <a:cs typeface="Times New Roman"/>
            </a:endParaRPr>
          </a:p>
        </p:txBody>
      </p:sp>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72.)</a:t>
            </a:r>
          </a:p>
        </p:txBody>
      </p:sp>
      <p:sp>
        <p:nvSpPr>
          <p:cNvPr id="56" name="TextBox 55"/>
          <p:cNvSpPr txBox="1"/>
          <p:nvPr/>
        </p:nvSpPr>
        <p:spPr>
          <a:xfrm>
            <a:off x="381000" y="2249113"/>
            <a:ext cx="4737100" cy="2862322"/>
          </a:xfrm>
          <a:prstGeom prst="rect">
            <a:avLst/>
          </a:prstGeom>
          <a:noFill/>
        </p:spPr>
        <p:txBody>
          <a:bodyPr wrap="square" rtlCol="0">
            <a:spAutoFit/>
          </a:bodyPr>
          <a:lstStyle/>
          <a:p>
            <a:r>
              <a:rPr lang="en-US" sz="2000" dirty="0">
                <a:solidFill>
                  <a:srgbClr val="FF0000"/>
                </a:solidFill>
                <a:latin typeface="Apple Chancery"/>
                <a:cs typeface="Apple Chancery"/>
              </a:rPr>
              <a:t>What’s interesting </a:t>
            </a:r>
            <a:r>
              <a:rPr lang="en-US" sz="2000" dirty="0">
                <a:latin typeface="Times New Roman"/>
                <a:cs typeface="Times New Roman"/>
              </a:rPr>
              <a:t>is that as the cap’s charge diminishes, the current from the cap begins to fall off.  The creates another </a:t>
            </a:r>
            <a:r>
              <a:rPr lang="en-US" sz="2000" i="1" dirty="0">
                <a:solidFill>
                  <a:srgbClr val="0000FF"/>
                </a:solidFill>
                <a:latin typeface="Times New Roman"/>
                <a:cs typeface="Times New Roman"/>
              </a:rPr>
              <a:t>changing magnetic flux</a:t>
            </a:r>
            <a:r>
              <a:rPr lang="en-US" sz="2000" dirty="0">
                <a:latin typeface="Times New Roman"/>
                <a:cs typeface="Times New Roman"/>
              </a:rPr>
              <a:t> through the coil, which produces an EMF that </a:t>
            </a:r>
            <a:r>
              <a:rPr lang="en-US" sz="2000" dirty="0">
                <a:solidFill>
                  <a:srgbClr val="0000FF"/>
                </a:solidFill>
                <a:latin typeface="Times New Roman"/>
                <a:cs typeface="Times New Roman"/>
              </a:rPr>
              <a:t>fights the decreasing current</a:t>
            </a:r>
            <a:r>
              <a:rPr lang="en-US" sz="2000" dirty="0">
                <a:latin typeface="Times New Roman"/>
                <a:cs typeface="Times New Roman"/>
              </a:rPr>
              <a:t>.  EVEN AFTER ALL THE CHARGE ON THE CAP IS EXHAUSTED, CURRENT CONTINUES TO FLOW DUE TO THIS INDUCED EMF!!!</a:t>
            </a:r>
            <a:endParaRPr lang="en-US" sz="2000" dirty="0">
              <a:solidFill>
                <a:srgbClr val="000000"/>
              </a:solidFill>
              <a:latin typeface="Times New Roman"/>
              <a:cs typeface="Times New Roman"/>
            </a:endParaRPr>
          </a:p>
        </p:txBody>
      </p:sp>
      <p:sp>
        <p:nvSpPr>
          <p:cNvPr id="58" name="TextBox 57"/>
          <p:cNvSpPr txBox="1"/>
          <p:nvPr/>
        </p:nvSpPr>
        <p:spPr>
          <a:xfrm>
            <a:off x="381000" y="5134186"/>
            <a:ext cx="4927600" cy="707886"/>
          </a:xfrm>
          <a:prstGeom prst="rect">
            <a:avLst/>
          </a:prstGeom>
          <a:noFill/>
        </p:spPr>
        <p:txBody>
          <a:bodyPr wrap="square" rtlCol="0">
            <a:spAutoFit/>
          </a:bodyPr>
          <a:lstStyle/>
          <a:p>
            <a:r>
              <a:rPr lang="en-US" sz="2000" dirty="0">
                <a:solidFill>
                  <a:srgbClr val="FF0000"/>
                </a:solidFill>
                <a:latin typeface="Apple Chancery"/>
                <a:cs typeface="Apple Chancery"/>
              </a:rPr>
              <a:t>And as it does, </a:t>
            </a:r>
            <a:r>
              <a:rPr lang="en-US" sz="2000" dirty="0">
                <a:latin typeface="Times New Roman"/>
                <a:cs typeface="Times New Roman"/>
              </a:rPr>
              <a:t>that current begins to charge the capacitor up </a:t>
            </a:r>
            <a:r>
              <a:rPr lang="en-US" sz="2000" i="1" dirty="0">
                <a:latin typeface="Times New Roman"/>
                <a:cs typeface="Times New Roman"/>
              </a:rPr>
              <a:t>with its polarity reversed . . </a:t>
            </a:r>
            <a:r>
              <a:rPr lang="en-US" sz="2000" dirty="0">
                <a:latin typeface="Times New Roman"/>
                <a:cs typeface="Times New Roman"/>
              </a:rPr>
              <a:t>.</a:t>
            </a:r>
            <a:endParaRPr lang="en-US" sz="2000" dirty="0">
              <a:solidFill>
                <a:srgbClr val="000000"/>
              </a:solidFill>
              <a:latin typeface="Times New Roman"/>
              <a:cs typeface="Times New Roman"/>
            </a:endParaRPr>
          </a:p>
        </p:txBody>
      </p:sp>
      <p:grpSp>
        <p:nvGrpSpPr>
          <p:cNvPr id="59" name="Group 58"/>
          <p:cNvGrpSpPr/>
          <p:nvPr/>
        </p:nvGrpSpPr>
        <p:grpSpPr>
          <a:xfrm>
            <a:off x="6563812" y="2986375"/>
            <a:ext cx="1993963" cy="1533829"/>
            <a:chOff x="6120323" y="528091"/>
            <a:chExt cx="1993963" cy="1533829"/>
          </a:xfrm>
        </p:grpSpPr>
        <p:sp>
          <p:nvSpPr>
            <p:cNvPr id="60" name="Line 8"/>
            <p:cNvSpPr>
              <a:spLocks noChangeShapeType="1"/>
            </p:cNvSpPr>
            <p:nvPr/>
          </p:nvSpPr>
          <p:spPr bwMode="auto">
            <a:xfrm flipH="1" flipV="1">
              <a:off x="7173097" y="1795172"/>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 name="Line 9"/>
            <p:cNvSpPr>
              <a:spLocks noChangeShapeType="1"/>
            </p:cNvSpPr>
            <p:nvPr/>
          </p:nvSpPr>
          <p:spPr bwMode="auto">
            <a:xfrm flipH="1" flipV="1">
              <a:off x="6123962" y="1798810"/>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2" name="Line 10"/>
            <p:cNvSpPr>
              <a:spLocks noChangeShapeType="1"/>
            </p:cNvSpPr>
            <p:nvPr/>
          </p:nvSpPr>
          <p:spPr bwMode="auto">
            <a:xfrm flipH="1" flipV="1">
              <a:off x="7165820" y="1546611"/>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3" name="Line 11"/>
            <p:cNvSpPr>
              <a:spLocks noChangeShapeType="1"/>
            </p:cNvSpPr>
            <p:nvPr/>
          </p:nvSpPr>
          <p:spPr bwMode="auto">
            <a:xfrm flipH="1" flipV="1">
              <a:off x="6996017" y="1550249"/>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4" name="Line 12"/>
            <p:cNvSpPr>
              <a:spLocks noChangeShapeType="1"/>
            </p:cNvSpPr>
            <p:nvPr/>
          </p:nvSpPr>
          <p:spPr bwMode="auto">
            <a:xfrm flipV="1">
              <a:off x="8002702" y="1509024"/>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5" name="Line 13"/>
            <p:cNvSpPr>
              <a:spLocks noChangeShapeType="1"/>
            </p:cNvSpPr>
            <p:nvPr/>
          </p:nvSpPr>
          <p:spPr bwMode="auto">
            <a:xfrm flipV="1">
              <a:off x="6125174" y="1419293"/>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6" name="Line 15"/>
            <p:cNvSpPr>
              <a:spLocks noChangeShapeType="1"/>
            </p:cNvSpPr>
            <p:nvPr/>
          </p:nvSpPr>
          <p:spPr bwMode="auto">
            <a:xfrm flipV="1">
              <a:off x="6120323" y="663917"/>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7" name="Line 24"/>
            <p:cNvSpPr>
              <a:spLocks noChangeShapeType="1"/>
            </p:cNvSpPr>
            <p:nvPr/>
          </p:nvSpPr>
          <p:spPr bwMode="auto">
            <a:xfrm rot="5400000" flipV="1">
              <a:off x="7717377" y="393141"/>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68" name="Group 67"/>
            <p:cNvGrpSpPr/>
            <p:nvPr/>
          </p:nvGrpSpPr>
          <p:grpSpPr>
            <a:xfrm rot="10800000">
              <a:off x="6586413" y="528091"/>
              <a:ext cx="860174" cy="270406"/>
              <a:chOff x="6723082" y="1703361"/>
              <a:chExt cx="676901" cy="212792"/>
            </a:xfrm>
          </p:grpSpPr>
          <p:sp>
            <p:nvSpPr>
              <p:cNvPr id="101"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3"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6"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1"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2"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3"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4"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5"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6"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7"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8"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9"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0"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69" name="Group 45"/>
            <p:cNvGrpSpPr>
              <a:grpSpLocks/>
            </p:cNvGrpSpPr>
            <p:nvPr/>
          </p:nvGrpSpPr>
          <p:grpSpPr bwMode="auto">
            <a:xfrm flipH="1" flipV="1">
              <a:off x="7894756" y="985228"/>
              <a:ext cx="219530" cy="521371"/>
              <a:chOff x="3485" y="1922"/>
              <a:chExt cx="181" cy="678"/>
            </a:xfrm>
          </p:grpSpPr>
          <p:sp>
            <p:nvSpPr>
              <p:cNvPr id="95"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7"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8"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0"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70" name="Line 46"/>
            <p:cNvSpPr>
              <a:spLocks noChangeShapeType="1"/>
            </p:cNvSpPr>
            <p:nvPr/>
          </p:nvSpPr>
          <p:spPr bwMode="auto">
            <a:xfrm flipH="1" flipV="1">
              <a:off x="7996638" y="674829"/>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 name="Line 13"/>
            <p:cNvSpPr>
              <a:spLocks noChangeShapeType="1"/>
            </p:cNvSpPr>
            <p:nvPr/>
          </p:nvSpPr>
          <p:spPr bwMode="auto">
            <a:xfrm flipV="1">
              <a:off x="6123962" y="663917"/>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4" name="Line 13"/>
            <p:cNvSpPr>
              <a:spLocks noChangeShapeType="1"/>
            </p:cNvSpPr>
            <p:nvPr/>
          </p:nvSpPr>
          <p:spPr bwMode="auto">
            <a:xfrm flipH="1" flipV="1">
              <a:off x="6122549" y="1182857"/>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76" name="Group 75"/>
            <p:cNvGrpSpPr/>
            <p:nvPr/>
          </p:nvGrpSpPr>
          <p:grpSpPr>
            <a:xfrm>
              <a:off x="6440329" y="729187"/>
              <a:ext cx="146710" cy="146709"/>
              <a:chOff x="6326324" y="3355974"/>
              <a:chExt cx="192085" cy="192085"/>
            </a:xfrm>
          </p:grpSpPr>
          <p:sp>
            <p:nvSpPr>
              <p:cNvPr id="83" name="Line 13"/>
              <p:cNvSpPr>
                <a:spLocks noChangeShapeType="1"/>
              </p:cNvSpPr>
              <p:nvPr/>
            </p:nvSpPr>
            <p:spPr bwMode="auto">
              <a:xfrm flipH="1" flipV="1">
                <a:off x="6422368" y="3355974"/>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4" name="Line 13"/>
              <p:cNvSpPr>
                <a:spLocks noChangeShapeType="1"/>
              </p:cNvSpPr>
              <p:nvPr/>
            </p:nvSpPr>
            <p:spPr bwMode="auto">
              <a:xfrm rot="16200000" flipH="1" flipV="1">
                <a:off x="6422367" y="3349625"/>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77" name="Line 13"/>
            <p:cNvSpPr>
              <a:spLocks noChangeShapeType="1"/>
            </p:cNvSpPr>
            <p:nvPr/>
          </p:nvSpPr>
          <p:spPr bwMode="auto">
            <a:xfrm rot="16200000" flipH="1" flipV="1">
              <a:off x="7535830" y="699962"/>
              <a:ext cx="0" cy="14671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78" name="Group 77"/>
            <p:cNvGrpSpPr/>
            <p:nvPr/>
          </p:nvGrpSpPr>
          <p:grpSpPr>
            <a:xfrm>
              <a:off x="6865778" y="869831"/>
              <a:ext cx="329497" cy="121053"/>
              <a:chOff x="152400" y="948631"/>
              <a:chExt cx="393700" cy="139006"/>
            </a:xfrm>
          </p:grpSpPr>
          <p:cxnSp>
            <p:nvCxnSpPr>
              <p:cNvPr id="79" name="Straight Connector 78"/>
              <p:cNvCxnSpPr/>
              <p:nvPr/>
            </p:nvCxnSpPr>
            <p:spPr>
              <a:xfrm>
                <a:off x="152400" y="1018902"/>
                <a:ext cx="393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393700" y="948631"/>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flipV="1">
                <a:off x="393700" y="1021235"/>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grpSp>
      </p:grpSp>
      <p:grpSp>
        <p:nvGrpSpPr>
          <p:cNvPr id="151" name="Group 150"/>
          <p:cNvGrpSpPr/>
          <p:nvPr/>
        </p:nvGrpSpPr>
        <p:grpSpPr>
          <a:xfrm>
            <a:off x="5079183" y="651171"/>
            <a:ext cx="1993963" cy="1533829"/>
            <a:chOff x="3605723" y="524222"/>
            <a:chExt cx="1993963" cy="1533829"/>
          </a:xfrm>
        </p:grpSpPr>
        <p:sp>
          <p:nvSpPr>
            <p:cNvPr id="152" name="Line 8"/>
            <p:cNvSpPr>
              <a:spLocks noChangeShapeType="1"/>
            </p:cNvSpPr>
            <p:nvPr/>
          </p:nvSpPr>
          <p:spPr bwMode="auto">
            <a:xfrm flipH="1" flipV="1">
              <a:off x="4658497" y="1791303"/>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3" name="Line 9"/>
            <p:cNvSpPr>
              <a:spLocks noChangeShapeType="1"/>
            </p:cNvSpPr>
            <p:nvPr/>
          </p:nvSpPr>
          <p:spPr bwMode="auto">
            <a:xfrm flipH="1" flipV="1">
              <a:off x="3609362" y="1794941"/>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4" name="Line 10"/>
            <p:cNvSpPr>
              <a:spLocks noChangeShapeType="1"/>
            </p:cNvSpPr>
            <p:nvPr/>
          </p:nvSpPr>
          <p:spPr bwMode="auto">
            <a:xfrm flipH="1" flipV="1">
              <a:off x="4651220" y="1542742"/>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5" name="Line 11"/>
            <p:cNvSpPr>
              <a:spLocks noChangeShapeType="1"/>
            </p:cNvSpPr>
            <p:nvPr/>
          </p:nvSpPr>
          <p:spPr bwMode="auto">
            <a:xfrm flipH="1" flipV="1">
              <a:off x="4481417" y="1546380"/>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6" name="Line 12"/>
            <p:cNvSpPr>
              <a:spLocks noChangeShapeType="1"/>
            </p:cNvSpPr>
            <p:nvPr/>
          </p:nvSpPr>
          <p:spPr bwMode="auto">
            <a:xfrm flipV="1">
              <a:off x="5488102" y="1505155"/>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 name="Line 13"/>
            <p:cNvSpPr>
              <a:spLocks noChangeShapeType="1"/>
            </p:cNvSpPr>
            <p:nvPr/>
          </p:nvSpPr>
          <p:spPr bwMode="auto">
            <a:xfrm flipV="1">
              <a:off x="3610574" y="1415424"/>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8" name="Line 15"/>
            <p:cNvSpPr>
              <a:spLocks noChangeShapeType="1"/>
            </p:cNvSpPr>
            <p:nvPr/>
          </p:nvSpPr>
          <p:spPr bwMode="auto">
            <a:xfrm flipV="1">
              <a:off x="3605723" y="660048"/>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9" name="Line 24"/>
            <p:cNvSpPr>
              <a:spLocks noChangeShapeType="1"/>
            </p:cNvSpPr>
            <p:nvPr/>
          </p:nvSpPr>
          <p:spPr bwMode="auto">
            <a:xfrm rot="5400000" flipV="1">
              <a:off x="5202777" y="389272"/>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60" name="Group 159"/>
            <p:cNvGrpSpPr/>
            <p:nvPr/>
          </p:nvGrpSpPr>
          <p:grpSpPr>
            <a:xfrm rot="10800000">
              <a:off x="4071813" y="524222"/>
              <a:ext cx="860174" cy="270406"/>
              <a:chOff x="6723082" y="1703361"/>
              <a:chExt cx="676901" cy="212792"/>
            </a:xfrm>
          </p:grpSpPr>
          <p:sp>
            <p:nvSpPr>
              <p:cNvPr id="184"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5"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6"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7"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8"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9"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0"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1"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2"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3"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4"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5"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6"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7"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61" name="Group 45"/>
            <p:cNvGrpSpPr>
              <a:grpSpLocks/>
            </p:cNvGrpSpPr>
            <p:nvPr/>
          </p:nvGrpSpPr>
          <p:grpSpPr bwMode="auto">
            <a:xfrm flipH="1" flipV="1">
              <a:off x="5380156" y="981359"/>
              <a:ext cx="219530" cy="521371"/>
              <a:chOff x="3485" y="1922"/>
              <a:chExt cx="181" cy="678"/>
            </a:xfrm>
          </p:grpSpPr>
          <p:sp>
            <p:nvSpPr>
              <p:cNvPr id="179"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0"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1"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2"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3"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62" name="Line 46"/>
            <p:cNvSpPr>
              <a:spLocks noChangeShapeType="1"/>
            </p:cNvSpPr>
            <p:nvPr/>
          </p:nvSpPr>
          <p:spPr bwMode="auto">
            <a:xfrm flipH="1" flipV="1">
              <a:off x="5482038" y="670960"/>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3" name="Line 13"/>
            <p:cNvSpPr>
              <a:spLocks noChangeShapeType="1"/>
            </p:cNvSpPr>
            <p:nvPr/>
          </p:nvSpPr>
          <p:spPr bwMode="auto">
            <a:xfrm flipV="1">
              <a:off x="3609362" y="660048"/>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6" name="Line 13"/>
            <p:cNvSpPr>
              <a:spLocks noChangeShapeType="1"/>
            </p:cNvSpPr>
            <p:nvPr/>
          </p:nvSpPr>
          <p:spPr bwMode="auto">
            <a:xfrm flipH="1" flipV="1">
              <a:off x="3607949" y="1178988"/>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67" name="Group 166"/>
            <p:cNvGrpSpPr/>
            <p:nvPr/>
          </p:nvGrpSpPr>
          <p:grpSpPr>
            <a:xfrm>
              <a:off x="4292813" y="1606997"/>
              <a:ext cx="146710" cy="146709"/>
              <a:chOff x="6326324" y="3355974"/>
              <a:chExt cx="192085" cy="192085"/>
            </a:xfrm>
          </p:grpSpPr>
          <p:sp>
            <p:nvSpPr>
              <p:cNvPr id="177" name="Line 13"/>
              <p:cNvSpPr>
                <a:spLocks noChangeShapeType="1"/>
              </p:cNvSpPr>
              <p:nvPr/>
            </p:nvSpPr>
            <p:spPr bwMode="auto">
              <a:xfrm flipH="1" flipV="1">
                <a:off x="6422368" y="3355974"/>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8" name="Line 13"/>
              <p:cNvSpPr>
                <a:spLocks noChangeShapeType="1"/>
              </p:cNvSpPr>
              <p:nvPr/>
            </p:nvSpPr>
            <p:spPr bwMode="auto">
              <a:xfrm rot="16200000" flipH="1" flipV="1">
                <a:off x="6422367" y="3349625"/>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68" name="Line 13"/>
            <p:cNvSpPr>
              <a:spLocks noChangeShapeType="1"/>
            </p:cNvSpPr>
            <p:nvPr/>
          </p:nvSpPr>
          <p:spPr bwMode="auto">
            <a:xfrm rot="16200000" flipH="1" flipV="1">
              <a:off x="4780962" y="1602148"/>
              <a:ext cx="0" cy="146710"/>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69" name="Group 168"/>
            <p:cNvGrpSpPr/>
            <p:nvPr/>
          </p:nvGrpSpPr>
          <p:grpSpPr>
            <a:xfrm>
              <a:off x="3675836" y="1454223"/>
              <a:ext cx="294642" cy="241474"/>
              <a:chOff x="5913429" y="2616200"/>
              <a:chExt cx="385771" cy="316159"/>
            </a:xfrm>
          </p:grpSpPr>
          <p:sp>
            <p:nvSpPr>
              <p:cNvPr id="174" name="Freeform 173"/>
              <p:cNvSpPr/>
              <p:nvPr/>
            </p:nvSpPr>
            <p:spPr>
              <a:xfrm>
                <a:off x="5956300" y="2616200"/>
                <a:ext cx="342900" cy="316159"/>
              </a:xfrm>
              <a:custGeom>
                <a:avLst/>
                <a:gdLst>
                  <a:gd name="connsiteX0" fmla="*/ 342900 w 342900"/>
                  <a:gd name="connsiteY0" fmla="*/ 304800 h 316159"/>
                  <a:gd name="connsiteX1" fmla="*/ 76200 w 342900"/>
                  <a:gd name="connsiteY1" fmla="*/ 279400 h 316159"/>
                  <a:gd name="connsiteX2" fmla="*/ 0 w 342900"/>
                  <a:gd name="connsiteY2" fmla="*/ 0 h 316159"/>
                </a:gdLst>
                <a:ahLst/>
                <a:cxnLst>
                  <a:cxn ang="0">
                    <a:pos x="connsiteX0" y="connsiteY0"/>
                  </a:cxn>
                  <a:cxn ang="0">
                    <a:pos x="connsiteX1" y="connsiteY1"/>
                  </a:cxn>
                  <a:cxn ang="0">
                    <a:pos x="connsiteX2" y="connsiteY2"/>
                  </a:cxn>
                </a:cxnLst>
                <a:rect l="l" t="t" r="r" b="b"/>
                <a:pathLst>
                  <a:path w="342900" h="316159">
                    <a:moveTo>
                      <a:pt x="342900" y="304800"/>
                    </a:moveTo>
                    <a:cubicBezTo>
                      <a:pt x="238125" y="317500"/>
                      <a:pt x="133350" y="330200"/>
                      <a:pt x="76200" y="279400"/>
                    </a:cubicBezTo>
                    <a:cubicBezTo>
                      <a:pt x="19050" y="228600"/>
                      <a:pt x="0" y="0"/>
                      <a:pt x="0" y="0"/>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5" name="Line 13"/>
              <p:cNvSpPr>
                <a:spLocks noChangeShapeType="1"/>
              </p:cNvSpPr>
              <p:nvPr/>
            </p:nvSpPr>
            <p:spPr bwMode="auto">
              <a:xfrm flipV="1">
                <a:off x="5913429" y="2623352"/>
                <a:ext cx="42871" cy="119063"/>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6" name="Line 13"/>
              <p:cNvSpPr>
                <a:spLocks noChangeShapeType="1"/>
              </p:cNvSpPr>
              <p:nvPr/>
            </p:nvSpPr>
            <p:spPr bwMode="auto">
              <a:xfrm>
                <a:off x="5956300" y="2624930"/>
                <a:ext cx="66675" cy="107165"/>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170" name="Group 169"/>
            <p:cNvGrpSpPr/>
            <p:nvPr/>
          </p:nvGrpSpPr>
          <p:grpSpPr>
            <a:xfrm>
              <a:off x="4325763" y="861443"/>
              <a:ext cx="393700" cy="139006"/>
              <a:chOff x="152400" y="948631"/>
              <a:chExt cx="393700" cy="139006"/>
            </a:xfrm>
          </p:grpSpPr>
          <p:cxnSp>
            <p:nvCxnSpPr>
              <p:cNvPr id="171" name="Straight Connector 170"/>
              <p:cNvCxnSpPr/>
              <p:nvPr/>
            </p:nvCxnSpPr>
            <p:spPr>
              <a:xfrm>
                <a:off x="152400" y="1018902"/>
                <a:ext cx="393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2" name="Straight Connector 171"/>
              <p:cNvCxnSpPr/>
              <p:nvPr/>
            </p:nvCxnSpPr>
            <p:spPr>
              <a:xfrm>
                <a:off x="393700" y="948631"/>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73" name="Straight Connector 172"/>
              <p:cNvCxnSpPr/>
              <p:nvPr/>
            </p:nvCxnSpPr>
            <p:spPr>
              <a:xfrm flipV="1">
                <a:off x="393700" y="1021235"/>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grpSp>
      </p:grpSp>
      <p:graphicFrame>
        <p:nvGraphicFramePr>
          <p:cNvPr id="198" name="Object 3"/>
          <p:cNvGraphicFramePr>
            <a:graphicFrameLocks noChangeAspect="1"/>
          </p:cNvGraphicFramePr>
          <p:nvPr>
            <p:extLst>
              <p:ext uri="{D42A27DB-BD31-4B8C-83A1-F6EECF244321}">
                <p14:modId xmlns:p14="http://schemas.microsoft.com/office/powerpoint/2010/main" val="3455100196"/>
              </p:ext>
            </p:extLst>
          </p:nvPr>
        </p:nvGraphicFramePr>
        <p:xfrm>
          <a:off x="5119502" y="296124"/>
          <a:ext cx="1739900" cy="290512"/>
        </p:xfrm>
        <a:graphic>
          <a:graphicData uri="http://schemas.openxmlformats.org/presentationml/2006/ole">
            <mc:AlternateContent xmlns:mc="http://schemas.openxmlformats.org/markup-compatibility/2006">
              <mc:Choice xmlns:v="urn:schemas-microsoft-com:vml" Requires="v">
                <p:oleObj spid="_x0000_s3164279" name="Equation" r:id="rId4" imgW="1219200" imgH="203200" progId="Equation.DSMT4">
                  <p:embed/>
                </p:oleObj>
              </mc:Choice>
              <mc:Fallback>
                <p:oleObj name="Equation" r:id="rId4" imgW="1219200" imgH="203200" progId="Equation.DSMT4">
                  <p:embed/>
                  <p:pic>
                    <p:nvPicPr>
                      <p:cNvPr id="0" name=""/>
                      <p:cNvPicPr>
                        <a:picLocks noChangeAspect="1" noChangeArrowheads="1"/>
                      </p:cNvPicPr>
                      <p:nvPr/>
                    </p:nvPicPr>
                    <p:blipFill>
                      <a:blip r:embed="rId5"/>
                      <a:srcRect/>
                      <a:stretch>
                        <a:fillRect/>
                      </a:stretch>
                    </p:blipFill>
                    <p:spPr bwMode="auto">
                      <a:xfrm>
                        <a:off x="5119502" y="296124"/>
                        <a:ext cx="1739900" cy="290512"/>
                      </a:xfrm>
                      <a:prstGeom prst="rect">
                        <a:avLst/>
                      </a:prstGeom>
                      <a:noFill/>
                      <a:ln>
                        <a:noFill/>
                      </a:ln>
                      <a:effectLst/>
                    </p:spPr>
                  </p:pic>
                </p:oleObj>
              </mc:Fallback>
            </mc:AlternateContent>
          </a:graphicData>
        </a:graphic>
      </p:graphicFrame>
      <p:graphicFrame>
        <p:nvGraphicFramePr>
          <p:cNvPr id="199" name="Object 3"/>
          <p:cNvGraphicFramePr>
            <a:graphicFrameLocks noChangeAspect="1"/>
          </p:cNvGraphicFramePr>
          <p:nvPr>
            <p:extLst>
              <p:ext uri="{D42A27DB-BD31-4B8C-83A1-F6EECF244321}">
                <p14:modId xmlns:p14="http://schemas.microsoft.com/office/powerpoint/2010/main" val="2649334249"/>
              </p:ext>
            </p:extLst>
          </p:nvPr>
        </p:nvGraphicFramePr>
        <p:xfrm>
          <a:off x="6223000" y="2373313"/>
          <a:ext cx="2484438" cy="290512"/>
        </p:xfrm>
        <a:graphic>
          <a:graphicData uri="http://schemas.openxmlformats.org/presentationml/2006/ole">
            <mc:AlternateContent xmlns:mc="http://schemas.openxmlformats.org/markup-compatibility/2006">
              <mc:Choice xmlns:v="urn:schemas-microsoft-com:vml" Requires="v">
                <p:oleObj spid="_x0000_s3164280" name="Equation" r:id="rId6" imgW="1739900" imgH="203200" progId="Equation.DSMT4">
                  <p:embed/>
                </p:oleObj>
              </mc:Choice>
              <mc:Fallback>
                <p:oleObj name="Equation" r:id="rId6" imgW="1739900" imgH="203200" progId="Equation.DSMT4">
                  <p:embed/>
                  <p:pic>
                    <p:nvPicPr>
                      <p:cNvPr id="0" name=""/>
                      <p:cNvPicPr>
                        <a:picLocks noChangeAspect="1" noChangeArrowheads="1"/>
                      </p:cNvPicPr>
                      <p:nvPr/>
                    </p:nvPicPr>
                    <p:blipFill>
                      <a:blip r:embed="rId7"/>
                      <a:srcRect/>
                      <a:stretch>
                        <a:fillRect/>
                      </a:stretch>
                    </p:blipFill>
                    <p:spPr bwMode="auto">
                      <a:xfrm>
                        <a:off x="6223000" y="2373313"/>
                        <a:ext cx="2484438" cy="290512"/>
                      </a:xfrm>
                      <a:prstGeom prst="rect">
                        <a:avLst/>
                      </a:prstGeom>
                      <a:noFill/>
                      <a:ln>
                        <a:noFill/>
                      </a:ln>
                      <a:effectLst/>
                    </p:spPr>
                  </p:pic>
                </p:oleObj>
              </mc:Fallback>
            </mc:AlternateContent>
          </a:graphicData>
        </a:graphic>
      </p:graphicFrame>
      <p:graphicFrame>
        <p:nvGraphicFramePr>
          <p:cNvPr id="200" name="Object 3"/>
          <p:cNvGraphicFramePr>
            <a:graphicFrameLocks noChangeAspect="1"/>
          </p:cNvGraphicFramePr>
          <p:nvPr>
            <p:extLst>
              <p:ext uri="{D42A27DB-BD31-4B8C-83A1-F6EECF244321}">
                <p14:modId xmlns:p14="http://schemas.microsoft.com/office/powerpoint/2010/main" val="2076410388"/>
              </p:ext>
            </p:extLst>
          </p:nvPr>
        </p:nvGraphicFramePr>
        <p:xfrm>
          <a:off x="6102350" y="2630488"/>
          <a:ext cx="2755900" cy="254000"/>
        </p:xfrm>
        <a:graphic>
          <a:graphicData uri="http://schemas.openxmlformats.org/presentationml/2006/ole">
            <mc:AlternateContent xmlns:mc="http://schemas.openxmlformats.org/markup-compatibility/2006">
              <mc:Choice xmlns:v="urn:schemas-microsoft-com:vml" Requires="v">
                <p:oleObj spid="_x0000_s3164281" name="Equation" r:id="rId8" imgW="1930400" imgH="177800" progId="Equation.DSMT4">
                  <p:embed/>
                </p:oleObj>
              </mc:Choice>
              <mc:Fallback>
                <p:oleObj name="Equation" r:id="rId8" imgW="1930400" imgH="177800" progId="Equation.DSMT4">
                  <p:embed/>
                  <p:pic>
                    <p:nvPicPr>
                      <p:cNvPr id="0" name=""/>
                      <p:cNvPicPr>
                        <a:picLocks noChangeAspect="1" noChangeArrowheads="1"/>
                      </p:cNvPicPr>
                      <p:nvPr/>
                    </p:nvPicPr>
                    <p:blipFill>
                      <a:blip r:embed="rId9"/>
                      <a:srcRect/>
                      <a:stretch>
                        <a:fillRect/>
                      </a:stretch>
                    </p:blipFill>
                    <p:spPr bwMode="auto">
                      <a:xfrm>
                        <a:off x="6102350" y="2630488"/>
                        <a:ext cx="2755900" cy="254000"/>
                      </a:xfrm>
                      <a:prstGeom prst="rect">
                        <a:avLst/>
                      </a:prstGeom>
                      <a:noFill/>
                      <a:ln>
                        <a:noFill/>
                      </a:ln>
                      <a:effectLst/>
                    </p:spPr>
                  </p:pic>
                </p:oleObj>
              </mc:Fallback>
            </mc:AlternateContent>
          </a:graphicData>
        </a:graphic>
      </p:graphicFrame>
      <p:grpSp>
        <p:nvGrpSpPr>
          <p:cNvPr id="201" name="Group 200"/>
          <p:cNvGrpSpPr/>
          <p:nvPr/>
        </p:nvGrpSpPr>
        <p:grpSpPr>
          <a:xfrm>
            <a:off x="5828776" y="5092353"/>
            <a:ext cx="1993963" cy="1533829"/>
            <a:chOff x="1104029" y="2666653"/>
            <a:chExt cx="1993963" cy="1533829"/>
          </a:xfrm>
        </p:grpSpPr>
        <p:sp>
          <p:nvSpPr>
            <p:cNvPr id="202" name="Line 8"/>
            <p:cNvSpPr>
              <a:spLocks noChangeShapeType="1"/>
            </p:cNvSpPr>
            <p:nvPr/>
          </p:nvSpPr>
          <p:spPr bwMode="auto">
            <a:xfrm flipH="1" flipV="1">
              <a:off x="2156803" y="3933734"/>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3" name="Line 9"/>
            <p:cNvSpPr>
              <a:spLocks noChangeShapeType="1"/>
            </p:cNvSpPr>
            <p:nvPr/>
          </p:nvSpPr>
          <p:spPr bwMode="auto">
            <a:xfrm flipH="1" flipV="1">
              <a:off x="1107668" y="3937372"/>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4" name="Line 10"/>
            <p:cNvSpPr>
              <a:spLocks noChangeShapeType="1"/>
            </p:cNvSpPr>
            <p:nvPr/>
          </p:nvSpPr>
          <p:spPr bwMode="auto">
            <a:xfrm flipH="1" flipV="1">
              <a:off x="2149526" y="3685173"/>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5" name="Line 11"/>
            <p:cNvSpPr>
              <a:spLocks noChangeShapeType="1"/>
            </p:cNvSpPr>
            <p:nvPr/>
          </p:nvSpPr>
          <p:spPr bwMode="auto">
            <a:xfrm flipH="1" flipV="1">
              <a:off x="1979723" y="3688811"/>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6" name="Line 12"/>
            <p:cNvSpPr>
              <a:spLocks noChangeShapeType="1"/>
            </p:cNvSpPr>
            <p:nvPr/>
          </p:nvSpPr>
          <p:spPr bwMode="auto">
            <a:xfrm flipV="1">
              <a:off x="2986408" y="3647586"/>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7" name="Line 13"/>
            <p:cNvSpPr>
              <a:spLocks noChangeShapeType="1"/>
            </p:cNvSpPr>
            <p:nvPr/>
          </p:nvSpPr>
          <p:spPr bwMode="auto">
            <a:xfrm flipV="1">
              <a:off x="1108880" y="3557855"/>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8" name="Line 15"/>
            <p:cNvSpPr>
              <a:spLocks noChangeShapeType="1"/>
            </p:cNvSpPr>
            <p:nvPr/>
          </p:nvSpPr>
          <p:spPr bwMode="auto">
            <a:xfrm flipV="1">
              <a:off x="1104029" y="2802479"/>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9" name="Line 24"/>
            <p:cNvSpPr>
              <a:spLocks noChangeShapeType="1"/>
            </p:cNvSpPr>
            <p:nvPr/>
          </p:nvSpPr>
          <p:spPr bwMode="auto">
            <a:xfrm rot="5400000" flipV="1">
              <a:off x="2701083" y="2531703"/>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10" name="Group 209"/>
            <p:cNvGrpSpPr/>
            <p:nvPr/>
          </p:nvGrpSpPr>
          <p:grpSpPr>
            <a:xfrm rot="10800000">
              <a:off x="1570119" y="2666653"/>
              <a:ext cx="860174" cy="270406"/>
              <a:chOff x="6723082" y="1703361"/>
              <a:chExt cx="676901" cy="212792"/>
            </a:xfrm>
          </p:grpSpPr>
          <p:sp>
            <p:nvSpPr>
              <p:cNvPr id="236"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7"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8"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39"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40"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41"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42"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43"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44"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45"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46"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47"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48"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49"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11" name="Group 45"/>
            <p:cNvGrpSpPr>
              <a:grpSpLocks/>
            </p:cNvGrpSpPr>
            <p:nvPr/>
          </p:nvGrpSpPr>
          <p:grpSpPr bwMode="auto">
            <a:xfrm flipH="1" flipV="1">
              <a:off x="2878462" y="3123790"/>
              <a:ext cx="219530" cy="521371"/>
              <a:chOff x="3485" y="1922"/>
              <a:chExt cx="181" cy="678"/>
            </a:xfrm>
          </p:grpSpPr>
          <p:sp>
            <p:nvSpPr>
              <p:cNvPr id="231"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2"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3"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4"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5"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12" name="Line 46"/>
            <p:cNvSpPr>
              <a:spLocks noChangeShapeType="1"/>
            </p:cNvSpPr>
            <p:nvPr/>
          </p:nvSpPr>
          <p:spPr bwMode="auto">
            <a:xfrm flipH="1" flipV="1">
              <a:off x="2980344" y="2813391"/>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3" name="Line 13"/>
            <p:cNvSpPr>
              <a:spLocks noChangeShapeType="1"/>
            </p:cNvSpPr>
            <p:nvPr/>
          </p:nvSpPr>
          <p:spPr bwMode="auto">
            <a:xfrm flipV="1">
              <a:off x="1107668" y="2802479"/>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4" name="Line 13"/>
            <p:cNvSpPr>
              <a:spLocks noChangeShapeType="1"/>
            </p:cNvSpPr>
            <p:nvPr/>
          </p:nvSpPr>
          <p:spPr bwMode="auto">
            <a:xfrm flipH="1" flipV="1">
              <a:off x="1106255" y="3321419"/>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15" name="Group 214"/>
            <p:cNvGrpSpPr/>
            <p:nvPr/>
          </p:nvGrpSpPr>
          <p:grpSpPr>
            <a:xfrm>
              <a:off x="2208072" y="3719717"/>
              <a:ext cx="146710" cy="146709"/>
              <a:chOff x="6326324" y="3355974"/>
              <a:chExt cx="192085" cy="192085"/>
            </a:xfrm>
          </p:grpSpPr>
          <p:sp>
            <p:nvSpPr>
              <p:cNvPr id="229" name="Line 13"/>
              <p:cNvSpPr>
                <a:spLocks noChangeShapeType="1"/>
              </p:cNvSpPr>
              <p:nvPr/>
            </p:nvSpPr>
            <p:spPr bwMode="auto">
              <a:xfrm flipH="1" flipV="1">
                <a:off x="6422368" y="3355974"/>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0" name="Line 13"/>
              <p:cNvSpPr>
                <a:spLocks noChangeShapeType="1"/>
              </p:cNvSpPr>
              <p:nvPr/>
            </p:nvSpPr>
            <p:spPr bwMode="auto">
              <a:xfrm rot="16200000" flipH="1" flipV="1">
                <a:off x="6422367" y="3349625"/>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16" name="Line 13"/>
            <p:cNvSpPr>
              <a:spLocks noChangeShapeType="1"/>
            </p:cNvSpPr>
            <p:nvPr/>
          </p:nvSpPr>
          <p:spPr bwMode="auto">
            <a:xfrm rot="16200000" flipH="1" flipV="1">
              <a:off x="1843497" y="3748448"/>
              <a:ext cx="0" cy="146710"/>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17" name="Group 216"/>
            <p:cNvGrpSpPr/>
            <p:nvPr/>
          </p:nvGrpSpPr>
          <p:grpSpPr>
            <a:xfrm>
              <a:off x="1423408" y="2900762"/>
              <a:ext cx="146710" cy="146709"/>
              <a:chOff x="6326324" y="3355974"/>
              <a:chExt cx="192085" cy="192085"/>
            </a:xfrm>
          </p:grpSpPr>
          <p:sp>
            <p:nvSpPr>
              <p:cNvPr id="227" name="Line 13"/>
              <p:cNvSpPr>
                <a:spLocks noChangeShapeType="1"/>
              </p:cNvSpPr>
              <p:nvPr/>
            </p:nvSpPr>
            <p:spPr bwMode="auto">
              <a:xfrm flipH="1" flipV="1">
                <a:off x="6422368" y="3355974"/>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8" name="Line 13"/>
              <p:cNvSpPr>
                <a:spLocks noChangeShapeType="1"/>
              </p:cNvSpPr>
              <p:nvPr/>
            </p:nvSpPr>
            <p:spPr bwMode="auto">
              <a:xfrm rot="16200000" flipH="1" flipV="1">
                <a:off x="6422367" y="3349625"/>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18" name="Line 13"/>
            <p:cNvSpPr>
              <a:spLocks noChangeShapeType="1"/>
            </p:cNvSpPr>
            <p:nvPr/>
          </p:nvSpPr>
          <p:spPr bwMode="auto">
            <a:xfrm rot="16200000" flipH="1" flipV="1">
              <a:off x="2518909" y="2871537"/>
              <a:ext cx="0" cy="14671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19" name="Group 218"/>
            <p:cNvGrpSpPr/>
            <p:nvPr/>
          </p:nvGrpSpPr>
          <p:grpSpPr>
            <a:xfrm>
              <a:off x="1888602" y="3022196"/>
              <a:ext cx="239707" cy="97338"/>
              <a:chOff x="152400" y="948631"/>
              <a:chExt cx="393700" cy="139006"/>
            </a:xfrm>
          </p:grpSpPr>
          <p:cxnSp>
            <p:nvCxnSpPr>
              <p:cNvPr id="224" name="Straight Connector 223"/>
              <p:cNvCxnSpPr/>
              <p:nvPr/>
            </p:nvCxnSpPr>
            <p:spPr>
              <a:xfrm>
                <a:off x="152400" y="1018902"/>
                <a:ext cx="393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25" name="Straight Connector 224"/>
              <p:cNvCxnSpPr/>
              <p:nvPr/>
            </p:nvCxnSpPr>
            <p:spPr>
              <a:xfrm>
                <a:off x="393700" y="948631"/>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26" name="Straight Connector 225"/>
              <p:cNvCxnSpPr/>
              <p:nvPr/>
            </p:nvCxnSpPr>
            <p:spPr>
              <a:xfrm flipV="1">
                <a:off x="393700" y="1021235"/>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220" name="Group 219"/>
            <p:cNvGrpSpPr/>
            <p:nvPr/>
          </p:nvGrpSpPr>
          <p:grpSpPr>
            <a:xfrm rot="5400000" flipH="1" flipV="1">
              <a:off x="2508615" y="3560101"/>
              <a:ext cx="294642" cy="241474"/>
              <a:chOff x="5913429" y="2616200"/>
              <a:chExt cx="385771" cy="316159"/>
            </a:xfrm>
          </p:grpSpPr>
          <p:sp>
            <p:nvSpPr>
              <p:cNvPr id="221" name="Freeform 220"/>
              <p:cNvSpPr/>
              <p:nvPr/>
            </p:nvSpPr>
            <p:spPr>
              <a:xfrm>
                <a:off x="5956300" y="2616200"/>
                <a:ext cx="342900" cy="316159"/>
              </a:xfrm>
              <a:custGeom>
                <a:avLst/>
                <a:gdLst>
                  <a:gd name="connsiteX0" fmla="*/ 342900 w 342900"/>
                  <a:gd name="connsiteY0" fmla="*/ 304800 h 316159"/>
                  <a:gd name="connsiteX1" fmla="*/ 76200 w 342900"/>
                  <a:gd name="connsiteY1" fmla="*/ 279400 h 316159"/>
                  <a:gd name="connsiteX2" fmla="*/ 0 w 342900"/>
                  <a:gd name="connsiteY2" fmla="*/ 0 h 316159"/>
                </a:gdLst>
                <a:ahLst/>
                <a:cxnLst>
                  <a:cxn ang="0">
                    <a:pos x="connsiteX0" y="connsiteY0"/>
                  </a:cxn>
                  <a:cxn ang="0">
                    <a:pos x="connsiteX1" y="connsiteY1"/>
                  </a:cxn>
                  <a:cxn ang="0">
                    <a:pos x="connsiteX2" y="connsiteY2"/>
                  </a:cxn>
                </a:cxnLst>
                <a:rect l="l" t="t" r="r" b="b"/>
                <a:pathLst>
                  <a:path w="342900" h="316159">
                    <a:moveTo>
                      <a:pt x="342900" y="304800"/>
                    </a:moveTo>
                    <a:cubicBezTo>
                      <a:pt x="238125" y="317500"/>
                      <a:pt x="133350" y="330200"/>
                      <a:pt x="76200" y="279400"/>
                    </a:cubicBezTo>
                    <a:cubicBezTo>
                      <a:pt x="19050" y="228600"/>
                      <a:pt x="0" y="0"/>
                      <a:pt x="0" y="0"/>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2" name="Line 13"/>
              <p:cNvSpPr>
                <a:spLocks noChangeShapeType="1"/>
              </p:cNvSpPr>
              <p:nvPr/>
            </p:nvSpPr>
            <p:spPr bwMode="auto">
              <a:xfrm flipV="1">
                <a:off x="5913429" y="2623352"/>
                <a:ext cx="42871" cy="119063"/>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3" name="Line 13"/>
              <p:cNvSpPr>
                <a:spLocks noChangeShapeType="1"/>
              </p:cNvSpPr>
              <p:nvPr/>
            </p:nvSpPr>
            <p:spPr bwMode="auto">
              <a:xfrm>
                <a:off x="5956300" y="2624930"/>
                <a:ext cx="66675" cy="107165"/>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graphicFrame>
        <p:nvGraphicFramePr>
          <p:cNvPr id="250" name="Object 3"/>
          <p:cNvGraphicFramePr>
            <a:graphicFrameLocks noChangeAspect="1"/>
          </p:cNvGraphicFramePr>
          <p:nvPr>
            <p:extLst>
              <p:ext uri="{D42A27DB-BD31-4B8C-83A1-F6EECF244321}">
                <p14:modId xmlns:p14="http://schemas.microsoft.com/office/powerpoint/2010/main" val="2843621884"/>
              </p:ext>
            </p:extLst>
          </p:nvPr>
        </p:nvGraphicFramePr>
        <p:xfrm>
          <a:off x="6127750" y="4735513"/>
          <a:ext cx="1252538" cy="290512"/>
        </p:xfrm>
        <a:graphic>
          <a:graphicData uri="http://schemas.openxmlformats.org/presentationml/2006/ole">
            <mc:AlternateContent xmlns:mc="http://schemas.openxmlformats.org/markup-compatibility/2006">
              <mc:Choice xmlns:v="urn:schemas-microsoft-com:vml" Requires="v">
                <p:oleObj spid="_x0000_s3164282" name="Equation" r:id="rId10" imgW="876300" imgH="203200" progId="Equation.DSMT4">
                  <p:embed/>
                </p:oleObj>
              </mc:Choice>
              <mc:Fallback>
                <p:oleObj name="Equation" r:id="rId10" imgW="876300" imgH="203200" progId="Equation.DSMT4">
                  <p:embed/>
                  <p:pic>
                    <p:nvPicPr>
                      <p:cNvPr id="0" name=""/>
                      <p:cNvPicPr>
                        <a:picLocks noChangeAspect="1" noChangeArrowheads="1"/>
                      </p:cNvPicPr>
                      <p:nvPr/>
                    </p:nvPicPr>
                    <p:blipFill>
                      <a:blip r:embed="rId11"/>
                      <a:srcRect/>
                      <a:stretch>
                        <a:fillRect/>
                      </a:stretch>
                    </p:blipFill>
                    <p:spPr bwMode="auto">
                      <a:xfrm>
                        <a:off x="6127750" y="4735513"/>
                        <a:ext cx="1252538" cy="29051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60819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dissolv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dissolve">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dissolve">
                                      <p:cBhvr>
                                        <p:cTn id="1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6" grpId="0"/>
      <p:bldP spid="5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419100" y="689345"/>
            <a:ext cx="3505200" cy="1015663"/>
          </a:xfrm>
          <a:prstGeom prst="rect">
            <a:avLst/>
          </a:prstGeom>
          <a:noFill/>
        </p:spPr>
        <p:txBody>
          <a:bodyPr wrap="square" rtlCol="0">
            <a:spAutoFit/>
          </a:bodyPr>
          <a:lstStyle/>
          <a:p>
            <a:r>
              <a:rPr lang="en-US" sz="2000" dirty="0">
                <a:solidFill>
                  <a:srgbClr val="FF0000"/>
                </a:solidFill>
                <a:latin typeface="Apple Chancery"/>
                <a:cs typeface="Apple Chancery"/>
              </a:rPr>
              <a:t>When the current stops, </a:t>
            </a:r>
            <a:r>
              <a:rPr lang="en-US" sz="2000" dirty="0">
                <a:latin typeface="Times New Roman"/>
                <a:cs typeface="Times New Roman"/>
              </a:rPr>
              <a:t>the cap is completely charged “going the other way.”</a:t>
            </a:r>
            <a:endParaRPr lang="en-US" sz="2000" dirty="0">
              <a:solidFill>
                <a:srgbClr val="000000"/>
              </a:solidFill>
              <a:latin typeface="Times New Roman"/>
              <a:cs typeface="Times New Roman"/>
            </a:endParaRPr>
          </a:p>
        </p:txBody>
      </p:sp>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73.)</a:t>
            </a:r>
          </a:p>
        </p:txBody>
      </p:sp>
      <p:sp>
        <p:nvSpPr>
          <p:cNvPr id="56" name="TextBox 55"/>
          <p:cNvSpPr txBox="1"/>
          <p:nvPr/>
        </p:nvSpPr>
        <p:spPr>
          <a:xfrm>
            <a:off x="419100" y="2468806"/>
            <a:ext cx="5105400" cy="1015663"/>
          </a:xfrm>
          <a:prstGeom prst="rect">
            <a:avLst/>
          </a:prstGeom>
          <a:noFill/>
        </p:spPr>
        <p:txBody>
          <a:bodyPr wrap="square" rtlCol="0">
            <a:spAutoFit/>
          </a:bodyPr>
          <a:lstStyle/>
          <a:p>
            <a:r>
              <a:rPr lang="en-US" sz="2000" dirty="0">
                <a:solidFill>
                  <a:srgbClr val="FF0000"/>
                </a:solidFill>
                <a:latin typeface="Apple Chancery"/>
                <a:cs typeface="Apple Chancery"/>
              </a:rPr>
              <a:t>And with that, </a:t>
            </a:r>
            <a:r>
              <a:rPr lang="en-US" sz="2000" dirty="0">
                <a:latin typeface="Times New Roman"/>
                <a:cs typeface="Times New Roman"/>
              </a:rPr>
              <a:t>the cap will begin to discharge going the other way and the process will all over.</a:t>
            </a:r>
            <a:endParaRPr lang="en-US" sz="2000" dirty="0">
              <a:solidFill>
                <a:srgbClr val="000000"/>
              </a:solidFill>
              <a:latin typeface="Times New Roman"/>
              <a:cs typeface="Times New Roman"/>
            </a:endParaRPr>
          </a:p>
        </p:txBody>
      </p:sp>
      <p:sp>
        <p:nvSpPr>
          <p:cNvPr id="58" name="TextBox 57"/>
          <p:cNvSpPr txBox="1"/>
          <p:nvPr/>
        </p:nvSpPr>
        <p:spPr>
          <a:xfrm>
            <a:off x="419100" y="4030129"/>
            <a:ext cx="3920861" cy="1631216"/>
          </a:xfrm>
          <a:prstGeom prst="rect">
            <a:avLst/>
          </a:prstGeom>
          <a:noFill/>
        </p:spPr>
        <p:txBody>
          <a:bodyPr wrap="square" rtlCol="0">
            <a:spAutoFit/>
          </a:bodyPr>
          <a:lstStyle/>
          <a:p>
            <a:r>
              <a:rPr lang="en-US" sz="2000" dirty="0">
                <a:solidFill>
                  <a:srgbClr val="FF0000"/>
                </a:solidFill>
                <a:latin typeface="Apple Chancery"/>
                <a:cs typeface="Apple Chancery"/>
              </a:rPr>
              <a:t>Bottom line: </a:t>
            </a:r>
            <a:r>
              <a:rPr lang="en-US" sz="2000" dirty="0">
                <a:latin typeface="Times New Roman"/>
                <a:cs typeface="Times New Roman"/>
              </a:rPr>
              <a:t>Current oscillates back and forth, dampening out due to the resistor-like resistance in the circuit, at a </a:t>
            </a:r>
            <a:r>
              <a:rPr lang="en-US" sz="2000" dirty="0">
                <a:solidFill>
                  <a:srgbClr val="0000FF"/>
                </a:solidFill>
                <a:latin typeface="Times New Roman"/>
                <a:cs typeface="Times New Roman"/>
              </a:rPr>
              <a:t>resonant frequency</a:t>
            </a:r>
            <a:r>
              <a:rPr lang="en-US" sz="2000" dirty="0">
                <a:latin typeface="Times New Roman"/>
                <a:cs typeface="Times New Roman"/>
              </a:rPr>
              <a:t> governed by the value of the cap and inductor.</a:t>
            </a:r>
            <a:endParaRPr lang="en-US" sz="2000" dirty="0">
              <a:solidFill>
                <a:srgbClr val="000000"/>
              </a:solidFill>
              <a:latin typeface="Times New Roman"/>
              <a:cs typeface="Times New Roman"/>
            </a:endParaRPr>
          </a:p>
        </p:txBody>
      </p:sp>
      <p:graphicFrame>
        <p:nvGraphicFramePr>
          <p:cNvPr id="198" name="Object 3"/>
          <p:cNvGraphicFramePr>
            <a:graphicFrameLocks noChangeAspect="1"/>
          </p:cNvGraphicFramePr>
          <p:nvPr>
            <p:extLst>
              <p:ext uri="{D42A27DB-BD31-4B8C-83A1-F6EECF244321}">
                <p14:modId xmlns:p14="http://schemas.microsoft.com/office/powerpoint/2010/main" val="1023440126"/>
              </p:ext>
            </p:extLst>
          </p:nvPr>
        </p:nvGraphicFramePr>
        <p:xfrm>
          <a:off x="4339961" y="232568"/>
          <a:ext cx="1414462" cy="290513"/>
        </p:xfrm>
        <a:graphic>
          <a:graphicData uri="http://schemas.openxmlformats.org/presentationml/2006/ole">
            <mc:AlternateContent xmlns:mc="http://schemas.openxmlformats.org/markup-compatibility/2006">
              <mc:Choice xmlns:v="urn:schemas-microsoft-com:vml" Requires="v">
                <p:oleObj spid="_x0000_s3168394" name="Equation" r:id="rId4" imgW="990600" imgH="203200" progId="Equation.DSMT4">
                  <p:embed/>
                </p:oleObj>
              </mc:Choice>
              <mc:Fallback>
                <p:oleObj name="Equation" r:id="rId4" imgW="990600" imgH="203200" progId="Equation.DSMT4">
                  <p:embed/>
                  <p:pic>
                    <p:nvPicPr>
                      <p:cNvPr id="0" name=""/>
                      <p:cNvPicPr>
                        <a:picLocks noChangeAspect="1" noChangeArrowheads="1"/>
                      </p:cNvPicPr>
                      <p:nvPr/>
                    </p:nvPicPr>
                    <p:blipFill>
                      <a:blip r:embed="rId5"/>
                      <a:srcRect/>
                      <a:stretch>
                        <a:fillRect/>
                      </a:stretch>
                    </p:blipFill>
                    <p:spPr bwMode="auto">
                      <a:xfrm>
                        <a:off x="4339961" y="232568"/>
                        <a:ext cx="1414462" cy="290513"/>
                      </a:xfrm>
                      <a:prstGeom prst="rect">
                        <a:avLst/>
                      </a:prstGeom>
                      <a:noFill/>
                      <a:ln>
                        <a:noFill/>
                      </a:ln>
                      <a:effectLst/>
                    </p:spPr>
                  </p:pic>
                </p:oleObj>
              </mc:Fallback>
            </mc:AlternateContent>
          </a:graphicData>
        </a:graphic>
      </p:graphicFrame>
      <p:graphicFrame>
        <p:nvGraphicFramePr>
          <p:cNvPr id="199" name="Object 3"/>
          <p:cNvGraphicFramePr>
            <a:graphicFrameLocks noChangeAspect="1"/>
          </p:cNvGraphicFramePr>
          <p:nvPr>
            <p:extLst>
              <p:ext uri="{D42A27DB-BD31-4B8C-83A1-F6EECF244321}">
                <p14:modId xmlns:p14="http://schemas.microsoft.com/office/powerpoint/2010/main" val="3562552382"/>
              </p:ext>
            </p:extLst>
          </p:nvPr>
        </p:nvGraphicFramePr>
        <p:xfrm>
          <a:off x="6582078" y="1697013"/>
          <a:ext cx="2392363" cy="290512"/>
        </p:xfrm>
        <a:graphic>
          <a:graphicData uri="http://schemas.openxmlformats.org/presentationml/2006/ole">
            <mc:AlternateContent xmlns:mc="http://schemas.openxmlformats.org/markup-compatibility/2006">
              <mc:Choice xmlns:v="urn:schemas-microsoft-com:vml" Requires="v">
                <p:oleObj spid="_x0000_s3168395" name="Equation" r:id="rId6" imgW="1676400" imgH="203200" progId="Equation.DSMT4">
                  <p:embed/>
                </p:oleObj>
              </mc:Choice>
              <mc:Fallback>
                <p:oleObj name="Equation" r:id="rId6" imgW="1676400" imgH="203200" progId="Equation.DSMT4">
                  <p:embed/>
                  <p:pic>
                    <p:nvPicPr>
                      <p:cNvPr id="0" name=""/>
                      <p:cNvPicPr>
                        <a:picLocks noChangeAspect="1" noChangeArrowheads="1"/>
                      </p:cNvPicPr>
                      <p:nvPr/>
                    </p:nvPicPr>
                    <p:blipFill>
                      <a:blip r:embed="rId7"/>
                      <a:srcRect/>
                      <a:stretch>
                        <a:fillRect/>
                      </a:stretch>
                    </p:blipFill>
                    <p:spPr bwMode="auto">
                      <a:xfrm>
                        <a:off x="6582078" y="1697013"/>
                        <a:ext cx="2392363" cy="290512"/>
                      </a:xfrm>
                      <a:prstGeom prst="rect">
                        <a:avLst/>
                      </a:prstGeom>
                      <a:noFill/>
                      <a:ln>
                        <a:noFill/>
                      </a:ln>
                      <a:effectLst/>
                    </p:spPr>
                  </p:pic>
                </p:oleObj>
              </mc:Fallback>
            </mc:AlternateContent>
          </a:graphicData>
        </a:graphic>
      </p:graphicFrame>
      <p:grpSp>
        <p:nvGrpSpPr>
          <p:cNvPr id="164" name="Group 163"/>
          <p:cNvGrpSpPr/>
          <p:nvPr/>
        </p:nvGrpSpPr>
        <p:grpSpPr>
          <a:xfrm>
            <a:off x="4225863" y="779908"/>
            <a:ext cx="1993963" cy="1533829"/>
            <a:chOff x="3618629" y="2670522"/>
            <a:chExt cx="1993963" cy="1533829"/>
          </a:xfrm>
        </p:grpSpPr>
        <p:sp>
          <p:nvSpPr>
            <p:cNvPr id="165" name="Line 8"/>
            <p:cNvSpPr>
              <a:spLocks noChangeShapeType="1"/>
            </p:cNvSpPr>
            <p:nvPr/>
          </p:nvSpPr>
          <p:spPr bwMode="auto">
            <a:xfrm flipH="1" flipV="1">
              <a:off x="4671403" y="3937603"/>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1" name="Line 9"/>
            <p:cNvSpPr>
              <a:spLocks noChangeShapeType="1"/>
            </p:cNvSpPr>
            <p:nvPr/>
          </p:nvSpPr>
          <p:spPr bwMode="auto">
            <a:xfrm flipH="1" flipV="1">
              <a:off x="3622268" y="3941241"/>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2" name="Line 10"/>
            <p:cNvSpPr>
              <a:spLocks noChangeShapeType="1"/>
            </p:cNvSpPr>
            <p:nvPr/>
          </p:nvSpPr>
          <p:spPr bwMode="auto">
            <a:xfrm flipH="1" flipV="1">
              <a:off x="4664126" y="3689042"/>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3" name="Line 11"/>
            <p:cNvSpPr>
              <a:spLocks noChangeShapeType="1"/>
            </p:cNvSpPr>
            <p:nvPr/>
          </p:nvSpPr>
          <p:spPr bwMode="auto">
            <a:xfrm flipH="1" flipV="1">
              <a:off x="4494323" y="3692680"/>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4" name="Line 12"/>
            <p:cNvSpPr>
              <a:spLocks noChangeShapeType="1"/>
            </p:cNvSpPr>
            <p:nvPr/>
          </p:nvSpPr>
          <p:spPr bwMode="auto">
            <a:xfrm flipV="1">
              <a:off x="5501008" y="3651455"/>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5" name="Line 13"/>
            <p:cNvSpPr>
              <a:spLocks noChangeShapeType="1"/>
            </p:cNvSpPr>
            <p:nvPr/>
          </p:nvSpPr>
          <p:spPr bwMode="auto">
            <a:xfrm flipV="1">
              <a:off x="3623480" y="3561724"/>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6" name="Line 15"/>
            <p:cNvSpPr>
              <a:spLocks noChangeShapeType="1"/>
            </p:cNvSpPr>
            <p:nvPr/>
          </p:nvSpPr>
          <p:spPr bwMode="auto">
            <a:xfrm flipV="1">
              <a:off x="3618629" y="2806348"/>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7" name="Line 24"/>
            <p:cNvSpPr>
              <a:spLocks noChangeShapeType="1"/>
            </p:cNvSpPr>
            <p:nvPr/>
          </p:nvSpPr>
          <p:spPr bwMode="auto">
            <a:xfrm rot="5400000" flipV="1">
              <a:off x="5215683" y="2535572"/>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58" name="Group 257"/>
            <p:cNvGrpSpPr/>
            <p:nvPr/>
          </p:nvGrpSpPr>
          <p:grpSpPr>
            <a:xfrm rot="10800000">
              <a:off x="4084719" y="2670522"/>
              <a:ext cx="860174" cy="270406"/>
              <a:chOff x="6723082" y="1703361"/>
              <a:chExt cx="676901" cy="212792"/>
            </a:xfrm>
          </p:grpSpPr>
          <p:sp>
            <p:nvSpPr>
              <p:cNvPr id="272"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3"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4"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5"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6"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7"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8"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9"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0"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1"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2"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3"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4"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5"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59" name="Group 45"/>
            <p:cNvGrpSpPr>
              <a:grpSpLocks/>
            </p:cNvGrpSpPr>
            <p:nvPr/>
          </p:nvGrpSpPr>
          <p:grpSpPr bwMode="auto">
            <a:xfrm flipH="1" flipV="1">
              <a:off x="5393062" y="3127659"/>
              <a:ext cx="219530" cy="521371"/>
              <a:chOff x="3485" y="1922"/>
              <a:chExt cx="181" cy="678"/>
            </a:xfrm>
          </p:grpSpPr>
          <p:sp>
            <p:nvSpPr>
              <p:cNvPr id="267"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8"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9"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0"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1"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60" name="Line 46"/>
            <p:cNvSpPr>
              <a:spLocks noChangeShapeType="1"/>
            </p:cNvSpPr>
            <p:nvPr/>
          </p:nvSpPr>
          <p:spPr bwMode="auto">
            <a:xfrm flipH="1" flipV="1">
              <a:off x="5494944" y="2817260"/>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1" name="Line 13"/>
            <p:cNvSpPr>
              <a:spLocks noChangeShapeType="1"/>
            </p:cNvSpPr>
            <p:nvPr/>
          </p:nvSpPr>
          <p:spPr bwMode="auto">
            <a:xfrm flipV="1">
              <a:off x="3622268" y="2806348"/>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2" name="Line 13"/>
            <p:cNvSpPr>
              <a:spLocks noChangeShapeType="1"/>
            </p:cNvSpPr>
            <p:nvPr/>
          </p:nvSpPr>
          <p:spPr bwMode="auto">
            <a:xfrm flipH="1" flipV="1">
              <a:off x="3620855" y="3325288"/>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63" name="Group 262"/>
            <p:cNvGrpSpPr/>
            <p:nvPr/>
          </p:nvGrpSpPr>
          <p:grpSpPr>
            <a:xfrm>
              <a:off x="4722672" y="3685173"/>
              <a:ext cx="208382" cy="181253"/>
              <a:chOff x="6326324" y="3355974"/>
              <a:chExt cx="192085" cy="192085"/>
            </a:xfrm>
          </p:grpSpPr>
          <p:sp>
            <p:nvSpPr>
              <p:cNvPr id="265" name="Line 13"/>
              <p:cNvSpPr>
                <a:spLocks noChangeShapeType="1"/>
              </p:cNvSpPr>
              <p:nvPr/>
            </p:nvSpPr>
            <p:spPr bwMode="auto">
              <a:xfrm flipH="1" flipV="1">
                <a:off x="6422368" y="3355974"/>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6" name="Line 13"/>
              <p:cNvSpPr>
                <a:spLocks noChangeShapeType="1"/>
              </p:cNvSpPr>
              <p:nvPr/>
            </p:nvSpPr>
            <p:spPr bwMode="auto">
              <a:xfrm rot="16200000" flipH="1" flipV="1">
                <a:off x="6422367" y="3349625"/>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64" name="Line 13"/>
            <p:cNvSpPr>
              <a:spLocks noChangeShapeType="1"/>
            </p:cNvSpPr>
            <p:nvPr/>
          </p:nvSpPr>
          <p:spPr bwMode="auto">
            <a:xfrm rot="16200000" flipV="1">
              <a:off x="4333450" y="3723802"/>
              <a:ext cx="1" cy="196002"/>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aphicFrame>
        <p:nvGraphicFramePr>
          <p:cNvPr id="339" name="Object 3"/>
          <p:cNvGraphicFramePr>
            <a:graphicFrameLocks noChangeAspect="1"/>
          </p:cNvGraphicFramePr>
          <p:nvPr>
            <p:extLst>
              <p:ext uri="{D42A27DB-BD31-4B8C-83A1-F6EECF244321}">
                <p14:modId xmlns:p14="http://schemas.microsoft.com/office/powerpoint/2010/main" val="1504371925"/>
              </p:ext>
            </p:extLst>
          </p:nvPr>
        </p:nvGraphicFramePr>
        <p:xfrm>
          <a:off x="4438386" y="464343"/>
          <a:ext cx="1631950" cy="290513"/>
        </p:xfrm>
        <a:graphic>
          <a:graphicData uri="http://schemas.openxmlformats.org/presentationml/2006/ole">
            <mc:AlternateContent xmlns:mc="http://schemas.openxmlformats.org/markup-compatibility/2006">
              <mc:Choice xmlns:v="urn:schemas-microsoft-com:vml" Requires="v">
                <p:oleObj spid="_x0000_s3168396" name="Equation" r:id="rId8" imgW="1143000" imgH="203200" progId="Equation.DSMT4">
                  <p:embed/>
                </p:oleObj>
              </mc:Choice>
              <mc:Fallback>
                <p:oleObj name="Equation" r:id="rId8" imgW="1143000" imgH="203200" progId="Equation.DSMT4">
                  <p:embed/>
                  <p:pic>
                    <p:nvPicPr>
                      <p:cNvPr id="0" name=""/>
                      <p:cNvPicPr>
                        <a:picLocks noChangeAspect="1" noChangeArrowheads="1"/>
                      </p:cNvPicPr>
                      <p:nvPr/>
                    </p:nvPicPr>
                    <p:blipFill>
                      <a:blip r:embed="rId9"/>
                      <a:srcRect/>
                      <a:stretch>
                        <a:fillRect/>
                      </a:stretch>
                    </p:blipFill>
                    <p:spPr bwMode="auto">
                      <a:xfrm>
                        <a:off x="4438386" y="464343"/>
                        <a:ext cx="1631950" cy="290513"/>
                      </a:xfrm>
                      <a:prstGeom prst="rect">
                        <a:avLst/>
                      </a:prstGeom>
                      <a:noFill/>
                      <a:ln>
                        <a:noFill/>
                      </a:ln>
                      <a:effectLst/>
                    </p:spPr>
                  </p:pic>
                </p:oleObj>
              </mc:Fallback>
            </mc:AlternateContent>
          </a:graphicData>
        </a:graphic>
      </p:graphicFrame>
      <p:grpSp>
        <p:nvGrpSpPr>
          <p:cNvPr id="340" name="Group 339"/>
          <p:cNvGrpSpPr/>
          <p:nvPr/>
        </p:nvGrpSpPr>
        <p:grpSpPr>
          <a:xfrm>
            <a:off x="6773365" y="2102600"/>
            <a:ext cx="1993963" cy="1533829"/>
            <a:chOff x="6134441" y="4911407"/>
            <a:chExt cx="1993963" cy="1533829"/>
          </a:xfrm>
        </p:grpSpPr>
        <p:grpSp>
          <p:nvGrpSpPr>
            <p:cNvPr id="341" name="Group 340"/>
            <p:cNvGrpSpPr/>
            <p:nvPr/>
          </p:nvGrpSpPr>
          <p:grpSpPr>
            <a:xfrm flipH="1">
              <a:off x="7560470" y="5763865"/>
              <a:ext cx="294642" cy="241474"/>
              <a:chOff x="5913429" y="2616200"/>
              <a:chExt cx="385771" cy="316159"/>
            </a:xfrm>
          </p:grpSpPr>
          <p:sp>
            <p:nvSpPr>
              <p:cNvPr id="389" name="Freeform 388"/>
              <p:cNvSpPr/>
              <p:nvPr/>
            </p:nvSpPr>
            <p:spPr>
              <a:xfrm>
                <a:off x="5956300" y="2616200"/>
                <a:ext cx="342900" cy="316159"/>
              </a:xfrm>
              <a:custGeom>
                <a:avLst/>
                <a:gdLst>
                  <a:gd name="connsiteX0" fmla="*/ 342900 w 342900"/>
                  <a:gd name="connsiteY0" fmla="*/ 304800 h 316159"/>
                  <a:gd name="connsiteX1" fmla="*/ 76200 w 342900"/>
                  <a:gd name="connsiteY1" fmla="*/ 279400 h 316159"/>
                  <a:gd name="connsiteX2" fmla="*/ 0 w 342900"/>
                  <a:gd name="connsiteY2" fmla="*/ 0 h 316159"/>
                </a:gdLst>
                <a:ahLst/>
                <a:cxnLst>
                  <a:cxn ang="0">
                    <a:pos x="connsiteX0" y="connsiteY0"/>
                  </a:cxn>
                  <a:cxn ang="0">
                    <a:pos x="connsiteX1" y="connsiteY1"/>
                  </a:cxn>
                  <a:cxn ang="0">
                    <a:pos x="connsiteX2" y="connsiteY2"/>
                  </a:cxn>
                </a:cxnLst>
                <a:rect l="l" t="t" r="r" b="b"/>
                <a:pathLst>
                  <a:path w="342900" h="316159">
                    <a:moveTo>
                      <a:pt x="342900" y="304800"/>
                    </a:moveTo>
                    <a:cubicBezTo>
                      <a:pt x="238125" y="317500"/>
                      <a:pt x="133350" y="330200"/>
                      <a:pt x="76200" y="279400"/>
                    </a:cubicBezTo>
                    <a:cubicBezTo>
                      <a:pt x="19050" y="228600"/>
                      <a:pt x="0" y="0"/>
                      <a:pt x="0" y="0"/>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0" name="Line 13"/>
              <p:cNvSpPr>
                <a:spLocks noChangeShapeType="1"/>
              </p:cNvSpPr>
              <p:nvPr/>
            </p:nvSpPr>
            <p:spPr bwMode="auto">
              <a:xfrm flipV="1">
                <a:off x="5913429" y="2623352"/>
                <a:ext cx="42871" cy="119063"/>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1" name="Line 13"/>
              <p:cNvSpPr>
                <a:spLocks noChangeShapeType="1"/>
              </p:cNvSpPr>
              <p:nvPr/>
            </p:nvSpPr>
            <p:spPr bwMode="auto">
              <a:xfrm>
                <a:off x="5956300" y="2624930"/>
                <a:ext cx="66675" cy="107165"/>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43" name="Line 8"/>
            <p:cNvSpPr>
              <a:spLocks noChangeShapeType="1"/>
            </p:cNvSpPr>
            <p:nvPr/>
          </p:nvSpPr>
          <p:spPr bwMode="auto">
            <a:xfrm flipH="1" flipV="1">
              <a:off x="7187215" y="6178488"/>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44" name="Line 9"/>
            <p:cNvSpPr>
              <a:spLocks noChangeShapeType="1"/>
            </p:cNvSpPr>
            <p:nvPr/>
          </p:nvSpPr>
          <p:spPr bwMode="auto">
            <a:xfrm flipH="1" flipV="1">
              <a:off x="6138080" y="6182126"/>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45" name="Line 10"/>
            <p:cNvSpPr>
              <a:spLocks noChangeShapeType="1"/>
            </p:cNvSpPr>
            <p:nvPr/>
          </p:nvSpPr>
          <p:spPr bwMode="auto">
            <a:xfrm flipH="1" flipV="1">
              <a:off x="7179938" y="5929927"/>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46" name="Line 11"/>
            <p:cNvSpPr>
              <a:spLocks noChangeShapeType="1"/>
            </p:cNvSpPr>
            <p:nvPr/>
          </p:nvSpPr>
          <p:spPr bwMode="auto">
            <a:xfrm flipH="1" flipV="1">
              <a:off x="7010135" y="5933565"/>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47" name="Line 12"/>
            <p:cNvSpPr>
              <a:spLocks noChangeShapeType="1"/>
            </p:cNvSpPr>
            <p:nvPr/>
          </p:nvSpPr>
          <p:spPr bwMode="auto">
            <a:xfrm flipV="1">
              <a:off x="8016820" y="5892340"/>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48" name="Line 13"/>
            <p:cNvSpPr>
              <a:spLocks noChangeShapeType="1"/>
            </p:cNvSpPr>
            <p:nvPr/>
          </p:nvSpPr>
          <p:spPr bwMode="auto">
            <a:xfrm flipV="1">
              <a:off x="6139292" y="5802609"/>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49" name="Line 15"/>
            <p:cNvSpPr>
              <a:spLocks noChangeShapeType="1"/>
            </p:cNvSpPr>
            <p:nvPr/>
          </p:nvSpPr>
          <p:spPr bwMode="auto">
            <a:xfrm flipV="1">
              <a:off x="6134441" y="5047233"/>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0" name="Line 24"/>
            <p:cNvSpPr>
              <a:spLocks noChangeShapeType="1"/>
            </p:cNvSpPr>
            <p:nvPr/>
          </p:nvSpPr>
          <p:spPr bwMode="auto">
            <a:xfrm rot="5400000" flipV="1">
              <a:off x="7731495" y="4776457"/>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51" name="Group 350"/>
            <p:cNvGrpSpPr/>
            <p:nvPr/>
          </p:nvGrpSpPr>
          <p:grpSpPr>
            <a:xfrm rot="10800000">
              <a:off x="6600531" y="4911407"/>
              <a:ext cx="860174" cy="270406"/>
              <a:chOff x="6723082" y="1703361"/>
              <a:chExt cx="676901" cy="212792"/>
            </a:xfrm>
          </p:grpSpPr>
          <p:sp>
            <p:nvSpPr>
              <p:cNvPr id="375"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6"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7"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8"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79"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80"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81"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82"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83"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84"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85"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86"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87"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88"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352" name="Group 45"/>
            <p:cNvGrpSpPr>
              <a:grpSpLocks/>
            </p:cNvGrpSpPr>
            <p:nvPr/>
          </p:nvGrpSpPr>
          <p:grpSpPr bwMode="auto">
            <a:xfrm flipH="1" flipV="1">
              <a:off x="7908874" y="5368544"/>
              <a:ext cx="219530" cy="521371"/>
              <a:chOff x="3485" y="1922"/>
              <a:chExt cx="181" cy="678"/>
            </a:xfrm>
          </p:grpSpPr>
          <p:sp>
            <p:nvSpPr>
              <p:cNvPr id="370"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1"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2"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3"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4"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53" name="Line 46"/>
            <p:cNvSpPr>
              <a:spLocks noChangeShapeType="1"/>
            </p:cNvSpPr>
            <p:nvPr/>
          </p:nvSpPr>
          <p:spPr bwMode="auto">
            <a:xfrm flipH="1" flipV="1">
              <a:off x="8010756" y="5058145"/>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4" name="Line 13"/>
            <p:cNvSpPr>
              <a:spLocks noChangeShapeType="1"/>
            </p:cNvSpPr>
            <p:nvPr/>
          </p:nvSpPr>
          <p:spPr bwMode="auto">
            <a:xfrm flipV="1">
              <a:off x="6138080" y="5047233"/>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7" name="Line 13"/>
            <p:cNvSpPr>
              <a:spLocks noChangeShapeType="1"/>
            </p:cNvSpPr>
            <p:nvPr/>
          </p:nvSpPr>
          <p:spPr bwMode="auto">
            <a:xfrm flipH="1" flipV="1">
              <a:off x="6136667" y="5566173"/>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58" name="Group 357"/>
            <p:cNvGrpSpPr/>
            <p:nvPr/>
          </p:nvGrpSpPr>
          <p:grpSpPr>
            <a:xfrm>
              <a:off x="7488128" y="5099678"/>
              <a:ext cx="146710" cy="146709"/>
              <a:chOff x="6326324" y="3355974"/>
              <a:chExt cx="192085" cy="192085"/>
            </a:xfrm>
          </p:grpSpPr>
          <p:sp>
            <p:nvSpPr>
              <p:cNvPr id="368" name="Line 13"/>
              <p:cNvSpPr>
                <a:spLocks noChangeShapeType="1"/>
              </p:cNvSpPr>
              <p:nvPr/>
            </p:nvSpPr>
            <p:spPr bwMode="auto">
              <a:xfrm flipH="1" flipV="1">
                <a:off x="6422368" y="3355974"/>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9" name="Line 13"/>
              <p:cNvSpPr>
                <a:spLocks noChangeShapeType="1"/>
              </p:cNvSpPr>
              <p:nvPr/>
            </p:nvSpPr>
            <p:spPr bwMode="auto">
              <a:xfrm rot="16200000" flipH="1" flipV="1">
                <a:off x="6422367" y="3349625"/>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59" name="Line 13"/>
            <p:cNvSpPr>
              <a:spLocks noChangeShapeType="1"/>
            </p:cNvSpPr>
            <p:nvPr/>
          </p:nvSpPr>
          <p:spPr bwMode="auto">
            <a:xfrm rot="16200000" flipH="1" flipV="1">
              <a:off x="6479642" y="5095934"/>
              <a:ext cx="0" cy="14671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60" name="Group 359"/>
            <p:cNvGrpSpPr/>
            <p:nvPr/>
          </p:nvGrpSpPr>
          <p:grpSpPr>
            <a:xfrm>
              <a:off x="7212087" y="5911046"/>
              <a:ext cx="208382" cy="181253"/>
              <a:chOff x="6326324" y="3355974"/>
              <a:chExt cx="192085" cy="192085"/>
            </a:xfrm>
          </p:grpSpPr>
          <p:sp>
            <p:nvSpPr>
              <p:cNvPr id="366" name="Line 13"/>
              <p:cNvSpPr>
                <a:spLocks noChangeShapeType="1"/>
              </p:cNvSpPr>
              <p:nvPr/>
            </p:nvSpPr>
            <p:spPr bwMode="auto">
              <a:xfrm flipH="1" flipV="1">
                <a:off x="6422368" y="3355974"/>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67" name="Line 13"/>
              <p:cNvSpPr>
                <a:spLocks noChangeShapeType="1"/>
              </p:cNvSpPr>
              <p:nvPr/>
            </p:nvSpPr>
            <p:spPr bwMode="auto">
              <a:xfrm rot="16200000" flipH="1" flipV="1">
                <a:off x="6422367" y="3349625"/>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61" name="Line 13"/>
            <p:cNvSpPr>
              <a:spLocks noChangeShapeType="1"/>
            </p:cNvSpPr>
            <p:nvPr/>
          </p:nvSpPr>
          <p:spPr bwMode="auto">
            <a:xfrm rot="16200000" flipV="1">
              <a:off x="6822865" y="5949675"/>
              <a:ext cx="1" cy="196002"/>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62" name="Group 361"/>
            <p:cNvGrpSpPr/>
            <p:nvPr/>
          </p:nvGrpSpPr>
          <p:grpSpPr>
            <a:xfrm flipH="1">
              <a:off x="7009567" y="5269408"/>
              <a:ext cx="139617" cy="72604"/>
              <a:chOff x="152400" y="948631"/>
              <a:chExt cx="393700" cy="139006"/>
            </a:xfrm>
          </p:grpSpPr>
          <p:cxnSp>
            <p:nvCxnSpPr>
              <p:cNvPr id="363" name="Straight Connector 362"/>
              <p:cNvCxnSpPr/>
              <p:nvPr/>
            </p:nvCxnSpPr>
            <p:spPr>
              <a:xfrm>
                <a:off x="152400" y="1018902"/>
                <a:ext cx="393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64" name="Straight Connector 363"/>
              <p:cNvCxnSpPr/>
              <p:nvPr/>
            </p:nvCxnSpPr>
            <p:spPr>
              <a:xfrm>
                <a:off x="393700" y="948631"/>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65" name="Straight Connector 364"/>
              <p:cNvCxnSpPr/>
              <p:nvPr/>
            </p:nvCxnSpPr>
            <p:spPr>
              <a:xfrm flipV="1">
                <a:off x="393700" y="1021235"/>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grpSp>
      </p:grpSp>
      <p:grpSp>
        <p:nvGrpSpPr>
          <p:cNvPr id="19" name="Group 18"/>
          <p:cNvGrpSpPr/>
          <p:nvPr/>
        </p:nvGrpSpPr>
        <p:grpSpPr>
          <a:xfrm>
            <a:off x="5060636" y="4088777"/>
            <a:ext cx="2592062" cy="2388127"/>
            <a:chOff x="5507567" y="3792540"/>
            <a:chExt cx="2592062" cy="2388127"/>
          </a:xfrm>
        </p:grpSpPr>
        <p:sp>
          <p:nvSpPr>
            <p:cNvPr id="13" name="Freeform 12"/>
            <p:cNvSpPr/>
            <p:nvPr/>
          </p:nvSpPr>
          <p:spPr>
            <a:xfrm>
              <a:off x="5507567" y="3982681"/>
              <a:ext cx="2396066" cy="1994889"/>
            </a:xfrm>
            <a:custGeom>
              <a:avLst/>
              <a:gdLst>
                <a:gd name="connsiteX0" fmla="*/ 0 w 2396066"/>
                <a:gd name="connsiteY0" fmla="*/ 1110019 h 1994889"/>
                <a:gd name="connsiteX1" fmla="*/ 38100 w 2396066"/>
                <a:gd name="connsiteY1" fmla="*/ 652819 h 1994889"/>
                <a:gd name="connsiteX2" fmla="*/ 76200 w 2396066"/>
                <a:gd name="connsiteY2" fmla="*/ 242186 h 1994889"/>
                <a:gd name="connsiteX3" fmla="*/ 101600 w 2396066"/>
                <a:gd name="connsiteY3" fmla="*/ 51686 h 1994889"/>
                <a:gd name="connsiteX4" fmla="*/ 122766 w 2396066"/>
                <a:gd name="connsiteY4" fmla="*/ 886 h 1994889"/>
                <a:gd name="connsiteX5" fmla="*/ 139700 w 2396066"/>
                <a:gd name="connsiteY5" fmla="*/ 81319 h 1994889"/>
                <a:gd name="connsiteX6" fmla="*/ 190500 w 2396066"/>
                <a:gd name="connsiteY6" fmla="*/ 491952 h 1994889"/>
                <a:gd name="connsiteX7" fmla="*/ 224366 w 2396066"/>
                <a:gd name="connsiteY7" fmla="*/ 987252 h 1994889"/>
                <a:gd name="connsiteX8" fmla="*/ 266700 w 2396066"/>
                <a:gd name="connsiteY8" fmla="*/ 1647652 h 1994889"/>
                <a:gd name="connsiteX9" fmla="*/ 296333 w 2396066"/>
                <a:gd name="connsiteY9" fmla="*/ 1901652 h 1994889"/>
                <a:gd name="connsiteX10" fmla="*/ 325966 w 2396066"/>
                <a:gd name="connsiteY10" fmla="*/ 1982086 h 1994889"/>
                <a:gd name="connsiteX11" fmla="*/ 342900 w 2396066"/>
                <a:gd name="connsiteY11" fmla="*/ 1990552 h 1994889"/>
                <a:gd name="connsiteX12" fmla="*/ 376766 w 2396066"/>
                <a:gd name="connsiteY12" fmla="*/ 1939752 h 1994889"/>
                <a:gd name="connsiteX13" fmla="*/ 410633 w 2396066"/>
                <a:gd name="connsiteY13" fmla="*/ 1787352 h 1994889"/>
                <a:gd name="connsiteX14" fmla="*/ 465666 w 2396066"/>
                <a:gd name="connsiteY14" fmla="*/ 1207386 h 1994889"/>
                <a:gd name="connsiteX15" fmla="*/ 516466 w 2396066"/>
                <a:gd name="connsiteY15" fmla="*/ 644352 h 1994889"/>
                <a:gd name="connsiteX16" fmla="*/ 558800 w 2396066"/>
                <a:gd name="connsiteY16" fmla="*/ 513119 h 1994889"/>
                <a:gd name="connsiteX17" fmla="*/ 575733 w 2396066"/>
                <a:gd name="connsiteY17" fmla="*/ 487719 h 1994889"/>
                <a:gd name="connsiteX18" fmla="*/ 618066 w 2396066"/>
                <a:gd name="connsiteY18" fmla="*/ 530052 h 1994889"/>
                <a:gd name="connsiteX19" fmla="*/ 651933 w 2396066"/>
                <a:gd name="connsiteY19" fmla="*/ 707852 h 1994889"/>
                <a:gd name="connsiteX20" fmla="*/ 732366 w 2396066"/>
                <a:gd name="connsiteY20" fmla="*/ 1258186 h 1994889"/>
                <a:gd name="connsiteX21" fmla="*/ 774700 w 2396066"/>
                <a:gd name="connsiteY21" fmla="*/ 1482552 h 1994889"/>
                <a:gd name="connsiteX22" fmla="*/ 795866 w 2396066"/>
                <a:gd name="connsiteY22" fmla="*/ 1533352 h 1994889"/>
                <a:gd name="connsiteX23" fmla="*/ 825500 w 2396066"/>
                <a:gd name="connsiteY23" fmla="*/ 1550286 h 1994889"/>
                <a:gd name="connsiteX24" fmla="*/ 855133 w 2396066"/>
                <a:gd name="connsiteY24" fmla="*/ 1499486 h 1994889"/>
                <a:gd name="connsiteX25" fmla="*/ 927100 w 2396066"/>
                <a:gd name="connsiteY25" fmla="*/ 1253952 h 1994889"/>
                <a:gd name="connsiteX26" fmla="*/ 986366 w 2396066"/>
                <a:gd name="connsiteY26" fmla="*/ 923752 h 1994889"/>
                <a:gd name="connsiteX27" fmla="*/ 1028700 w 2396066"/>
                <a:gd name="connsiteY27" fmla="*/ 822152 h 1994889"/>
                <a:gd name="connsiteX28" fmla="*/ 1062566 w 2396066"/>
                <a:gd name="connsiteY28" fmla="*/ 792519 h 1994889"/>
                <a:gd name="connsiteX29" fmla="*/ 1104900 w 2396066"/>
                <a:gd name="connsiteY29" fmla="*/ 826386 h 1994889"/>
                <a:gd name="connsiteX30" fmla="*/ 1168400 w 2396066"/>
                <a:gd name="connsiteY30" fmla="*/ 1004186 h 1994889"/>
                <a:gd name="connsiteX31" fmla="*/ 1227666 w 2396066"/>
                <a:gd name="connsiteY31" fmla="*/ 1245486 h 1994889"/>
                <a:gd name="connsiteX32" fmla="*/ 1265766 w 2396066"/>
                <a:gd name="connsiteY32" fmla="*/ 1321686 h 1994889"/>
                <a:gd name="connsiteX33" fmla="*/ 1320800 w 2396066"/>
                <a:gd name="connsiteY33" fmla="*/ 1347086 h 1994889"/>
                <a:gd name="connsiteX34" fmla="*/ 1375833 w 2396066"/>
                <a:gd name="connsiteY34" fmla="*/ 1304752 h 1994889"/>
                <a:gd name="connsiteX35" fmla="*/ 1430866 w 2396066"/>
                <a:gd name="connsiteY35" fmla="*/ 1122719 h 1994889"/>
                <a:gd name="connsiteX36" fmla="*/ 1490133 w 2396066"/>
                <a:gd name="connsiteY36" fmla="*/ 970319 h 1994889"/>
                <a:gd name="connsiteX37" fmla="*/ 1540933 w 2396066"/>
                <a:gd name="connsiteY37" fmla="*/ 932219 h 1994889"/>
                <a:gd name="connsiteX38" fmla="*/ 1621366 w 2396066"/>
                <a:gd name="connsiteY38" fmla="*/ 995719 h 1994889"/>
                <a:gd name="connsiteX39" fmla="*/ 1714500 w 2396066"/>
                <a:gd name="connsiteY39" fmla="*/ 1190452 h 1994889"/>
                <a:gd name="connsiteX40" fmla="*/ 1765300 w 2396066"/>
                <a:gd name="connsiteY40" fmla="*/ 1237019 h 1994889"/>
                <a:gd name="connsiteX41" fmla="*/ 1794933 w 2396066"/>
                <a:gd name="connsiteY41" fmla="*/ 1245486 h 1994889"/>
                <a:gd name="connsiteX42" fmla="*/ 1858433 w 2396066"/>
                <a:gd name="connsiteY42" fmla="*/ 1211619 h 1994889"/>
                <a:gd name="connsiteX43" fmla="*/ 1921933 w 2396066"/>
                <a:gd name="connsiteY43" fmla="*/ 1101552 h 1994889"/>
                <a:gd name="connsiteX44" fmla="*/ 1993900 w 2396066"/>
                <a:gd name="connsiteY44" fmla="*/ 1021119 h 1994889"/>
                <a:gd name="connsiteX45" fmla="*/ 2032000 w 2396066"/>
                <a:gd name="connsiteY45" fmla="*/ 1008419 h 1994889"/>
                <a:gd name="connsiteX46" fmla="*/ 2099733 w 2396066"/>
                <a:gd name="connsiteY46" fmla="*/ 1042286 h 1994889"/>
                <a:gd name="connsiteX47" fmla="*/ 2154766 w 2396066"/>
                <a:gd name="connsiteY47" fmla="*/ 1118486 h 1994889"/>
                <a:gd name="connsiteX48" fmla="*/ 2209800 w 2396066"/>
                <a:gd name="connsiteY48" fmla="*/ 1177752 h 1994889"/>
                <a:gd name="connsiteX49" fmla="*/ 2264833 w 2396066"/>
                <a:gd name="connsiteY49" fmla="*/ 1198919 h 1994889"/>
                <a:gd name="connsiteX50" fmla="*/ 2341033 w 2396066"/>
                <a:gd name="connsiteY50" fmla="*/ 1169286 h 1994889"/>
                <a:gd name="connsiteX51" fmla="*/ 2396066 w 2396066"/>
                <a:gd name="connsiteY51" fmla="*/ 1110019 h 199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396066" h="1994889">
                  <a:moveTo>
                    <a:pt x="0" y="1110019"/>
                  </a:moveTo>
                  <a:cubicBezTo>
                    <a:pt x="12700" y="953738"/>
                    <a:pt x="25400" y="797458"/>
                    <a:pt x="38100" y="652819"/>
                  </a:cubicBezTo>
                  <a:cubicBezTo>
                    <a:pt x="50800" y="508180"/>
                    <a:pt x="65617" y="342375"/>
                    <a:pt x="76200" y="242186"/>
                  </a:cubicBezTo>
                  <a:cubicBezTo>
                    <a:pt x="86783" y="141997"/>
                    <a:pt x="93839" y="91903"/>
                    <a:pt x="101600" y="51686"/>
                  </a:cubicBezTo>
                  <a:cubicBezTo>
                    <a:pt x="109361" y="11469"/>
                    <a:pt x="116416" y="-4053"/>
                    <a:pt x="122766" y="886"/>
                  </a:cubicBezTo>
                  <a:cubicBezTo>
                    <a:pt x="129116" y="5825"/>
                    <a:pt x="128411" y="-525"/>
                    <a:pt x="139700" y="81319"/>
                  </a:cubicBezTo>
                  <a:cubicBezTo>
                    <a:pt x="150989" y="163163"/>
                    <a:pt x="176389" y="340963"/>
                    <a:pt x="190500" y="491952"/>
                  </a:cubicBezTo>
                  <a:cubicBezTo>
                    <a:pt x="204611" y="642941"/>
                    <a:pt x="211666" y="794635"/>
                    <a:pt x="224366" y="987252"/>
                  </a:cubicBezTo>
                  <a:cubicBezTo>
                    <a:pt x="237066" y="1179869"/>
                    <a:pt x="254706" y="1495252"/>
                    <a:pt x="266700" y="1647652"/>
                  </a:cubicBezTo>
                  <a:cubicBezTo>
                    <a:pt x="278695" y="1800052"/>
                    <a:pt x="286455" y="1845913"/>
                    <a:pt x="296333" y="1901652"/>
                  </a:cubicBezTo>
                  <a:cubicBezTo>
                    <a:pt x="306211" y="1957391"/>
                    <a:pt x="318205" y="1967269"/>
                    <a:pt x="325966" y="1982086"/>
                  </a:cubicBezTo>
                  <a:cubicBezTo>
                    <a:pt x="333727" y="1996903"/>
                    <a:pt x="334433" y="1997608"/>
                    <a:pt x="342900" y="1990552"/>
                  </a:cubicBezTo>
                  <a:cubicBezTo>
                    <a:pt x="351367" y="1983496"/>
                    <a:pt x="365477" y="1973619"/>
                    <a:pt x="376766" y="1939752"/>
                  </a:cubicBezTo>
                  <a:cubicBezTo>
                    <a:pt x="388055" y="1905885"/>
                    <a:pt x="395816" y="1909413"/>
                    <a:pt x="410633" y="1787352"/>
                  </a:cubicBezTo>
                  <a:cubicBezTo>
                    <a:pt x="425450" y="1665291"/>
                    <a:pt x="448027" y="1397886"/>
                    <a:pt x="465666" y="1207386"/>
                  </a:cubicBezTo>
                  <a:cubicBezTo>
                    <a:pt x="483305" y="1016886"/>
                    <a:pt x="500944" y="760063"/>
                    <a:pt x="516466" y="644352"/>
                  </a:cubicBezTo>
                  <a:cubicBezTo>
                    <a:pt x="531988" y="528641"/>
                    <a:pt x="548922" y="539225"/>
                    <a:pt x="558800" y="513119"/>
                  </a:cubicBezTo>
                  <a:cubicBezTo>
                    <a:pt x="568678" y="487013"/>
                    <a:pt x="565855" y="484897"/>
                    <a:pt x="575733" y="487719"/>
                  </a:cubicBezTo>
                  <a:cubicBezTo>
                    <a:pt x="585611" y="490541"/>
                    <a:pt x="605366" y="493363"/>
                    <a:pt x="618066" y="530052"/>
                  </a:cubicBezTo>
                  <a:cubicBezTo>
                    <a:pt x="630766" y="566741"/>
                    <a:pt x="632883" y="586496"/>
                    <a:pt x="651933" y="707852"/>
                  </a:cubicBezTo>
                  <a:cubicBezTo>
                    <a:pt x="670983" y="829208"/>
                    <a:pt x="711905" y="1129069"/>
                    <a:pt x="732366" y="1258186"/>
                  </a:cubicBezTo>
                  <a:cubicBezTo>
                    <a:pt x="752827" y="1387303"/>
                    <a:pt x="764117" y="1436691"/>
                    <a:pt x="774700" y="1482552"/>
                  </a:cubicBezTo>
                  <a:cubicBezTo>
                    <a:pt x="785283" y="1528413"/>
                    <a:pt x="787399" y="1522063"/>
                    <a:pt x="795866" y="1533352"/>
                  </a:cubicBezTo>
                  <a:cubicBezTo>
                    <a:pt x="804333" y="1544641"/>
                    <a:pt x="815622" y="1555930"/>
                    <a:pt x="825500" y="1550286"/>
                  </a:cubicBezTo>
                  <a:cubicBezTo>
                    <a:pt x="835378" y="1544642"/>
                    <a:pt x="838200" y="1548875"/>
                    <a:pt x="855133" y="1499486"/>
                  </a:cubicBezTo>
                  <a:cubicBezTo>
                    <a:pt x="872066" y="1450097"/>
                    <a:pt x="905228" y="1349908"/>
                    <a:pt x="927100" y="1253952"/>
                  </a:cubicBezTo>
                  <a:cubicBezTo>
                    <a:pt x="948972" y="1157996"/>
                    <a:pt x="969433" y="995719"/>
                    <a:pt x="986366" y="923752"/>
                  </a:cubicBezTo>
                  <a:cubicBezTo>
                    <a:pt x="1003299" y="851785"/>
                    <a:pt x="1016000" y="844024"/>
                    <a:pt x="1028700" y="822152"/>
                  </a:cubicBezTo>
                  <a:cubicBezTo>
                    <a:pt x="1041400" y="800280"/>
                    <a:pt x="1049866" y="791813"/>
                    <a:pt x="1062566" y="792519"/>
                  </a:cubicBezTo>
                  <a:cubicBezTo>
                    <a:pt x="1075266" y="793225"/>
                    <a:pt x="1087261" y="791108"/>
                    <a:pt x="1104900" y="826386"/>
                  </a:cubicBezTo>
                  <a:cubicBezTo>
                    <a:pt x="1122539" y="861664"/>
                    <a:pt x="1147939" y="934336"/>
                    <a:pt x="1168400" y="1004186"/>
                  </a:cubicBezTo>
                  <a:cubicBezTo>
                    <a:pt x="1188861" y="1074036"/>
                    <a:pt x="1211438" y="1192569"/>
                    <a:pt x="1227666" y="1245486"/>
                  </a:cubicBezTo>
                  <a:cubicBezTo>
                    <a:pt x="1243894" y="1298403"/>
                    <a:pt x="1250244" y="1304753"/>
                    <a:pt x="1265766" y="1321686"/>
                  </a:cubicBezTo>
                  <a:cubicBezTo>
                    <a:pt x="1281288" y="1338619"/>
                    <a:pt x="1302456" y="1349908"/>
                    <a:pt x="1320800" y="1347086"/>
                  </a:cubicBezTo>
                  <a:cubicBezTo>
                    <a:pt x="1339144" y="1344264"/>
                    <a:pt x="1357489" y="1342146"/>
                    <a:pt x="1375833" y="1304752"/>
                  </a:cubicBezTo>
                  <a:cubicBezTo>
                    <a:pt x="1394177" y="1267358"/>
                    <a:pt x="1411816" y="1178458"/>
                    <a:pt x="1430866" y="1122719"/>
                  </a:cubicBezTo>
                  <a:cubicBezTo>
                    <a:pt x="1449916" y="1066980"/>
                    <a:pt x="1471789" y="1002069"/>
                    <a:pt x="1490133" y="970319"/>
                  </a:cubicBezTo>
                  <a:cubicBezTo>
                    <a:pt x="1508477" y="938569"/>
                    <a:pt x="1519061" y="927986"/>
                    <a:pt x="1540933" y="932219"/>
                  </a:cubicBezTo>
                  <a:cubicBezTo>
                    <a:pt x="1562805" y="936452"/>
                    <a:pt x="1592438" y="952680"/>
                    <a:pt x="1621366" y="995719"/>
                  </a:cubicBezTo>
                  <a:cubicBezTo>
                    <a:pt x="1650294" y="1038758"/>
                    <a:pt x="1690511" y="1150235"/>
                    <a:pt x="1714500" y="1190452"/>
                  </a:cubicBezTo>
                  <a:cubicBezTo>
                    <a:pt x="1738489" y="1230669"/>
                    <a:pt x="1751894" y="1227847"/>
                    <a:pt x="1765300" y="1237019"/>
                  </a:cubicBezTo>
                  <a:cubicBezTo>
                    <a:pt x="1778706" y="1246191"/>
                    <a:pt x="1779411" y="1249719"/>
                    <a:pt x="1794933" y="1245486"/>
                  </a:cubicBezTo>
                  <a:cubicBezTo>
                    <a:pt x="1810455" y="1241253"/>
                    <a:pt x="1837266" y="1235608"/>
                    <a:pt x="1858433" y="1211619"/>
                  </a:cubicBezTo>
                  <a:cubicBezTo>
                    <a:pt x="1879600" y="1187630"/>
                    <a:pt x="1899355" y="1133302"/>
                    <a:pt x="1921933" y="1101552"/>
                  </a:cubicBezTo>
                  <a:cubicBezTo>
                    <a:pt x="1944511" y="1069802"/>
                    <a:pt x="1975556" y="1036641"/>
                    <a:pt x="1993900" y="1021119"/>
                  </a:cubicBezTo>
                  <a:cubicBezTo>
                    <a:pt x="2012244" y="1005597"/>
                    <a:pt x="2014361" y="1004891"/>
                    <a:pt x="2032000" y="1008419"/>
                  </a:cubicBezTo>
                  <a:cubicBezTo>
                    <a:pt x="2049639" y="1011947"/>
                    <a:pt x="2079272" y="1023942"/>
                    <a:pt x="2099733" y="1042286"/>
                  </a:cubicBezTo>
                  <a:cubicBezTo>
                    <a:pt x="2120194" y="1060630"/>
                    <a:pt x="2136422" y="1095908"/>
                    <a:pt x="2154766" y="1118486"/>
                  </a:cubicBezTo>
                  <a:cubicBezTo>
                    <a:pt x="2173110" y="1141064"/>
                    <a:pt x="2191456" y="1164347"/>
                    <a:pt x="2209800" y="1177752"/>
                  </a:cubicBezTo>
                  <a:cubicBezTo>
                    <a:pt x="2228144" y="1191157"/>
                    <a:pt x="2242961" y="1200330"/>
                    <a:pt x="2264833" y="1198919"/>
                  </a:cubicBezTo>
                  <a:cubicBezTo>
                    <a:pt x="2286705" y="1197508"/>
                    <a:pt x="2319161" y="1184103"/>
                    <a:pt x="2341033" y="1169286"/>
                  </a:cubicBezTo>
                  <a:cubicBezTo>
                    <a:pt x="2362905" y="1154469"/>
                    <a:pt x="2396066" y="1110019"/>
                    <a:pt x="2396066" y="1110019"/>
                  </a:cubicBezTo>
                </a:path>
              </a:pathLst>
            </a:cu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5" name="Straight Connector 14"/>
            <p:cNvCxnSpPr>
              <a:stCxn id="13" idx="0"/>
            </p:cNvCxnSpPr>
            <p:nvPr/>
          </p:nvCxnSpPr>
          <p:spPr>
            <a:xfrm>
              <a:off x="5507567" y="5092700"/>
              <a:ext cx="2592062"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2" name="Straight Connector 391"/>
            <p:cNvCxnSpPr/>
            <p:nvPr/>
          </p:nvCxnSpPr>
          <p:spPr>
            <a:xfrm flipV="1">
              <a:off x="5507567" y="3792540"/>
              <a:ext cx="0" cy="238812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393" name="Object 3"/>
          <p:cNvGraphicFramePr>
            <a:graphicFrameLocks noChangeAspect="1"/>
          </p:cNvGraphicFramePr>
          <p:nvPr>
            <p:extLst>
              <p:ext uri="{D42A27DB-BD31-4B8C-83A1-F6EECF244321}">
                <p14:modId xmlns:p14="http://schemas.microsoft.com/office/powerpoint/2010/main" val="2465853081"/>
              </p:ext>
            </p:extLst>
          </p:nvPr>
        </p:nvGraphicFramePr>
        <p:xfrm>
          <a:off x="4878691" y="3996001"/>
          <a:ext cx="114416" cy="211671"/>
        </p:xfrm>
        <a:graphic>
          <a:graphicData uri="http://schemas.openxmlformats.org/presentationml/2006/ole">
            <mc:AlternateContent xmlns:mc="http://schemas.openxmlformats.org/markup-compatibility/2006">
              <mc:Choice xmlns:v="urn:schemas-microsoft-com:vml" Requires="v">
                <p:oleObj spid="_x0000_s3168397" name="Equation" r:id="rId10" imgW="88900" imgH="165100" progId="Equation.DSMT4">
                  <p:embed/>
                </p:oleObj>
              </mc:Choice>
              <mc:Fallback>
                <p:oleObj name="Equation" r:id="rId10" imgW="88900" imgH="165100" progId="Equation.DSMT4">
                  <p:embed/>
                  <p:pic>
                    <p:nvPicPr>
                      <p:cNvPr id="0" name=""/>
                      <p:cNvPicPr>
                        <a:picLocks noChangeAspect="1" noChangeArrowheads="1"/>
                      </p:cNvPicPr>
                      <p:nvPr/>
                    </p:nvPicPr>
                    <p:blipFill>
                      <a:blip r:embed="rId11"/>
                      <a:srcRect/>
                      <a:stretch>
                        <a:fillRect/>
                      </a:stretch>
                    </p:blipFill>
                    <p:spPr bwMode="auto">
                      <a:xfrm>
                        <a:off x="4878691" y="3996001"/>
                        <a:ext cx="114416" cy="211671"/>
                      </a:xfrm>
                      <a:prstGeom prst="rect">
                        <a:avLst/>
                      </a:prstGeom>
                      <a:noFill/>
                      <a:ln>
                        <a:noFill/>
                      </a:ln>
                      <a:effectLst/>
                    </p:spPr>
                  </p:pic>
                </p:oleObj>
              </mc:Fallback>
            </mc:AlternateContent>
          </a:graphicData>
        </a:graphic>
      </p:graphicFrame>
      <p:graphicFrame>
        <p:nvGraphicFramePr>
          <p:cNvPr id="395" name="Object 3"/>
          <p:cNvGraphicFramePr>
            <a:graphicFrameLocks noChangeAspect="1"/>
          </p:cNvGraphicFramePr>
          <p:nvPr>
            <p:extLst>
              <p:ext uri="{D42A27DB-BD31-4B8C-83A1-F6EECF244321}">
                <p14:modId xmlns:p14="http://schemas.microsoft.com/office/powerpoint/2010/main" val="241796884"/>
              </p:ext>
            </p:extLst>
          </p:nvPr>
        </p:nvGraphicFramePr>
        <p:xfrm>
          <a:off x="5635285" y="4151918"/>
          <a:ext cx="3208337" cy="254000"/>
        </p:xfrm>
        <a:graphic>
          <a:graphicData uri="http://schemas.openxmlformats.org/presentationml/2006/ole">
            <mc:AlternateContent xmlns:mc="http://schemas.openxmlformats.org/markup-compatibility/2006">
              <mc:Choice xmlns:v="urn:schemas-microsoft-com:vml" Requires="v">
                <p:oleObj spid="_x0000_s3168398" name="Equation" r:id="rId12" imgW="2247900" imgH="177800" progId="Equation.DSMT4">
                  <p:embed/>
                </p:oleObj>
              </mc:Choice>
              <mc:Fallback>
                <p:oleObj name="Equation" r:id="rId12" imgW="2247900" imgH="177800" progId="Equation.DSMT4">
                  <p:embed/>
                  <p:pic>
                    <p:nvPicPr>
                      <p:cNvPr id="0" name=""/>
                      <p:cNvPicPr>
                        <a:picLocks noChangeAspect="1" noChangeArrowheads="1"/>
                      </p:cNvPicPr>
                      <p:nvPr/>
                    </p:nvPicPr>
                    <p:blipFill>
                      <a:blip r:embed="rId13"/>
                      <a:srcRect/>
                      <a:stretch>
                        <a:fillRect/>
                      </a:stretch>
                    </p:blipFill>
                    <p:spPr bwMode="auto">
                      <a:xfrm>
                        <a:off x="5635285" y="4151918"/>
                        <a:ext cx="3208337" cy="254000"/>
                      </a:xfrm>
                      <a:prstGeom prst="rect">
                        <a:avLst/>
                      </a:prstGeom>
                      <a:noFill/>
                      <a:ln>
                        <a:noFill/>
                      </a:ln>
                      <a:effectLst/>
                    </p:spPr>
                  </p:pic>
                </p:oleObj>
              </mc:Fallback>
            </mc:AlternateContent>
          </a:graphicData>
        </a:graphic>
      </p:graphicFrame>
      <p:graphicFrame>
        <p:nvGraphicFramePr>
          <p:cNvPr id="396" name="Object 3"/>
          <p:cNvGraphicFramePr>
            <a:graphicFrameLocks noChangeAspect="1"/>
          </p:cNvGraphicFramePr>
          <p:nvPr>
            <p:extLst>
              <p:ext uri="{D42A27DB-BD31-4B8C-83A1-F6EECF244321}">
                <p14:modId xmlns:p14="http://schemas.microsoft.com/office/powerpoint/2010/main" val="1806746688"/>
              </p:ext>
            </p:extLst>
          </p:nvPr>
        </p:nvGraphicFramePr>
        <p:xfrm>
          <a:off x="7594600" y="5397500"/>
          <a:ext cx="130175" cy="195263"/>
        </p:xfrm>
        <a:graphic>
          <a:graphicData uri="http://schemas.openxmlformats.org/presentationml/2006/ole">
            <mc:AlternateContent xmlns:mc="http://schemas.openxmlformats.org/markup-compatibility/2006">
              <mc:Choice xmlns:v="urn:schemas-microsoft-com:vml" Requires="v">
                <p:oleObj spid="_x0000_s3168399" name="Equation" r:id="rId14" imgW="101600" imgH="152400" progId="Equation.DSMT4">
                  <p:embed/>
                </p:oleObj>
              </mc:Choice>
              <mc:Fallback>
                <p:oleObj name="Equation" r:id="rId14" imgW="101600" imgH="152400" progId="Equation.DSMT4">
                  <p:embed/>
                  <p:pic>
                    <p:nvPicPr>
                      <p:cNvPr id="0" name=""/>
                      <p:cNvPicPr>
                        <a:picLocks noChangeAspect="1" noChangeArrowheads="1"/>
                      </p:cNvPicPr>
                      <p:nvPr/>
                    </p:nvPicPr>
                    <p:blipFill>
                      <a:blip r:embed="rId15"/>
                      <a:srcRect/>
                      <a:stretch>
                        <a:fillRect/>
                      </a:stretch>
                    </p:blipFill>
                    <p:spPr bwMode="auto">
                      <a:xfrm>
                        <a:off x="7594600" y="5397500"/>
                        <a:ext cx="130175" cy="19526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9486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dissolv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dissolve">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dissolve">
                                      <p:cBhvr>
                                        <p:cTn id="1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6" grpId="0"/>
      <p:bldP spid="5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74.)</a:t>
            </a:r>
          </a:p>
        </p:txBody>
      </p:sp>
      <p:graphicFrame>
        <p:nvGraphicFramePr>
          <p:cNvPr id="99" name="Object 3"/>
          <p:cNvGraphicFramePr>
            <a:graphicFrameLocks noChangeAspect="1"/>
          </p:cNvGraphicFramePr>
          <p:nvPr>
            <p:extLst>
              <p:ext uri="{D42A27DB-BD31-4B8C-83A1-F6EECF244321}">
                <p14:modId xmlns:p14="http://schemas.microsoft.com/office/powerpoint/2010/main" val="273605228"/>
              </p:ext>
            </p:extLst>
          </p:nvPr>
        </p:nvGraphicFramePr>
        <p:xfrm>
          <a:off x="1752846" y="160264"/>
          <a:ext cx="481175" cy="338030"/>
        </p:xfrm>
        <a:graphic>
          <a:graphicData uri="http://schemas.openxmlformats.org/presentationml/2006/ole">
            <mc:AlternateContent xmlns:mc="http://schemas.openxmlformats.org/markup-compatibility/2006">
              <mc:Choice xmlns:v="urn:schemas-microsoft-com:vml" Requires="v">
                <p:oleObj spid="_x0000_s3162857" name="Equation" r:id="rId4" imgW="342900" imgH="241300" progId="Equation.DSMT4">
                  <p:embed/>
                </p:oleObj>
              </mc:Choice>
              <mc:Fallback>
                <p:oleObj name="Equation" r:id="rId4" imgW="342900" imgH="241300" progId="Equation.DSMT4">
                  <p:embed/>
                  <p:pic>
                    <p:nvPicPr>
                      <p:cNvPr id="0" name=""/>
                      <p:cNvPicPr>
                        <a:picLocks noChangeAspect="1" noChangeArrowheads="1"/>
                      </p:cNvPicPr>
                      <p:nvPr/>
                    </p:nvPicPr>
                    <p:blipFill>
                      <a:blip r:embed="rId5"/>
                      <a:srcRect/>
                      <a:stretch>
                        <a:fillRect/>
                      </a:stretch>
                    </p:blipFill>
                    <p:spPr bwMode="auto">
                      <a:xfrm>
                        <a:off x="1752846" y="160264"/>
                        <a:ext cx="481175" cy="338030"/>
                      </a:xfrm>
                      <a:prstGeom prst="rect">
                        <a:avLst/>
                      </a:prstGeom>
                      <a:noFill/>
                      <a:ln>
                        <a:noFill/>
                      </a:ln>
                      <a:effectLst/>
                    </p:spPr>
                  </p:pic>
                </p:oleObj>
              </mc:Fallback>
            </mc:AlternateContent>
          </a:graphicData>
        </a:graphic>
      </p:graphicFrame>
      <p:graphicFrame>
        <p:nvGraphicFramePr>
          <p:cNvPr id="58" name="Object 3"/>
          <p:cNvGraphicFramePr>
            <a:graphicFrameLocks noChangeAspect="1"/>
          </p:cNvGraphicFramePr>
          <p:nvPr>
            <p:extLst>
              <p:ext uri="{D42A27DB-BD31-4B8C-83A1-F6EECF244321}">
                <p14:modId xmlns:p14="http://schemas.microsoft.com/office/powerpoint/2010/main" val="942621762"/>
              </p:ext>
            </p:extLst>
          </p:nvPr>
        </p:nvGraphicFramePr>
        <p:xfrm>
          <a:off x="4267446" y="164133"/>
          <a:ext cx="481175" cy="338030"/>
        </p:xfrm>
        <a:graphic>
          <a:graphicData uri="http://schemas.openxmlformats.org/presentationml/2006/ole">
            <mc:AlternateContent xmlns:mc="http://schemas.openxmlformats.org/markup-compatibility/2006">
              <mc:Choice xmlns:v="urn:schemas-microsoft-com:vml" Requires="v">
                <p:oleObj spid="_x0000_s3162858" name="Equation" r:id="rId6" imgW="342900" imgH="241300" progId="Equation.DSMT4">
                  <p:embed/>
                </p:oleObj>
              </mc:Choice>
              <mc:Fallback>
                <p:oleObj name="Equation" r:id="rId6" imgW="342900" imgH="241300" progId="Equation.DSMT4">
                  <p:embed/>
                  <p:pic>
                    <p:nvPicPr>
                      <p:cNvPr id="0" name=""/>
                      <p:cNvPicPr>
                        <a:picLocks noChangeAspect="1" noChangeArrowheads="1"/>
                      </p:cNvPicPr>
                      <p:nvPr/>
                    </p:nvPicPr>
                    <p:blipFill>
                      <a:blip r:embed="rId5"/>
                      <a:srcRect/>
                      <a:stretch>
                        <a:fillRect/>
                      </a:stretch>
                    </p:blipFill>
                    <p:spPr bwMode="auto">
                      <a:xfrm>
                        <a:off x="4267446" y="164133"/>
                        <a:ext cx="481175" cy="338030"/>
                      </a:xfrm>
                      <a:prstGeom prst="rect">
                        <a:avLst/>
                      </a:prstGeom>
                      <a:noFill/>
                      <a:ln>
                        <a:noFill/>
                      </a:ln>
                      <a:effectLst/>
                    </p:spPr>
                  </p:pic>
                </p:oleObj>
              </mc:Fallback>
            </mc:AlternateContent>
          </a:graphicData>
        </a:graphic>
      </p:graphicFrame>
      <p:grpSp>
        <p:nvGrpSpPr>
          <p:cNvPr id="19" name="Group 18"/>
          <p:cNvGrpSpPr/>
          <p:nvPr/>
        </p:nvGrpSpPr>
        <p:grpSpPr>
          <a:xfrm>
            <a:off x="3605723" y="524222"/>
            <a:ext cx="2240479" cy="1775108"/>
            <a:chOff x="3605723" y="524222"/>
            <a:chExt cx="2240479" cy="1775108"/>
          </a:xfrm>
        </p:grpSpPr>
        <p:sp>
          <p:nvSpPr>
            <p:cNvPr id="59" name="Line 8"/>
            <p:cNvSpPr>
              <a:spLocks noChangeShapeType="1"/>
            </p:cNvSpPr>
            <p:nvPr/>
          </p:nvSpPr>
          <p:spPr bwMode="auto">
            <a:xfrm flipH="1" flipV="1">
              <a:off x="4658497" y="1791303"/>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0" name="Line 9"/>
            <p:cNvSpPr>
              <a:spLocks noChangeShapeType="1"/>
            </p:cNvSpPr>
            <p:nvPr/>
          </p:nvSpPr>
          <p:spPr bwMode="auto">
            <a:xfrm flipH="1" flipV="1">
              <a:off x="3609362" y="1794941"/>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 name="Line 10"/>
            <p:cNvSpPr>
              <a:spLocks noChangeShapeType="1"/>
            </p:cNvSpPr>
            <p:nvPr/>
          </p:nvSpPr>
          <p:spPr bwMode="auto">
            <a:xfrm flipH="1" flipV="1">
              <a:off x="4651220" y="1542742"/>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2" name="Line 11"/>
            <p:cNvSpPr>
              <a:spLocks noChangeShapeType="1"/>
            </p:cNvSpPr>
            <p:nvPr/>
          </p:nvSpPr>
          <p:spPr bwMode="auto">
            <a:xfrm flipH="1" flipV="1">
              <a:off x="4481417" y="1546380"/>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3" name="Line 12"/>
            <p:cNvSpPr>
              <a:spLocks noChangeShapeType="1"/>
            </p:cNvSpPr>
            <p:nvPr/>
          </p:nvSpPr>
          <p:spPr bwMode="auto">
            <a:xfrm flipV="1">
              <a:off x="5488102" y="1505155"/>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4" name="Line 13"/>
            <p:cNvSpPr>
              <a:spLocks noChangeShapeType="1"/>
            </p:cNvSpPr>
            <p:nvPr/>
          </p:nvSpPr>
          <p:spPr bwMode="auto">
            <a:xfrm flipV="1">
              <a:off x="3610574" y="1415424"/>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5" name="Line 15"/>
            <p:cNvSpPr>
              <a:spLocks noChangeShapeType="1"/>
            </p:cNvSpPr>
            <p:nvPr/>
          </p:nvSpPr>
          <p:spPr bwMode="auto">
            <a:xfrm flipV="1">
              <a:off x="3605723" y="660048"/>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6" name="Line 24"/>
            <p:cNvSpPr>
              <a:spLocks noChangeShapeType="1"/>
            </p:cNvSpPr>
            <p:nvPr/>
          </p:nvSpPr>
          <p:spPr bwMode="auto">
            <a:xfrm rot="5400000" flipV="1">
              <a:off x="5202777" y="389272"/>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67" name="Group 66"/>
            <p:cNvGrpSpPr/>
            <p:nvPr/>
          </p:nvGrpSpPr>
          <p:grpSpPr>
            <a:xfrm rot="10800000">
              <a:off x="4071813" y="524222"/>
              <a:ext cx="860174" cy="270406"/>
              <a:chOff x="6723082" y="1703361"/>
              <a:chExt cx="676901" cy="212792"/>
            </a:xfrm>
          </p:grpSpPr>
          <p:sp>
            <p:nvSpPr>
              <p:cNvPr id="100"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1"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3"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6"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1"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2"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3"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4"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5"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6"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7"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8"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9"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68" name="Group 45"/>
            <p:cNvGrpSpPr>
              <a:grpSpLocks/>
            </p:cNvGrpSpPr>
            <p:nvPr/>
          </p:nvGrpSpPr>
          <p:grpSpPr bwMode="auto">
            <a:xfrm flipH="1" flipV="1">
              <a:off x="5380156" y="981359"/>
              <a:ext cx="219530" cy="521371"/>
              <a:chOff x="3485" y="1922"/>
              <a:chExt cx="181" cy="678"/>
            </a:xfrm>
          </p:grpSpPr>
          <p:sp>
            <p:nvSpPr>
              <p:cNvPr id="93"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5"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7"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8"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69" name="Line 46"/>
            <p:cNvSpPr>
              <a:spLocks noChangeShapeType="1"/>
            </p:cNvSpPr>
            <p:nvPr/>
          </p:nvSpPr>
          <p:spPr bwMode="auto">
            <a:xfrm flipH="1" flipV="1">
              <a:off x="5482038" y="670960"/>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0" name="Line 13"/>
            <p:cNvSpPr>
              <a:spLocks noChangeShapeType="1"/>
            </p:cNvSpPr>
            <p:nvPr/>
          </p:nvSpPr>
          <p:spPr bwMode="auto">
            <a:xfrm flipV="1">
              <a:off x="3609362" y="660048"/>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71" name="Object 3"/>
            <p:cNvGraphicFramePr>
              <a:graphicFrameLocks noChangeAspect="1"/>
            </p:cNvGraphicFramePr>
            <p:nvPr>
              <p:extLst>
                <p:ext uri="{D42A27DB-BD31-4B8C-83A1-F6EECF244321}">
                  <p14:modId xmlns:p14="http://schemas.microsoft.com/office/powerpoint/2010/main" val="2390962204"/>
                </p:ext>
              </p:extLst>
            </p:nvPr>
          </p:nvGraphicFramePr>
          <p:xfrm>
            <a:off x="5614616" y="1083201"/>
            <a:ext cx="231586" cy="213398"/>
          </p:xfrm>
          <a:graphic>
            <a:graphicData uri="http://schemas.openxmlformats.org/presentationml/2006/ole">
              <mc:AlternateContent xmlns:mc="http://schemas.openxmlformats.org/markup-compatibility/2006">
                <mc:Choice xmlns:v="urn:schemas-microsoft-com:vml" Requires="v">
                  <p:oleObj spid="_x0000_s3162859" name="Equation" r:id="rId7" imgW="165100" imgH="152400" progId="Equation.DSMT4">
                    <p:embed/>
                  </p:oleObj>
                </mc:Choice>
                <mc:Fallback>
                  <p:oleObj name="Equation" r:id="rId7" imgW="165100" imgH="152400" progId="Equation.DSMT4">
                    <p:embed/>
                    <p:pic>
                      <p:nvPicPr>
                        <p:cNvPr id="0" name=""/>
                        <p:cNvPicPr>
                          <a:picLocks noChangeAspect="1" noChangeArrowheads="1"/>
                        </p:cNvPicPr>
                        <p:nvPr/>
                      </p:nvPicPr>
                      <p:blipFill>
                        <a:blip r:embed="rId8"/>
                        <a:srcRect/>
                        <a:stretch>
                          <a:fillRect/>
                        </a:stretch>
                      </p:blipFill>
                      <p:spPr bwMode="auto">
                        <a:xfrm>
                          <a:off x="5614616" y="1083201"/>
                          <a:ext cx="231586" cy="213398"/>
                        </a:xfrm>
                        <a:prstGeom prst="rect">
                          <a:avLst/>
                        </a:prstGeom>
                        <a:noFill/>
                        <a:ln>
                          <a:noFill/>
                        </a:ln>
                        <a:effectLst/>
                      </p:spPr>
                    </p:pic>
                  </p:oleObj>
                </mc:Fallback>
              </mc:AlternateContent>
            </a:graphicData>
          </a:graphic>
        </p:graphicFrame>
        <p:graphicFrame>
          <p:nvGraphicFramePr>
            <p:cNvPr id="72" name="Object 3"/>
            <p:cNvGraphicFramePr>
              <a:graphicFrameLocks noChangeAspect="1"/>
            </p:cNvGraphicFramePr>
            <p:nvPr>
              <p:extLst>
                <p:ext uri="{D42A27DB-BD31-4B8C-83A1-F6EECF244321}">
                  <p14:modId xmlns:p14="http://schemas.microsoft.com/office/powerpoint/2010/main" val="306191893"/>
                </p:ext>
              </p:extLst>
            </p:nvPr>
          </p:nvGraphicFramePr>
          <p:xfrm>
            <a:off x="4467599" y="2050769"/>
            <a:ext cx="196424" cy="248561"/>
          </p:xfrm>
          <a:graphic>
            <a:graphicData uri="http://schemas.openxmlformats.org/presentationml/2006/ole">
              <mc:AlternateContent xmlns:mc="http://schemas.openxmlformats.org/markup-compatibility/2006">
                <mc:Choice xmlns:v="urn:schemas-microsoft-com:vml" Requires="v">
                  <p:oleObj spid="_x0000_s3162860" name="Equation" r:id="rId9" imgW="139700" imgH="177800" progId="Equation.DSMT4">
                    <p:embed/>
                  </p:oleObj>
                </mc:Choice>
                <mc:Fallback>
                  <p:oleObj name="Equation" r:id="rId9" imgW="139700" imgH="177800" progId="Equation.DSMT4">
                    <p:embed/>
                    <p:pic>
                      <p:nvPicPr>
                        <p:cNvPr id="0" name=""/>
                        <p:cNvPicPr>
                          <a:picLocks noChangeAspect="1" noChangeArrowheads="1"/>
                        </p:cNvPicPr>
                        <p:nvPr/>
                      </p:nvPicPr>
                      <p:blipFill>
                        <a:blip r:embed="rId10"/>
                        <a:srcRect/>
                        <a:stretch>
                          <a:fillRect/>
                        </a:stretch>
                      </p:blipFill>
                      <p:spPr bwMode="auto">
                        <a:xfrm>
                          <a:off x="4467599" y="2050769"/>
                          <a:ext cx="196424" cy="248561"/>
                        </a:xfrm>
                        <a:prstGeom prst="rect">
                          <a:avLst/>
                        </a:prstGeom>
                        <a:noFill/>
                        <a:ln>
                          <a:noFill/>
                        </a:ln>
                        <a:effectLst/>
                      </p:spPr>
                    </p:pic>
                  </p:oleObj>
                </mc:Fallback>
              </mc:AlternateContent>
            </a:graphicData>
          </a:graphic>
        </p:graphicFrame>
        <p:sp>
          <p:nvSpPr>
            <p:cNvPr id="73" name="Line 13"/>
            <p:cNvSpPr>
              <a:spLocks noChangeShapeType="1"/>
            </p:cNvSpPr>
            <p:nvPr/>
          </p:nvSpPr>
          <p:spPr bwMode="auto">
            <a:xfrm flipH="1" flipV="1">
              <a:off x="3607949" y="1178988"/>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74" name="Group 73"/>
            <p:cNvGrpSpPr/>
            <p:nvPr/>
          </p:nvGrpSpPr>
          <p:grpSpPr>
            <a:xfrm>
              <a:off x="4292813" y="1606997"/>
              <a:ext cx="146710" cy="146709"/>
              <a:chOff x="6326324" y="3355974"/>
              <a:chExt cx="192085" cy="192085"/>
            </a:xfrm>
          </p:grpSpPr>
          <p:sp>
            <p:nvSpPr>
              <p:cNvPr id="85" name="Line 13"/>
              <p:cNvSpPr>
                <a:spLocks noChangeShapeType="1"/>
              </p:cNvSpPr>
              <p:nvPr/>
            </p:nvSpPr>
            <p:spPr bwMode="auto">
              <a:xfrm flipH="1" flipV="1">
                <a:off x="6422368" y="3355974"/>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6" name="Line 13"/>
              <p:cNvSpPr>
                <a:spLocks noChangeShapeType="1"/>
              </p:cNvSpPr>
              <p:nvPr/>
            </p:nvSpPr>
            <p:spPr bwMode="auto">
              <a:xfrm rot="16200000" flipH="1" flipV="1">
                <a:off x="6422367" y="3349625"/>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75" name="Line 13"/>
            <p:cNvSpPr>
              <a:spLocks noChangeShapeType="1"/>
            </p:cNvSpPr>
            <p:nvPr/>
          </p:nvSpPr>
          <p:spPr bwMode="auto">
            <a:xfrm rot="16200000" flipH="1" flipV="1">
              <a:off x="4780962" y="1602148"/>
              <a:ext cx="0" cy="146710"/>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76" name="Group 75"/>
            <p:cNvGrpSpPr/>
            <p:nvPr/>
          </p:nvGrpSpPr>
          <p:grpSpPr>
            <a:xfrm>
              <a:off x="3675836" y="1454223"/>
              <a:ext cx="294642" cy="241474"/>
              <a:chOff x="5913429" y="2616200"/>
              <a:chExt cx="385771" cy="316159"/>
            </a:xfrm>
          </p:grpSpPr>
          <p:sp>
            <p:nvSpPr>
              <p:cNvPr id="82" name="Freeform 81"/>
              <p:cNvSpPr/>
              <p:nvPr/>
            </p:nvSpPr>
            <p:spPr>
              <a:xfrm>
                <a:off x="5956300" y="2616200"/>
                <a:ext cx="342900" cy="316159"/>
              </a:xfrm>
              <a:custGeom>
                <a:avLst/>
                <a:gdLst>
                  <a:gd name="connsiteX0" fmla="*/ 342900 w 342900"/>
                  <a:gd name="connsiteY0" fmla="*/ 304800 h 316159"/>
                  <a:gd name="connsiteX1" fmla="*/ 76200 w 342900"/>
                  <a:gd name="connsiteY1" fmla="*/ 279400 h 316159"/>
                  <a:gd name="connsiteX2" fmla="*/ 0 w 342900"/>
                  <a:gd name="connsiteY2" fmla="*/ 0 h 316159"/>
                </a:gdLst>
                <a:ahLst/>
                <a:cxnLst>
                  <a:cxn ang="0">
                    <a:pos x="connsiteX0" y="connsiteY0"/>
                  </a:cxn>
                  <a:cxn ang="0">
                    <a:pos x="connsiteX1" y="connsiteY1"/>
                  </a:cxn>
                  <a:cxn ang="0">
                    <a:pos x="connsiteX2" y="connsiteY2"/>
                  </a:cxn>
                </a:cxnLst>
                <a:rect l="l" t="t" r="r" b="b"/>
                <a:pathLst>
                  <a:path w="342900" h="316159">
                    <a:moveTo>
                      <a:pt x="342900" y="304800"/>
                    </a:moveTo>
                    <a:cubicBezTo>
                      <a:pt x="238125" y="317500"/>
                      <a:pt x="133350" y="330200"/>
                      <a:pt x="76200" y="279400"/>
                    </a:cubicBezTo>
                    <a:cubicBezTo>
                      <a:pt x="19050" y="228600"/>
                      <a:pt x="0" y="0"/>
                      <a:pt x="0" y="0"/>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 name="Line 13"/>
              <p:cNvSpPr>
                <a:spLocks noChangeShapeType="1"/>
              </p:cNvSpPr>
              <p:nvPr/>
            </p:nvSpPr>
            <p:spPr bwMode="auto">
              <a:xfrm flipV="1">
                <a:off x="5913429" y="2623352"/>
                <a:ext cx="42871" cy="119063"/>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4" name="Line 13"/>
              <p:cNvSpPr>
                <a:spLocks noChangeShapeType="1"/>
              </p:cNvSpPr>
              <p:nvPr/>
            </p:nvSpPr>
            <p:spPr bwMode="auto">
              <a:xfrm>
                <a:off x="5956300" y="2624930"/>
                <a:ext cx="66675" cy="107165"/>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333" name="Group 332"/>
            <p:cNvGrpSpPr/>
            <p:nvPr/>
          </p:nvGrpSpPr>
          <p:grpSpPr>
            <a:xfrm>
              <a:off x="4325763" y="861443"/>
              <a:ext cx="393700" cy="139006"/>
              <a:chOff x="152400" y="948631"/>
              <a:chExt cx="393700" cy="139006"/>
            </a:xfrm>
          </p:grpSpPr>
          <p:cxnSp>
            <p:nvCxnSpPr>
              <p:cNvPr id="334" name="Straight Connector 333"/>
              <p:cNvCxnSpPr/>
              <p:nvPr/>
            </p:nvCxnSpPr>
            <p:spPr>
              <a:xfrm>
                <a:off x="152400" y="1018902"/>
                <a:ext cx="393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p:nvCxnSpPr>
            <p:spPr>
              <a:xfrm>
                <a:off x="393700" y="948631"/>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36" name="Straight Connector 335"/>
              <p:cNvCxnSpPr/>
              <p:nvPr/>
            </p:nvCxnSpPr>
            <p:spPr>
              <a:xfrm flipV="1">
                <a:off x="393700" y="1021235"/>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grpSp>
      </p:grpSp>
      <p:grpSp>
        <p:nvGrpSpPr>
          <p:cNvPr id="20" name="Group 19"/>
          <p:cNvGrpSpPr/>
          <p:nvPr/>
        </p:nvGrpSpPr>
        <p:grpSpPr>
          <a:xfrm>
            <a:off x="6120323" y="168002"/>
            <a:ext cx="2240479" cy="2135197"/>
            <a:chOff x="6120323" y="168002"/>
            <a:chExt cx="2240479" cy="2135197"/>
          </a:xfrm>
        </p:grpSpPr>
        <p:graphicFrame>
          <p:nvGraphicFramePr>
            <p:cNvPr id="151" name="Object 3"/>
            <p:cNvGraphicFramePr>
              <a:graphicFrameLocks noChangeAspect="1"/>
            </p:cNvGraphicFramePr>
            <p:nvPr>
              <p:extLst>
                <p:ext uri="{D42A27DB-BD31-4B8C-83A1-F6EECF244321}">
                  <p14:modId xmlns:p14="http://schemas.microsoft.com/office/powerpoint/2010/main" val="3832855752"/>
                </p:ext>
              </p:extLst>
            </p:nvPr>
          </p:nvGraphicFramePr>
          <p:xfrm>
            <a:off x="6782046" y="168002"/>
            <a:ext cx="481175" cy="338030"/>
          </p:xfrm>
          <a:graphic>
            <a:graphicData uri="http://schemas.openxmlformats.org/presentationml/2006/ole">
              <mc:AlternateContent xmlns:mc="http://schemas.openxmlformats.org/markup-compatibility/2006">
                <mc:Choice xmlns:v="urn:schemas-microsoft-com:vml" Requires="v">
                  <p:oleObj spid="_x0000_s3162861" name="Equation" r:id="rId11" imgW="342900" imgH="241300" progId="Equation.DSMT4">
                    <p:embed/>
                  </p:oleObj>
                </mc:Choice>
                <mc:Fallback>
                  <p:oleObj name="Equation" r:id="rId11" imgW="342900" imgH="241300" progId="Equation.DSMT4">
                    <p:embed/>
                    <p:pic>
                      <p:nvPicPr>
                        <p:cNvPr id="0" name=""/>
                        <p:cNvPicPr>
                          <a:picLocks noChangeAspect="1" noChangeArrowheads="1"/>
                        </p:cNvPicPr>
                        <p:nvPr/>
                      </p:nvPicPr>
                      <p:blipFill>
                        <a:blip r:embed="rId5"/>
                        <a:srcRect/>
                        <a:stretch>
                          <a:fillRect/>
                        </a:stretch>
                      </p:blipFill>
                      <p:spPr bwMode="auto">
                        <a:xfrm>
                          <a:off x="6782046" y="168002"/>
                          <a:ext cx="481175" cy="338030"/>
                        </a:xfrm>
                        <a:prstGeom prst="rect">
                          <a:avLst/>
                        </a:prstGeom>
                        <a:noFill/>
                        <a:ln>
                          <a:noFill/>
                        </a:ln>
                        <a:effectLst/>
                      </p:spPr>
                    </p:pic>
                  </p:oleObj>
                </mc:Fallback>
              </mc:AlternateContent>
            </a:graphicData>
          </a:graphic>
        </p:graphicFrame>
        <p:grpSp>
          <p:nvGrpSpPr>
            <p:cNvPr id="17" name="Group 16"/>
            <p:cNvGrpSpPr/>
            <p:nvPr/>
          </p:nvGrpSpPr>
          <p:grpSpPr>
            <a:xfrm>
              <a:off x="6120323" y="528091"/>
              <a:ext cx="2240479" cy="1775108"/>
              <a:chOff x="6120323" y="528091"/>
              <a:chExt cx="2240479" cy="1775108"/>
            </a:xfrm>
          </p:grpSpPr>
          <p:sp>
            <p:nvSpPr>
              <p:cNvPr id="152" name="Line 8"/>
              <p:cNvSpPr>
                <a:spLocks noChangeShapeType="1"/>
              </p:cNvSpPr>
              <p:nvPr/>
            </p:nvSpPr>
            <p:spPr bwMode="auto">
              <a:xfrm flipH="1" flipV="1">
                <a:off x="7173097" y="1795172"/>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3" name="Line 9"/>
              <p:cNvSpPr>
                <a:spLocks noChangeShapeType="1"/>
              </p:cNvSpPr>
              <p:nvPr/>
            </p:nvSpPr>
            <p:spPr bwMode="auto">
              <a:xfrm flipH="1" flipV="1">
                <a:off x="6123962" y="1798810"/>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4" name="Line 10"/>
              <p:cNvSpPr>
                <a:spLocks noChangeShapeType="1"/>
              </p:cNvSpPr>
              <p:nvPr/>
            </p:nvSpPr>
            <p:spPr bwMode="auto">
              <a:xfrm flipH="1" flipV="1">
                <a:off x="7165820" y="1546611"/>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5" name="Line 11"/>
              <p:cNvSpPr>
                <a:spLocks noChangeShapeType="1"/>
              </p:cNvSpPr>
              <p:nvPr/>
            </p:nvSpPr>
            <p:spPr bwMode="auto">
              <a:xfrm flipH="1" flipV="1">
                <a:off x="6996017" y="1550249"/>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6" name="Line 12"/>
              <p:cNvSpPr>
                <a:spLocks noChangeShapeType="1"/>
              </p:cNvSpPr>
              <p:nvPr/>
            </p:nvSpPr>
            <p:spPr bwMode="auto">
              <a:xfrm flipV="1">
                <a:off x="8002702" y="1509024"/>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 name="Line 13"/>
              <p:cNvSpPr>
                <a:spLocks noChangeShapeType="1"/>
              </p:cNvSpPr>
              <p:nvPr/>
            </p:nvSpPr>
            <p:spPr bwMode="auto">
              <a:xfrm flipV="1">
                <a:off x="6125174" y="1419293"/>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8" name="Line 15"/>
              <p:cNvSpPr>
                <a:spLocks noChangeShapeType="1"/>
              </p:cNvSpPr>
              <p:nvPr/>
            </p:nvSpPr>
            <p:spPr bwMode="auto">
              <a:xfrm flipV="1">
                <a:off x="6120323" y="663917"/>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9" name="Line 24"/>
              <p:cNvSpPr>
                <a:spLocks noChangeShapeType="1"/>
              </p:cNvSpPr>
              <p:nvPr/>
            </p:nvSpPr>
            <p:spPr bwMode="auto">
              <a:xfrm rot="5400000" flipV="1">
                <a:off x="7717377" y="393141"/>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60" name="Group 159"/>
              <p:cNvGrpSpPr/>
              <p:nvPr/>
            </p:nvGrpSpPr>
            <p:grpSpPr>
              <a:xfrm rot="10800000">
                <a:off x="6586413" y="528091"/>
                <a:ext cx="860174" cy="270406"/>
                <a:chOff x="6723082" y="1703361"/>
                <a:chExt cx="676901" cy="212792"/>
              </a:xfrm>
            </p:grpSpPr>
            <p:sp>
              <p:nvSpPr>
                <p:cNvPr id="184"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5"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6"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7"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8"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9"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0"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1"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2"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3"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4"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5"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6"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7"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61" name="Group 45"/>
              <p:cNvGrpSpPr>
                <a:grpSpLocks/>
              </p:cNvGrpSpPr>
              <p:nvPr/>
            </p:nvGrpSpPr>
            <p:grpSpPr bwMode="auto">
              <a:xfrm flipH="1" flipV="1">
                <a:off x="7894756" y="985228"/>
                <a:ext cx="219530" cy="521371"/>
                <a:chOff x="3485" y="1922"/>
                <a:chExt cx="181" cy="678"/>
              </a:xfrm>
            </p:grpSpPr>
            <p:sp>
              <p:nvSpPr>
                <p:cNvPr id="179"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0"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1"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2"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3"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62" name="Line 46"/>
              <p:cNvSpPr>
                <a:spLocks noChangeShapeType="1"/>
              </p:cNvSpPr>
              <p:nvPr/>
            </p:nvSpPr>
            <p:spPr bwMode="auto">
              <a:xfrm flipH="1" flipV="1">
                <a:off x="7996638" y="674829"/>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3" name="Line 13"/>
              <p:cNvSpPr>
                <a:spLocks noChangeShapeType="1"/>
              </p:cNvSpPr>
              <p:nvPr/>
            </p:nvSpPr>
            <p:spPr bwMode="auto">
              <a:xfrm flipV="1">
                <a:off x="6123962" y="663917"/>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164" name="Object 3"/>
              <p:cNvGraphicFramePr>
                <a:graphicFrameLocks noChangeAspect="1"/>
              </p:cNvGraphicFramePr>
              <p:nvPr>
                <p:extLst>
                  <p:ext uri="{D42A27DB-BD31-4B8C-83A1-F6EECF244321}">
                    <p14:modId xmlns:p14="http://schemas.microsoft.com/office/powerpoint/2010/main" val="1319280984"/>
                  </p:ext>
                </p:extLst>
              </p:nvPr>
            </p:nvGraphicFramePr>
            <p:xfrm>
              <a:off x="8129216" y="1087070"/>
              <a:ext cx="231586" cy="213398"/>
            </p:xfrm>
            <a:graphic>
              <a:graphicData uri="http://schemas.openxmlformats.org/presentationml/2006/ole">
                <mc:AlternateContent xmlns:mc="http://schemas.openxmlformats.org/markup-compatibility/2006">
                  <mc:Choice xmlns:v="urn:schemas-microsoft-com:vml" Requires="v">
                    <p:oleObj spid="_x0000_s3162862" name="Equation" r:id="rId12" imgW="165100" imgH="152400" progId="Equation.DSMT4">
                      <p:embed/>
                    </p:oleObj>
                  </mc:Choice>
                  <mc:Fallback>
                    <p:oleObj name="Equation" r:id="rId12" imgW="165100" imgH="152400" progId="Equation.DSMT4">
                      <p:embed/>
                      <p:pic>
                        <p:nvPicPr>
                          <p:cNvPr id="0" name=""/>
                          <p:cNvPicPr>
                            <a:picLocks noChangeAspect="1" noChangeArrowheads="1"/>
                          </p:cNvPicPr>
                          <p:nvPr/>
                        </p:nvPicPr>
                        <p:blipFill>
                          <a:blip r:embed="rId8"/>
                          <a:srcRect/>
                          <a:stretch>
                            <a:fillRect/>
                          </a:stretch>
                        </p:blipFill>
                        <p:spPr bwMode="auto">
                          <a:xfrm>
                            <a:off x="8129216" y="1087070"/>
                            <a:ext cx="231586" cy="213398"/>
                          </a:xfrm>
                          <a:prstGeom prst="rect">
                            <a:avLst/>
                          </a:prstGeom>
                          <a:noFill/>
                          <a:ln>
                            <a:noFill/>
                          </a:ln>
                          <a:effectLst/>
                        </p:spPr>
                      </p:pic>
                    </p:oleObj>
                  </mc:Fallback>
                </mc:AlternateContent>
              </a:graphicData>
            </a:graphic>
          </p:graphicFrame>
          <p:graphicFrame>
            <p:nvGraphicFramePr>
              <p:cNvPr id="165" name="Object 3"/>
              <p:cNvGraphicFramePr>
                <a:graphicFrameLocks noChangeAspect="1"/>
              </p:cNvGraphicFramePr>
              <p:nvPr>
                <p:extLst>
                  <p:ext uri="{D42A27DB-BD31-4B8C-83A1-F6EECF244321}">
                    <p14:modId xmlns:p14="http://schemas.microsoft.com/office/powerpoint/2010/main" val="1658448194"/>
                  </p:ext>
                </p:extLst>
              </p:nvPr>
            </p:nvGraphicFramePr>
            <p:xfrm>
              <a:off x="6982199" y="2054638"/>
              <a:ext cx="196424" cy="248561"/>
            </p:xfrm>
            <a:graphic>
              <a:graphicData uri="http://schemas.openxmlformats.org/presentationml/2006/ole">
                <mc:AlternateContent xmlns:mc="http://schemas.openxmlformats.org/markup-compatibility/2006">
                  <mc:Choice xmlns:v="urn:schemas-microsoft-com:vml" Requires="v">
                    <p:oleObj spid="_x0000_s3162863" name="Equation" r:id="rId13" imgW="139700" imgH="177800" progId="Equation.DSMT4">
                      <p:embed/>
                    </p:oleObj>
                  </mc:Choice>
                  <mc:Fallback>
                    <p:oleObj name="Equation" r:id="rId13" imgW="139700" imgH="177800" progId="Equation.DSMT4">
                      <p:embed/>
                      <p:pic>
                        <p:nvPicPr>
                          <p:cNvPr id="0" name=""/>
                          <p:cNvPicPr>
                            <a:picLocks noChangeAspect="1" noChangeArrowheads="1"/>
                          </p:cNvPicPr>
                          <p:nvPr/>
                        </p:nvPicPr>
                        <p:blipFill>
                          <a:blip r:embed="rId10"/>
                          <a:srcRect/>
                          <a:stretch>
                            <a:fillRect/>
                          </a:stretch>
                        </p:blipFill>
                        <p:spPr bwMode="auto">
                          <a:xfrm>
                            <a:off x="6982199" y="2054638"/>
                            <a:ext cx="196424" cy="248561"/>
                          </a:xfrm>
                          <a:prstGeom prst="rect">
                            <a:avLst/>
                          </a:prstGeom>
                          <a:noFill/>
                          <a:ln>
                            <a:noFill/>
                          </a:ln>
                          <a:effectLst/>
                        </p:spPr>
                      </p:pic>
                    </p:oleObj>
                  </mc:Fallback>
                </mc:AlternateContent>
              </a:graphicData>
            </a:graphic>
          </p:graphicFrame>
          <p:sp>
            <p:nvSpPr>
              <p:cNvPr id="166" name="Line 13"/>
              <p:cNvSpPr>
                <a:spLocks noChangeShapeType="1"/>
              </p:cNvSpPr>
              <p:nvPr/>
            </p:nvSpPr>
            <p:spPr bwMode="auto">
              <a:xfrm flipH="1" flipV="1">
                <a:off x="6122549" y="1182857"/>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69" name="Group 168"/>
              <p:cNvGrpSpPr/>
              <p:nvPr/>
            </p:nvGrpSpPr>
            <p:grpSpPr>
              <a:xfrm>
                <a:off x="6190436" y="1458092"/>
                <a:ext cx="294642" cy="241474"/>
                <a:chOff x="5913429" y="2616200"/>
                <a:chExt cx="385771" cy="316159"/>
              </a:xfrm>
            </p:grpSpPr>
            <p:sp>
              <p:nvSpPr>
                <p:cNvPr id="174" name="Freeform 173"/>
                <p:cNvSpPr/>
                <p:nvPr/>
              </p:nvSpPr>
              <p:spPr>
                <a:xfrm>
                  <a:off x="5956300" y="2616200"/>
                  <a:ext cx="342900" cy="316159"/>
                </a:xfrm>
                <a:custGeom>
                  <a:avLst/>
                  <a:gdLst>
                    <a:gd name="connsiteX0" fmla="*/ 342900 w 342900"/>
                    <a:gd name="connsiteY0" fmla="*/ 304800 h 316159"/>
                    <a:gd name="connsiteX1" fmla="*/ 76200 w 342900"/>
                    <a:gd name="connsiteY1" fmla="*/ 279400 h 316159"/>
                    <a:gd name="connsiteX2" fmla="*/ 0 w 342900"/>
                    <a:gd name="connsiteY2" fmla="*/ 0 h 316159"/>
                  </a:gdLst>
                  <a:ahLst/>
                  <a:cxnLst>
                    <a:cxn ang="0">
                      <a:pos x="connsiteX0" y="connsiteY0"/>
                    </a:cxn>
                    <a:cxn ang="0">
                      <a:pos x="connsiteX1" y="connsiteY1"/>
                    </a:cxn>
                    <a:cxn ang="0">
                      <a:pos x="connsiteX2" y="connsiteY2"/>
                    </a:cxn>
                  </a:cxnLst>
                  <a:rect l="l" t="t" r="r" b="b"/>
                  <a:pathLst>
                    <a:path w="342900" h="316159">
                      <a:moveTo>
                        <a:pt x="342900" y="304800"/>
                      </a:moveTo>
                      <a:cubicBezTo>
                        <a:pt x="238125" y="317500"/>
                        <a:pt x="133350" y="330200"/>
                        <a:pt x="76200" y="279400"/>
                      </a:cubicBezTo>
                      <a:cubicBezTo>
                        <a:pt x="19050" y="228600"/>
                        <a:pt x="0" y="0"/>
                        <a:pt x="0" y="0"/>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5" name="Line 13"/>
                <p:cNvSpPr>
                  <a:spLocks noChangeShapeType="1"/>
                </p:cNvSpPr>
                <p:nvPr/>
              </p:nvSpPr>
              <p:spPr bwMode="auto">
                <a:xfrm flipV="1">
                  <a:off x="5913429" y="2623352"/>
                  <a:ext cx="42871" cy="119063"/>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6" name="Line 13"/>
                <p:cNvSpPr>
                  <a:spLocks noChangeShapeType="1"/>
                </p:cNvSpPr>
                <p:nvPr/>
              </p:nvSpPr>
              <p:spPr bwMode="auto">
                <a:xfrm>
                  <a:off x="5956300" y="2624930"/>
                  <a:ext cx="66675" cy="107165"/>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170" name="Group 169"/>
              <p:cNvGrpSpPr/>
              <p:nvPr/>
            </p:nvGrpSpPr>
            <p:grpSpPr>
              <a:xfrm>
                <a:off x="6440329" y="729187"/>
                <a:ext cx="146710" cy="146709"/>
                <a:chOff x="6326324" y="3355974"/>
                <a:chExt cx="192085" cy="192085"/>
              </a:xfrm>
            </p:grpSpPr>
            <p:sp>
              <p:nvSpPr>
                <p:cNvPr id="172" name="Line 13"/>
                <p:cNvSpPr>
                  <a:spLocks noChangeShapeType="1"/>
                </p:cNvSpPr>
                <p:nvPr/>
              </p:nvSpPr>
              <p:spPr bwMode="auto">
                <a:xfrm flipH="1" flipV="1">
                  <a:off x="6422368" y="3355974"/>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3" name="Line 13"/>
                <p:cNvSpPr>
                  <a:spLocks noChangeShapeType="1"/>
                </p:cNvSpPr>
                <p:nvPr/>
              </p:nvSpPr>
              <p:spPr bwMode="auto">
                <a:xfrm rot="16200000" flipH="1" flipV="1">
                  <a:off x="6422367" y="3349625"/>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71" name="Line 13"/>
              <p:cNvSpPr>
                <a:spLocks noChangeShapeType="1"/>
              </p:cNvSpPr>
              <p:nvPr/>
            </p:nvSpPr>
            <p:spPr bwMode="auto">
              <a:xfrm rot="16200000" flipH="1" flipV="1">
                <a:off x="7535830" y="699962"/>
                <a:ext cx="0" cy="14671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37" name="Group 336"/>
              <p:cNvGrpSpPr/>
              <p:nvPr/>
            </p:nvGrpSpPr>
            <p:grpSpPr>
              <a:xfrm>
                <a:off x="6865778" y="869831"/>
                <a:ext cx="329497" cy="121053"/>
                <a:chOff x="152400" y="948631"/>
                <a:chExt cx="393700" cy="139006"/>
              </a:xfrm>
            </p:grpSpPr>
            <p:cxnSp>
              <p:nvCxnSpPr>
                <p:cNvPr id="338" name="Straight Connector 337"/>
                <p:cNvCxnSpPr/>
                <p:nvPr/>
              </p:nvCxnSpPr>
              <p:spPr>
                <a:xfrm>
                  <a:off x="152400" y="1018902"/>
                  <a:ext cx="393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39" name="Straight Connector 338"/>
                <p:cNvCxnSpPr/>
                <p:nvPr/>
              </p:nvCxnSpPr>
              <p:spPr>
                <a:xfrm>
                  <a:off x="393700" y="948631"/>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40" name="Straight Connector 339"/>
                <p:cNvCxnSpPr/>
                <p:nvPr/>
              </p:nvCxnSpPr>
              <p:spPr>
                <a:xfrm flipV="1">
                  <a:off x="393700" y="1021235"/>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grpSp>
        </p:grpSp>
      </p:grpSp>
      <p:grpSp>
        <p:nvGrpSpPr>
          <p:cNvPr id="18" name="Group 17"/>
          <p:cNvGrpSpPr/>
          <p:nvPr/>
        </p:nvGrpSpPr>
        <p:grpSpPr>
          <a:xfrm>
            <a:off x="1091123" y="520353"/>
            <a:ext cx="2240479" cy="1775108"/>
            <a:chOff x="1091123" y="520353"/>
            <a:chExt cx="2240479" cy="1775108"/>
          </a:xfrm>
        </p:grpSpPr>
        <p:sp>
          <p:nvSpPr>
            <p:cNvPr id="87" name="Line 8"/>
            <p:cNvSpPr>
              <a:spLocks noChangeShapeType="1"/>
            </p:cNvSpPr>
            <p:nvPr/>
          </p:nvSpPr>
          <p:spPr bwMode="auto">
            <a:xfrm flipH="1" flipV="1">
              <a:off x="2143897" y="1787434"/>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8" name="Line 9"/>
            <p:cNvSpPr>
              <a:spLocks noChangeShapeType="1"/>
            </p:cNvSpPr>
            <p:nvPr/>
          </p:nvSpPr>
          <p:spPr bwMode="auto">
            <a:xfrm flipH="1" flipV="1">
              <a:off x="1094762" y="1791072"/>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9" name="Line 10"/>
            <p:cNvSpPr>
              <a:spLocks noChangeShapeType="1"/>
            </p:cNvSpPr>
            <p:nvPr/>
          </p:nvSpPr>
          <p:spPr bwMode="auto">
            <a:xfrm flipH="1" flipV="1">
              <a:off x="2136620" y="1538873"/>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 name="Line 11"/>
            <p:cNvSpPr>
              <a:spLocks noChangeShapeType="1"/>
            </p:cNvSpPr>
            <p:nvPr/>
          </p:nvSpPr>
          <p:spPr bwMode="auto">
            <a:xfrm flipH="1" flipV="1">
              <a:off x="1966817" y="1542511"/>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1" name="Line 12"/>
            <p:cNvSpPr>
              <a:spLocks noChangeShapeType="1"/>
            </p:cNvSpPr>
            <p:nvPr/>
          </p:nvSpPr>
          <p:spPr bwMode="auto">
            <a:xfrm flipV="1">
              <a:off x="2973502" y="1501286"/>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 name="Line 13"/>
            <p:cNvSpPr>
              <a:spLocks noChangeShapeType="1"/>
            </p:cNvSpPr>
            <p:nvPr/>
          </p:nvSpPr>
          <p:spPr bwMode="auto">
            <a:xfrm flipV="1">
              <a:off x="1095974" y="1411555"/>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 name="Line 15"/>
            <p:cNvSpPr>
              <a:spLocks noChangeShapeType="1"/>
            </p:cNvSpPr>
            <p:nvPr/>
          </p:nvSpPr>
          <p:spPr bwMode="auto">
            <a:xfrm flipV="1">
              <a:off x="1091123" y="656179"/>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1" name="Line 24"/>
            <p:cNvSpPr>
              <a:spLocks noChangeShapeType="1"/>
            </p:cNvSpPr>
            <p:nvPr/>
          </p:nvSpPr>
          <p:spPr bwMode="auto">
            <a:xfrm rot="5400000" flipV="1">
              <a:off x="2688177" y="385403"/>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5" name="Group 4"/>
            <p:cNvGrpSpPr/>
            <p:nvPr/>
          </p:nvGrpSpPr>
          <p:grpSpPr>
            <a:xfrm rot="10800000">
              <a:off x="1557213" y="520353"/>
              <a:ext cx="860174" cy="270406"/>
              <a:chOff x="6723082" y="1703361"/>
              <a:chExt cx="676901" cy="212792"/>
            </a:xfrm>
          </p:grpSpPr>
          <p:sp>
            <p:nvSpPr>
              <p:cNvPr id="112"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3"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4"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5"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6"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7"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8"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9"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0"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1"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2"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3"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4"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5"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02" name="Group 45"/>
            <p:cNvGrpSpPr>
              <a:grpSpLocks/>
            </p:cNvGrpSpPr>
            <p:nvPr/>
          </p:nvGrpSpPr>
          <p:grpSpPr bwMode="auto">
            <a:xfrm flipH="1" flipV="1">
              <a:off x="2865556" y="977490"/>
              <a:ext cx="219530" cy="521371"/>
              <a:chOff x="3485" y="1922"/>
              <a:chExt cx="181" cy="678"/>
            </a:xfrm>
          </p:grpSpPr>
          <p:sp>
            <p:nvSpPr>
              <p:cNvPr id="105"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7"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8"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9"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04" name="Line 46"/>
            <p:cNvSpPr>
              <a:spLocks noChangeShapeType="1"/>
            </p:cNvSpPr>
            <p:nvPr/>
          </p:nvSpPr>
          <p:spPr bwMode="auto">
            <a:xfrm flipH="1" flipV="1">
              <a:off x="2967438" y="667091"/>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7" name="Line 13"/>
            <p:cNvSpPr>
              <a:spLocks noChangeShapeType="1"/>
            </p:cNvSpPr>
            <p:nvPr/>
          </p:nvSpPr>
          <p:spPr bwMode="auto">
            <a:xfrm flipV="1">
              <a:off x="1094762" y="656179"/>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129" name="Object 3"/>
            <p:cNvGraphicFramePr>
              <a:graphicFrameLocks noChangeAspect="1"/>
            </p:cNvGraphicFramePr>
            <p:nvPr>
              <p:extLst>
                <p:ext uri="{D42A27DB-BD31-4B8C-83A1-F6EECF244321}">
                  <p14:modId xmlns:p14="http://schemas.microsoft.com/office/powerpoint/2010/main" val="3146977250"/>
                </p:ext>
              </p:extLst>
            </p:nvPr>
          </p:nvGraphicFramePr>
          <p:xfrm>
            <a:off x="3100016" y="1079332"/>
            <a:ext cx="231586" cy="213398"/>
          </p:xfrm>
          <a:graphic>
            <a:graphicData uri="http://schemas.openxmlformats.org/presentationml/2006/ole">
              <mc:AlternateContent xmlns:mc="http://schemas.openxmlformats.org/markup-compatibility/2006">
                <mc:Choice xmlns:v="urn:schemas-microsoft-com:vml" Requires="v">
                  <p:oleObj spid="_x0000_s3162864" name="Equation" r:id="rId14" imgW="165100" imgH="152400" progId="Equation.DSMT4">
                    <p:embed/>
                  </p:oleObj>
                </mc:Choice>
                <mc:Fallback>
                  <p:oleObj name="Equation" r:id="rId14" imgW="165100" imgH="152400" progId="Equation.DSMT4">
                    <p:embed/>
                    <p:pic>
                      <p:nvPicPr>
                        <p:cNvPr id="0" name=""/>
                        <p:cNvPicPr>
                          <a:picLocks noChangeAspect="1" noChangeArrowheads="1"/>
                        </p:cNvPicPr>
                        <p:nvPr/>
                      </p:nvPicPr>
                      <p:blipFill>
                        <a:blip r:embed="rId8"/>
                        <a:srcRect/>
                        <a:stretch>
                          <a:fillRect/>
                        </a:stretch>
                      </p:blipFill>
                      <p:spPr bwMode="auto">
                        <a:xfrm>
                          <a:off x="3100016" y="1079332"/>
                          <a:ext cx="231586" cy="213398"/>
                        </a:xfrm>
                        <a:prstGeom prst="rect">
                          <a:avLst/>
                        </a:prstGeom>
                        <a:noFill/>
                        <a:ln>
                          <a:noFill/>
                        </a:ln>
                        <a:effectLst/>
                      </p:spPr>
                    </p:pic>
                  </p:oleObj>
                </mc:Fallback>
              </mc:AlternateContent>
            </a:graphicData>
          </a:graphic>
        </p:graphicFrame>
        <p:graphicFrame>
          <p:nvGraphicFramePr>
            <p:cNvPr id="130" name="Object 3"/>
            <p:cNvGraphicFramePr>
              <a:graphicFrameLocks noChangeAspect="1"/>
            </p:cNvGraphicFramePr>
            <p:nvPr>
              <p:extLst>
                <p:ext uri="{D42A27DB-BD31-4B8C-83A1-F6EECF244321}">
                  <p14:modId xmlns:p14="http://schemas.microsoft.com/office/powerpoint/2010/main" val="2381390645"/>
                </p:ext>
              </p:extLst>
            </p:nvPr>
          </p:nvGraphicFramePr>
          <p:xfrm>
            <a:off x="1952999" y="2046900"/>
            <a:ext cx="196424" cy="248561"/>
          </p:xfrm>
          <a:graphic>
            <a:graphicData uri="http://schemas.openxmlformats.org/presentationml/2006/ole">
              <mc:AlternateContent xmlns:mc="http://schemas.openxmlformats.org/markup-compatibility/2006">
                <mc:Choice xmlns:v="urn:schemas-microsoft-com:vml" Requires="v">
                  <p:oleObj spid="_x0000_s3162865" name="Equation" r:id="rId15" imgW="139700" imgH="177800" progId="Equation.DSMT4">
                    <p:embed/>
                  </p:oleObj>
                </mc:Choice>
                <mc:Fallback>
                  <p:oleObj name="Equation" r:id="rId15" imgW="139700" imgH="177800" progId="Equation.DSMT4">
                    <p:embed/>
                    <p:pic>
                      <p:nvPicPr>
                        <p:cNvPr id="0" name=""/>
                        <p:cNvPicPr>
                          <a:picLocks noChangeAspect="1" noChangeArrowheads="1"/>
                        </p:cNvPicPr>
                        <p:nvPr/>
                      </p:nvPicPr>
                      <p:blipFill>
                        <a:blip r:embed="rId10"/>
                        <a:srcRect/>
                        <a:stretch>
                          <a:fillRect/>
                        </a:stretch>
                      </p:blipFill>
                      <p:spPr bwMode="auto">
                        <a:xfrm>
                          <a:off x="1952999" y="2046900"/>
                          <a:ext cx="196424" cy="248561"/>
                        </a:xfrm>
                        <a:prstGeom prst="rect">
                          <a:avLst/>
                        </a:prstGeom>
                        <a:noFill/>
                        <a:ln>
                          <a:noFill/>
                        </a:ln>
                        <a:effectLst/>
                      </p:spPr>
                    </p:pic>
                  </p:oleObj>
                </mc:Fallback>
              </mc:AlternateContent>
            </a:graphicData>
          </a:graphic>
        </p:graphicFrame>
        <p:sp>
          <p:nvSpPr>
            <p:cNvPr id="131" name="Line 13"/>
            <p:cNvSpPr>
              <a:spLocks noChangeShapeType="1"/>
            </p:cNvSpPr>
            <p:nvPr/>
          </p:nvSpPr>
          <p:spPr bwMode="auto">
            <a:xfrm flipH="1" flipV="1">
              <a:off x="1093349" y="1175119"/>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2" name="Group 11"/>
            <p:cNvGrpSpPr/>
            <p:nvPr/>
          </p:nvGrpSpPr>
          <p:grpSpPr>
            <a:xfrm>
              <a:off x="1677345" y="1502262"/>
              <a:ext cx="247578" cy="247576"/>
              <a:chOff x="6326324" y="3355974"/>
              <a:chExt cx="192085" cy="192085"/>
            </a:xfrm>
          </p:grpSpPr>
          <p:sp>
            <p:nvSpPr>
              <p:cNvPr id="132" name="Line 13"/>
              <p:cNvSpPr>
                <a:spLocks noChangeShapeType="1"/>
              </p:cNvSpPr>
              <p:nvPr/>
            </p:nvSpPr>
            <p:spPr bwMode="auto">
              <a:xfrm flipH="1" flipV="1">
                <a:off x="6422368" y="3355974"/>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3" name="Line 13"/>
              <p:cNvSpPr>
                <a:spLocks noChangeShapeType="1"/>
              </p:cNvSpPr>
              <p:nvPr/>
            </p:nvSpPr>
            <p:spPr bwMode="auto">
              <a:xfrm rot="16200000" flipH="1" flipV="1">
                <a:off x="6422367" y="3349625"/>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34" name="Line 13"/>
            <p:cNvSpPr>
              <a:spLocks noChangeShapeType="1"/>
            </p:cNvSpPr>
            <p:nvPr/>
          </p:nvSpPr>
          <p:spPr bwMode="auto">
            <a:xfrm rot="16200000" flipH="1" flipV="1">
              <a:off x="2304729" y="1515460"/>
              <a:ext cx="1" cy="223447"/>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37" name="Group 136"/>
            <p:cNvGrpSpPr/>
            <p:nvPr/>
          </p:nvGrpSpPr>
          <p:grpSpPr>
            <a:xfrm>
              <a:off x="2416455" y="721449"/>
              <a:ext cx="199304" cy="199302"/>
              <a:chOff x="6326324" y="3355974"/>
              <a:chExt cx="192085" cy="192085"/>
            </a:xfrm>
          </p:grpSpPr>
          <p:sp>
            <p:nvSpPr>
              <p:cNvPr id="138" name="Line 13"/>
              <p:cNvSpPr>
                <a:spLocks noChangeShapeType="1"/>
              </p:cNvSpPr>
              <p:nvPr/>
            </p:nvSpPr>
            <p:spPr bwMode="auto">
              <a:xfrm flipH="1" flipV="1">
                <a:off x="6422368" y="3355974"/>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9" name="Line 13"/>
              <p:cNvSpPr>
                <a:spLocks noChangeShapeType="1"/>
              </p:cNvSpPr>
              <p:nvPr/>
            </p:nvSpPr>
            <p:spPr bwMode="auto">
              <a:xfrm rot="16200000" flipH="1" flipV="1">
                <a:off x="6422367" y="3349625"/>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40" name="Line 13"/>
            <p:cNvSpPr>
              <a:spLocks noChangeShapeType="1"/>
            </p:cNvSpPr>
            <p:nvPr/>
          </p:nvSpPr>
          <p:spPr bwMode="auto">
            <a:xfrm rot="16200000" flipV="1">
              <a:off x="1473929" y="693354"/>
              <a:ext cx="2" cy="166561"/>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61" name="Group 360"/>
            <p:cNvGrpSpPr/>
            <p:nvPr/>
          </p:nvGrpSpPr>
          <p:grpSpPr>
            <a:xfrm>
              <a:off x="1890058" y="858422"/>
              <a:ext cx="139617" cy="72604"/>
              <a:chOff x="152400" y="948631"/>
              <a:chExt cx="393700" cy="139006"/>
            </a:xfrm>
          </p:grpSpPr>
          <p:cxnSp>
            <p:nvCxnSpPr>
              <p:cNvPr id="362" name="Straight Connector 361"/>
              <p:cNvCxnSpPr/>
              <p:nvPr/>
            </p:nvCxnSpPr>
            <p:spPr>
              <a:xfrm>
                <a:off x="152400" y="1018902"/>
                <a:ext cx="393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63" name="Straight Connector 362"/>
              <p:cNvCxnSpPr/>
              <p:nvPr/>
            </p:nvCxnSpPr>
            <p:spPr>
              <a:xfrm>
                <a:off x="393700" y="948631"/>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64" name="Straight Connector 363"/>
              <p:cNvCxnSpPr/>
              <p:nvPr/>
            </p:nvCxnSpPr>
            <p:spPr>
              <a:xfrm flipV="1">
                <a:off x="393700" y="1021235"/>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grpSp>
      </p:grpSp>
      <p:grpSp>
        <p:nvGrpSpPr>
          <p:cNvPr id="280" name="Group 279"/>
          <p:cNvGrpSpPr/>
          <p:nvPr/>
        </p:nvGrpSpPr>
        <p:grpSpPr>
          <a:xfrm flipH="1">
            <a:off x="7559258" y="3526849"/>
            <a:ext cx="294642" cy="241474"/>
            <a:chOff x="5913429" y="2616200"/>
            <a:chExt cx="385771" cy="316159"/>
          </a:xfrm>
        </p:grpSpPr>
        <p:sp>
          <p:nvSpPr>
            <p:cNvPr id="281" name="Freeform 280"/>
            <p:cNvSpPr/>
            <p:nvPr/>
          </p:nvSpPr>
          <p:spPr>
            <a:xfrm>
              <a:off x="5956300" y="2616200"/>
              <a:ext cx="342900" cy="316159"/>
            </a:xfrm>
            <a:custGeom>
              <a:avLst/>
              <a:gdLst>
                <a:gd name="connsiteX0" fmla="*/ 342900 w 342900"/>
                <a:gd name="connsiteY0" fmla="*/ 304800 h 316159"/>
                <a:gd name="connsiteX1" fmla="*/ 76200 w 342900"/>
                <a:gd name="connsiteY1" fmla="*/ 279400 h 316159"/>
                <a:gd name="connsiteX2" fmla="*/ 0 w 342900"/>
                <a:gd name="connsiteY2" fmla="*/ 0 h 316159"/>
              </a:gdLst>
              <a:ahLst/>
              <a:cxnLst>
                <a:cxn ang="0">
                  <a:pos x="connsiteX0" y="connsiteY0"/>
                </a:cxn>
                <a:cxn ang="0">
                  <a:pos x="connsiteX1" y="connsiteY1"/>
                </a:cxn>
                <a:cxn ang="0">
                  <a:pos x="connsiteX2" y="connsiteY2"/>
                </a:cxn>
              </a:cxnLst>
              <a:rect l="l" t="t" r="r" b="b"/>
              <a:pathLst>
                <a:path w="342900" h="316159">
                  <a:moveTo>
                    <a:pt x="342900" y="304800"/>
                  </a:moveTo>
                  <a:cubicBezTo>
                    <a:pt x="238125" y="317500"/>
                    <a:pt x="133350" y="330200"/>
                    <a:pt x="76200" y="279400"/>
                  </a:cubicBezTo>
                  <a:cubicBezTo>
                    <a:pt x="19050" y="228600"/>
                    <a:pt x="0" y="0"/>
                    <a:pt x="0" y="0"/>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2" name="Line 13"/>
            <p:cNvSpPr>
              <a:spLocks noChangeShapeType="1"/>
            </p:cNvSpPr>
            <p:nvPr/>
          </p:nvSpPr>
          <p:spPr bwMode="auto">
            <a:xfrm flipV="1">
              <a:off x="5913429" y="2623352"/>
              <a:ext cx="42871" cy="119063"/>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3" name="Line 13"/>
            <p:cNvSpPr>
              <a:spLocks noChangeShapeType="1"/>
            </p:cNvSpPr>
            <p:nvPr/>
          </p:nvSpPr>
          <p:spPr bwMode="auto">
            <a:xfrm>
              <a:off x="5956300" y="2624930"/>
              <a:ext cx="66675" cy="107165"/>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aphicFrame>
        <p:nvGraphicFramePr>
          <p:cNvPr id="288" name="Object 3"/>
          <p:cNvGraphicFramePr>
            <a:graphicFrameLocks noChangeAspect="1"/>
          </p:cNvGraphicFramePr>
          <p:nvPr>
            <p:extLst>
              <p:ext uri="{D42A27DB-BD31-4B8C-83A1-F6EECF244321}">
                <p14:modId xmlns:p14="http://schemas.microsoft.com/office/powerpoint/2010/main" val="3940420166"/>
              </p:ext>
            </p:extLst>
          </p:nvPr>
        </p:nvGraphicFramePr>
        <p:xfrm>
          <a:off x="6794952" y="2314302"/>
          <a:ext cx="481175" cy="338030"/>
        </p:xfrm>
        <a:graphic>
          <a:graphicData uri="http://schemas.openxmlformats.org/presentationml/2006/ole">
            <mc:AlternateContent xmlns:mc="http://schemas.openxmlformats.org/markup-compatibility/2006">
              <mc:Choice xmlns:v="urn:schemas-microsoft-com:vml" Requires="v">
                <p:oleObj spid="_x0000_s3162866" name="Equation" r:id="rId16" imgW="342900" imgH="241300" progId="Equation.DSMT4">
                  <p:embed/>
                </p:oleObj>
              </mc:Choice>
              <mc:Fallback>
                <p:oleObj name="Equation" r:id="rId16" imgW="342900" imgH="241300" progId="Equation.DSMT4">
                  <p:embed/>
                  <p:pic>
                    <p:nvPicPr>
                      <p:cNvPr id="0" name=""/>
                      <p:cNvPicPr>
                        <a:picLocks noChangeAspect="1" noChangeArrowheads="1"/>
                      </p:cNvPicPr>
                      <p:nvPr/>
                    </p:nvPicPr>
                    <p:blipFill>
                      <a:blip r:embed="rId5"/>
                      <a:srcRect/>
                      <a:stretch>
                        <a:fillRect/>
                      </a:stretch>
                    </p:blipFill>
                    <p:spPr bwMode="auto">
                      <a:xfrm>
                        <a:off x="6794952" y="2314302"/>
                        <a:ext cx="481175" cy="338030"/>
                      </a:xfrm>
                      <a:prstGeom prst="rect">
                        <a:avLst/>
                      </a:prstGeom>
                      <a:noFill/>
                      <a:ln>
                        <a:noFill/>
                      </a:ln>
                      <a:effectLst/>
                    </p:spPr>
                  </p:pic>
                </p:oleObj>
              </mc:Fallback>
            </mc:AlternateContent>
          </a:graphicData>
        </a:graphic>
      </p:graphicFrame>
      <p:sp>
        <p:nvSpPr>
          <p:cNvPr id="289" name="Line 8"/>
          <p:cNvSpPr>
            <a:spLocks noChangeShapeType="1"/>
          </p:cNvSpPr>
          <p:nvPr/>
        </p:nvSpPr>
        <p:spPr bwMode="auto">
          <a:xfrm flipH="1" flipV="1">
            <a:off x="7186003" y="3941472"/>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0" name="Line 9"/>
          <p:cNvSpPr>
            <a:spLocks noChangeShapeType="1"/>
          </p:cNvSpPr>
          <p:nvPr/>
        </p:nvSpPr>
        <p:spPr bwMode="auto">
          <a:xfrm flipH="1" flipV="1">
            <a:off x="6136868" y="3945110"/>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1" name="Line 10"/>
          <p:cNvSpPr>
            <a:spLocks noChangeShapeType="1"/>
          </p:cNvSpPr>
          <p:nvPr/>
        </p:nvSpPr>
        <p:spPr bwMode="auto">
          <a:xfrm flipH="1" flipV="1">
            <a:off x="7178726" y="3692911"/>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2" name="Line 11"/>
          <p:cNvSpPr>
            <a:spLocks noChangeShapeType="1"/>
          </p:cNvSpPr>
          <p:nvPr/>
        </p:nvSpPr>
        <p:spPr bwMode="auto">
          <a:xfrm flipH="1" flipV="1">
            <a:off x="7008923" y="3696549"/>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3" name="Line 12"/>
          <p:cNvSpPr>
            <a:spLocks noChangeShapeType="1"/>
          </p:cNvSpPr>
          <p:nvPr/>
        </p:nvSpPr>
        <p:spPr bwMode="auto">
          <a:xfrm flipV="1">
            <a:off x="8015608" y="3655324"/>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4" name="Line 13"/>
          <p:cNvSpPr>
            <a:spLocks noChangeShapeType="1"/>
          </p:cNvSpPr>
          <p:nvPr/>
        </p:nvSpPr>
        <p:spPr bwMode="auto">
          <a:xfrm flipV="1">
            <a:off x="6138080" y="3565593"/>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5" name="Line 15"/>
          <p:cNvSpPr>
            <a:spLocks noChangeShapeType="1"/>
          </p:cNvSpPr>
          <p:nvPr/>
        </p:nvSpPr>
        <p:spPr bwMode="auto">
          <a:xfrm flipV="1">
            <a:off x="6133229" y="2810217"/>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6" name="Line 24"/>
          <p:cNvSpPr>
            <a:spLocks noChangeShapeType="1"/>
          </p:cNvSpPr>
          <p:nvPr/>
        </p:nvSpPr>
        <p:spPr bwMode="auto">
          <a:xfrm rot="5400000" flipV="1">
            <a:off x="7730283" y="2539441"/>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97" name="Group 296"/>
          <p:cNvGrpSpPr/>
          <p:nvPr/>
        </p:nvGrpSpPr>
        <p:grpSpPr>
          <a:xfrm rot="10800000">
            <a:off x="6599319" y="2674391"/>
            <a:ext cx="860174" cy="270406"/>
            <a:chOff x="6723082" y="1703361"/>
            <a:chExt cx="676901" cy="212792"/>
          </a:xfrm>
        </p:grpSpPr>
        <p:sp>
          <p:nvSpPr>
            <p:cNvPr id="298"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99"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0"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1"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2"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3"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4"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5"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6"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7"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8"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9"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10"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11"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312" name="Group 45"/>
          <p:cNvGrpSpPr>
            <a:grpSpLocks/>
          </p:cNvGrpSpPr>
          <p:nvPr/>
        </p:nvGrpSpPr>
        <p:grpSpPr bwMode="auto">
          <a:xfrm flipH="1" flipV="1">
            <a:off x="7907662" y="3131528"/>
            <a:ext cx="219530" cy="521371"/>
            <a:chOff x="3485" y="1922"/>
            <a:chExt cx="181" cy="678"/>
          </a:xfrm>
        </p:grpSpPr>
        <p:sp>
          <p:nvSpPr>
            <p:cNvPr id="313"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4"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5"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6"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18" name="Line 46"/>
          <p:cNvSpPr>
            <a:spLocks noChangeShapeType="1"/>
          </p:cNvSpPr>
          <p:nvPr/>
        </p:nvSpPr>
        <p:spPr bwMode="auto">
          <a:xfrm flipH="1" flipV="1">
            <a:off x="8009544" y="2821129"/>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9" name="Line 13"/>
          <p:cNvSpPr>
            <a:spLocks noChangeShapeType="1"/>
          </p:cNvSpPr>
          <p:nvPr/>
        </p:nvSpPr>
        <p:spPr bwMode="auto">
          <a:xfrm flipV="1">
            <a:off x="6136868" y="2810217"/>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320" name="Object 3"/>
          <p:cNvGraphicFramePr>
            <a:graphicFrameLocks noChangeAspect="1"/>
          </p:cNvGraphicFramePr>
          <p:nvPr>
            <p:extLst>
              <p:ext uri="{D42A27DB-BD31-4B8C-83A1-F6EECF244321}">
                <p14:modId xmlns:p14="http://schemas.microsoft.com/office/powerpoint/2010/main" val="76683809"/>
              </p:ext>
            </p:extLst>
          </p:nvPr>
        </p:nvGraphicFramePr>
        <p:xfrm>
          <a:off x="8142122" y="3233370"/>
          <a:ext cx="231586" cy="213398"/>
        </p:xfrm>
        <a:graphic>
          <a:graphicData uri="http://schemas.openxmlformats.org/presentationml/2006/ole">
            <mc:AlternateContent xmlns:mc="http://schemas.openxmlformats.org/markup-compatibility/2006">
              <mc:Choice xmlns:v="urn:schemas-microsoft-com:vml" Requires="v">
                <p:oleObj spid="_x0000_s3162867" name="Equation" r:id="rId17" imgW="165100" imgH="152400" progId="Equation.DSMT4">
                  <p:embed/>
                </p:oleObj>
              </mc:Choice>
              <mc:Fallback>
                <p:oleObj name="Equation" r:id="rId17" imgW="165100" imgH="152400" progId="Equation.DSMT4">
                  <p:embed/>
                  <p:pic>
                    <p:nvPicPr>
                      <p:cNvPr id="0" name=""/>
                      <p:cNvPicPr>
                        <a:picLocks noChangeAspect="1" noChangeArrowheads="1"/>
                      </p:cNvPicPr>
                      <p:nvPr/>
                    </p:nvPicPr>
                    <p:blipFill>
                      <a:blip r:embed="rId8"/>
                      <a:srcRect/>
                      <a:stretch>
                        <a:fillRect/>
                      </a:stretch>
                    </p:blipFill>
                    <p:spPr bwMode="auto">
                      <a:xfrm>
                        <a:off x="8142122" y="3233370"/>
                        <a:ext cx="231586" cy="213398"/>
                      </a:xfrm>
                      <a:prstGeom prst="rect">
                        <a:avLst/>
                      </a:prstGeom>
                      <a:noFill/>
                      <a:ln>
                        <a:noFill/>
                      </a:ln>
                      <a:effectLst/>
                    </p:spPr>
                  </p:pic>
                </p:oleObj>
              </mc:Fallback>
            </mc:AlternateContent>
          </a:graphicData>
        </a:graphic>
      </p:graphicFrame>
      <p:graphicFrame>
        <p:nvGraphicFramePr>
          <p:cNvPr id="321" name="Object 3"/>
          <p:cNvGraphicFramePr>
            <a:graphicFrameLocks noChangeAspect="1"/>
          </p:cNvGraphicFramePr>
          <p:nvPr>
            <p:extLst>
              <p:ext uri="{D42A27DB-BD31-4B8C-83A1-F6EECF244321}">
                <p14:modId xmlns:p14="http://schemas.microsoft.com/office/powerpoint/2010/main" val="3372143888"/>
              </p:ext>
            </p:extLst>
          </p:nvPr>
        </p:nvGraphicFramePr>
        <p:xfrm>
          <a:off x="6995105" y="4200938"/>
          <a:ext cx="196424" cy="248561"/>
        </p:xfrm>
        <a:graphic>
          <a:graphicData uri="http://schemas.openxmlformats.org/presentationml/2006/ole">
            <mc:AlternateContent xmlns:mc="http://schemas.openxmlformats.org/markup-compatibility/2006">
              <mc:Choice xmlns:v="urn:schemas-microsoft-com:vml" Requires="v">
                <p:oleObj spid="_x0000_s3162868" name="Equation" r:id="rId18" imgW="139700" imgH="177800" progId="Equation.DSMT4">
                  <p:embed/>
                </p:oleObj>
              </mc:Choice>
              <mc:Fallback>
                <p:oleObj name="Equation" r:id="rId18" imgW="139700" imgH="177800" progId="Equation.DSMT4">
                  <p:embed/>
                  <p:pic>
                    <p:nvPicPr>
                      <p:cNvPr id="0" name=""/>
                      <p:cNvPicPr>
                        <a:picLocks noChangeAspect="1" noChangeArrowheads="1"/>
                      </p:cNvPicPr>
                      <p:nvPr/>
                    </p:nvPicPr>
                    <p:blipFill>
                      <a:blip r:embed="rId10"/>
                      <a:srcRect/>
                      <a:stretch>
                        <a:fillRect/>
                      </a:stretch>
                    </p:blipFill>
                    <p:spPr bwMode="auto">
                      <a:xfrm>
                        <a:off x="6995105" y="4200938"/>
                        <a:ext cx="196424" cy="248561"/>
                      </a:xfrm>
                      <a:prstGeom prst="rect">
                        <a:avLst/>
                      </a:prstGeom>
                      <a:noFill/>
                      <a:ln>
                        <a:noFill/>
                      </a:ln>
                      <a:effectLst/>
                    </p:spPr>
                  </p:pic>
                </p:oleObj>
              </mc:Fallback>
            </mc:AlternateContent>
          </a:graphicData>
        </a:graphic>
      </p:graphicFrame>
      <p:sp>
        <p:nvSpPr>
          <p:cNvPr id="322" name="Line 13"/>
          <p:cNvSpPr>
            <a:spLocks noChangeShapeType="1"/>
          </p:cNvSpPr>
          <p:nvPr/>
        </p:nvSpPr>
        <p:spPr bwMode="auto">
          <a:xfrm flipH="1" flipV="1">
            <a:off x="6135455" y="3329157"/>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27" name="Group 326"/>
          <p:cNvGrpSpPr/>
          <p:nvPr/>
        </p:nvGrpSpPr>
        <p:grpSpPr>
          <a:xfrm>
            <a:off x="7486916" y="2862662"/>
            <a:ext cx="146710" cy="146709"/>
            <a:chOff x="6326324" y="3355974"/>
            <a:chExt cx="192085" cy="192085"/>
          </a:xfrm>
        </p:grpSpPr>
        <p:sp>
          <p:nvSpPr>
            <p:cNvPr id="328" name="Line 13"/>
            <p:cNvSpPr>
              <a:spLocks noChangeShapeType="1"/>
            </p:cNvSpPr>
            <p:nvPr/>
          </p:nvSpPr>
          <p:spPr bwMode="auto">
            <a:xfrm flipH="1" flipV="1">
              <a:off x="6422368" y="3355974"/>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29" name="Line 13"/>
            <p:cNvSpPr>
              <a:spLocks noChangeShapeType="1"/>
            </p:cNvSpPr>
            <p:nvPr/>
          </p:nvSpPr>
          <p:spPr bwMode="auto">
            <a:xfrm rot="16200000" flipH="1" flipV="1">
              <a:off x="6422367" y="3349625"/>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30" name="Line 13"/>
          <p:cNvSpPr>
            <a:spLocks noChangeShapeType="1"/>
          </p:cNvSpPr>
          <p:nvPr/>
        </p:nvSpPr>
        <p:spPr bwMode="auto">
          <a:xfrm rot="16200000" flipH="1" flipV="1">
            <a:off x="6478430" y="2858918"/>
            <a:ext cx="0" cy="14671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2" name="Group 21"/>
          <p:cNvGrpSpPr/>
          <p:nvPr/>
        </p:nvGrpSpPr>
        <p:grpSpPr>
          <a:xfrm>
            <a:off x="3618629" y="2670522"/>
            <a:ext cx="1993963" cy="1533829"/>
            <a:chOff x="3618629" y="2670522"/>
            <a:chExt cx="1993963" cy="1533829"/>
          </a:xfrm>
        </p:grpSpPr>
        <p:sp>
          <p:nvSpPr>
            <p:cNvPr id="242" name="Line 8"/>
            <p:cNvSpPr>
              <a:spLocks noChangeShapeType="1"/>
            </p:cNvSpPr>
            <p:nvPr/>
          </p:nvSpPr>
          <p:spPr bwMode="auto">
            <a:xfrm flipH="1" flipV="1">
              <a:off x="4671403" y="3937603"/>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3" name="Line 9"/>
            <p:cNvSpPr>
              <a:spLocks noChangeShapeType="1"/>
            </p:cNvSpPr>
            <p:nvPr/>
          </p:nvSpPr>
          <p:spPr bwMode="auto">
            <a:xfrm flipH="1" flipV="1">
              <a:off x="3622268" y="3941241"/>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4" name="Line 10"/>
            <p:cNvSpPr>
              <a:spLocks noChangeShapeType="1"/>
            </p:cNvSpPr>
            <p:nvPr/>
          </p:nvSpPr>
          <p:spPr bwMode="auto">
            <a:xfrm flipH="1" flipV="1">
              <a:off x="4664126" y="3689042"/>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5" name="Line 11"/>
            <p:cNvSpPr>
              <a:spLocks noChangeShapeType="1"/>
            </p:cNvSpPr>
            <p:nvPr/>
          </p:nvSpPr>
          <p:spPr bwMode="auto">
            <a:xfrm flipH="1" flipV="1">
              <a:off x="4494323" y="3692680"/>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6" name="Line 12"/>
            <p:cNvSpPr>
              <a:spLocks noChangeShapeType="1"/>
            </p:cNvSpPr>
            <p:nvPr/>
          </p:nvSpPr>
          <p:spPr bwMode="auto">
            <a:xfrm flipV="1">
              <a:off x="5501008" y="3651455"/>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7" name="Line 13"/>
            <p:cNvSpPr>
              <a:spLocks noChangeShapeType="1"/>
            </p:cNvSpPr>
            <p:nvPr/>
          </p:nvSpPr>
          <p:spPr bwMode="auto">
            <a:xfrm flipV="1">
              <a:off x="3623480" y="3561724"/>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8" name="Line 15"/>
            <p:cNvSpPr>
              <a:spLocks noChangeShapeType="1"/>
            </p:cNvSpPr>
            <p:nvPr/>
          </p:nvSpPr>
          <p:spPr bwMode="auto">
            <a:xfrm flipV="1">
              <a:off x="3618629" y="2806348"/>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9" name="Line 24"/>
            <p:cNvSpPr>
              <a:spLocks noChangeShapeType="1"/>
            </p:cNvSpPr>
            <p:nvPr/>
          </p:nvSpPr>
          <p:spPr bwMode="auto">
            <a:xfrm rot="5400000" flipV="1">
              <a:off x="5215683" y="2535572"/>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50" name="Group 249"/>
            <p:cNvGrpSpPr/>
            <p:nvPr/>
          </p:nvGrpSpPr>
          <p:grpSpPr>
            <a:xfrm rot="10800000">
              <a:off x="4084719" y="2670522"/>
              <a:ext cx="860174" cy="270406"/>
              <a:chOff x="6723082" y="1703361"/>
              <a:chExt cx="676901" cy="212792"/>
            </a:xfrm>
          </p:grpSpPr>
          <p:sp>
            <p:nvSpPr>
              <p:cNvPr id="251"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2"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3"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4"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5"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6"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7"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8"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9"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0"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1"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2"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3"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4"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65" name="Group 45"/>
            <p:cNvGrpSpPr>
              <a:grpSpLocks/>
            </p:cNvGrpSpPr>
            <p:nvPr/>
          </p:nvGrpSpPr>
          <p:grpSpPr bwMode="auto">
            <a:xfrm flipH="1" flipV="1">
              <a:off x="5393062" y="3127659"/>
              <a:ext cx="219530" cy="521371"/>
              <a:chOff x="3485" y="1922"/>
              <a:chExt cx="181" cy="678"/>
            </a:xfrm>
          </p:grpSpPr>
          <p:sp>
            <p:nvSpPr>
              <p:cNvPr id="266"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8"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9"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0"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71" name="Line 46"/>
            <p:cNvSpPr>
              <a:spLocks noChangeShapeType="1"/>
            </p:cNvSpPr>
            <p:nvPr/>
          </p:nvSpPr>
          <p:spPr bwMode="auto">
            <a:xfrm flipH="1" flipV="1">
              <a:off x="5494944" y="2817260"/>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2" name="Line 13"/>
            <p:cNvSpPr>
              <a:spLocks noChangeShapeType="1"/>
            </p:cNvSpPr>
            <p:nvPr/>
          </p:nvSpPr>
          <p:spPr bwMode="auto">
            <a:xfrm flipV="1">
              <a:off x="3622268" y="2806348"/>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5" name="Line 13"/>
            <p:cNvSpPr>
              <a:spLocks noChangeShapeType="1"/>
            </p:cNvSpPr>
            <p:nvPr/>
          </p:nvSpPr>
          <p:spPr bwMode="auto">
            <a:xfrm flipH="1" flipV="1">
              <a:off x="3620855" y="3325288"/>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53" name="Group 352"/>
            <p:cNvGrpSpPr/>
            <p:nvPr/>
          </p:nvGrpSpPr>
          <p:grpSpPr>
            <a:xfrm>
              <a:off x="4722672" y="3685173"/>
              <a:ext cx="208382" cy="181253"/>
              <a:chOff x="6326324" y="3355974"/>
              <a:chExt cx="192085" cy="192085"/>
            </a:xfrm>
          </p:grpSpPr>
          <p:sp>
            <p:nvSpPr>
              <p:cNvPr id="354" name="Line 13"/>
              <p:cNvSpPr>
                <a:spLocks noChangeShapeType="1"/>
              </p:cNvSpPr>
              <p:nvPr/>
            </p:nvSpPr>
            <p:spPr bwMode="auto">
              <a:xfrm flipH="1" flipV="1">
                <a:off x="6422368" y="3355974"/>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5" name="Line 13"/>
              <p:cNvSpPr>
                <a:spLocks noChangeShapeType="1"/>
              </p:cNvSpPr>
              <p:nvPr/>
            </p:nvSpPr>
            <p:spPr bwMode="auto">
              <a:xfrm rot="16200000" flipH="1" flipV="1">
                <a:off x="6422367" y="3349625"/>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56" name="Line 13"/>
            <p:cNvSpPr>
              <a:spLocks noChangeShapeType="1"/>
            </p:cNvSpPr>
            <p:nvPr/>
          </p:nvSpPr>
          <p:spPr bwMode="auto">
            <a:xfrm rot="16200000" flipV="1">
              <a:off x="4333450" y="3723802"/>
              <a:ext cx="1" cy="196002"/>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357" name="Group 356"/>
          <p:cNvGrpSpPr/>
          <p:nvPr/>
        </p:nvGrpSpPr>
        <p:grpSpPr>
          <a:xfrm>
            <a:off x="7210875" y="3674030"/>
            <a:ext cx="208382" cy="181253"/>
            <a:chOff x="6326324" y="3355974"/>
            <a:chExt cx="192085" cy="192085"/>
          </a:xfrm>
        </p:grpSpPr>
        <p:sp>
          <p:nvSpPr>
            <p:cNvPr id="358" name="Line 13"/>
            <p:cNvSpPr>
              <a:spLocks noChangeShapeType="1"/>
            </p:cNvSpPr>
            <p:nvPr/>
          </p:nvSpPr>
          <p:spPr bwMode="auto">
            <a:xfrm flipH="1" flipV="1">
              <a:off x="6422368" y="3355974"/>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 name="Line 13"/>
            <p:cNvSpPr>
              <a:spLocks noChangeShapeType="1"/>
            </p:cNvSpPr>
            <p:nvPr/>
          </p:nvSpPr>
          <p:spPr bwMode="auto">
            <a:xfrm rot="16200000" flipH="1" flipV="1">
              <a:off x="6422367" y="3349625"/>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60" name="Line 13"/>
          <p:cNvSpPr>
            <a:spLocks noChangeShapeType="1"/>
          </p:cNvSpPr>
          <p:nvPr/>
        </p:nvSpPr>
        <p:spPr bwMode="auto">
          <a:xfrm rot="16200000" flipV="1">
            <a:off x="6821653" y="3712659"/>
            <a:ext cx="1" cy="196002"/>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65" name="Group 364"/>
          <p:cNvGrpSpPr/>
          <p:nvPr/>
        </p:nvGrpSpPr>
        <p:grpSpPr>
          <a:xfrm flipH="1">
            <a:off x="7008355" y="3032392"/>
            <a:ext cx="139617" cy="72604"/>
            <a:chOff x="152400" y="948631"/>
            <a:chExt cx="393700" cy="139006"/>
          </a:xfrm>
        </p:grpSpPr>
        <p:cxnSp>
          <p:nvCxnSpPr>
            <p:cNvPr id="366" name="Straight Connector 365"/>
            <p:cNvCxnSpPr/>
            <p:nvPr/>
          </p:nvCxnSpPr>
          <p:spPr>
            <a:xfrm>
              <a:off x="152400" y="1018902"/>
              <a:ext cx="393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p:nvPr/>
          </p:nvCxnSpPr>
          <p:spPr>
            <a:xfrm>
              <a:off x="393700" y="948631"/>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p:nvPr/>
          </p:nvCxnSpPr>
          <p:spPr>
            <a:xfrm flipV="1">
              <a:off x="393700" y="1021235"/>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grpSp>
      <p:graphicFrame>
        <p:nvGraphicFramePr>
          <p:cNvPr id="370" name="Object 3"/>
          <p:cNvGraphicFramePr>
            <a:graphicFrameLocks noChangeAspect="1"/>
          </p:cNvGraphicFramePr>
          <p:nvPr>
            <p:extLst>
              <p:ext uri="{D42A27DB-BD31-4B8C-83A1-F6EECF244321}">
                <p14:modId xmlns:p14="http://schemas.microsoft.com/office/powerpoint/2010/main" val="209838387"/>
              </p:ext>
            </p:extLst>
          </p:nvPr>
        </p:nvGraphicFramePr>
        <p:xfrm>
          <a:off x="1766964" y="4543580"/>
          <a:ext cx="481175" cy="338030"/>
        </p:xfrm>
        <a:graphic>
          <a:graphicData uri="http://schemas.openxmlformats.org/presentationml/2006/ole">
            <mc:AlternateContent xmlns:mc="http://schemas.openxmlformats.org/markup-compatibility/2006">
              <mc:Choice xmlns:v="urn:schemas-microsoft-com:vml" Requires="v">
                <p:oleObj spid="_x0000_s3162869" name="Equation" r:id="rId19" imgW="342900" imgH="241300" progId="Equation.DSMT4">
                  <p:embed/>
                </p:oleObj>
              </mc:Choice>
              <mc:Fallback>
                <p:oleObj name="Equation" r:id="rId19" imgW="342900" imgH="241300" progId="Equation.DSMT4">
                  <p:embed/>
                  <p:pic>
                    <p:nvPicPr>
                      <p:cNvPr id="0" name=""/>
                      <p:cNvPicPr>
                        <a:picLocks noChangeAspect="1" noChangeArrowheads="1"/>
                      </p:cNvPicPr>
                      <p:nvPr/>
                    </p:nvPicPr>
                    <p:blipFill>
                      <a:blip r:embed="rId5"/>
                      <a:srcRect/>
                      <a:stretch>
                        <a:fillRect/>
                      </a:stretch>
                    </p:blipFill>
                    <p:spPr bwMode="auto">
                      <a:xfrm>
                        <a:off x="1766964" y="4543580"/>
                        <a:ext cx="481175" cy="338030"/>
                      </a:xfrm>
                      <a:prstGeom prst="rect">
                        <a:avLst/>
                      </a:prstGeom>
                      <a:noFill/>
                      <a:ln>
                        <a:noFill/>
                      </a:ln>
                      <a:effectLst/>
                    </p:spPr>
                  </p:pic>
                </p:oleObj>
              </mc:Fallback>
            </mc:AlternateContent>
          </a:graphicData>
        </a:graphic>
      </p:graphicFrame>
      <p:sp>
        <p:nvSpPr>
          <p:cNvPr id="371" name="Line 8"/>
          <p:cNvSpPr>
            <a:spLocks noChangeShapeType="1"/>
          </p:cNvSpPr>
          <p:nvPr/>
        </p:nvSpPr>
        <p:spPr bwMode="auto">
          <a:xfrm flipH="1" flipV="1">
            <a:off x="2158015" y="6170750"/>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2" name="Line 9"/>
          <p:cNvSpPr>
            <a:spLocks noChangeShapeType="1"/>
          </p:cNvSpPr>
          <p:nvPr/>
        </p:nvSpPr>
        <p:spPr bwMode="auto">
          <a:xfrm flipH="1" flipV="1">
            <a:off x="1108880" y="6174388"/>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3" name="Line 10"/>
          <p:cNvSpPr>
            <a:spLocks noChangeShapeType="1"/>
          </p:cNvSpPr>
          <p:nvPr/>
        </p:nvSpPr>
        <p:spPr bwMode="auto">
          <a:xfrm flipH="1" flipV="1">
            <a:off x="2150738" y="5922189"/>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4" name="Line 11"/>
          <p:cNvSpPr>
            <a:spLocks noChangeShapeType="1"/>
          </p:cNvSpPr>
          <p:nvPr/>
        </p:nvSpPr>
        <p:spPr bwMode="auto">
          <a:xfrm flipH="1" flipV="1">
            <a:off x="1980935" y="5925827"/>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5" name="Line 12"/>
          <p:cNvSpPr>
            <a:spLocks noChangeShapeType="1"/>
          </p:cNvSpPr>
          <p:nvPr/>
        </p:nvSpPr>
        <p:spPr bwMode="auto">
          <a:xfrm flipV="1">
            <a:off x="2987620" y="5884602"/>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6" name="Line 13"/>
          <p:cNvSpPr>
            <a:spLocks noChangeShapeType="1"/>
          </p:cNvSpPr>
          <p:nvPr/>
        </p:nvSpPr>
        <p:spPr bwMode="auto">
          <a:xfrm flipV="1">
            <a:off x="1110092" y="5794871"/>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7" name="Line 15"/>
          <p:cNvSpPr>
            <a:spLocks noChangeShapeType="1"/>
          </p:cNvSpPr>
          <p:nvPr/>
        </p:nvSpPr>
        <p:spPr bwMode="auto">
          <a:xfrm flipV="1">
            <a:off x="1105241" y="5039495"/>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8" name="Line 24"/>
          <p:cNvSpPr>
            <a:spLocks noChangeShapeType="1"/>
          </p:cNvSpPr>
          <p:nvPr/>
        </p:nvSpPr>
        <p:spPr bwMode="auto">
          <a:xfrm rot="5400000" flipV="1">
            <a:off x="2702295" y="4768719"/>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79" name="Group 378"/>
          <p:cNvGrpSpPr/>
          <p:nvPr/>
        </p:nvGrpSpPr>
        <p:grpSpPr>
          <a:xfrm rot="10800000">
            <a:off x="1571331" y="4903669"/>
            <a:ext cx="860174" cy="270406"/>
            <a:chOff x="6723082" y="1703361"/>
            <a:chExt cx="676901" cy="212792"/>
          </a:xfrm>
        </p:grpSpPr>
        <p:sp>
          <p:nvSpPr>
            <p:cNvPr id="493"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4"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5"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6"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7"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8"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9"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0"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1"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2"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3"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4"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5"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6"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380" name="Group 45"/>
          <p:cNvGrpSpPr>
            <a:grpSpLocks/>
          </p:cNvGrpSpPr>
          <p:nvPr/>
        </p:nvGrpSpPr>
        <p:grpSpPr bwMode="auto">
          <a:xfrm flipH="1" flipV="1">
            <a:off x="2879674" y="5360806"/>
            <a:ext cx="219530" cy="521371"/>
            <a:chOff x="3485" y="1922"/>
            <a:chExt cx="181" cy="678"/>
          </a:xfrm>
        </p:grpSpPr>
        <p:sp>
          <p:nvSpPr>
            <p:cNvPr id="488"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89"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90"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91"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92"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81" name="Line 46"/>
          <p:cNvSpPr>
            <a:spLocks noChangeShapeType="1"/>
          </p:cNvSpPr>
          <p:nvPr/>
        </p:nvSpPr>
        <p:spPr bwMode="auto">
          <a:xfrm flipH="1" flipV="1">
            <a:off x="2981556" y="5050407"/>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2" name="Line 13"/>
          <p:cNvSpPr>
            <a:spLocks noChangeShapeType="1"/>
          </p:cNvSpPr>
          <p:nvPr/>
        </p:nvSpPr>
        <p:spPr bwMode="auto">
          <a:xfrm flipV="1">
            <a:off x="1108880" y="5039495"/>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383" name="Object 3"/>
          <p:cNvGraphicFramePr>
            <a:graphicFrameLocks noChangeAspect="1"/>
          </p:cNvGraphicFramePr>
          <p:nvPr>
            <p:extLst>
              <p:ext uri="{D42A27DB-BD31-4B8C-83A1-F6EECF244321}">
                <p14:modId xmlns:p14="http://schemas.microsoft.com/office/powerpoint/2010/main" val="3394854005"/>
              </p:ext>
            </p:extLst>
          </p:nvPr>
        </p:nvGraphicFramePr>
        <p:xfrm>
          <a:off x="3114134" y="5462648"/>
          <a:ext cx="231586" cy="213398"/>
        </p:xfrm>
        <a:graphic>
          <a:graphicData uri="http://schemas.openxmlformats.org/presentationml/2006/ole">
            <mc:AlternateContent xmlns:mc="http://schemas.openxmlformats.org/markup-compatibility/2006">
              <mc:Choice xmlns:v="urn:schemas-microsoft-com:vml" Requires="v">
                <p:oleObj spid="_x0000_s3162870" name="Equation" r:id="rId20" imgW="165100" imgH="152400" progId="Equation.DSMT4">
                  <p:embed/>
                </p:oleObj>
              </mc:Choice>
              <mc:Fallback>
                <p:oleObj name="Equation" r:id="rId20" imgW="165100" imgH="152400" progId="Equation.DSMT4">
                  <p:embed/>
                  <p:pic>
                    <p:nvPicPr>
                      <p:cNvPr id="0" name=""/>
                      <p:cNvPicPr>
                        <a:picLocks noChangeAspect="1" noChangeArrowheads="1"/>
                      </p:cNvPicPr>
                      <p:nvPr/>
                    </p:nvPicPr>
                    <p:blipFill>
                      <a:blip r:embed="rId8"/>
                      <a:srcRect/>
                      <a:stretch>
                        <a:fillRect/>
                      </a:stretch>
                    </p:blipFill>
                    <p:spPr bwMode="auto">
                      <a:xfrm>
                        <a:off x="3114134" y="5462648"/>
                        <a:ext cx="231586" cy="213398"/>
                      </a:xfrm>
                      <a:prstGeom prst="rect">
                        <a:avLst/>
                      </a:prstGeom>
                      <a:noFill/>
                      <a:ln>
                        <a:noFill/>
                      </a:ln>
                      <a:effectLst/>
                    </p:spPr>
                  </p:pic>
                </p:oleObj>
              </mc:Fallback>
            </mc:AlternateContent>
          </a:graphicData>
        </a:graphic>
      </p:graphicFrame>
      <p:graphicFrame>
        <p:nvGraphicFramePr>
          <p:cNvPr id="384" name="Object 3"/>
          <p:cNvGraphicFramePr>
            <a:graphicFrameLocks noChangeAspect="1"/>
          </p:cNvGraphicFramePr>
          <p:nvPr>
            <p:extLst>
              <p:ext uri="{D42A27DB-BD31-4B8C-83A1-F6EECF244321}">
                <p14:modId xmlns:p14="http://schemas.microsoft.com/office/powerpoint/2010/main" val="2087855713"/>
              </p:ext>
            </p:extLst>
          </p:nvPr>
        </p:nvGraphicFramePr>
        <p:xfrm>
          <a:off x="1967117" y="6430216"/>
          <a:ext cx="196424" cy="248561"/>
        </p:xfrm>
        <a:graphic>
          <a:graphicData uri="http://schemas.openxmlformats.org/presentationml/2006/ole">
            <mc:AlternateContent xmlns:mc="http://schemas.openxmlformats.org/markup-compatibility/2006">
              <mc:Choice xmlns:v="urn:schemas-microsoft-com:vml" Requires="v">
                <p:oleObj spid="_x0000_s3162871" name="Equation" r:id="rId21" imgW="139700" imgH="177800" progId="Equation.DSMT4">
                  <p:embed/>
                </p:oleObj>
              </mc:Choice>
              <mc:Fallback>
                <p:oleObj name="Equation" r:id="rId21" imgW="139700" imgH="177800" progId="Equation.DSMT4">
                  <p:embed/>
                  <p:pic>
                    <p:nvPicPr>
                      <p:cNvPr id="0" name=""/>
                      <p:cNvPicPr>
                        <a:picLocks noChangeAspect="1" noChangeArrowheads="1"/>
                      </p:cNvPicPr>
                      <p:nvPr/>
                    </p:nvPicPr>
                    <p:blipFill>
                      <a:blip r:embed="rId10"/>
                      <a:srcRect/>
                      <a:stretch>
                        <a:fillRect/>
                      </a:stretch>
                    </p:blipFill>
                    <p:spPr bwMode="auto">
                      <a:xfrm>
                        <a:off x="1967117" y="6430216"/>
                        <a:ext cx="196424" cy="248561"/>
                      </a:xfrm>
                      <a:prstGeom prst="rect">
                        <a:avLst/>
                      </a:prstGeom>
                      <a:noFill/>
                      <a:ln>
                        <a:noFill/>
                      </a:ln>
                      <a:effectLst/>
                    </p:spPr>
                  </p:pic>
                </p:oleObj>
              </mc:Fallback>
            </mc:AlternateContent>
          </a:graphicData>
        </a:graphic>
      </p:graphicFrame>
      <p:sp>
        <p:nvSpPr>
          <p:cNvPr id="385" name="Line 13"/>
          <p:cNvSpPr>
            <a:spLocks noChangeShapeType="1"/>
          </p:cNvSpPr>
          <p:nvPr/>
        </p:nvSpPr>
        <p:spPr bwMode="auto">
          <a:xfrm flipH="1" flipV="1">
            <a:off x="1107467" y="5558435"/>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386" name="Object 3"/>
          <p:cNvGraphicFramePr>
            <a:graphicFrameLocks noChangeAspect="1"/>
          </p:cNvGraphicFramePr>
          <p:nvPr>
            <p:extLst>
              <p:ext uri="{D42A27DB-BD31-4B8C-83A1-F6EECF244321}">
                <p14:modId xmlns:p14="http://schemas.microsoft.com/office/powerpoint/2010/main" val="901868218"/>
              </p:ext>
            </p:extLst>
          </p:nvPr>
        </p:nvGraphicFramePr>
        <p:xfrm>
          <a:off x="4281564" y="4547449"/>
          <a:ext cx="481175" cy="338030"/>
        </p:xfrm>
        <a:graphic>
          <a:graphicData uri="http://schemas.openxmlformats.org/presentationml/2006/ole">
            <mc:AlternateContent xmlns:mc="http://schemas.openxmlformats.org/markup-compatibility/2006">
              <mc:Choice xmlns:v="urn:schemas-microsoft-com:vml" Requires="v">
                <p:oleObj spid="_x0000_s3162872" name="Equation" r:id="rId22" imgW="342900" imgH="241300" progId="Equation.DSMT4">
                  <p:embed/>
                </p:oleObj>
              </mc:Choice>
              <mc:Fallback>
                <p:oleObj name="Equation" r:id="rId22" imgW="342900" imgH="241300" progId="Equation.DSMT4">
                  <p:embed/>
                  <p:pic>
                    <p:nvPicPr>
                      <p:cNvPr id="0" name=""/>
                      <p:cNvPicPr>
                        <a:picLocks noChangeAspect="1" noChangeArrowheads="1"/>
                      </p:cNvPicPr>
                      <p:nvPr/>
                    </p:nvPicPr>
                    <p:blipFill>
                      <a:blip r:embed="rId5"/>
                      <a:srcRect/>
                      <a:stretch>
                        <a:fillRect/>
                      </a:stretch>
                    </p:blipFill>
                    <p:spPr bwMode="auto">
                      <a:xfrm>
                        <a:off x="4281564" y="4547449"/>
                        <a:ext cx="481175" cy="338030"/>
                      </a:xfrm>
                      <a:prstGeom prst="rect">
                        <a:avLst/>
                      </a:prstGeom>
                      <a:noFill/>
                      <a:ln>
                        <a:noFill/>
                      </a:ln>
                      <a:effectLst/>
                    </p:spPr>
                  </p:pic>
                </p:oleObj>
              </mc:Fallback>
            </mc:AlternateContent>
          </a:graphicData>
        </a:graphic>
      </p:graphicFrame>
      <p:sp>
        <p:nvSpPr>
          <p:cNvPr id="387" name="Line 8"/>
          <p:cNvSpPr>
            <a:spLocks noChangeShapeType="1"/>
          </p:cNvSpPr>
          <p:nvPr/>
        </p:nvSpPr>
        <p:spPr bwMode="auto">
          <a:xfrm flipH="1" flipV="1">
            <a:off x="4672615" y="6174619"/>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8" name="Line 9"/>
          <p:cNvSpPr>
            <a:spLocks noChangeShapeType="1"/>
          </p:cNvSpPr>
          <p:nvPr/>
        </p:nvSpPr>
        <p:spPr bwMode="auto">
          <a:xfrm flipH="1" flipV="1">
            <a:off x="3623480" y="6178257"/>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9" name="Line 10"/>
          <p:cNvSpPr>
            <a:spLocks noChangeShapeType="1"/>
          </p:cNvSpPr>
          <p:nvPr/>
        </p:nvSpPr>
        <p:spPr bwMode="auto">
          <a:xfrm flipH="1" flipV="1">
            <a:off x="4665338" y="5926058"/>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0" name="Line 11"/>
          <p:cNvSpPr>
            <a:spLocks noChangeShapeType="1"/>
          </p:cNvSpPr>
          <p:nvPr/>
        </p:nvSpPr>
        <p:spPr bwMode="auto">
          <a:xfrm flipH="1" flipV="1">
            <a:off x="4495535" y="5929696"/>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1" name="Line 12"/>
          <p:cNvSpPr>
            <a:spLocks noChangeShapeType="1"/>
          </p:cNvSpPr>
          <p:nvPr/>
        </p:nvSpPr>
        <p:spPr bwMode="auto">
          <a:xfrm flipV="1">
            <a:off x="5502220" y="5888471"/>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2" name="Line 13"/>
          <p:cNvSpPr>
            <a:spLocks noChangeShapeType="1"/>
          </p:cNvSpPr>
          <p:nvPr/>
        </p:nvSpPr>
        <p:spPr bwMode="auto">
          <a:xfrm flipV="1">
            <a:off x="3624692" y="5798740"/>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3" name="Line 15"/>
          <p:cNvSpPr>
            <a:spLocks noChangeShapeType="1"/>
          </p:cNvSpPr>
          <p:nvPr/>
        </p:nvSpPr>
        <p:spPr bwMode="auto">
          <a:xfrm flipV="1">
            <a:off x="3619841" y="5043364"/>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4" name="Line 24"/>
          <p:cNvSpPr>
            <a:spLocks noChangeShapeType="1"/>
          </p:cNvSpPr>
          <p:nvPr/>
        </p:nvSpPr>
        <p:spPr bwMode="auto">
          <a:xfrm rot="5400000" flipV="1">
            <a:off x="5216895" y="4772588"/>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95" name="Group 394"/>
          <p:cNvGrpSpPr/>
          <p:nvPr/>
        </p:nvGrpSpPr>
        <p:grpSpPr>
          <a:xfrm rot="10800000">
            <a:off x="4085931" y="4907538"/>
            <a:ext cx="860174" cy="270406"/>
            <a:chOff x="6723082" y="1703361"/>
            <a:chExt cx="676901" cy="212792"/>
          </a:xfrm>
        </p:grpSpPr>
        <p:sp>
          <p:nvSpPr>
            <p:cNvPr id="474"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75"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76"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77"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78"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79"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0"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1"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2"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3"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4"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5"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6"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7"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396" name="Group 45"/>
          <p:cNvGrpSpPr>
            <a:grpSpLocks/>
          </p:cNvGrpSpPr>
          <p:nvPr/>
        </p:nvGrpSpPr>
        <p:grpSpPr bwMode="auto">
          <a:xfrm flipH="1" flipV="1">
            <a:off x="5394274" y="5364675"/>
            <a:ext cx="219530" cy="521371"/>
            <a:chOff x="3485" y="1922"/>
            <a:chExt cx="181" cy="678"/>
          </a:xfrm>
        </p:grpSpPr>
        <p:sp>
          <p:nvSpPr>
            <p:cNvPr id="469"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0"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2"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3"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97" name="Line 46"/>
          <p:cNvSpPr>
            <a:spLocks noChangeShapeType="1"/>
          </p:cNvSpPr>
          <p:nvPr/>
        </p:nvSpPr>
        <p:spPr bwMode="auto">
          <a:xfrm flipH="1" flipV="1">
            <a:off x="5496156" y="5054276"/>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8" name="Line 13"/>
          <p:cNvSpPr>
            <a:spLocks noChangeShapeType="1"/>
          </p:cNvSpPr>
          <p:nvPr/>
        </p:nvSpPr>
        <p:spPr bwMode="auto">
          <a:xfrm flipV="1">
            <a:off x="3623480" y="5043364"/>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399" name="Object 3"/>
          <p:cNvGraphicFramePr>
            <a:graphicFrameLocks noChangeAspect="1"/>
          </p:cNvGraphicFramePr>
          <p:nvPr>
            <p:extLst>
              <p:ext uri="{D42A27DB-BD31-4B8C-83A1-F6EECF244321}">
                <p14:modId xmlns:p14="http://schemas.microsoft.com/office/powerpoint/2010/main" val="1129176320"/>
              </p:ext>
            </p:extLst>
          </p:nvPr>
        </p:nvGraphicFramePr>
        <p:xfrm>
          <a:off x="5628734" y="5466517"/>
          <a:ext cx="231586" cy="213398"/>
        </p:xfrm>
        <a:graphic>
          <a:graphicData uri="http://schemas.openxmlformats.org/presentationml/2006/ole">
            <mc:AlternateContent xmlns:mc="http://schemas.openxmlformats.org/markup-compatibility/2006">
              <mc:Choice xmlns:v="urn:schemas-microsoft-com:vml" Requires="v">
                <p:oleObj spid="_x0000_s3162873" name="Equation" r:id="rId23" imgW="165100" imgH="152400" progId="Equation.DSMT4">
                  <p:embed/>
                </p:oleObj>
              </mc:Choice>
              <mc:Fallback>
                <p:oleObj name="Equation" r:id="rId23" imgW="165100" imgH="152400" progId="Equation.DSMT4">
                  <p:embed/>
                  <p:pic>
                    <p:nvPicPr>
                      <p:cNvPr id="0" name=""/>
                      <p:cNvPicPr>
                        <a:picLocks noChangeAspect="1" noChangeArrowheads="1"/>
                      </p:cNvPicPr>
                      <p:nvPr/>
                    </p:nvPicPr>
                    <p:blipFill>
                      <a:blip r:embed="rId8"/>
                      <a:srcRect/>
                      <a:stretch>
                        <a:fillRect/>
                      </a:stretch>
                    </p:blipFill>
                    <p:spPr bwMode="auto">
                      <a:xfrm>
                        <a:off x="5628734" y="5466517"/>
                        <a:ext cx="231586" cy="213398"/>
                      </a:xfrm>
                      <a:prstGeom prst="rect">
                        <a:avLst/>
                      </a:prstGeom>
                      <a:noFill/>
                      <a:ln>
                        <a:noFill/>
                      </a:ln>
                      <a:effectLst/>
                    </p:spPr>
                  </p:pic>
                </p:oleObj>
              </mc:Fallback>
            </mc:AlternateContent>
          </a:graphicData>
        </a:graphic>
      </p:graphicFrame>
      <p:graphicFrame>
        <p:nvGraphicFramePr>
          <p:cNvPr id="400" name="Object 3"/>
          <p:cNvGraphicFramePr>
            <a:graphicFrameLocks noChangeAspect="1"/>
          </p:cNvGraphicFramePr>
          <p:nvPr>
            <p:extLst>
              <p:ext uri="{D42A27DB-BD31-4B8C-83A1-F6EECF244321}">
                <p14:modId xmlns:p14="http://schemas.microsoft.com/office/powerpoint/2010/main" val="2188325003"/>
              </p:ext>
            </p:extLst>
          </p:nvPr>
        </p:nvGraphicFramePr>
        <p:xfrm>
          <a:off x="4481717" y="6434085"/>
          <a:ext cx="196424" cy="248561"/>
        </p:xfrm>
        <a:graphic>
          <a:graphicData uri="http://schemas.openxmlformats.org/presentationml/2006/ole">
            <mc:AlternateContent xmlns:mc="http://schemas.openxmlformats.org/markup-compatibility/2006">
              <mc:Choice xmlns:v="urn:schemas-microsoft-com:vml" Requires="v">
                <p:oleObj spid="_x0000_s3162874" name="Equation" r:id="rId24" imgW="139700" imgH="177800" progId="Equation.DSMT4">
                  <p:embed/>
                </p:oleObj>
              </mc:Choice>
              <mc:Fallback>
                <p:oleObj name="Equation" r:id="rId24" imgW="139700" imgH="177800" progId="Equation.DSMT4">
                  <p:embed/>
                  <p:pic>
                    <p:nvPicPr>
                      <p:cNvPr id="0" name=""/>
                      <p:cNvPicPr>
                        <a:picLocks noChangeAspect="1" noChangeArrowheads="1"/>
                      </p:cNvPicPr>
                      <p:nvPr/>
                    </p:nvPicPr>
                    <p:blipFill>
                      <a:blip r:embed="rId10"/>
                      <a:srcRect/>
                      <a:stretch>
                        <a:fillRect/>
                      </a:stretch>
                    </p:blipFill>
                    <p:spPr bwMode="auto">
                      <a:xfrm>
                        <a:off x="4481717" y="6434085"/>
                        <a:ext cx="196424" cy="248561"/>
                      </a:xfrm>
                      <a:prstGeom prst="rect">
                        <a:avLst/>
                      </a:prstGeom>
                      <a:noFill/>
                      <a:ln>
                        <a:noFill/>
                      </a:ln>
                      <a:effectLst/>
                    </p:spPr>
                  </p:pic>
                </p:oleObj>
              </mc:Fallback>
            </mc:AlternateContent>
          </a:graphicData>
        </a:graphic>
      </p:graphicFrame>
      <p:sp>
        <p:nvSpPr>
          <p:cNvPr id="401" name="Line 13"/>
          <p:cNvSpPr>
            <a:spLocks noChangeShapeType="1"/>
          </p:cNvSpPr>
          <p:nvPr/>
        </p:nvSpPr>
        <p:spPr bwMode="auto">
          <a:xfrm flipH="1" flipV="1">
            <a:off x="3622067" y="5562304"/>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21" name="Group 420"/>
          <p:cNvGrpSpPr/>
          <p:nvPr/>
        </p:nvGrpSpPr>
        <p:grpSpPr>
          <a:xfrm>
            <a:off x="2209284" y="5956733"/>
            <a:ext cx="146710" cy="146709"/>
            <a:chOff x="6326324" y="3355974"/>
            <a:chExt cx="192085" cy="192085"/>
          </a:xfrm>
        </p:grpSpPr>
        <p:sp>
          <p:nvSpPr>
            <p:cNvPr id="443" name="Line 13"/>
            <p:cNvSpPr>
              <a:spLocks noChangeShapeType="1"/>
            </p:cNvSpPr>
            <p:nvPr/>
          </p:nvSpPr>
          <p:spPr bwMode="auto">
            <a:xfrm flipH="1" flipV="1">
              <a:off x="6422368" y="3355974"/>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4" name="Line 13"/>
            <p:cNvSpPr>
              <a:spLocks noChangeShapeType="1"/>
            </p:cNvSpPr>
            <p:nvPr/>
          </p:nvSpPr>
          <p:spPr bwMode="auto">
            <a:xfrm rot="16200000" flipH="1" flipV="1">
              <a:off x="6422367" y="3349625"/>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422" name="Line 13"/>
          <p:cNvSpPr>
            <a:spLocks noChangeShapeType="1"/>
          </p:cNvSpPr>
          <p:nvPr/>
        </p:nvSpPr>
        <p:spPr bwMode="auto">
          <a:xfrm rot="16200000" flipH="1" flipV="1">
            <a:off x="1844709" y="5985464"/>
            <a:ext cx="0" cy="146710"/>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23" name="Group 422"/>
          <p:cNvGrpSpPr/>
          <p:nvPr/>
        </p:nvGrpSpPr>
        <p:grpSpPr>
          <a:xfrm>
            <a:off x="1424620" y="5137778"/>
            <a:ext cx="146710" cy="146709"/>
            <a:chOff x="6326324" y="3355974"/>
            <a:chExt cx="192085" cy="192085"/>
          </a:xfrm>
        </p:grpSpPr>
        <p:sp>
          <p:nvSpPr>
            <p:cNvPr id="441" name="Line 13"/>
            <p:cNvSpPr>
              <a:spLocks noChangeShapeType="1"/>
            </p:cNvSpPr>
            <p:nvPr/>
          </p:nvSpPr>
          <p:spPr bwMode="auto">
            <a:xfrm flipH="1" flipV="1">
              <a:off x="6422368" y="3355974"/>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2" name="Line 13"/>
            <p:cNvSpPr>
              <a:spLocks noChangeShapeType="1"/>
            </p:cNvSpPr>
            <p:nvPr/>
          </p:nvSpPr>
          <p:spPr bwMode="auto">
            <a:xfrm rot="16200000" flipH="1" flipV="1">
              <a:off x="6422367" y="3349625"/>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424" name="Line 13"/>
          <p:cNvSpPr>
            <a:spLocks noChangeShapeType="1"/>
          </p:cNvSpPr>
          <p:nvPr/>
        </p:nvSpPr>
        <p:spPr bwMode="auto">
          <a:xfrm rot="16200000" flipH="1" flipV="1">
            <a:off x="2520121" y="5108553"/>
            <a:ext cx="0" cy="14671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25" name="Group 424"/>
          <p:cNvGrpSpPr/>
          <p:nvPr/>
        </p:nvGrpSpPr>
        <p:grpSpPr>
          <a:xfrm flipH="1">
            <a:off x="1889814" y="5259212"/>
            <a:ext cx="239707" cy="97338"/>
            <a:chOff x="152400" y="948631"/>
            <a:chExt cx="393700" cy="139006"/>
          </a:xfrm>
        </p:grpSpPr>
        <p:cxnSp>
          <p:nvCxnSpPr>
            <p:cNvPr id="438" name="Straight Connector 437"/>
            <p:cNvCxnSpPr/>
            <p:nvPr/>
          </p:nvCxnSpPr>
          <p:spPr>
            <a:xfrm flipH="1">
              <a:off x="152400" y="1018902"/>
              <a:ext cx="393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39" name="Straight Connector 438"/>
            <p:cNvCxnSpPr/>
            <p:nvPr/>
          </p:nvCxnSpPr>
          <p:spPr>
            <a:xfrm>
              <a:off x="393700" y="948631"/>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40" name="Straight Connector 439"/>
            <p:cNvCxnSpPr/>
            <p:nvPr/>
          </p:nvCxnSpPr>
          <p:spPr>
            <a:xfrm flipV="1">
              <a:off x="393700" y="1021235"/>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6134441" y="4551318"/>
            <a:ext cx="2240479" cy="2135197"/>
            <a:chOff x="6134441" y="4551318"/>
            <a:chExt cx="2240479" cy="2135197"/>
          </a:xfrm>
        </p:grpSpPr>
        <p:grpSp>
          <p:nvGrpSpPr>
            <p:cNvPr id="402" name="Group 401"/>
            <p:cNvGrpSpPr/>
            <p:nvPr/>
          </p:nvGrpSpPr>
          <p:grpSpPr>
            <a:xfrm flipH="1">
              <a:off x="7560470" y="5763865"/>
              <a:ext cx="294642" cy="241474"/>
              <a:chOff x="5913429" y="2616200"/>
              <a:chExt cx="385771" cy="316159"/>
            </a:xfrm>
          </p:grpSpPr>
          <p:sp>
            <p:nvSpPr>
              <p:cNvPr id="466" name="Freeform 465"/>
              <p:cNvSpPr/>
              <p:nvPr/>
            </p:nvSpPr>
            <p:spPr>
              <a:xfrm>
                <a:off x="5956300" y="2616200"/>
                <a:ext cx="342900" cy="316159"/>
              </a:xfrm>
              <a:custGeom>
                <a:avLst/>
                <a:gdLst>
                  <a:gd name="connsiteX0" fmla="*/ 342900 w 342900"/>
                  <a:gd name="connsiteY0" fmla="*/ 304800 h 316159"/>
                  <a:gd name="connsiteX1" fmla="*/ 76200 w 342900"/>
                  <a:gd name="connsiteY1" fmla="*/ 279400 h 316159"/>
                  <a:gd name="connsiteX2" fmla="*/ 0 w 342900"/>
                  <a:gd name="connsiteY2" fmla="*/ 0 h 316159"/>
                </a:gdLst>
                <a:ahLst/>
                <a:cxnLst>
                  <a:cxn ang="0">
                    <a:pos x="connsiteX0" y="connsiteY0"/>
                  </a:cxn>
                  <a:cxn ang="0">
                    <a:pos x="connsiteX1" y="connsiteY1"/>
                  </a:cxn>
                  <a:cxn ang="0">
                    <a:pos x="connsiteX2" y="connsiteY2"/>
                  </a:cxn>
                </a:cxnLst>
                <a:rect l="l" t="t" r="r" b="b"/>
                <a:pathLst>
                  <a:path w="342900" h="316159">
                    <a:moveTo>
                      <a:pt x="342900" y="304800"/>
                    </a:moveTo>
                    <a:cubicBezTo>
                      <a:pt x="238125" y="317500"/>
                      <a:pt x="133350" y="330200"/>
                      <a:pt x="76200" y="279400"/>
                    </a:cubicBezTo>
                    <a:cubicBezTo>
                      <a:pt x="19050" y="228600"/>
                      <a:pt x="0" y="0"/>
                      <a:pt x="0" y="0"/>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7" name="Line 13"/>
              <p:cNvSpPr>
                <a:spLocks noChangeShapeType="1"/>
              </p:cNvSpPr>
              <p:nvPr/>
            </p:nvSpPr>
            <p:spPr bwMode="auto">
              <a:xfrm flipV="1">
                <a:off x="5913429" y="2623352"/>
                <a:ext cx="42871" cy="119063"/>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8" name="Line 13"/>
              <p:cNvSpPr>
                <a:spLocks noChangeShapeType="1"/>
              </p:cNvSpPr>
              <p:nvPr/>
            </p:nvSpPr>
            <p:spPr bwMode="auto">
              <a:xfrm>
                <a:off x="5956300" y="2624930"/>
                <a:ext cx="66675" cy="107165"/>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aphicFrame>
          <p:nvGraphicFramePr>
            <p:cNvPr id="403" name="Object 3"/>
            <p:cNvGraphicFramePr>
              <a:graphicFrameLocks noChangeAspect="1"/>
            </p:cNvGraphicFramePr>
            <p:nvPr>
              <p:extLst>
                <p:ext uri="{D42A27DB-BD31-4B8C-83A1-F6EECF244321}">
                  <p14:modId xmlns:p14="http://schemas.microsoft.com/office/powerpoint/2010/main" val="517592262"/>
                </p:ext>
              </p:extLst>
            </p:nvPr>
          </p:nvGraphicFramePr>
          <p:xfrm>
            <a:off x="6796164" y="4551318"/>
            <a:ext cx="481175" cy="338030"/>
          </p:xfrm>
          <a:graphic>
            <a:graphicData uri="http://schemas.openxmlformats.org/presentationml/2006/ole">
              <mc:AlternateContent xmlns:mc="http://schemas.openxmlformats.org/markup-compatibility/2006">
                <mc:Choice xmlns:v="urn:schemas-microsoft-com:vml" Requires="v">
                  <p:oleObj spid="_x0000_s3162875" name="Equation" r:id="rId25" imgW="342900" imgH="241300" progId="Equation.DSMT4">
                    <p:embed/>
                  </p:oleObj>
                </mc:Choice>
                <mc:Fallback>
                  <p:oleObj name="Equation" r:id="rId25" imgW="342900" imgH="241300" progId="Equation.DSMT4">
                    <p:embed/>
                    <p:pic>
                      <p:nvPicPr>
                        <p:cNvPr id="0" name=""/>
                        <p:cNvPicPr>
                          <a:picLocks noChangeAspect="1" noChangeArrowheads="1"/>
                        </p:cNvPicPr>
                        <p:nvPr/>
                      </p:nvPicPr>
                      <p:blipFill>
                        <a:blip r:embed="rId5"/>
                        <a:srcRect/>
                        <a:stretch>
                          <a:fillRect/>
                        </a:stretch>
                      </p:blipFill>
                      <p:spPr bwMode="auto">
                        <a:xfrm>
                          <a:off x="6796164" y="4551318"/>
                          <a:ext cx="481175" cy="338030"/>
                        </a:xfrm>
                        <a:prstGeom prst="rect">
                          <a:avLst/>
                        </a:prstGeom>
                        <a:noFill/>
                        <a:ln>
                          <a:noFill/>
                        </a:ln>
                        <a:effectLst/>
                      </p:spPr>
                    </p:pic>
                  </p:oleObj>
                </mc:Fallback>
              </mc:AlternateContent>
            </a:graphicData>
          </a:graphic>
        </p:graphicFrame>
        <p:sp>
          <p:nvSpPr>
            <p:cNvPr id="404" name="Line 8"/>
            <p:cNvSpPr>
              <a:spLocks noChangeShapeType="1"/>
            </p:cNvSpPr>
            <p:nvPr/>
          </p:nvSpPr>
          <p:spPr bwMode="auto">
            <a:xfrm flipH="1" flipV="1">
              <a:off x="7187215" y="6178488"/>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5" name="Line 9"/>
            <p:cNvSpPr>
              <a:spLocks noChangeShapeType="1"/>
            </p:cNvSpPr>
            <p:nvPr/>
          </p:nvSpPr>
          <p:spPr bwMode="auto">
            <a:xfrm flipH="1" flipV="1">
              <a:off x="6138080" y="6182126"/>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6" name="Line 10"/>
            <p:cNvSpPr>
              <a:spLocks noChangeShapeType="1"/>
            </p:cNvSpPr>
            <p:nvPr/>
          </p:nvSpPr>
          <p:spPr bwMode="auto">
            <a:xfrm flipH="1" flipV="1">
              <a:off x="7179938" y="5929927"/>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7" name="Line 11"/>
            <p:cNvSpPr>
              <a:spLocks noChangeShapeType="1"/>
            </p:cNvSpPr>
            <p:nvPr/>
          </p:nvSpPr>
          <p:spPr bwMode="auto">
            <a:xfrm flipH="1" flipV="1">
              <a:off x="7010135" y="5933565"/>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8" name="Line 12"/>
            <p:cNvSpPr>
              <a:spLocks noChangeShapeType="1"/>
            </p:cNvSpPr>
            <p:nvPr/>
          </p:nvSpPr>
          <p:spPr bwMode="auto">
            <a:xfrm flipV="1">
              <a:off x="8016820" y="5892340"/>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9" name="Line 13"/>
            <p:cNvSpPr>
              <a:spLocks noChangeShapeType="1"/>
            </p:cNvSpPr>
            <p:nvPr/>
          </p:nvSpPr>
          <p:spPr bwMode="auto">
            <a:xfrm flipV="1">
              <a:off x="6139292" y="5802609"/>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10" name="Line 15"/>
            <p:cNvSpPr>
              <a:spLocks noChangeShapeType="1"/>
            </p:cNvSpPr>
            <p:nvPr/>
          </p:nvSpPr>
          <p:spPr bwMode="auto">
            <a:xfrm flipV="1">
              <a:off x="6134441" y="5047233"/>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11" name="Line 24"/>
            <p:cNvSpPr>
              <a:spLocks noChangeShapeType="1"/>
            </p:cNvSpPr>
            <p:nvPr/>
          </p:nvSpPr>
          <p:spPr bwMode="auto">
            <a:xfrm rot="5400000" flipV="1">
              <a:off x="7731495" y="4776457"/>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12" name="Group 411"/>
            <p:cNvGrpSpPr/>
            <p:nvPr/>
          </p:nvGrpSpPr>
          <p:grpSpPr>
            <a:xfrm rot="10800000">
              <a:off x="6600531" y="4911407"/>
              <a:ext cx="860174" cy="270406"/>
              <a:chOff x="6723082" y="1703361"/>
              <a:chExt cx="676901" cy="212792"/>
            </a:xfrm>
          </p:grpSpPr>
          <p:sp>
            <p:nvSpPr>
              <p:cNvPr id="452"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3"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4"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5"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6"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7"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8"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9"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0"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1"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2"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3"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4"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5"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413" name="Group 45"/>
            <p:cNvGrpSpPr>
              <a:grpSpLocks/>
            </p:cNvGrpSpPr>
            <p:nvPr/>
          </p:nvGrpSpPr>
          <p:grpSpPr bwMode="auto">
            <a:xfrm flipH="1" flipV="1">
              <a:off x="7908874" y="5368544"/>
              <a:ext cx="219530" cy="521371"/>
              <a:chOff x="3485" y="1922"/>
              <a:chExt cx="181" cy="678"/>
            </a:xfrm>
          </p:grpSpPr>
          <p:sp>
            <p:nvSpPr>
              <p:cNvPr id="447"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8"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9"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50"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51"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414" name="Line 46"/>
            <p:cNvSpPr>
              <a:spLocks noChangeShapeType="1"/>
            </p:cNvSpPr>
            <p:nvPr/>
          </p:nvSpPr>
          <p:spPr bwMode="auto">
            <a:xfrm flipH="1" flipV="1">
              <a:off x="8010756" y="5058145"/>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15" name="Line 13"/>
            <p:cNvSpPr>
              <a:spLocks noChangeShapeType="1"/>
            </p:cNvSpPr>
            <p:nvPr/>
          </p:nvSpPr>
          <p:spPr bwMode="auto">
            <a:xfrm flipV="1">
              <a:off x="6138080" y="5047233"/>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416" name="Object 3"/>
            <p:cNvGraphicFramePr>
              <a:graphicFrameLocks noChangeAspect="1"/>
            </p:cNvGraphicFramePr>
            <p:nvPr>
              <p:extLst>
                <p:ext uri="{D42A27DB-BD31-4B8C-83A1-F6EECF244321}">
                  <p14:modId xmlns:p14="http://schemas.microsoft.com/office/powerpoint/2010/main" val="2418812175"/>
                </p:ext>
              </p:extLst>
            </p:nvPr>
          </p:nvGraphicFramePr>
          <p:xfrm>
            <a:off x="8143334" y="5470386"/>
            <a:ext cx="231586" cy="213398"/>
          </p:xfrm>
          <a:graphic>
            <a:graphicData uri="http://schemas.openxmlformats.org/presentationml/2006/ole">
              <mc:AlternateContent xmlns:mc="http://schemas.openxmlformats.org/markup-compatibility/2006">
                <mc:Choice xmlns:v="urn:schemas-microsoft-com:vml" Requires="v">
                  <p:oleObj spid="_x0000_s3162876" name="Equation" r:id="rId26" imgW="165100" imgH="152400" progId="Equation.DSMT4">
                    <p:embed/>
                  </p:oleObj>
                </mc:Choice>
                <mc:Fallback>
                  <p:oleObj name="Equation" r:id="rId26" imgW="165100" imgH="152400" progId="Equation.DSMT4">
                    <p:embed/>
                    <p:pic>
                      <p:nvPicPr>
                        <p:cNvPr id="0" name=""/>
                        <p:cNvPicPr>
                          <a:picLocks noChangeAspect="1" noChangeArrowheads="1"/>
                        </p:cNvPicPr>
                        <p:nvPr/>
                      </p:nvPicPr>
                      <p:blipFill>
                        <a:blip r:embed="rId8"/>
                        <a:srcRect/>
                        <a:stretch>
                          <a:fillRect/>
                        </a:stretch>
                      </p:blipFill>
                      <p:spPr bwMode="auto">
                        <a:xfrm>
                          <a:off x="8143334" y="5470386"/>
                          <a:ext cx="231586" cy="213398"/>
                        </a:xfrm>
                        <a:prstGeom prst="rect">
                          <a:avLst/>
                        </a:prstGeom>
                        <a:noFill/>
                        <a:ln>
                          <a:noFill/>
                        </a:ln>
                        <a:effectLst/>
                      </p:spPr>
                    </p:pic>
                  </p:oleObj>
                </mc:Fallback>
              </mc:AlternateContent>
            </a:graphicData>
          </a:graphic>
        </p:graphicFrame>
        <p:graphicFrame>
          <p:nvGraphicFramePr>
            <p:cNvPr id="417" name="Object 3"/>
            <p:cNvGraphicFramePr>
              <a:graphicFrameLocks noChangeAspect="1"/>
            </p:cNvGraphicFramePr>
            <p:nvPr>
              <p:extLst>
                <p:ext uri="{D42A27DB-BD31-4B8C-83A1-F6EECF244321}">
                  <p14:modId xmlns:p14="http://schemas.microsoft.com/office/powerpoint/2010/main" val="1404714495"/>
                </p:ext>
              </p:extLst>
            </p:nvPr>
          </p:nvGraphicFramePr>
          <p:xfrm>
            <a:off x="6996317" y="6437954"/>
            <a:ext cx="196424" cy="248561"/>
          </p:xfrm>
          <a:graphic>
            <a:graphicData uri="http://schemas.openxmlformats.org/presentationml/2006/ole">
              <mc:AlternateContent xmlns:mc="http://schemas.openxmlformats.org/markup-compatibility/2006">
                <mc:Choice xmlns:v="urn:schemas-microsoft-com:vml" Requires="v">
                  <p:oleObj spid="_x0000_s3162877" name="Equation" r:id="rId27" imgW="139700" imgH="177800" progId="Equation.DSMT4">
                    <p:embed/>
                  </p:oleObj>
                </mc:Choice>
                <mc:Fallback>
                  <p:oleObj name="Equation" r:id="rId27" imgW="139700" imgH="177800" progId="Equation.DSMT4">
                    <p:embed/>
                    <p:pic>
                      <p:nvPicPr>
                        <p:cNvPr id="0" name=""/>
                        <p:cNvPicPr>
                          <a:picLocks noChangeAspect="1" noChangeArrowheads="1"/>
                        </p:cNvPicPr>
                        <p:nvPr/>
                      </p:nvPicPr>
                      <p:blipFill>
                        <a:blip r:embed="rId10"/>
                        <a:srcRect/>
                        <a:stretch>
                          <a:fillRect/>
                        </a:stretch>
                      </p:blipFill>
                      <p:spPr bwMode="auto">
                        <a:xfrm>
                          <a:off x="6996317" y="6437954"/>
                          <a:ext cx="196424" cy="248561"/>
                        </a:xfrm>
                        <a:prstGeom prst="rect">
                          <a:avLst/>
                        </a:prstGeom>
                        <a:noFill/>
                        <a:ln>
                          <a:noFill/>
                        </a:ln>
                        <a:effectLst/>
                      </p:spPr>
                    </p:pic>
                  </p:oleObj>
                </mc:Fallback>
              </mc:AlternateContent>
            </a:graphicData>
          </a:graphic>
        </p:graphicFrame>
        <p:sp>
          <p:nvSpPr>
            <p:cNvPr id="418" name="Line 13"/>
            <p:cNvSpPr>
              <a:spLocks noChangeShapeType="1"/>
            </p:cNvSpPr>
            <p:nvPr/>
          </p:nvSpPr>
          <p:spPr bwMode="auto">
            <a:xfrm flipH="1" flipV="1">
              <a:off x="6136667" y="5566173"/>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19" name="Group 418"/>
            <p:cNvGrpSpPr/>
            <p:nvPr/>
          </p:nvGrpSpPr>
          <p:grpSpPr>
            <a:xfrm>
              <a:off x="7488128" y="5099678"/>
              <a:ext cx="146710" cy="146709"/>
              <a:chOff x="6326324" y="3355974"/>
              <a:chExt cx="192085" cy="192085"/>
            </a:xfrm>
          </p:grpSpPr>
          <p:sp>
            <p:nvSpPr>
              <p:cNvPr id="445" name="Line 13"/>
              <p:cNvSpPr>
                <a:spLocks noChangeShapeType="1"/>
              </p:cNvSpPr>
              <p:nvPr/>
            </p:nvSpPr>
            <p:spPr bwMode="auto">
              <a:xfrm flipH="1" flipV="1">
                <a:off x="6422368" y="3355974"/>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6" name="Line 13"/>
              <p:cNvSpPr>
                <a:spLocks noChangeShapeType="1"/>
              </p:cNvSpPr>
              <p:nvPr/>
            </p:nvSpPr>
            <p:spPr bwMode="auto">
              <a:xfrm rot="16200000" flipH="1" flipV="1">
                <a:off x="6422367" y="3349625"/>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420" name="Line 13"/>
            <p:cNvSpPr>
              <a:spLocks noChangeShapeType="1"/>
            </p:cNvSpPr>
            <p:nvPr/>
          </p:nvSpPr>
          <p:spPr bwMode="auto">
            <a:xfrm rot="16200000" flipH="1" flipV="1">
              <a:off x="6479642" y="5095934"/>
              <a:ext cx="0" cy="14671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28" name="Group 427"/>
            <p:cNvGrpSpPr/>
            <p:nvPr/>
          </p:nvGrpSpPr>
          <p:grpSpPr>
            <a:xfrm>
              <a:off x="7212087" y="5911046"/>
              <a:ext cx="208382" cy="181253"/>
              <a:chOff x="6326324" y="3355974"/>
              <a:chExt cx="192085" cy="192085"/>
            </a:xfrm>
          </p:grpSpPr>
          <p:sp>
            <p:nvSpPr>
              <p:cNvPr id="434" name="Line 13"/>
              <p:cNvSpPr>
                <a:spLocks noChangeShapeType="1"/>
              </p:cNvSpPr>
              <p:nvPr/>
            </p:nvSpPr>
            <p:spPr bwMode="auto">
              <a:xfrm flipH="1" flipV="1">
                <a:off x="6422368" y="3355974"/>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35" name="Line 13"/>
              <p:cNvSpPr>
                <a:spLocks noChangeShapeType="1"/>
              </p:cNvSpPr>
              <p:nvPr/>
            </p:nvSpPr>
            <p:spPr bwMode="auto">
              <a:xfrm rot="16200000" flipH="1" flipV="1">
                <a:off x="6422367" y="3349625"/>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429" name="Line 13"/>
            <p:cNvSpPr>
              <a:spLocks noChangeShapeType="1"/>
            </p:cNvSpPr>
            <p:nvPr/>
          </p:nvSpPr>
          <p:spPr bwMode="auto">
            <a:xfrm rot="16200000" flipV="1">
              <a:off x="6822865" y="5949675"/>
              <a:ext cx="1" cy="196002"/>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30" name="Group 429"/>
            <p:cNvGrpSpPr/>
            <p:nvPr/>
          </p:nvGrpSpPr>
          <p:grpSpPr>
            <a:xfrm flipH="1">
              <a:off x="7009567" y="5269408"/>
              <a:ext cx="139617" cy="72604"/>
              <a:chOff x="152400" y="948631"/>
              <a:chExt cx="393700" cy="139006"/>
            </a:xfrm>
          </p:grpSpPr>
          <p:cxnSp>
            <p:nvCxnSpPr>
              <p:cNvPr id="431" name="Straight Connector 430"/>
              <p:cNvCxnSpPr/>
              <p:nvPr/>
            </p:nvCxnSpPr>
            <p:spPr>
              <a:xfrm>
                <a:off x="152400" y="1018902"/>
                <a:ext cx="393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32" name="Straight Connector 431"/>
              <p:cNvCxnSpPr/>
              <p:nvPr/>
            </p:nvCxnSpPr>
            <p:spPr>
              <a:xfrm>
                <a:off x="393700" y="948631"/>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33" name="Straight Connector 432"/>
              <p:cNvCxnSpPr/>
              <p:nvPr/>
            </p:nvCxnSpPr>
            <p:spPr>
              <a:xfrm flipV="1">
                <a:off x="393700" y="1021235"/>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grpSp>
      </p:grpSp>
      <p:grpSp>
        <p:nvGrpSpPr>
          <p:cNvPr id="21" name="Group 20"/>
          <p:cNvGrpSpPr/>
          <p:nvPr/>
        </p:nvGrpSpPr>
        <p:grpSpPr>
          <a:xfrm>
            <a:off x="1104029" y="2666653"/>
            <a:ext cx="1993963" cy="1533829"/>
            <a:chOff x="1104029" y="2666653"/>
            <a:chExt cx="1993963" cy="1533829"/>
          </a:xfrm>
        </p:grpSpPr>
        <p:sp>
          <p:nvSpPr>
            <p:cNvPr id="199" name="Line 8"/>
            <p:cNvSpPr>
              <a:spLocks noChangeShapeType="1"/>
            </p:cNvSpPr>
            <p:nvPr/>
          </p:nvSpPr>
          <p:spPr bwMode="auto">
            <a:xfrm flipH="1" flipV="1">
              <a:off x="2156803" y="3933734"/>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0" name="Line 9"/>
            <p:cNvSpPr>
              <a:spLocks noChangeShapeType="1"/>
            </p:cNvSpPr>
            <p:nvPr/>
          </p:nvSpPr>
          <p:spPr bwMode="auto">
            <a:xfrm flipH="1" flipV="1">
              <a:off x="1107668" y="3937372"/>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1" name="Line 10"/>
            <p:cNvSpPr>
              <a:spLocks noChangeShapeType="1"/>
            </p:cNvSpPr>
            <p:nvPr/>
          </p:nvSpPr>
          <p:spPr bwMode="auto">
            <a:xfrm flipH="1" flipV="1">
              <a:off x="2149526" y="3685173"/>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2" name="Line 11"/>
            <p:cNvSpPr>
              <a:spLocks noChangeShapeType="1"/>
            </p:cNvSpPr>
            <p:nvPr/>
          </p:nvSpPr>
          <p:spPr bwMode="auto">
            <a:xfrm flipH="1" flipV="1">
              <a:off x="1979723" y="3688811"/>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3" name="Line 12"/>
            <p:cNvSpPr>
              <a:spLocks noChangeShapeType="1"/>
            </p:cNvSpPr>
            <p:nvPr/>
          </p:nvSpPr>
          <p:spPr bwMode="auto">
            <a:xfrm flipV="1">
              <a:off x="2986408" y="3647586"/>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4" name="Line 13"/>
            <p:cNvSpPr>
              <a:spLocks noChangeShapeType="1"/>
            </p:cNvSpPr>
            <p:nvPr/>
          </p:nvSpPr>
          <p:spPr bwMode="auto">
            <a:xfrm flipV="1">
              <a:off x="1108880" y="3557855"/>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5" name="Line 15"/>
            <p:cNvSpPr>
              <a:spLocks noChangeShapeType="1"/>
            </p:cNvSpPr>
            <p:nvPr/>
          </p:nvSpPr>
          <p:spPr bwMode="auto">
            <a:xfrm flipV="1">
              <a:off x="1104029" y="2802479"/>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6" name="Line 24"/>
            <p:cNvSpPr>
              <a:spLocks noChangeShapeType="1"/>
            </p:cNvSpPr>
            <p:nvPr/>
          </p:nvSpPr>
          <p:spPr bwMode="auto">
            <a:xfrm rot="5400000" flipV="1">
              <a:off x="2701083" y="2531703"/>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07" name="Group 206"/>
            <p:cNvGrpSpPr/>
            <p:nvPr/>
          </p:nvGrpSpPr>
          <p:grpSpPr>
            <a:xfrm rot="10800000">
              <a:off x="1570119" y="2666653"/>
              <a:ext cx="860174" cy="270406"/>
              <a:chOff x="6723082" y="1703361"/>
              <a:chExt cx="676901" cy="212792"/>
            </a:xfrm>
          </p:grpSpPr>
          <p:sp>
            <p:nvSpPr>
              <p:cNvPr id="208"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09"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0"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1"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2"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3"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4"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5"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6"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7"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8"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9"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20"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21"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22" name="Group 45"/>
            <p:cNvGrpSpPr>
              <a:grpSpLocks/>
            </p:cNvGrpSpPr>
            <p:nvPr/>
          </p:nvGrpSpPr>
          <p:grpSpPr bwMode="auto">
            <a:xfrm flipH="1" flipV="1">
              <a:off x="2878462" y="3123790"/>
              <a:ext cx="219530" cy="521371"/>
              <a:chOff x="3485" y="1922"/>
              <a:chExt cx="181" cy="678"/>
            </a:xfrm>
          </p:grpSpPr>
          <p:sp>
            <p:nvSpPr>
              <p:cNvPr id="223"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4"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5"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6"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7"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28" name="Line 46"/>
            <p:cNvSpPr>
              <a:spLocks noChangeShapeType="1"/>
            </p:cNvSpPr>
            <p:nvPr/>
          </p:nvSpPr>
          <p:spPr bwMode="auto">
            <a:xfrm flipH="1" flipV="1">
              <a:off x="2980344" y="2813391"/>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9" name="Line 13"/>
            <p:cNvSpPr>
              <a:spLocks noChangeShapeType="1"/>
            </p:cNvSpPr>
            <p:nvPr/>
          </p:nvSpPr>
          <p:spPr bwMode="auto">
            <a:xfrm flipV="1">
              <a:off x="1107668" y="2802479"/>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2" name="Line 13"/>
            <p:cNvSpPr>
              <a:spLocks noChangeShapeType="1"/>
            </p:cNvSpPr>
            <p:nvPr/>
          </p:nvSpPr>
          <p:spPr bwMode="auto">
            <a:xfrm flipH="1" flipV="1">
              <a:off x="1106255" y="3321419"/>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41" name="Group 340"/>
            <p:cNvGrpSpPr/>
            <p:nvPr/>
          </p:nvGrpSpPr>
          <p:grpSpPr>
            <a:xfrm>
              <a:off x="2208072" y="3719717"/>
              <a:ext cx="146710" cy="146709"/>
              <a:chOff x="6326324" y="3355974"/>
              <a:chExt cx="192085" cy="192085"/>
            </a:xfrm>
          </p:grpSpPr>
          <p:sp>
            <p:nvSpPr>
              <p:cNvPr id="342" name="Line 13"/>
              <p:cNvSpPr>
                <a:spLocks noChangeShapeType="1"/>
              </p:cNvSpPr>
              <p:nvPr/>
            </p:nvSpPr>
            <p:spPr bwMode="auto">
              <a:xfrm flipH="1" flipV="1">
                <a:off x="6422368" y="3355974"/>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43" name="Line 13"/>
              <p:cNvSpPr>
                <a:spLocks noChangeShapeType="1"/>
              </p:cNvSpPr>
              <p:nvPr/>
            </p:nvSpPr>
            <p:spPr bwMode="auto">
              <a:xfrm rot="16200000" flipH="1" flipV="1">
                <a:off x="6422367" y="3349625"/>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44" name="Line 13"/>
            <p:cNvSpPr>
              <a:spLocks noChangeShapeType="1"/>
            </p:cNvSpPr>
            <p:nvPr/>
          </p:nvSpPr>
          <p:spPr bwMode="auto">
            <a:xfrm rot="16200000" flipH="1" flipV="1">
              <a:off x="1843497" y="3748448"/>
              <a:ext cx="0" cy="146710"/>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45" name="Group 344"/>
            <p:cNvGrpSpPr/>
            <p:nvPr/>
          </p:nvGrpSpPr>
          <p:grpSpPr>
            <a:xfrm>
              <a:off x="1423408" y="2900762"/>
              <a:ext cx="146710" cy="146709"/>
              <a:chOff x="6326324" y="3355974"/>
              <a:chExt cx="192085" cy="192085"/>
            </a:xfrm>
          </p:grpSpPr>
          <p:sp>
            <p:nvSpPr>
              <p:cNvPr id="346" name="Line 13"/>
              <p:cNvSpPr>
                <a:spLocks noChangeShapeType="1"/>
              </p:cNvSpPr>
              <p:nvPr/>
            </p:nvSpPr>
            <p:spPr bwMode="auto">
              <a:xfrm flipH="1" flipV="1">
                <a:off x="6422368" y="3355974"/>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47" name="Line 13"/>
              <p:cNvSpPr>
                <a:spLocks noChangeShapeType="1"/>
              </p:cNvSpPr>
              <p:nvPr/>
            </p:nvSpPr>
            <p:spPr bwMode="auto">
              <a:xfrm rot="16200000" flipH="1" flipV="1">
                <a:off x="6422367" y="3349625"/>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48" name="Line 13"/>
            <p:cNvSpPr>
              <a:spLocks noChangeShapeType="1"/>
            </p:cNvSpPr>
            <p:nvPr/>
          </p:nvSpPr>
          <p:spPr bwMode="auto">
            <a:xfrm rot="16200000" flipH="1" flipV="1">
              <a:off x="2518909" y="2871537"/>
              <a:ext cx="0" cy="14671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49" name="Group 348"/>
            <p:cNvGrpSpPr/>
            <p:nvPr/>
          </p:nvGrpSpPr>
          <p:grpSpPr>
            <a:xfrm>
              <a:off x="1888602" y="3022196"/>
              <a:ext cx="239707" cy="97338"/>
              <a:chOff x="152400" y="948631"/>
              <a:chExt cx="393700" cy="139006"/>
            </a:xfrm>
          </p:grpSpPr>
          <p:cxnSp>
            <p:nvCxnSpPr>
              <p:cNvPr id="350" name="Straight Connector 349"/>
              <p:cNvCxnSpPr/>
              <p:nvPr/>
            </p:nvCxnSpPr>
            <p:spPr>
              <a:xfrm>
                <a:off x="152400" y="1018902"/>
                <a:ext cx="393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51" name="Straight Connector 350"/>
              <p:cNvCxnSpPr/>
              <p:nvPr/>
            </p:nvCxnSpPr>
            <p:spPr>
              <a:xfrm>
                <a:off x="393700" y="948631"/>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52" name="Straight Connector 351"/>
              <p:cNvCxnSpPr/>
              <p:nvPr/>
            </p:nvCxnSpPr>
            <p:spPr>
              <a:xfrm flipV="1">
                <a:off x="393700" y="1021235"/>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508" name="Group 507"/>
            <p:cNvGrpSpPr/>
            <p:nvPr/>
          </p:nvGrpSpPr>
          <p:grpSpPr>
            <a:xfrm rot="5400000" flipH="1" flipV="1">
              <a:off x="2508615" y="3560101"/>
              <a:ext cx="294642" cy="241474"/>
              <a:chOff x="5913429" y="2616200"/>
              <a:chExt cx="385771" cy="316159"/>
            </a:xfrm>
          </p:grpSpPr>
          <p:sp>
            <p:nvSpPr>
              <p:cNvPr id="509" name="Freeform 508"/>
              <p:cNvSpPr/>
              <p:nvPr/>
            </p:nvSpPr>
            <p:spPr>
              <a:xfrm>
                <a:off x="5956300" y="2616200"/>
                <a:ext cx="342900" cy="316159"/>
              </a:xfrm>
              <a:custGeom>
                <a:avLst/>
                <a:gdLst>
                  <a:gd name="connsiteX0" fmla="*/ 342900 w 342900"/>
                  <a:gd name="connsiteY0" fmla="*/ 304800 h 316159"/>
                  <a:gd name="connsiteX1" fmla="*/ 76200 w 342900"/>
                  <a:gd name="connsiteY1" fmla="*/ 279400 h 316159"/>
                  <a:gd name="connsiteX2" fmla="*/ 0 w 342900"/>
                  <a:gd name="connsiteY2" fmla="*/ 0 h 316159"/>
                </a:gdLst>
                <a:ahLst/>
                <a:cxnLst>
                  <a:cxn ang="0">
                    <a:pos x="connsiteX0" y="connsiteY0"/>
                  </a:cxn>
                  <a:cxn ang="0">
                    <a:pos x="connsiteX1" y="connsiteY1"/>
                  </a:cxn>
                  <a:cxn ang="0">
                    <a:pos x="connsiteX2" y="connsiteY2"/>
                  </a:cxn>
                </a:cxnLst>
                <a:rect l="l" t="t" r="r" b="b"/>
                <a:pathLst>
                  <a:path w="342900" h="316159">
                    <a:moveTo>
                      <a:pt x="342900" y="304800"/>
                    </a:moveTo>
                    <a:cubicBezTo>
                      <a:pt x="238125" y="317500"/>
                      <a:pt x="133350" y="330200"/>
                      <a:pt x="76200" y="279400"/>
                    </a:cubicBezTo>
                    <a:cubicBezTo>
                      <a:pt x="19050" y="228600"/>
                      <a:pt x="0" y="0"/>
                      <a:pt x="0" y="0"/>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0" name="Line 13"/>
              <p:cNvSpPr>
                <a:spLocks noChangeShapeType="1"/>
              </p:cNvSpPr>
              <p:nvPr/>
            </p:nvSpPr>
            <p:spPr bwMode="auto">
              <a:xfrm flipV="1">
                <a:off x="5913429" y="2623352"/>
                <a:ext cx="42871" cy="119063"/>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1" name="Line 13"/>
              <p:cNvSpPr>
                <a:spLocks noChangeShapeType="1"/>
              </p:cNvSpPr>
              <p:nvPr/>
            </p:nvSpPr>
            <p:spPr bwMode="auto">
              <a:xfrm>
                <a:off x="5956300" y="2624930"/>
                <a:ext cx="66675" cy="107165"/>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grpSp>
        <p:nvGrpSpPr>
          <p:cNvPr id="512" name="Group 511"/>
          <p:cNvGrpSpPr/>
          <p:nvPr/>
        </p:nvGrpSpPr>
        <p:grpSpPr>
          <a:xfrm flipH="1">
            <a:off x="2513941" y="5738111"/>
            <a:ext cx="294642" cy="241474"/>
            <a:chOff x="5913429" y="2616200"/>
            <a:chExt cx="385771" cy="316159"/>
          </a:xfrm>
        </p:grpSpPr>
        <p:sp>
          <p:nvSpPr>
            <p:cNvPr id="513" name="Freeform 512"/>
            <p:cNvSpPr/>
            <p:nvPr/>
          </p:nvSpPr>
          <p:spPr>
            <a:xfrm>
              <a:off x="5956300" y="2616200"/>
              <a:ext cx="342900" cy="316159"/>
            </a:xfrm>
            <a:custGeom>
              <a:avLst/>
              <a:gdLst>
                <a:gd name="connsiteX0" fmla="*/ 342900 w 342900"/>
                <a:gd name="connsiteY0" fmla="*/ 304800 h 316159"/>
                <a:gd name="connsiteX1" fmla="*/ 76200 w 342900"/>
                <a:gd name="connsiteY1" fmla="*/ 279400 h 316159"/>
                <a:gd name="connsiteX2" fmla="*/ 0 w 342900"/>
                <a:gd name="connsiteY2" fmla="*/ 0 h 316159"/>
              </a:gdLst>
              <a:ahLst/>
              <a:cxnLst>
                <a:cxn ang="0">
                  <a:pos x="connsiteX0" y="connsiteY0"/>
                </a:cxn>
                <a:cxn ang="0">
                  <a:pos x="connsiteX1" y="connsiteY1"/>
                </a:cxn>
                <a:cxn ang="0">
                  <a:pos x="connsiteX2" y="connsiteY2"/>
                </a:cxn>
              </a:cxnLst>
              <a:rect l="l" t="t" r="r" b="b"/>
              <a:pathLst>
                <a:path w="342900" h="316159">
                  <a:moveTo>
                    <a:pt x="342900" y="304800"/>
                  </a:moveTo>
                  <a:cubicBezTo>
                    <a:pt x="238125" y="317500"/>
                    <a:pt x="133350" y="330200"/>
                    <a:pt x="76200" y="279400"/>
                  </a:cubicBezTo>
                  <a:cubicBezTo>
                    <a:pt x="19050" y="228600"/>
                    <a:pt x="0" y="0"/>
                    <a:pt x="0" y="0"/>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4" name="Line 13"/>
            <p:cNvSpPr>
              <a:spLocks noChangeShapeType="1"/>
            </p:cNvSpPr>
            <p:nvPr/>
          </p:nvSpPr>
          <p:spPr bwMode="auto">
            <a:xfrm flipV="1">
              <a:off x="5913429" y="2623352"/>
              <a:ext cx="42871" cy="119063"/>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5" name="Line 13"/>
            <p:cNvSpPr>
              <a:spLocks noChangeShapeType="1"/>
            </p:cNvSpPr>
            <p:nvPr/>
          </p:nvSpPr>
          <p:spPr bwMode="auto">
            <a:xfrm>
              <a:off x="5956300" y="2624930"/>
              <a:ext cx="66675" cy="107165"/>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516" name="Group 515"/>
          <p:cNvGrpSpPr/>
          <p:nvPr/>
        </p:nvGrpSpPr>
        <p:grpSpPr>
          <a:xfrm flipH="1">
            <a:off x="5001052" y="5763771"/>
            <a:ext cx="294642" cy="241474"/>
            <a:chOff x="5913429" y="2616200"/>
            <a:chExt cx="385771" cy="316159"/>
          </a:xfrm>
        </p:grpSpPr>
        <p:sp>
          <p:nvSpPr>
            <p:cNvPr id="517" name="Freeform 516"/>
            <p:cNvSpPr/>
            <p:nvPr/>
          </p:nvSpPr>
          <p:spPr>
            <a:xfrm>
              <a:off x="5956300" y="2616200"/>
              <a:ext cx="342900" cy="316159"/>
            </a:xfrm>
            <a:custGeom>
              <a:avLst/>
              <a:gdLst>
                <a:gd name="connsiteX0" fmla="*/ 342900 w 342900"/>
                <a:gd name="connsiteY0" fmla="*/ 304800 h 316159"/>
                <a:gd name="connsiteX1" fmla="*/ 76200 w 342900"/>
                <a:gd name="connsiteY1" fmla="*/ 279400 h 316159"/>
                <a:gd name="connsiteX2" fmla="*/ 0 w 342900"/>
                <a:gd name="connsiteY2" fmla="*/ 0 h 316159"/>
              </a:gdLst>
              <a:ahLst/>
              <a:cxnLst>
                <a:cxn ang="0">
                  <a:pos x="connsiteX0" y="connsiteY0"/>
                </a:cxn>
                <a:cxn ang="0">
                  <a:pos x="connsiteX1" y="connsiteY1"/>
                </a:cxn>
                <a:cxn ang="0">
                  <a:pos x="connsiteX2" y="connsiteY2"/>
                </a:cxn>
              </a:cxnLst>
              <a:rect l="l" t="t" r="r" b="b"/>
              <a:pathLst>
                <a:path w="342900" h="316159">
                  <a:moveTo>
                    <a:pt x="342900" y="304800"/>
                  </a:moveTo>
                  <a:cubicBezTo>
                    <a:pt x="238125" y="317500"/>
                    <a:pt x="133350" y="330200"/>
                    <a:pt x="76200" y="279400"/>
                  </a:cubicBezTo>
                  <a:cubicBezTo>
                    <a:pt x="19050" y="228600"/>
                    <a:pt x="0" y="0"/>
                    <a:pt x="0" y="0"/>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8" name="Line 13"/>
            <p:cNvSpPr>
              <a:spLocks noChangeShapeType="1"/>
            </p:cNvSpPr>
            <p:nvPr/>
          </p:nvSpPr>
          <p:spPr bwMode="auto">
            <a:xfrm flipV="1">
              <a:off x="5913429" y="2623352"/>
              <a:ext cx="42871" cy="119063"/>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9" name="Line 13"/>
            <p:cNvSpPr>
              <a:spLocks noChangeShapeType="1"/>
            </p:cNvSpPr>
            <p:nvPr/>
          </p:nvSpPr>
          <p:spPr bwMode="auto">
            <a:xfrm>
              <a:off x="5956300" y="2624930"/>
              <a:ext cx="66675" cy="107165"/>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520" name="Group 519"/>
          <p:cNvGrpSpPr/>
          <p:nvPr/>
        </p:nvGrpSpPr>
        <p:grpSpPr>
          <a:xfrm flipH="1">
            <a:off x="4417349" y="5259212"/>
            <a:ext cx="239707" cy="97338"/>
            <a:chOff x="152400" y="948631"/>
            <a:chExt cx="393700" cy="139006"/>
          </a:xfrm>
        </p:grpSpPr>
        <p:cxnSp>
          <p:nvCxnSpPr>
            <p:cNvPr id="521" name="Straight Connector 520"/>
            <p:cNvCxnSpPr/>
            <p:nvPr/>
          </p:nvCxnSpPr>
          <p:spPr>
            <a:xfrm flipH="1">
              <a:off x="152400" y="1018902"/>
              <a:ext cx="393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22" name="Straight Connector 521"/>
            <p:cNvCxnSpPr/>
            <p:nvPr/>
          </p:nvCxnSpPr>
          <p:spPr>
            <a:xfrm>
              <a:off x="393700" y="948631"/>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23" name="Straight Connector 522"/>
            <p:cNvCxnSpPr/>
            <p:nvPr/>
          </p:nvCxnSpPr>
          <p:spPr>
            <a:xfrm flipV="1">
              <a:off x="393700" y="1021235"/>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524" name="Group 523"/>
          <p:cNvGrpSpPr/>
          <p:nvPr/>
        </p:nvGrpSpPr>
        <p:grpSpPr>
          <a:xfrm>
            <a:off x="3946194" y="5146438"/>
            <a:ext cx="146710" cy="146709"/>
            <a:chOff x="6326324" y="3355974"/>
            <a:chExt cx="192085" cy="192085"/>
          </a:xfrm>
        </p:grpSpPr>
        <p:sp>
          <p:nvSpPr>
            <p:cNvPr id="525" name="Line 13"/>
            <p:cNvSpPr>
              <a:spLocks noChangeShapeType="1"/>
            </p:cNvSpPr>
            <p:nvPr/>
          </p:nvSpPr>
          <p:spPr bwMode="auto">
            <a:xfrm flipH="1" flipV="1">
              <a:off x="6422368" y="3355974"/>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26" name="Line 13"/>
            <p:cNvSpPr>
              <a:spLocks noChangeShapeType="1"/>
            </p:cNvSpPr>
            <p:nvPr/>
          </p:nvSpPr>
          <p:spPr bwMode="auto">
            <a:xfrm rot="16200000" flipH="1" flipV="1">
              <a:off x="6422367" y="3349625"/>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527" name="Line 13"/>
          <p:cNvSpPr>
            <a:spLocks noChangeShapeType="1"/>
          </p:cNvSpPr>
          <p:nvPr/>
        </p:nvSpPr>
        <p:spPr bwMode="auto">
          <a:xfrm rot="16200000" flipH="1" flipV="1">
            <a:off x="5041695" y="5117213"/>
            <a:ext cx="0" cy="14671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8303836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72"/>
          <p:cNvSpPr>
            <a:spLocks noChangeArrowheads="1"/>
          </p:cNvSpPr>
          <p:nvPr/>
        </p:nvSpPr>
        <p:spPr bwMode="auto">
          <a:xfrm>
            <a:off x="0" y="0"/>
            <a:ext cx="9144000" cy="6858000"/>
          </a:xfrm>
          <a:prstGeom prst="rect">
            <a:avLst/>
          </a:prstGeom>
          <a:noFill/>
          <a:ln w="254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a:p>
        </p:txBody>
      </p:sp>
      <p:sp>
        <p:nvSpPr>
          <p:cNvPr id="11" name="TextBox 43"/>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75.)</a:t>
            </a:r>
          </a:p>
        </p:txBody>
      </p:sp>
      <p:graphicFrame>
        <p:nvGraphicFramePr>
          <p:cNvPr id="99" name="Object 3"/>
          <p:cNvGraphicFramePr>
            <a:graphicFrameLocks noChangeAspect="1"/>
          </p:cNvGraphicFramePr>
          <p:nvPr>
            <p:extLst>
              <p:ext uri="{D42A27DB-BD31-4B8C-83A1-F6EECF244321}">
                <p14:modId xmlns:p14="http://schemas.microsoft.com/office/powerpoint/2010/main" val="3791753388"/>
              </p:ext>
            </p:extLst>
          </p:nvPr>
        </p:nvGraphicFramePr>
        <p:xfrm>
          <a:off x="1752846" y="160264"/>
          <a:ext cx="481175" cy="338030"/>
        </p:xfrm>
        <a:graphic>
          <a:graphicData uri="http://schemas.openxmlformats.org/presentationml/2006/ole">
            <mc:AlternateContent xmlns:mc="http://schemas.openxmlformats.org/markup-compatibility/2006">
              <mc:Choice xmlns:v="urn:schemas-microsoft-com:vml" Requires="v">
                <p:oleObj spid="_x0000_s3163866" name="Equation" r:id="rId4" imgW="342900" imgH="241300" progId="Equation.DSMT4">
                  <p:embed/>
                </p:oleObj>
              </mc:Choice>
              <mc:Fallback>
                <p:oleObj name="Equation" r:id="rId4" imgW="342900" imgH="241300" progId="Equation.DSMT4">
                  <p:embed/>
                  <p:pic>
                    <p:nvPicPr>
                      <p:cNvPr id="0" name=""/>
                      <p:cNvPicPr>
                        <a:picLocks noChangeAspect="1" noChangeArrowheads="1"/>
                      </p:cNvPicPr>
                      <p:nvPr/>
                    </p:nvPicPr>
                    <p:blipFill>
                      <a:blip r:embed="rId5"/>
                      <a:srcRect/>
                      <a:stretch>
                        <a:fillRect/>
                      </a:stretch>
                    </p:blipFill>
                    <p:spPr bwMode="auto">
                      <a:xfrm>
                        <a:off x="1752846" y="160264"/>
                        <a:ext cx="481175" cy="338030"/>
                      </a:xfrm>
                      <a:prstGeom prst="rect">
                        <a:avLst/>
                      </a:prstGeom>
                      <a:noFill/>
                      <a:ln>
                        <a:noFill/>
                      </a:ln>
                      <a:effectLst/>
                    </p:spPr>
                  </p:pic>
                </p:oleObj>
              </mc:Fallback>
            </mc:AlternateContent>
          </a:graphicData>
        </a:graphic>
      </p:graphicFrame>
      <p:sp>
        <p:nvSpPr>
          <p:cNvPr id="87" name="Line 8"/>
          <p:cNvSpPr>
            <a:spLocks noChangeShapeType="1"/>
          </p:cNvSpPr>
          <p:nvPr/>
        </p:nvSpPr>
        <p:spPr bwMode="auto">
          <a:xfrm flipH="1" flipV="1">
            <a:off x="2143897" y="1787434"/>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8" name="Line 9"/>
          <p:cNvSpPr>
            <a:spLocks noChangeShapeType="1"/>
          </p:cNvSpPr>
          <p:nvPr/>
        </p:nvSpPr>
        <p:spPr bwMode="auto">
          <a:xfrm flipH="1" flipV="1">
            <a:off x="1094762" y="1791072"/>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9" name="Line 10"/>
          <p:cNvSpPr>
            <a:spLocks noChangeShapeType="1"/>
          </p:cNvSpPr>
          <p:nvPr/>
        </p:nvSpPr>
        <p:spPr bwMode="auto">
          <a:xfrm flipH="1" flipV="1">
            <a:off x="2136620" y="1538873"/>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 name="Line 11"/>
          <p:cNvSpPr>
            <a:spLocks noChangeShapeType="1"/>
          </p:cNvSpPr>
          <p:nvPr/>
        </p:nvSpPr>
        <p:spPr bwMode="auto">
          <a:xfrm flipH="1" flipV="1">
            <a:off x="1966817" y="1542511"/>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1" name="Line 12"/>
          <p:cNvSpPr>
            <a:spLocks noChangeShapeType="1"/>
          </p:cNvSpPr>
          <p:nvPr/>
        </p:nvSpPr>
        <p:spPr bwMode="auto">
          <a:xfrm flipV="1">
            <a:off x="2973502" y="1501286"/>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 name="Line 13"/>
          <p:cNvSpPr>
            <a:spLocks noChangeShapeType="1"/>
          </p:cNvSpPr>
          <p:nvPr/>
        </p:nvSpPr>
        <p:spPr bwMode="auto">
          <a:xfrm flipV="1">
            <a:off x="1095974" y="1411555"/>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 name="Line 15"/>
          <p:cNvSpPr>
            <a:spLocks noChangeShapeType="1"/>
          </p:cNvSpPr>
          <p:nvPr/>
        </p:nvSpPr>
        <p:spPr bwMode="auto">
          <a:xfrm flipV="1">
            <a:off x="1091123" y="656179"/>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1" name="Line 24"/>
          <p:cNvSpPr>
            <a:spLocks noChangeShapeType="1"/>
          </p:cNvSpPr>
          <p:nvPr/>
        </p:nvSpPr>
        <p:spPr bwMode="auto">
          <a:xfrm rot="5400000" flipV="1">
            <a:off x="2688177" y="385403"/>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5" name="Group 4"/>
          <p:cNvGrpSpPr/>
          <p:nvPr/>
        </p:nvGrpSpPr>
        <p:grpSpPr>
          <a:xfrm rot="10800000">
            <a:off x="1557213" y="520353"/>
            <a:ext cx="860174" cy="270406"/>
            <a:chOff x="6723082" y="1703361"/>
            <a:chExt cx="676901" cy="212792"/>
          </a:xfrm>
        </p:grpSpPr>
        <p:sp>
          <p:nvSpPr>
            <p:cNvPr id="112"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3"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4"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5"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6"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7"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8"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9"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0"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1"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2"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3"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4"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5"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02" name="Group 45"/>
          <p:cNvGrpSpPr>
            <a:grpSpLocks/>
          </p:cNvGrpSpPr>
          <p:nvPr/>
        </p:nvGrpSpPr>
        <p:grpSpPr bwMode="auto">
          <a:xfrm flipH="1" flipV="1">
            <a:off x="2865556" y="977490"/>
            <a:ext cx="219530" cy="521371"/>
            <a:chOff x="3485" y="1922"/>
            <a:chExt cx="181" cy="678"/>
          </a:xfrm>
        </p:grpSpPr>
        <p:sp>
          <p:nvSpPr>
            <p:cNvPr id="105"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7"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8"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9"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04" name="Line 46"/>
          <p:cNvSpPr>
            <a:spLocks noChangeShapeType="1"/>
          </p:cNvSpPr>
          <p:nvPr/>
        </p:nvSpPr>
        <p:spPr bwMode="auto">
          <a:xfrm flipH="1" flipV="1">
            <a:off x="2967438" y="667091"/>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7" name="Line 13"/>
          <p:cNvSpPr>
            <a:spLocks noChangeShapeType="1"/>
          </p:cNvSpPr>
          <p:nvPr/>
        </p:nvSpPr>
        <p:spPr bwMode="auto">
          <a:xfrm flipV="1">
            <a:off x="1094762" y="656179"/>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129" name="Object 3"/>
          <p:cNvGraphicFramePr>
            <a:graphicFrameLocks noChangeAspect="1"/>
          </p:cNvGraphicFramePr>
          <p:nvPr>
            <p:extLst>
              <p:ext uri="{D42A27DB-BD31-4B8C-83A1-F6EECF244321}">
                <p14:modId xmlns:p14="http://schemas.microsoft.com/office/powerpoint/2010/main" val="579956872"/>
              </p:ext>
            </p:extLst>
          </p:nvPr>
        </p:nvGraphicFramePr>
        <p:xfrm>
          <a:off x="3100016" y="1079332"/>
          <a:ext cx="231586" cy="213398"/>
        </p:xfrm>
        <a:graphic>
          <a:graphicData uri="http://schemas.openxmlformats.org/presentationml/2006/ole">
            <mc:AlternateContent xmlns:mc="http://schemas.openxmlformats.org/markup-compatibility/2006">
              <mc:Choice xmlns:v="urn:schemas-microsoft-com:vml" Requires="v">
                <p:oleObj spid="_x0000_s3163867" name="Equation" r:id="rId6" imgW="165100" imgH="152400" progId="Equation.DSMT4">
                  <p:embed/>
                </p:oleObj>
              </mc:Choice>
              <mc:Fallback>
                <p:oleObj name="Equation" r:id="rId6" imgW="165100" imgH="152400" progId="Equation.DSMT4">
                  <p:embed/>
                  <p:pic>
                    <p:nvPicPr>
                      <p:cNvPr id="0" name=""/>
                      <p:cNvPicPr>
                        <a:picLocks noChangeAspect="1" noChangeArrowheads="1"/>
                      </p:cNvPicPr>
                      <p:nvPr/>
                    </p:nvPicPr>
                    <p:blipFill>
                      <a:blip r:embed="rId7"/>
                      <a:srcRect/>
                      <a:stretch>
                        <a:fillRect/>
                      </a:stretch>
                    </p:blipFill>
                    <p:spPr bwMode="auto">
                      <a:xfrm>
                        <a:off x="3100016" y="1079332"/>
                        <a:ext cx="231586" cy="213398"/>
                      </a:xfrm>
                      <a:prstGeom prst="rect">
                        <a:avLst/>
                      </a:prstGeom>
                      <a:noFill/>
                      <a:ln>
                        <a:noFill/>
                      </a:ln>
                      <a:effectLst/>
                    </p:spPr>
                  </p:pic>
                </p:oleObj>
              </mc:Fallback>
            </mc:AlternateContent>
          </a:graphicData>
        </a:graphic>
      </p:graphicFrame>
      <p:graphicFrame>
        <p:nvGraphicFramePr>
          <p:cNvPr id="130" name="Object 3"/>
          <p:cNvGraphicFramePr>
            <a:graphicFrameLocks noChangeAspect="1"/>
          </p:cNvGraphicFramePr>
          <p:nvPr>
            <p:extLst>
              <p:ext uri="{D42A27DB-BD31-4B8C-83A1-F6EECF244321}">
                <p14:modId xmlns:p14="http://schemas.microsoft.com/office/powerpoint/2010/main" val="129785375"/>
              </p:ext>
            </p:extLst>
          </p:nvPr>
        </p:nvGraphicFramePr>
        <p:xfrm>
          <a:off x="1952999" y="2046900"/>
          <a:ext cx="196424" cy="248561"/>
        </p:xfrm>
        <a:graphic>
          <a:graphicData uri="http://schemas.openxmlformats.org/presentationml/2006/ole">
            <mc:AlternateContent xmlns:mc="http://schemas.openxmlformats.org/markup-compatibility/2006">
              <mc:Choice xmlns:v="urn:schemas-microsoft-com:vml" Requires="v">
                <p:oleObj spid="_x0000_s3163868" name="Equation" r:id="rId8" imgW="139700" imgH="177800" progId="Equation.DSMT4">
                  <p:embed/>
                </p:oleObj>
              </mc:Choice>
              <mc:Fallback>
                <p:oleObj name="Equation" r:id="rId8" imgW="139700" imgH="177800" progId="Equation.DSMT4">
                  <p:embed/>
                  <p:pic>
                    <p:nvPicPr>
                      <p:cNvPr id="0" name=""/>
                      <p:cNvPicPr>
                        <a:picLocks noChangeAspect="1" noChangeArrowheads="1"/>
                      </p:cNvPicPr>
                      <p:nvPr/>
                    </p:nvPicPr>
                    <p:blipFill>
                      <a:blip r:embed="rId9"/>
                      <a:srcRect/>
                      <a:stretch>
                        <a:fillRect/>
                      </a:stretch>
                    </p:blipFill>
                    <p:spPr bwMode="auto">
                      <a:xfrm>
                        <a:off x="1952999" y="2046900"/>
                        <a:ext cx="196424" cy="248561"/>
                      </a:xfrm>
                      <a:prstGeom prst="rect">
                        <a:avLst/>
                      </a:prstGeom>
                      <a:noFill/>
                      <a:ln>
                        <a:noFill/>
                      </a:ln>
                      <a:effectLst/>
                    </p:spPr>
                  </p:pic>
                </p:oleObj>
              </mc:Fallback>
            </mc:AlternateContent>
          </a:graphicData>
        </a:graphic>
      </p:graphicFrame>
      <p:sp>
        <p:nvSpPr>
          <p:cNvPr id="131" name="Line 13"/>
          <p:cNvSpPr>
            <a:spLocks noChangeShapeType="1"/>
          </p:cNvSpPr>
          <p:nvPr/>
        </p:nvSpPr>
        <p:spPr bwMode="auto">
          <a:xfrm flipH="1" flipV="1">
            <a:off x="1093349" y="1175119"/>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2" name="Group 11"/>
          <p:cNvGrpSpPr/>
          <p:nvPr/>
        </p:nvGrpSpPr>
        <p:grpSpPr>
          <a:xfrm>
            <a:off x="1677345" y="1502262"/>
            <a:ext cx="247578" cy="247576"/>
            <a:chOff x="6326324" y="3355974"/>
            <a:chExt cx="192085" cy="192085"/>
          </a:xfrm>
        </p:grpSpPr>
        <p:sp>
          <p:nvSpPr>
            <p:cNvPr id="132" name="Line 13"/>
            <p:cNvSpPr>
              <a:spLocks noChangeShapeType="1"/>
            </p:cNvSpPr>
            <p:nvPr/>
          </p:nvSpPr>
          <p:spPr bwMode="auto">
            <a:xfrm flipH="1" flipV="1">
              <a:off x="6422368" y="3355974"/>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3" name="Line 13"/>
            <p:cNvSpPr>
              <a:spLocks noChangeShapeType="1"/>
            </p:cNvSpPr>
            <p:nvPr/>
          </p:nvSpPr>
          <p:spPr bwMode="auto">
            <a:xfrm rot="16200000" flipH="1" flipV="1">
              <a:off x="6422367" y="3349625"/>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34" name="Line 13"/>
          <p:cNvSpPr>
            <a:spLocks noChangeShapeType="1"/>
          </p:cNvSpPr>
          <p:nvPr/>
        </p:nvSpPr>
        <p:spPr bwMode="auto">
          <a:xfrm rot="16200000" flipH="1" flipV="1">
            <a:off x="2304729" y="1515460"/>
            <a:ext cx="1" cy="223447"/>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37" name="Group 136"/>
          <p:cNvGrpSpPr/>
          <p:nvPr/>
        </p:nvGrpSpPr>
        <p:grpSpPr>
          <a:xfrm>
            <a:off x="2416455" y="721449"/>
            <a:ext cx="199304" cy="199302"/>
            <a:chOff x="6326324" y="3355974"/>
            <a:chExt cx="192085" cy="192085"/>
          </a:xfrm>
        </p:grpSpPr>
        <p:sp>
          <p:nvSpPr>
            <p:cNvPr id="138" name="Line 13"/>
            <p:cNvSpPr>
              <a:spLocks noChangeShapeType="1"/>
            </p:cNvSpPr>
            <p:nvPr/>
          </p:nvSpPr>
          <p:spPr bwMode="auto">
            <a:xfrm flipH="1" flipV="1">
              <a:off x="6422368" y="3355974"/>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9" name="Line 13"/>
            <p:cNvSpPr>
              <a:spLocks noChangeShapeType="1"/>
            </p:cNvSpPr>
            <p:nvPr/>
          </p:nvSpPr>
          <p:spPr bwMode="auto">
            <a:xfrm rot="16200000" flipH="1" flipV="1">
              <a:off x="6422367" y="3349625"/>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40" name="Line 13"/>
          <p:cNvSpPr>
            <a:spLocks noChangeShapeType="1"/>
          </p:cNvSpPr>
          <p:nvPr/>
        </p:nvSpPr>
        <p:spPr bwMode="auto">
          <a:xfrm rot="16200000" flipV="1">
            <a:off x="1473929" y="693354"/>
            <a:ext cx="2" cy="166561"/>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58" name="Object 3"/>
          <p:cNvGraphicFramePr>
            <a:graphicFrameLocks noChangeAspect="1"/>
          </p:cNvGraphicFramePr>
          <p:nvPr>
            <p:extLst>
              <p:ext uri="{D42A27DB-BD31-4B8C-83A1-F6EECF244321}">
                <p14:modId xmlns:p14="http://schemas.microsoft.com/office/powerpoint/2010/main" val="3203397008"/>
              </p:ext>
            </p:extLst>
          </p:nvPr>
        </p:nvGraphicFramePr>
        <p:xfrm>
          <a:off x="4267446" y="164133"/>
          <a:ext cx="481175" cy="338030"/>
        </p:xfrm>
        <a:graphic>
          <a:graphicData uri="http://schemas.openxmlformats.org/presentationml/2006/ole">
            <mc:AlternateContent xmlns:mc="http://schemas.openxmlformats.org/markup-compatibility/2006">
              <mc:Choice xmlns:v="urn:schemas-microsoft-com:vml" Requires="v">
                <p:oleObj spid="_x0000_s3163869" name="Equation" r:id="rId10" imgW="342900" imgH="241300" progId="Equation.DSMT4">
                  <p:embed/>
                </p:oleObj>
              </mc:Choice>
              <mc:Fallback>
                <p:oleObj name="Equation" r:id="rId10" imgW="342900" imgH="241300" progId="Equation.DSMT4">
                  <p:embed/>
                  <p:pic>
                    <p:nvPicPr>
                      <p:cNvPr id="0" name=""/>
                      <p:cNvPicPr>
                        <a:picLocks noChangeAspect="1" noChangeArrowheads="1"/>
                      </p:cNvPicPr>
                      <p:nvPr/>
                    </p:nvPicPr>
                    <p:blipFill>
                      <a:blip r:embed="rId5"/>
                      <a:srcRect/>
                      <a:stretch>
                        <a:fillRect/>
                      </a:stretch>
                    </p:blipFill>
                    <p:spPr bwMode="auto">
                      <a:xfrm>
                        <a:off x="4267446" y="164133"/>
                        <a:ext cx="481175" cy="338030"/>
                      </a:xfrm>
                      <a:prstGeom prst="rect">
                        <a:avLst/>
                      </a:prstGeom>
                      <a:noFill/>
                      <a:ln>
                        <a:noFill/>
                      </a:ln>
                      <a:effectLst/>
                    </p:spPr>
                  </p:pic>
                </p:oleObj>
              </mc:Fallback>
            </mc:AlternateContent>
          </a:graphicData>
        </a:graphic>
      </p:graphicFrame>
      <p:sp>
        <p:nvSpPr>
          <p:cNvPr id="59" name="Line 8"/>
          <p:cNvSpPr>
            <a:spLocks noChangeShapeType="1"/>
          </p:cNvSpPr>
          <p:nvPr/>
        </p:nvSpPr>
        <p:spPr bwMode="auto">
          <a:xfrm flipH="1" flipV="1">
            <a:off x="4658497" y="1791303"/>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0" name="Line 9"/>
          <p:cNvSpPr>
            <a:spLocks noChangeShapeType="1"/>
          </p:cNvSpPr>
          <p:nvPr/>
        </p:nvSpPr>
        <p:spPr bwMode="auto">
          <a:xfrm flipH="1" flipV="1">
            <a:off x="3609362" y="1794941"/>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1" name="Line 10"/>
          <p:cNvSpPr>
            <a:spLocks noChangeShapeType="1"/>
          </p:cNvSpPr>
          <p:nvPr/>
        </p:nvSpPr>
        <p:spPr bwMode="auto">
          <a:xfrm flipH="1" flipV="1">
            <a:off x="4651220" y="1542742"/>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2" name="Line 11"/>
          <p:cNvSpPr>
            <a:spLocks noChangeShapeType="1"/>
          </p:cNvSpPr>
          <p:nvPr/>
        </p:nvSpPr>
        <p:spPr bwMode="auto">
          <a:xfrm flipH="1" flipV="1">
            <a:off x="4481417" y="1546380"/>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3" name="Line 12"/>
          <p:cNvSpPr>
            <a:spLocks noChangeShapeType="1"/>
          </p:cNvSpPr>
          <p:nvPr/>
        </p:nvSpPr>
        <p:spPr bwMode="auto">
          <a:xfrm flipV="1">
            <a:off x="5488102" y="1505155"/>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4" name="Line 13"/>
          <p:cNvSpPr>
            <a:spLocks noChangeShapeType="1"/>
          </p:cNvSpPr>
          <p:nvPr/>
        </p:nvSpPr>
        <p:spPr bwMode="auto">
          <a:xfrm flipV="1">
            <a:off x="3610574" y="1415424"/>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5" name="Line 15"/>
          <p:cNvSpPr>
            <a:spLocks noChangeShapeType="1"/>
          </p:cNvSpPr>
          <p:nvPr/>
        </p:nvSpPr>
        <p:spPr bwMode="auto">
          <a:xfrm flipV="1">
            <a:off x="3605723" y="660048"/>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6" name="Line 24"/>
          <p:cNvSpPr>
            <a:spLocks noChangeShapeType="1"/>
          </p:cNvSpPr>
          <p:nvPr/>
        </p:nvSpPr>
        <p:spPr bwMode="auto">
          <a:xfrm rot="5400000" flipV="1">
            <a:off x="5202777" y="389272"/>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67" name="Group 66"/>
          <p:cNvGrpSpPr/>
          <p:nvPr/>
        </p:nvGrpSpPr>
        <p:grpSpPr>
          <a:xfrm rot="10800000">
            <a:off x="4071813" y="524222"/>
            <a:ext cx="860174" cy="270406"/>
            <a:chOff x="6723082" y="1703361"/>
            <a:chExt cx="676901" cy="212792"/>
          </a:xfrm>
        </p:grpSpPr>
        <p:sp>
          <p:nvSpPr>
            <p:cNvPr id="100"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1"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3"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6"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1"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2"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3"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4"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5"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6"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7"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8"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9"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68" name="Group 45"/>
          <p:cNvGrpSpPr>
            <a:grpSpLocks/>
          </p:cNvGrpSpPr>
          <p:nvPr/>
        </p:nvGrpSpPr>
        <p:grpSpPr bwMode="auto">
          <a:xfrm flipH="1" flipV="1">
            <a:off x="5380156" y="981359"/>
            <a:ext cx="219530" cy="521371"/>
            <a:chOff x="3485" y="1922"/>
            <a:chExt cx="181" cy="678"/>
          </a:xfrm>
        </p:grpSpPr>
        <p:sp>
          <p:nvSpPr>
            <p:cNvPr id="93"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5"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7"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8"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69" name="Line 46"/>
          <p:cNvSpPr>
            <a:spLocks noChangeShapeType="1"/>
          </p:cNvSpPr>
          <p:nvPr/>
        </p:nvSpPr>
        <p:spPr bwMode="auto">
          <a:xfrm flipH="1" flipV="1">
            <a:off x="5482038" y="670960"/>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0" name="Line 13"/>
          <p:cNvSpPr>
            <a:spLocks noChangeShapeType="1"/>
          </p:cNvSpPr>
          <p:nvPr/>
        </p:nvSpPr>
        <p:spPr bwMode="auto">
          <a:xfrm flipV="1">
            <a:off x="3609362" y="660048"/>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71" name="Object 3"/>
          <p:cNvGraphicFramePr>
            <a:graphicFrameLocks noChangeAspect="1"/>
          </p:cNvGraphicFramePr>
          <p:nvPr>
            <p:extLst>
              <p:ext uri="{D42A27DB-BD31-4B8C-83A1-F6EECF244321}">
                <p14:modId xmlns:p14="http://schemas.microsoft.com/office/powerpoint/2010/main" val="4212951224"/>
              </p:ext>
            </p:extLst>
          </p:nvPr>
        </p:nvGraphicFramePr>
        <p:xfrm>
          <a:off x="5614616" y="1083201"/>
          <a:ext cx="231586" cy="213398"/>
        </p:xfrm>
        <a:graphic>
          <a:graphicData uri="http://schemas.openxmlformats.org/presentationml/2006/ole">
            <mc:AlternateContent xmlns:mc="http://schemas.openxmlformats.org/markup-compatibility/2006">
              <mc:Choice xmlns:v="urn:schemas-microsoft-com:vml" Requires="v">
                <p:oleObj spid="_x0000_s3163870" name="Equation" r:id="rId11" imgW="165100" imgH="152400" progId="Equation.DSMT4">
                  <p:embed/>
                </p:oleObj>
              </mc:Choice>
              <mc:Fallback>
                <p:oleObj name="Equation" r:id="rId11" imgW="165100" imgH="152400" progId="Equation.DSMT4">
                  <p:embed/>
                  <p:pic>
                    <p:nvPicPr>
                      <p:cNvPr id="0" name=""/>
                      <p:cNvPicPr>
                        <a:picLocks noChangeAspect="1" noChangeArrowheads="1"/>
                      </p:cNvPicPr>
                      <p:nvPr/>
                    </p:nvPicPr>
                    <p:blipFill>
                      <a:blip r:embed="rId7"/>
                      <a:srcRect/>
                      <a:stretch>
                        <a:fillRect/>
                      </a:stretch>
                    </p:blipFill>
                    <p:spPr bwMode="auto">
                      <a:xfrm>
                        <a:off x="5614616" y="1083201"/>
                        <a:ext cx="231586" cy="213398"/>
                      </a:xfrm>
                      <a:prstGeom prst="rect">
                        <a:avLst/>
                      </a:prstGeom>
                      <a:noFill/>
                      <a:ln>
                        <a:noFill/>
                      </a:ln>
                      <a:effectLst/>
                    </p:spPr>
                  </p:pic>
                </p:oleObj>
              </mc:Fallback>
            </mc:AlternateContent>
          </a:graphicData>
        </a:graphic>
      </p:graphicFrame>
      <p:graphicFrame>
        <p:nvGraphicFramePr>
          <p:cNvPr id="72" name="Object 3"/>
          <p:cNvGraphicFramePr>
            <a:graphicFrameLocks noChangeAspect="1"/>
          </p:cNvGraphicFramePr>
          <p:nvPr>
            <p:extLst>
              <p:ext uri="{D42A27DB-BD31-4B8C-83A1-F6EECF244321}">
                <p14:modId xmlns:p14="http://schemas.microsoft.com/office/powerpoint/2010/main" val="363816429"/>
              </p:ext>
            </p:extLst>
          </p:nvPr>
        </p:nvGraphicFramePr>
        <p:xfrm>
          <a:off x="4467599" y="2050769"/>
          <a:ext cx="196424" cy="248561"/>
        </p:xfrm>
        <a:graphic>
          <a:graphicData uri="http://schemas.openxmlformats.org/presentationml/2006/ole">
            <mc:AlternateContent xmlns:mc="http://schemas.openxmlformats.org/markup-compatibility/2006">
              <mc:Choice xmlns:v="urn:schemas-microsoft-com:vml" Requires="v">
                <p:oleObj spid="_x0000_s3163871" name="Equation" r:id="rId12" imgW="139700" imgH="177800" progId="Equation.DSMT4">
                  <p:embed/>
                </p:oleObj>
              </mc:Choice>
              <mc:Fallback>
                <p:oleObj name="Equation" r:id="rId12" imgW="139700" imgH="177800" progId="Equation.DSMT4">
                  <p:embed/>
                  <p:pic>
                    <p:nvPicPr>
                      <p:cNvPr id="0" name=""/>
                      <p:cNvPicPr>
                        <a:picLocks noChangeAspect="1" noChangeArrowheads="1"/>
                      </p:cNvPicPr>
                      <p:nvPr/>
                    </p:nvPicPr>
                    <p:blipFill>
                      <a:blip r:embed="rId9"/>
                      <a:srcRect/>
                      <a:stretch>
                        <a:fillRect/>
                      </a:stretch>
                    </p:blipFill>
                    <p:spPr bwMode="auto">
                      <a:xfrm>
                        <a:off x="4467599" y="2050769"/>
                        <a:ext cx="196424" cy="248561"/>
                      </a:xfrm>
                      <a:prstGeom prst="rect">
                        <a:avLst/>
                      </a:prstGeom>
                      <a:noFill/>
                      <a:ln>
                        <a:noFill/>
                      </a:ln>
                      <a:effectLst/>
                    </p:spPr>
                  </p:pic>
                </p:oleObj>
              </mc:Fallback>
            </mc:AlternateContent>
          </a:graphicData>
        </a:graphic>
      </p:graphicFrame>
      <p:sp>
        <p:nvSpPr>
          <p:cNvPr id="73" name="Line 13"/>
          <p:cNvSpPr>
            <a:spLocks noChangeShapeType="1"/>
          </p:cNvSpPr>
          <p:nvPr/>
        </p:nvSpPr>
        <p:spPr bwMode="auto">
          <a:xfrm flipH="1" flipV="1">
            <a:off x="3607949" y="1178988"/>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74" name="Group 73"/>
          <p:cNvGrpSpPr/>
          <p:nvPr/>
        </p:nvGrpSpPr>
        <p:grpSpPr>
          <a:xfrm>
            <a:off x="4292813" y="1606997"/>
            <a:ext cx="146710" cy="146709"/>
            <a:chOff x="6326324" y="3355974"/>
            <a:chExt cx="192085" cy="192085"/>
          </a:xfrm>
        </p:grpSpPr>
        <p:sp>
          <p:nvSpPr>
            <p:cNvPr id="85" name="Line 13"/>
            <p:cNvSpPr>
              <a:spLocks noChangeShapeType="1"/>
            </p:cNvSpPr>
            <p:nvPr/>
          </p:nvSpPr>
          <p:spPr bwMode="auto">
            <a:xfrm flipH="1" flipV="1">
              <a:off x="6422368" y="3355974"/>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6" name="Line 13"/>
            <p:cNvSpPr>
              <a:spLocks noChangeShapeType="1"/>
            </p:cNvSpPr>
            <p:nvPr/>
          </p:nvSpPr>
          <p:spPr bwMode="auto">
            <a:xfrm rot="16200000" flipH="1" flipV="1">
              <a:off x="6422367" y="3349625"/>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75" name="Line 13"/>
          <p:cNvSpPr>
            <a:spLocks noChangeShapeType="1"/>
          </p:cNvSpPr>
          <p:nvPr/>
        </p:nvSpPr>
        <p:spPr bwMode="auto">
          <a:xfrm rot="16200000" flipH="1" flipV="1">
            <a:off x="4780962" y="1602148"/>
            <a:ext cx="0" cy="146710"/>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76" name="Group 75"/>
          <p:cNvGrpSpPr/>
          <p:nvPr/>
        </p:nvGrpSpPr>
        <p:grpSpPr>
          <a:xfrm>
            <a:off x="3675836" y="1454223"/>
            <a:ext cx="294642" cy="241474"/>
            <a:chOff x="5913429" y="2616200"/>
            <a:chExt cx="385771" cy="316159"/>
          </a:xfrm>
        </p:grpSpPr>
        <p:sp>
          <p:nvSpPr>
            <p:cNvPr id="82" name="Freeform 81"/>
            <p:cNvSpPr/>
            <p:nvPr/>
          </p:nvSpPr>
          <p:spPr>
            <a:xfrm>
              <a:off x="5956300" y="2616200"/>
              <a:ext cx="342900" cy="316159"/>
            </a:xfrm>
            <a:custGeom>
              <a:avLst/>
              <a:gdLst>
                <a:gd name="connsiteX0" fmla="*/ 342900 w 342900"/>
                <a:gd name="connsiteY0" fmla="*/ 304800 h 316159"/>
                <a:gd name="connsiteX1" fmla="*/ 76200 w 342900"/>
                <a:gd name="connsiteY1" fmla="*/ 279400 h 316159"/>
                <a:gd name="connsiteX2" fmla="*/ 0 w 342900"/>
                <a:gd name="connsiteY2" fmla="*/ 0 h 316159"/>
              </a:gdLst>
              <a:ahLst/>
              <a:cxnLst>
                <a:cxn ang="0">
                  <a:pos x="connsiteX0" y="connsiteY0"/>
                </a:cxn>
                <a:cxn ang="0">
                  <a:pos x="connsiteX1" y="connsiteY1"/>
                </a:cxn>
                <a:cxn ang="0">
                  <a:pos x="connsiteX2" y="connsiteY2"/>
                </a:cxn>
              </a:cxnLst>
              <a:rect l="l" t="t" r="r" b="b"/>
              <a:pathLst>
                <a:path w="342900" h="316159">
                  <a:moveTo>
                    <a:pt x="342900" y="304800"/>
                  </a:moveTo>
                  <a:cubicBezTo>
                    <a:pt x="238125" y="317500"/>
                    <a:pt x="133350" y="330200"/>
                    <a:pt x="76200" y="279400"/>
                  </a:cubicBezTo>
                  <a:cubicBezTo>
                    <a:pt x="19050" y="228600"/>
                    <a:pt x="0" y="0"/>
                    <a:pt x="0" y="0"/>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 name="Line 13"/>
            <p:cNvSpPr>
              <a:spLocks noChangeShapeType="1"/>
            </p:cNvSpPr>
            <p:nvPr/>
          </p:nvSpPr>
          <p:spPr bwMode="auto">
            <a:xfrm flipV="1">
              <a:off x="5913429" y="2623352"/>
              <a:ext cx="42871" cy="119063"/>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4" name="Line 13"/>
            <p:cNvSpPr>
              <a:spLocks noChangeShapeType="1"/>
            </p:cNvSpPr>
            <p:nvPr/>
          </p:nvSpPr>
          <p:spPr bwMode="auto">
            <a:xfrm>
              <a:off x="5956300" y="2624930"/>
              <a:ext cx="66675" cy="107165"/>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77" name="Group 76"/>
          <p:cNvGrpSpPr/>
          <p:nvPr/>
        </p:nvGrpSpPr>
        <p:grpSpPr>
          <a:xfrm>
            <a:off x="4931054" y="725318"/>
            <a:ext cx="89195" cy="89194"/>
            <a:chOff x="6326324" y="3355974"/>
            <a:chExt cx="192085" cy="192085"/>
          </a:xfrm>
        </p:grpSpPr>
        <p:sp>
          <p:nvSpPr>
            <p:cNvPr id="79" name="Line 13"/>
            <p:cNvSpPr>
              <a:spLocks noChangeShapeType="1"/>
            </p:cNvSpPr>
            <p:nvPr/>
          </p:nvSpPr>
          <p:spPr bwMode="auto">
            <a:xfrm flipH="1" flipV="1">
              <a:off x="6422368" y="3355974"/>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0" name="Line 13"/>
            <p:cNvSpPr>
              <a:spLocks noChangeShapeType="1"/>
            </p:cNvSpPr>
            <p:nvPr/>
          </p:nvSpPr>
          <p:spPr bwMode="auto">
            <a:xfrm rot="16200000" flipH="1" flipV="1">
              <a:off x="6422367" y="3349625"/>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78" name="Line 13"/>
          <p:cNvSpPr>
            <a:spLocks noChangeShapeType="1"/>
          </p:cNvSpPr>
          <p:nvPr/>
        </p:nvSpPr>
        <p:spPr bwMode="auto">
          <a:xfrm rot="16200000" flipH="1" flipV="1">
            <a:off x="4045597" y="754456"/>
            <a:ext cx="166" cy="52261"/>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151" name="Object 3"/>
          <p:cNvGraphicFramePr>
            <a:graphicFrameLocks noChangeAspect="1"/>
          </p:cNvGraphicFramePr>
          <p:nvPr>
            <p:extLst>
              <p:ext uri="{D42A27DB-BD31-4B8C-83A1-F6EECF244321}">
                <p14:modId xmlns:p14="http://schemas.microsoft.com/office/powerpoint/2010/main" val="926927130"/>
              </p:ext>
            </p:extLst>
          </p:nvPr>
        </p:nvGraphicFramePr>
        <p:xfrm>
          <a:off x="6782046" y="168002"/>
          <a:ext cx="481175" cy="338030"/>
        </p:xfrm>
        <a:graphic>
          <a:graphicData uri="http://schemas.openxmlformats.org/presentationml/2006/ole">
            <mc:AlternateContent xmlns:mc="http://schemas.openxmlformats.org/markup-compatibility/2006">
              <mc:Choice xmlns:v="urn:schemas-microsoft-com:vml" Requires="v">
                <p:oleObj spid="_x0000_s3163872" name="Equation" r:id="rId13" imgW="342900" imgH="241300" progId="Equation.DSMT4">
                  <p:embed/>
                </p:oleObj>
              </mc:Choice>
              <mc:Fallback>
                <p:oleObj name="Equation" r:id="rId13" imgW="342900" imgH="241300" progId="Equation.DSMT4">
                  <p:embed/>
                  <p:pic>
                    <p:nvPicPr>
                      <p:cNvPr id="0" name=""/>
                      <p:cNvPicPr>
                        <a:picLocks noChangeAspect="1" noChangeArrowheads="1"/>
                      </p:cNvPicPr>
                      <p:nvPr/>
                    </p:nvPicPr>
                    <p:blipFill>
                      <a:blip r:embed="rId5"/>
                      <a:srcRect/>
                      <a:stretch>
                        <a:fillRect/>
                      </a:stretch>
                    </p:blipFill>
                    <p:spPr bwMode="auto">
                      <a:xfrm>
                        <a:off x="6782046" y="168002"/>
                        <a:ext cx="481175" cy="338030"/>
                      </a:xfrm>
                      <a:prstGeom prst="rect">
                        <a:avLst/>
                      </a:prstGeom>
                      <a:noFill/>
                      <a:ln>
                        <a:noFill/>
                      </a:ln>
                      <a:effectLst/>
                    </p:spPr>
                  </p:pic>
                </p:oleObj>
              </mc:Fallback>
            </mc:AlternateContent>
          </a:graphicData>
        </a:graphic>
      </p:graphicFrame>
      <p:sp>
        <p:nvSpPr>
          <p:cNvPr id="152" name="Line 8"/>
          <p:cNvSpPr>
            <a:spLocks noChangeShapeType="1"/>
          </p:cNvSpPr>
          <p:nvPr/>
        </p:nvSpPr>
        <p:spPr bwMode="auto">
          <a:xfrm flipH="1" flipV="1">
            <a:off x="7173097" y="1795172"/>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3" name="Line 9"/>
          <p:cNvSpPr>
            <a:spLocks noChangeShapeType="1"/>
          </p:cNvSpPr>
          <p:nvPr/>
        </p:nvSpPr>
        <p:spPr bwMode="auto">
          <a:xfrm flipH="1" flipV="1">
            <a:off x="6123962" y="1798810"/>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4" name="Line 10"/>
          <p:cNvSpPr>
            <a:spLocks noChangeShapeType="1"/>
          </p:cNvSpPr>
          <p:nvPr/>
        </p:nvSpPr>
        <p:spPr bwMode="auto">
          <a:xfrm flipH="1" flipV="1">
            <a:off x="7165820" y="1546611"/>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5" name="Line 11"/>
          <p:cNvSpPr>
            <a:spLocks noChangeShapeType="1"/>
          </p:cNvSpPr>
          <p:nvPr/>
        </p:nvSpPr>
        <p:spPr bwMode="auto">
          <a:xfrm flipH="1" flipV="1">
            <a:off x="6996017" y="1550249"/>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6" name="Line 12"/>
          <p:cNvSpPr>
            <a:spLocks noChangeShapeType="1"/>
          </p:cNvSpPr>
          <p:nvPr/>
        </p:nvSpPr>
        <p:spPr bwMode="auto">
          <a:xfrm flipV="1">
            <a:off x="8002702" y="1509024"/>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 name="Line 13"/>
          <p:cNvSpPr>
            <a:spLocks noChangeShapeType="1"/>
          </p:cNvSpPr>
          <p:nvPr/>
        </p:nvSpPr>
        <p:spPr bwMode="auto">
          <a:xfrm flipV="1">
            <a:off x="6125174" y="1419293"/>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8" name="Line 15"/>
          <p:cNvSpPr>
            <a:spLocks noChangeShapeType="1"/>
          </p:cNvSpPr>
          <p:nvPr/>
        </p:nvSpPr>
        <p:spPr bwMode="auto">
          <a:xfrm flipV="1">
            <a:off x="6120323" y="663917"/>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9" name="Line 24"/>
          <p:cNvSpPr>
            <a:spLocks noChangeShapeType="1"/>
          </p:cNvSpPr>
          <p:nvPr/>
        </p:nvSpPr>
        <p:spPr bwMode="auto">
          <a:xfrm rot="5400000" flipV="1">
            <a:off x="7717377" y="393141"/>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60" name="Group 159"/>
          <p:cNvGrpSpPr/>
          <p:nvPr/>
        </p:nvGrpSpPr>
        <p:grpSpPr>
          <a:xfrm rot="10800000">
            <a:off x="6586413" y="528091"/>
            <a:ext cx="860174" cy="270406"/>
            <a:chOff x="6723082" y="1703361"/>
            <a:chExt cx="676901" cy="212792"/>
          </a:xfrm>
        </p:grpSpPr>
        <p:sp>
          <p:nvSpPr>
            <p:cNvPr id="184"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5"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6"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7"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8"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9"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0"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1"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2"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3"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4"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5"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6"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7"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61" name="Group 45"/>
          <p:cNvGrpSpPr>
            <a:grpSpLocks/>
          </p:cNvGrpSpPr>
          <p:nvPr/>
        </p:nvGrpSpPr>
        <p:grpSpPr bwMode="auto">
          <a:xfrm flipH="1" flipV="1">
            <a:off x="7894756" y="985228"/>
            <a:ext cx="219530" cy="521371"/>
            <a:chOff x="3485" y="1922"/>
            <a:chExt cx="181" cy="678"/>
          </a:xfrm>
        </p:grpSpPr>
        <p:sp>
          <p:nvSpPr>
            <p:cNvPr id="179"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0"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1"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2"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3"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62" name="Line 46"/>
          <p:cNvSpPr>
            <a:spLocks noChangeShapeType="1"/>
          </p:cNvSpPr>
          <p:nvPr/>
        </p:nvSpPr>
        <p:spPr bwMode="auto">
          <a:xfrm flipH="1" flipV="1">
            <a:off x="7996638" y="674829"/>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3" name="Line 13"/>
          <p:cNvSpPr>
            <a:spLocks noChangeShapeType="1"/>
          </p:cNvSpPr>
          <p:nvPr/>
        </p:nvSpPr>
        <p:spPr bwMode="auto">
          <a:xfrm flipV="1">
            <a:off x="6123962" y="663917"/>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164" name="Object 3"/>
          <p:cNvGraphicFramePr>
            <a:graphicFrameLocks noChangeAspect="1"/>
          </p:cNvGraphicFramePr>
          <p:nvPr>
            <p:extLst>
              <p:ext uri="{D42A27DB-BD31-4B8C-83A1-F6EECF244321}">
                <p14:modId xmlns:p14="http://schemas.microsoft.com/office/powerpoint/2010/main" val="2162605878"/>
              </p:ext>
            </p:extLst>
          </p:nvPr>
        </p:nvGraphicFramePr>
        <p:xfrm>
          <a:off x="8129216" y="1087070"/>
          <a:ext cx="231586" cy="213398"/>
        </p:xfrm>
        <a:graphic>
          <a:graphicData uri="http://schemas.openxmlformats.org/presentationml/2006/ole">
            <mc:AlternateContent xmlns:mc="http://schemas.openxmlformats.org/markup-compatibility/2006">
              <mc:Choice xmlns:v="urn:schemas-microsoft-com:vml" Requires="v">
                <p:oleObj spid="_x0000_s3163873" name="Equation" r:id="rId14" imgW="165100" imgH="152400" progId="Equation.DSMT4">
                  <p:embed/>
                </p:oleObj>
              </mc:Choice>
              <mc:Fallback>
                <p:oleObj name="Equation" r:id="rId14" imgW="165100" imgH="152400" progId="Equation.DSMT4">
                  <p:embed/>
                  <p:pic>
                    <p:nvPicPr>
                      <p:cNvPr id="0" name=""/>
                      <p:cNvPicPr>
                        <a:picLocks noChangeAspect="1" noChangeArrowheads="1"/>
                      </p:cNvPicPr>
                      <p:nvPr/>
                    </p:nvPicPr>
                    <p:blipFill>
                      <a:blip r:embed="rId7"/>
                      <a:srcRect/>
                      <a:stretch>
                        <a:fillRect/>
                      </a:stretch>
                    </p:blipFill>
                    <p:spPr bwMode="auto">
                      <a:xfrm>
                        <a:off x="8129216" y="1087070"/>
                        <a:ext cx="231586" cy="213398"/>
                      </a:xfrm>
                      <a:prstGeom prst="rect">
                        <a:avLst/>
                      </a:prstGeom>
                      <a:noFill/>
                      <a:ln>
                        <a:noFill/>
                      </a:ln>
                      <a:effectLst/>
                    </p:spPr>
                  </p:pic>
                </p:oleObj>
              </mc:Fallback>
            </mc:AlternateContent>
          </a:graphicData>
        </a:graphic>
      </p:graphicFrame>
      <p:graphicFrame>
        <p:nvGraphicFramePr>
          <p:cNvPr id="165" name="Object 3"/>
          <p:cNvGraphicFramePr>
            <a:graphicFrameLocks noChangeAspect="1"/>
          </p:cNvGraphicFramePr>
          <p:nvPr>
            <p:extLst>
              <p:ext uri="{D42A27DB-BD31-4B8C-83A1-F6EECF244321}">
                <p14:modId xmlns:p14="http://schemas.microsoft.com/office/powerpoint/2010/main" val="3740098288"/>
              </p:ext>
            </p:extLst>
          </p:nvPr>
        </p:nvGraphicFramePr>
        <p:xfrm>
          <a:off x="6982199" y="2054638"/>
          <a:ext cx="196424" cy="248561"/>
        </p:xfrm>
        <a:graphic>
          <a:graphicData uri="http://schemas.openxmlformats.org/presentationml/2006/ole">
            <mc:AlternateContent xmlns:mc="http://schemas.openxmlformats.org/markup-compatibility/2006">
              <mc:Choice xmlns:v="urn:schemas-microsoft-com:vml" Requires="v">
                <p:oleObj spid="_x0000_s3163874" name="Equation" r:id="rId15" imgW="139700" imgH="177800" progId="Equation.DSMT4">
                  <p:embed/>
                </p:oleObj>
              </mc:Choice>
              <mc:Fallback>
                <p:oleObj name="Equation" r:id="rId15" imgW="139700" imgH="177800" progId="Equation.DSMT4">
                  <p:embed/>
                  <p:pic>
                    <p:nvPicPr>
                      <p:cNvPr id="0" name=""/>
                      <p:cNvPicPr>
                        <a:picLocks noChangeAspect="1" noChangeArrowheads="1"/>
                      </p:cNvPicPr>
                      <p:nvPr/>
                    </p:nvPicPr>
                    <p:blipFill>
                      <a:blip r:embed="rId9"/>
                      <a:srcRect/>
                      <a:stretch>
                        <a:fillRect/>
                      </a:stretch>
                    </p:blipFill>
                    <p:spPr bwMode="auto">
                      <a:xfrm>
                        <a:off x="6982199" y="2054638"/>
                        <a:ext cx="196424" cy="248561"/>
                      </a:xfrm>
                      <a:prstGeom prst="rect">
                        <a:avLst/>
                      </a:prstGeom>
                      <a:noFill/>
                      <a:ln>
                        <a:noFill/>
                      </a:ln>
                      <a:effectLst/>
                    </p:spPr>
                  </p:pic>
                </p:oleObj>
              </mc:Fallback>
            </mc:AlternateContent>
          </a:graphicData>
        </a:graphic>
      </p:graphicFrame>
      <p:sp>
        <p:nvSpPr>
          <p:cNvPr id="166" name="Line 13"/>
          <p:cNvSpPr>
            <a:spLocks noChangeShapeType="1"/>
          </p:cNvSpPr>
          <p:nvPr/>
        </p:nvSpPr>
        <p:spPr bwMode="auto">
          <a:xfrm flipH="1" flipV="1">
            <a:off x="6122549" y="1182857"/>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169" name="Group 168"/>
          <p:cNvGrpSpPr/>
          <p:nvPr/>
        </p:nvGrpSpPr>
        <p:grpSpPr>
          <a:xfrm>
            <a:off x="6190436" y="1458092"/>
            <a:ext cx="294642" cy="241474"/>
            <a:chOff x="5913429" y="2616200"/>
            <a:chExt cx="385771" cy="316159"/>
          </a:xfrm>
        </p:grpSpPr>
        <p:sp>
          <p:nvSpPr>
            <p:cNvPr id="174" name="Freeform 173"/>
            <p:cNvSpPr/>
            <p:nvPr/>
          </p:nvSpPr>
          <p:spPr>
            <a:xfrm>
              <a:off x="5956300" y="2616200"/>
              <a:ext cx="342900" cy="316159"/>
            </a:xfrm>
            <a:custGeom>
              <a:avLst/>
              <a:gdLst>
                <a:gd name="connsiteX0" fmla="*/ 342900 w 342900"/>
                <a:gd name="connsiteY0" fmla="*/ 304800 h 316159"/>
                <a:gd name="connsiteX1" fmla="*/ 76200 w 342900"/>
                <a:gd name="connsiteY1" fmla="*/ 279400 h 316159"/>
                <a:gd name="connsiteX2" fmla="*/ 0 w 342900"/>
                <a:gd name="connsiteY2" fmla="*/ 0 h 316159"/>
              </a:gdLst>
              <a:ahLst/>
              <a:cxnLst>
                <a:cxn ang="0">
                  <a:pos x="connsiteX0" y="connsiteY0"/>
                </a:cxn>
                <a:cxn ang="0">
                  <a:pos x="connsiteX1" y="connsiteY1"/>
                </a:cxn>
                <a:cxn ang="0">
                  <a:pos x="connsiteX2" y="connsiteY2"/>
                </a:cxn>
              </a:cxnLst>
              <a:rect l="l" t="t" r="r" b="b"/>
              <a:pathLst>
                <a:path w="342900" h="316159">
                  <a:moveTo>
                    <a:pt x="342900" y="304800"/>
                  </a:moveTo>
                  <a:cubicBezTo>
                    <a:pt x="238125" y="317500"/>
                    <a:pt x="133350" y="330200"/>
                    <a:pt x="76200" y="279400"/>
                  </a:cubicBezTo>
                  <a:cubicBezTo>
                    <a:pt x="19050" y="228600"/>
                    <a:pt x="0" y="0"/>
                    <a:pt x="0" y="0"/>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5" name="Line 13"/>
            <p:cNvSpPr>
              <a:spLocks noChangeShapeType="1"/>
            </p:cNvSpPr>
            <p:nvPr/>
          </p:nvSpPr>
          <p:spPr bwMode="auto">
            <a:xfrm flipV="1">
              <a:off x="5913429" y="2623352"/>
              <a:ext cx="42871" cy="119063"/>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6" name="Line 13"/>
            <p:cNvSpPr>
              <a:spLocks noChangeShapeType="1"/>
            </p:cNvSpPr>
            <p:nvPr/>
          </p:nvSpPr>
          <p:spPr bwMode="auto">
            <a:xfrm>
              <a:off x="5956300" y="2624930"/>
              <a:ext cx="66675" cy="107165"/>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170" name="Group 169"/>
          <p:cNvGrpSpPr/>
          <p:nvPr/>
        </p:nvGrpSpPr>
        <p:grpSpPr>
          <a:xfrm>
            <a:off x="6440329" y="729187"/>
            <a:ext cx="146710" cy="146709"/>
            <a:chOff x="6326324" y="3355974"/>
            <a:chExt cx="192085" cy="192085"/>
          </a:xfrm>
        </p:grpSpPr>
        <p:sp>
          <p:nvSpPr>
            <p:cNvPr id="172" name="Line 13"/>
            <p:cNvSpPr>
              <a:spLocks noChangeShapeType="1"/>
            </p:cNvSpPr>
            <p:nvPr/>
          </p:nvSpPr>
          <p:spPr bwMode="auto">
            <a:xfrm flipH="1" flipV="1">
              <a:off x="6422368" y="3355974"/>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3" name="Line 13"/>
            <p:cNvSpPr>
              <a:spLocks noChangeShapeType="1"/>
            </p:cNvSpPr>
            <p:nvPr/>
          </p:nvSpPr>
          <p:spPr bwMode="auto">
            <a:xfrm rot="16200000" flipH="1" flipV="1">
              <a:off x="6422367" y="3349625"/>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171" name="Line 13"/>
          <p:cNvSpPr>
            <a:spLocks noChangeShapeType="1"/>
          </p:cNvSpPr>
          <p:nvPr/>
        </p:nvSpPr>
        <p:spPr bwMode="auto">
          <a:xfrm rot="16200000" flipH="1" flipV="1">
            <a:off x="7535830" y="699962"/>
            <a:ext cx="0" cy="14671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33" name="Group 332"/>
          <p:cNvGrpSpPr/>
          <p:nvPr/>
        </p:nvGrpSpPr>
        <p:grpSpPr>
          <a:xfrm>
            <a:off x="4325763" y="861443"/>
            <a:ext cx="393700" cy="139006"/>
            <a:chOff x="152400" y="948631"/>
            <a:chExt cx="393700" cy="139006"/>
          </a:xfrm>
        </p:grpSpPr>
        <p:cxnSp>
          <p:nvCxnSpPr>
            <p:cNvPr id="334" name="Straight Connector 333"/>
            <p:cNvCxnSpPr/>
            <p:nvPr/>
          </p:nvCxnSpPr>
          <p:spPr>
            <a:xfrm>
              <a:off x="152400" y="1018902"/>
              <a:ext cx="393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p:nvCxnSpPr>
          <p:spPr>
            <a:xfrm>
              <a:off x="393700" y="948631"/>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36" name="Straight Connector 335"/>
            <p:cNvCxnSpPr/>
            <p:nvPr/>
          </p:nvCxnSpPr>
          <p:spPr>
            <a:xfrm flipV="1">
              <a:off x="393700" y="1021235"/>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337" name="Group 336"/>
          <p:cNvGrpSpPr/>
          <p:nvPr/>
        </p:nvGrpSpPr>
        <p:grpSpPr>
          <a:xfrm>
            <a:off x="6865778" y="869831"/>
            <a:ext cx="329497" cy="121053"/>
            <a:chOff x="152400" y="948631"/>
            <a:chExt cx="393700" cy="139006"/>
          </a:xfrm>
        </p:grpSpPr>
        <p:cxnSp>
          <p:nvCxnSpPr>
            <p:cNvPr id="338" name="Straight Connector 337"/>
            <p:cNvCxnSpPr/>
            <p:nvPr/>
          </p:nvCxnSpPr>
          <p:spPr>
            <a:xfrm>
              <a:off x="152400" y="1018902"/>
              <a:ext cx="393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39" name="Straight Connector 338"/>
            <p:cNvCxnSpPr/>
            <p:nvPr/>
          </p:nvCxnSpPr>
          <p:spPr>
            <a:xfrm>
              <a:off x="393700" y="948631"/>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40" name="Straight Connector 339"/>
            <p:cNvCxnSpPr/>
            <p:nvPr/>
          </p:nvCxnSpPr>
          <p:spPr>
            <a:xfrm flipV="1">
              <a:off x="393700" y="1021235"/>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361" name="Group 360"/>
          <p:cNvGrpSpPr/>
          <p:nvPr/>
        </p:nvGrpSpPr>
        <p:grpSpPr>
          <a:xfrm>
            <a:off x="1890058" y="858422"/>
            <a:ext cx="139617" cy="72604"/>
            <a:chOff x="152400" y="948631"/>
            <a:chExt cx="393700" cy="139006"/>
          </a:xfrm>
        </p:grpSpPr>
        <p:cxnSp>
          <p:nvCxnSpPr>
            <p:cNvPr id="362" name="Straight Connector 361"/>
            <p:cNvCxnSpPr/>
            <p:nvPr/>
          </p:nvCxnSpPr>
          <p:spPr>
            <a:xfrm>
              <a:off x="152400" y="1018902"/>
              <a:ext cx="393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63" name="Straight Connector 362"/>
            <p:cNvCxnSpPr/>
            <p:nvPr/>
          </p:nvCxnSpPr>
          <p:spPr>
            <a:xfrm>
              <a:off x="393700" y="948631"/>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64" name="Straight Connector 363"/>
            <p:cNvCxnSpPr/>
            <p:nvPr/>
          </p:nvCxnSpPr>
          <p:spPr>
            <a:xfrm flipV="1">
              <a:off x="393700" y="1021235"/>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grpSp>
      <p:graphicFrame>
        <p:nvGraphicFramePr>
          <p:cNvPr id="198" name="Object 3"/>
          <p:cNvGraphicFramePr>
            <a:graphicFrameLocks noChangeAspect="1"/>
          </p:cNvGraphicFramePr>
          <p:nvPr>
            <p:extLst>
              <p:ext uri="{D42A27DB-BD31-4B8C-83A1-F6EECF244321}">
                <p14:modId xmlns:p14="http://schemas.microsoft.com/office/powerpoint/2010/main" val="2974027482"/>
              </p:ext>
            </p:extLst>
          </p:nvPr>
        </p:nvGraphicFramePr>
        <p:xfrm>
          <a:off x="1765752" y="2306564"/>
          <a:ext cx="481175" cy="338030"/>
        </p:xfrm>
        <a:graphic>
          <a:graphicData uri="http://schemas.openxmlformats.org/presentationml/2006/ole">
            <mc:AlternateContent xmlns:mc="http://schemas.openxmlformats.org/markup-compatibility/2006">
              <mc:Choice xmlns:v="urn:schemas-microsoft-com:vml" Requires="v">
                <p:oleObj spid="_x0000_s3163875" name="Equation" r:id="rId16" imgW="342900" imgH="241300" progId="Equation.DSMT4">
                  <p:embed/>
                </p:oleObj>
              </mc:Choice>
              <mc:Fallback>
                <p:oleObj name="Equation" r:id="rId16" imgW="342900" imgH="241300" progId="Equation.DSMT4">
                  <p:embed/>
                  <p:pic>
                    <p:nvPicPr>
                      <p:cNvPr id="0" name=""/>
                      <p:cNvPicPr>
                        <a:picLocks noChangeAspect="1" noChangeArrowheads="1"/>
                      </p:cNvPicPr>
                      <p:nvPr/>
                    </p:nvPicPr>
                    <p:blipFill>
                      <a:blip r:embed="rId5"/>
                      <a:srcRect/>
                      <a:stretch>
                        <a:fillRect/>
                      </a:stretch>
                    </p:blipFill>
                    <p:spPr bwMode="auto">
                      <a:xfrm>
                        <a:off x="1765752" y="2306564"/>
                        <a:ext cx="481175" cy="338030"/>
                      </a:xfrm>
                      <a:prstGeom prst="rect">
                        <a:avLst/>
                      </a:prstGeom>
                      <a:noFill/>
                      <a:ln>
                        <a:noFill/>
                      </a:ln>
                      <a:effectLst/>
                    </p:spPr>
                  </p:pic>
                </p:oleObj>
              </mc:Fallback>
            </mc:AlternateContent>
          </a:graphicData>
        </a:graphic>
      </p:graphicFrame>
      <p:sp>
        <p:nvSpPr>
          <p:cNvPr id="199" name="Line 8"/>
          <p:cNvSpPr>
            <a:spLocks noChangeShapeType="1"/>
          </p:cNvSpPr>
          <p:nvPr/>
        </p:nvSpPr>
        <p:spPr bwMode="auto">
          <a:xfrm flipH="1" flipV="1">
            <a:off x="2156803" y="3933734"/>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0" name="Line 9"/>
          <p:cNvSpPr>
            <a:spLocks noChangeShapeType="1"/>
          </p:cNvSpPr>
          <p:nvPr/>
        </p:nvSpPr>
        <p:spPr bwMode="auto">
          <a:xfrm flipH="1" flipV="1">
            <a:off x="1107668" y="3937372"/>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1" name="Line 10"/>
          <p:cNvSpPr>
            <a:spLocks noChangeShapeType="1"/>
          </p:cNvSpPr>
          <p:nvPr/>
        </p:nvSpPr>
        <p:spPr bwMode="auto">
          <a:xfrm flipH="1" flipV="1">
            <a:off x="2149526" y="3685173"/>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2" name="Line 11"/>
          <p:cNvSpPr>
            <a:spLocks noChangeShapeType="1"/>
          </p:cNvSpPr>
          <p:nvPr/>
        </p:nvSpPr>
        <p:spPr bwMode="auto">
          <a:xfrm flipH="1" flipV="1">
            <a:off x="1979723" y="3688811"/>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3" name="Line 12"/>
          <p:cNvSpPr>
            <a:spLocks noChangeShapeType="1"/>
          </p:cNvSpPr>
          <p:nvPr/>
        </p:nvSpPr>
        <p:spPr bwMode="auto">
          <a:xfrm flipV="1">
            <a:off x="2986408" y="3647586"/>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4" name="Line 13"/>
          <p:cNvSpPr>
            <a:spLocks noChangeShapeType="1"/>
          </p:cNvSpPr>
          <p:nvPr/>
        </p:nvSpPr>
        <p:spPr bwMode="auto">
          <a:xfrm flipV="1">
            <a:off x="1108880" y="3557855"/>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5" name="Line 15"/>
          <p:cNvSpPr>
            <a:spLocks noChangeShapeType="1"/>
          </p:cNvSpPr>
          <p:nvPr/>
        </p:nvSpPr>
        <p:spPr bwMode="auto">
          <a:xfrm flipV="1">
            <a:off x="1104029" y="2802479"/>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6" name="Line 24"/>
          <p:cNvSpPr>
            <a:spLocks noChangeShapeType="1"/>
          </p:cNvSpPr>
          <p:nvPr/>
        </p:nvSpPr>
        <p:spPr bwMode="auto">
          <a:xfrm rot="5400000" flipV="1">
            <a:off x="2701083" y="2531703"/>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07" name="Group 206"/>
          <p:cNvGrpSpPr/>
          <p:nvPr/>
        </p:nvGrpSpPr>
        <p:grpSpPr>
          <a:xfrm rot="10800000">
            <a:off x="1570119" y="2666653"/>
            <a:ext cx="860174" cy="270406"/>
            <a:chOff x="6723082" y="1703361"/>
            <a:chExt cx="676901" cy="212792"/>
          </a:xfrm>
        </p:grpSpPr>
        <p:sp>
          <p:nvSpPr>
            <p:cNvPr id="208"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09"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0"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1"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2"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3"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4"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5"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6"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7"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8"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9"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20"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21"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22" name="Group 45"/>
          <p:cNvGrpSpPr>
            <a:grpSpLocks/>
          </p:cNvGrpSpPr>
          <p:nvPr/>
        </p:nvGrpSpPr>
        <p:grpSpPr bwMode="auto">
          <a:xfrm flipH="1" flipV="1">
            <a:off x="2878462" y="3123790"/>
            <a:ext cx="219530" cy="521371"/>
            <a:chOff x="3485" y="1922"/>
            <a:chExt cx="181" cy="678"/>
          </a:xfrm>
        </p:grpSpPr>
        <p:sp>
          <p:nvSpPr>
            <p:cNvPr id="223"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4"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5"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6"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7"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28" name="Line 46"/>
          <p:cNvSpPr>
            <a:spLocks noChangeShapeType="1"/>
          </p:cNvSpPr>
          <p:nvPr/>
        </p:nvSpPr>
        <p:spPr bwMode="auto">
          <a:xfrm flipH="1" flipV="1">
            <a:off x="2980344" y="2813391"/>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9" name="Line 13"/>
          <p:cNvSpPr>
            <a:spLocks noChangeShapeType="1"/>
          </p:cNvSpPr>
          <p:nvPr/>
        </p:nvSpPr>
        <p:spPr bwMode="auto">
          <a:xfrm flipV="1">
            <a:off x="1107668" y="2802479"/>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230" name="Object 3"/>
          <p:cNvGraphicFramePr>
            <a:graphicFrameLocks noChangeAspect="1"/>
          </p:cNvGraphicFramePr>
          <p:nvPr>
            <p:extLst>
              <p:ext uri="{D42A27DB-BD31-4B8C-83A1-F6EECF244321}">
                <p14:modId xmlns:p14="http://schemas.microsoft.com/office/powerpoint/2010/main" val="1498598962"/>
              </p:ext>
            </p:extLst>
          </p:nvPr>
        </p:nvGraphicFramePr>
        <p:xfrm>
          <a:off x="3112922" y="3225632"/>
          <a:ext cx="231586" cy="213398"/>
        </p:xfrm>
        <a:graphic>
          <a:graphicData uri="http://schemas.openxmlformats.org/presentationml/2006/ole">
            <mc:AlternateContent xmlns:mc="http://schemas.openxmlformats.org/markup-compatibility/2006">
              <mc:Choice xmlns:v="urn:schemas-microsoft-com:vml" Requires="v">
                <p:oleObj spid="_x0000_s3163876" name="Equation" r:id="rId17" imgW="165100" imgH="152400" progId="Equation.DSMT4">
                  <p:embed/>
                </p:oleObj>
              </mc:Choice>
              <mc:Fallback>
                <p:oleObj name="Equation" r:id="rId17" imgW="165100" imgH="152400" progId="Equation.DSMT4">
                  <p:embed/>
                  <p:pic>
                    <p:nvPicPr>
                      <p:cNvPr id="0" name=""/>
                      <p:cNvPicPr>
                        <a:picLocks noChangeAspect="1" noChangeArrowheads="1"/>
                      </p:cNvPicPr>
                      <p:nvPr/>
                    </p:nvPicPr>
                    <p:blipFill>
                      <a:blip r:embed="rId7"/>
                      <a:srcRect/>
                      <a:stretch>
                        <a:fillRect/>
                      </a:stretch>
                    </p:blipFill>
                    <p:spPr bwMode="auto">
                      <a:xfrm>
                        <a:off x="3112922" y="3225632"/>
                        <a:ext cx="231586" cy="213398"/>
                      </a:xfrm>
                      <a:prstGeom prst="rect">
                        <a:avLst/>
                      </a:prstGeom>
                      <a:noFill/>
                      <a:ln>
                        <a:noFill/>
                      </a:ln>
                      <a:effectLst/>
                    </p:spPr>
                  </p:pic>
                </p:oleObj>
              </mc:Fallback>
            </mc:AlternateContent>
          </a:graphicData>
        </a:graphic>
      </p:graphicFrame>
      <p:graphicFrame>
        <p:nvGraphicFramePr>
          <p:cNvPr id="231" name="Object 3"/>
          <p:cNvGraphicFramePr>
            <a:graphicFrameLocks noChangeAspect="1"/>
          </p:cNvGraphicFramePr>
          <p:nvPr>
            <p:extLst>
              <p:ext uri="{D42A27DB-BD31-4B8C-83A1-F6EECF244321}">
                <p14:modId xmlns:p14="http://schemas.microsoft.com/office/powerpoint/2010/main" val="2664452091"/>
              </p:ext>
            </p:extLst>
          </p:nvPr>
        </p:nvGraphicFramePr>
        <p:xfrm>
          <a:off x="1965905" y="4193200"/>
          <a:ext cx="196424" cy="248561"/>
        </p:xfrm>
        <a:graphic>
          <a:graphicData uri="http://schemas.openxmlformats.org/presentationml/2006/ole">
            <mc:AlternateContent xmlns:mc="http://schemas.openxmlformats.org/markup-compatibility/2006">
              <mc:Choice xmlns:v="urn:schemas-microsoft-com:vml" Requires="v">
                <p:oleObj spid="_x0000_s3163877" name="Equation" r:id="rId18" imgW="139700" imgH="177800" progId="Equation.DSMT4">
                  <p:embed/>
                </p:oleObj>
              </mc:Choice>
              <mc:Fallback>
                <p:oleObj name="Equation" r:id="rId18" imgW="139700" imgH="177800" progId="Equation.DSMT4">
                  <p:embed/>
                  <p:pic>
                    <p:nvPicPr>
                      <p:cNvPr id="0" name=""/>
                      <p:cNvPicPr>
                        <a:picLocks noChangeAspect="1" noChangeArrowheads="1"/>
                      </p:cNvPicPr>
                      <p:nvPr/>
                    </p:nvPicPr>
                    <p:blipFill>
                      <a:blip r:embed="rId9"/>
                      <a:srcRect/>
                      <a:stretch>
                        <a:fillRect/>
                      </a:stretch>
                    </p:blipFill>
                    <p:spPr bwMode="auto">
                      <a:xfrm>
                        <a:off x="1965905" y="4193200"/>
                        <a:ext cx="196424" cy="248561"/>
                      </a:xfrm>
                      <a:prstGeom prst="rect">
                        <a:avLst/>
                      </a:prstGeom>
                      <a:noFill/>
                      <a:ln>
                        <a:noFill/>
                      </a:ln>
                      <a:effectLst/>
                    </p:spPr>
                  </p:pic>
                </p:oleObj>
              </mc:Fallback>
            </mc:AlternateContent>
          </a:graphicData>
        </a:graphic>
      </p:graphicFrame>
      <p:sp>
        <p:nvSpPr>
          <p:cNvPr id="232" name="Line 13"/>
          <p:cNvSpPr>
            <a:spLocks noChangeShapeType="1"/>
          </p:cNvSpPr>
          <p:nvPr/>
        </p:nvSpPr>
        <p:spPr bwMode="auto">
          <a:xfrm flipH="1" flipV="1">
            <a:off x="1106255" y="3321419"/>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241" name="Object 3"/>
          <p:cNvGraphicFramePr>
            <a:graphicFrameLocks noChangeAspect="1"/>
          </p:cNvGraphicFramePr>
          <p:nvPr>
            <p:extLst>
              <p:ext uri="{D42A27DB-BD31-4B8C-83A1-F6EECF244321}">
                <p14:modId xmlns:p14="http://schemas.microsoft.com/office/powerpoint/2010/main" val="3014841542"/>
              </p:ext>
            </p:extLst>
          </p:nvPr>
        </p:nvGraphicFramePr>
        <p:xfrm>
          <a:off x="4280352" y="2310433"/>
          <a:ext cx="481175" cy="338030"/>
        </p:xfrm>
        <a:graphic>
          <a:graphicData uri="http://schemas.openxmlformats.org/presentationml/2006/ole">
            <mc:AlternateContent xmlns:mc="http://schemas.openxmlformats.org/markup-compatibility/2006">
              <mc:Choice xmlns:v="urn:schemas-microsoft-com:vml" Requires="v">
                <p:oleObj spid="_x0000_s3163878" name="Equation" r:id="rId19" imgW="342900" imgH="241300" progId="Equation.DSMT4">
                  <p:embed/>
                </p:oleObj>
              </mc:Choice>
              <mc:Fallback>
                <p:oleObj name="Equation" r:id="rId19" imgW="342900" imgH="241300" progId="Equation.DSMT4">
                  <p:embed/>
                  <p:pic>
                    <p:nvPicPr>
                      <p:cNvPr id="0" name=""/>
                      <p:cNvPicPr>
                        <a:picLocks noChangeAspect="1" noChangeArrowheads="1"/>
                      </p:cNvPicPr>
                      <p:nvPr/>
                    </p:nvPicPr>
                    <p:blipFill>
                      <a:blip r:embed="rId5"/>
                      <a:srcRect/>
                      <a:stretch>
                        <a:fillRect/>
                      </a:stretch>
                    </p:blipFill>
                    <p:spPr bwMode="auto">
                      <a:xfrm>
                        <a:off x="4280352" y="2310433"/>
                        <a:ext cx="481175" cy="338030"/>
                      </a:xfrm>
                      <a:prstGeom prst="rect">
                        <a:avLst/>
                      </a:prstGeom>
                      <a:noFill/>
                      <a:ln>
                        <a:noFill/>
                      </a:ln>
                      <a:effectLst/>
                    </p:spPr>
                  </p:pic>
                </p:oleObj>
              </mc:Fallback>
            </mc:AlternateContent>
          </a:graphicData>
        </a:graphic>
      </p:graphicFrame>
      <p:sp>
        <p:nvSpPr>
          <p:cNvPr id="242" name="Line 8"/>
          <p:cNvSpPr>
            <a:spLocks noChangeShapeType="1"/>
          </p:cNvSpPr>
          <p:nvPr/>
        </p:nvSpPr>
        <p:spPr bwMode="auto">
          <a:xfrm flipH="1" flipV="1">
            <a:off x="4671403" y="3937603"/>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3" name="Line 9"/>
          <p:cNvSpPr>
            <a:spLocks noChangeShapeType="1"/>
          </p:cNvSpPr>
          <p:nvPr/>
        </p:nvSpPr>
        <p:spPr bwMode="auto">
          <a:xfrm flipH="1" flipV="1">
            <a:off x="3622268" y="3941241"/>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4" name="Line 10"/>
          <p:cNvSpPr>
            <a:spLocks noChangeShapeType="1"/>
          </p:cNvSpPr>
          <p:nvPr/>
        </p:nvSpPr>
        <p:spPr bwMode="auto">
          <a:xfrm flipH="1" flipV="1">
            <a:off x="4664126" y="3689042"/>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5" name="Line 11"/>
          <p:cNvSpPr>
            <a:spLocks noChangeShapeType="1"/>
          </p:cNvSpPr>
          <p:nvPr/>
        </p:nvSpPr>
        <p:spPr bwMode="auto">
          <a:xfrm flipH="1" flipV="1">
            <a:off x="4494323" y="3692680"/>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6" name="Line 12"/>
          <p:cNvSpPr>
            <a:spLocks noChangeShapeType="1"/>
          </p:cNvSpPr>
          <p:nvPr/>
        </p:nvSpPr>
        <p:spPr bwMode="auto">
          <a:xfrm flipV="1">
            <a:off x="5501008" y="3651455"/>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7" name="Line 13"/>
          <p:cNvSpPr>
            <a:spLocks noChangeShapeType="1"/>
          </p:cNvSpPr>
          <p:nvPr/>
        </p:nvSpPr>
        <p:spPr bwMode="auto">
          <a:xfrm flipV="1">
            <a:off x="3623480" y="3561724"/>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8" name="Line 15"/>
          <p:cNvSpPr>
            <a:spLocks noChangeShapeType="1"/>
          </p:cNvSpPr>
          <p:nvPr/>
        </p:nvSpPr>
        <p:spPr bwMode="auto">
          <a:xfrm flipV="1">
            <a:off x="3618629" y="2806348"/>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9" name="Line 24"/>
          <p:cNvSpPr>
            <a:spLocks noChangeShapeType="1"/>
          </p:cNvSpPr>
          <p:nvPr/>
        </p:nvSpPr>
        <p:spPr bwMode="auto">
          <a:xfrm rot="5400000" flipV="1">
            <a:off x="5215683" y="2535572"/>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50" name="Group 249"/>
          <p:cNvGrpSpPr/>
          <p:nvPr/>
        </p:nvGrpSpPr>
        <p:grpSpPr>
          <a:xfrm rot="10800000">
            <a:off x="4084719" y="2670522"/>
            <a:ext cx="860174" cy="270406"/>
            <a:chOff x="6723082" y="1703361"/>
            <a:chExt cx="676901" cy="212792"/>
          </a:xfrm>
        </p:grpSpPr>
        <p:sp>
          <p:nvSpPr>
            <p:cNvPr id="251"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2"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3"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4"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5"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6"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7"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8"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59"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0"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1"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2"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3"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64"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265" name="Group 45"/>
          <p:cNvGrpSpPr>
            <a:grpSpLocks/>
          </p:cNvGrpSpPr>
          <p:nvPr/>
        </p:nvGrpSpPr>
        <p:grpSpPr bwMode="auto">
          <a:xfrm flipH="1" flipV="1">
            <a:off x="5393062" y="3127659"/>
            <a:ext cx="219530" cy="521371"/>
            <a:chOff x="3485" y="1922"/>
            <a:chExt cx="181" cy="678"/>
          </a:xfrm>
        </p:grpSpPr>
        <p:sp>
          <p:nvSpPr>
            <p:cNvPr id="266"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7"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8"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69"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0"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271" name="Line 46"/>
          <p:cNvSpPr>
            <a:spLocks noChangeShapeType="1"/>
          </p:cNvSpPr>
          <p:nvPr/>
        </p:nvSpPr>
        <p:spPr bwMode="auto">
          <a:xfrm flipH="1" flipV="1">
            <a:off x="5494944" y="2817260"/>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72" name="Line 13"/>
          <p:cNvSpPr>
            <a:spLocks noChangeShapeType="1"/>
          </p:cNvSpPr>
          <p:nvPr/>
        </p:nvSpPr>
        <p:spPr bwMode="auto">
          <a:xfrm flipV="1">
            <a:off x="3622268" y="2806348"/>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273" name="Object 3"/>
          <p:cNvGraphicFramePr>
            <a:graphicFrameLocks noChangeAspect="1"/>
          </p:cNvGraphicFramePr>
          <p:nvPr>
            <p:extLst>
              <p:ext uri="{D42A27DB-BD31-4B8C-83A1-F6EECF244321}">
                <p14:modId xmlns:p14="http://schemas.microsoft.com/office/powerpoint/2010/main" val="683100756"/>
              </p:ext>
            </p:extLst>
          </p:nvPr>
        </p:nvGraphicFramePr>
        <p:xfrm>
          <a:off x="5627522" y="3229501"/>
          <a:ext cx="231586" cy="213398"/>
        </p:xfrm>
        <a:graphic>
          <a:graphicData uri="http://schemas.openxmlformats.org/presentationml/2006/ole">
            <mc:AlternateContent xmlns:mc="http://schemas.openxmlformats.org/markup-compatibility/2006">
              <mc:Choice xmlns:v="urn:schemas-microsoft-com:vml" Requires="v">
                <p:oleObj spid="_x0000_s3163879" name="Equation" r:id="rId20" imgW="165100" imgH="152400" progId="Equation.DSMT4">
                  <p:embed/>
                </p:oleObj>
              </mc:Choice>
              <mc:Fallback>
                <p:oleObj name="Equation" r:id="rId20" imgW="165100" imgH="152400" progId="Equation.DSMT4">
                  <p:embed/>
                  <p:pic>
                    <p:nvPicPr>
                      <p:cNvPr id="0" name=""/>
                      <p:cNvPicPr>
                        <a:picLocks noChangeAspect="1" noChangeArrowheads="1"/>
                      </p:cNvPicPr>
                      <p:nvPr/>
                    </p:nvPicPr>
                    <p:blipFill>
                      <a:blip r:embed="rId7"/>
                      <a:srcRect/>
                      <a:stretch>
                        <a:fillRect/>
                      </a:stretch>
                    </p:blipFill>
                    <p:spPr bwMode="auto">
                      <a:xfrm>
                        <a:off x="5627522" y="3229501"/>
                        <a:ext cx="231586" cy="213398"/>
                      </a:xfrm>
                      <a:prstGeom prst="rect">
                        <a:avLst/>
                      </a:prstGeom>
                      <a:noFill/>
                      <a:ln>
                        <a:noFill/>
                      </a:ln>
                      <a:effectLst/>
                    </p:spPr>
                  </p:pic>
                </p:oleObj>
              </mc:Fallback>
            </mc:AlternateContent>
          </a:graphicData>
        </a:graphic>
      </p:graphicFrame>
      <p:graphicFrame>
        <p:nvGraphicFramePr>
          <p:cNvPr id="274" name="Object 3"/>
          <p:cNvGraphicFramePr>
            <a:graphicFrameLocks noChangeAspect="1"/>
          </p:cNvGraphicFramePr>
          <p:nvPr>
            <p:extLst>
              <p:ext uri="{D42A27DB-BD31-4B8C-83A1-F6EECF244321}">
                <p14:modId xmlns:p14="http://schemas.microsoft.com/office/powerpoint/2010/main" val="433996130"/>
              </p:ext>
            </p:extLst>
          </p:nvPr>
        </p:nvGraphicFramePr>
        <p:xfrm>
          <a:off x="4480505" y="4197069"/>
          <a:ext cx="196424" cy="248561"/>
        </p:xfrm>
        <a:graphic>
          <a:graphicData uri="http://schemas.openxmlformats.org/presentationml/2006/ole">
            <mc:AlternateContent xmlns:mc="http://schemas.openxmlformats.org/markup-compatibility/2006">
              <mc:Choice xmlns:v="urn:schemas-microsoft-com:vml" Requires="v">
                <p:oleObj spid="_x0000_s3163880" name="Equation" r:id="rId21" imgW="139700" imgH="177800" progId="Equation.DSMT4">
                  <p:embed/>
                </p:oleObj>
              </mc:Choice>
              <mc:Fallback>
                <p:oleObj name="Equation" r:id="rId21" imgW="139700" imgH="177800" progId="Equation.DSMT4">
                  <p:embed/>
                  <p:pic>
                    <p:nvPicPr>
                      <p:cNvPr id="0" name=""/>
                      <p:cNvPicPr>
                        <a:picLocks noChangeAspect="1" noChangeArrowheads="1"/>
                      </p:cNvPicPr>
                      <p:nvPr/>
                    </p:nvPicPr>
                    <p:blipFill>
                      <a:blip r:embed="rId9"/>
                      <a:srcRect/>
                      <a:stretch>
                        <a:fillRect/>
                      </a:stretch>
                    </p:blipFill>
                    <p:spPr bwMode="auto">
                      <a:xfrm>
                        <a:off x="4480505" y="4197069"/>
                        <a:ext cx="196424" cy="248561"/>
                      </a:xfrm>
                      <a:prstGeom prst="rect">
                        <a:avLst/>
                      </a:prstGeom>
                      <a:noFill/>
                      <a:ln>
                        <a:noFill/>
                      </a:ln>
                      <a:effectLst/>
                    </p:spPr>
                  </p:pic>
                </p:oleObj>
              </mc:Fallback>
            </mc:AlternateContent>
          </a:graphicData>
        </a:graphic>
      </p:graphicFrame>
      <p:sp>
        <p:nvSpPr>
          <p:cNvPr id="275" name="Line 13"/>
          <p:cNvSpPr>
            <a:spLocks noChangeShapeType="1"/>
          </p:cNvSpPr>
          <p:nvPr/>
        </p:nvSpPr>
        <p:spPr bwMode="auto">
          <a:xfrm flipH="1" flipV="1">
            <a:off x="3620855" y="3325288"/>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80" name="Group 279"/>
          <p:cNvGrpSpPr/>
          <p:nvPr/>
        </p:nvGrpSpPr>
        <p:grpSpPr>
          <a:xfrm flipH="1">
            <a:off x="7559258" y="3526849"/>
            <a:ext cx="294642" cy="241474"/>
            <a:chOff x="5913429" y="2616200"/>
            <a:chExt cx="385771" cy="316159"/>
          </a:xfrm>
        </p:grpSpPr>
        <p:sp>
          <p:nvSpPr>
            <p:cNvPr id="281" name="Freeform 280"/>
            <p:cNvSpPr/>
            <p:nvPr/>
          </p:nvSpPr>
          <p:spPr>
            <a:xfrm>
              <a:off x="5956300" y="2616200"/>
              <a:ext cx="342900" cy="316159"/>
            </a:xfrm>
            <a:custGeom>
              <a:avLst/>
              <a:gdLst>
                <a:gd name="connsiteX0" fmla="*/ 342900 w 342900"/>
                <a:gd name="connsiteY0" fmla="*/ 304800 h 316159"/>
                <a:gd name="connsiteX1" fmla="*/ 76200 w 342900"/>
                <a:gd name="connsiteY1" fmla="*/ 279400 h 316159"/>
                <a:gd name="connsiteX2" fmla="*/ 0 w 342900"/>
                <a:gd name="connsiteY2" fmla="*/ 0 h 316159"/>
              </a:gdLst>
              <a:ahLst/>
              <a:cxnLst>
                <a:cxn ang="0">
                  <a:pos x="connsiteX0" y="connsiteY0"/>
                </a:cxn>
                <a:cxn ang="0">
                  <a:pos x="connsiteX1" y="connsiteY1"/>
                </a:cxn>
                <a:cxn ang="0">
                  <a:pos x="connsiteX2" y="connsiteY2"/>
                </a:cxn>
              </a:cxnLst>
              <a:rect l="l" t="t" r="r" b="b"/>
              <a:pathLst>
                <a:path w="342900" h="316159">
                  <a:moveTo>
                    <a:pt x="342900" y="304800"/>
                  </a:moveTo>
                  <a:cubicBezTo>
                    <a:pt x="238125" y="317500"/>
                    <a:pt x="133350" y="330200"/>
                    <a:pt x="76200" y="279400"/>
                  </a:cubicBezTo>
                  <a:cubicBezTo>
                    <a:pt x="19050" y="228600"/>
                    <a:pt x="0" y="0"/>
                    <a:pt x="0" y="0"/>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2" name="Line 13"/>
            <p:cNvSpPr>
              <a:spLocks noChangeShapeType="1"/>
            </p:cNvSpPr>
            <p:nvPr/>
          </p:nvSpPr>
          <p:spPr bwMode="auto">
            <a:xfrm flipV="1">
              <a:off x="5913429" y="2623352"/>
              <a:ext cx="42871" cy="119063"/>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83" name="Line 13"/>
            <p:cNvSpPr>
              <a:spLocks noChangeShapeType="1"/>
            </p:cNvSpPr>
            <p:nvPr/>
          </p:nvSpPr>
          <p:spPr bwMode="auto">
            <a:xfrm>
              <a:off x="5956300" y="2624930"/>
              <a:ext cx="66675" cy="107165"/>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aphicFrame>
        <p:nvGraphicFramePr>
          <p:cNvPr id="288" name="Object 3"/>
          <p:cNvGraphicFramePr>
            <a:graphicFrameLocks noChangeAspect="1"/>
          </p:cNvGraphicFramePr>
          <p:nvPr>
            <p:extLst>
              <p:ext uri="{D42A27DB-BD31-4B8C-83A1-F6EECF244321}">
                <p14:modId xmlns:p14="http://schemas.microsoft.com/office/powerpoint/2010/main" val="4214642483"/>
              </p:ext>
            </p:extLst>
          </p:nvPr>
        </p:nvGraphicFramePr>
        <p:xfrm>
          <a:off x="6794952" y="2314302"/>
          <a:ext cx="481175" cy="338030"/>
        </p:xfrm>
        <a:graphic>
          <a:graphicData uri="http://schemas.openxmlformats.org/presentationml/2006/ole">
            <mc:AlternateContent xmlns:mc="http://schemas.openxmlformats.org/markup-compatibility/2006">
              <mc:Choice xmlns:v="urn:schemas-microsoft-com:vml" Requires="v">
                <p:oleObj spid="_x0000_s3163881" name="Equation" r:id="rId22" imgW="342900" imgH="241300" progId="Equation.DSMT4">
                  <p:embed/>
                </p:oleObj>
              </mc:Choice>
              <mc:Fallback>
                <p:oleObj name="Equation" r:id="rId22" imgW="342900" imgH="241300" progId="Equation.DSMT4">
                  <p:embed/>
                  <p:pic>
                    <p:nvPicPr>
                      <p:cNvPr id="0" name=""/>
                      <p:cNvPicPr>
                        <a:picLocks noChangeAspect="1" noChangeArrowheads="1"/>
                      </p:cNvPicPr>
                      <p:nvPr/>
                    </p:nvPicPr>
                    <p:blipFill>
                      <a:blip r:embed="rId5"/>
                      <a:srcRect/>
                      <a:stretch>
                        <a:fillRect/>
                      </a:stretch>
                    </p:blipFill>
                    <p:spPr bwMode="auto">
                      <a:xfrm>
                        <a:off x="6794952" y="2314302"/>
                        <a:ext cx="481175" cy="338030"/>
                      </a:xfrm>
                      <a:prstGeom prst="rect">
                        <a:avLst/>
                      </a:prstGeom>
                      <a:noFill/>
                      <a:ln>
                        <a:noFill/>
                      </a:ln>
                      <a:effectLst/>
                    </p:spPr>
                  </p:pic>
                </p:oleObj>
              </mc:Fallback>
            </mc:AlternateContent>
          </a:graphicData>
        </a:graphic>
      </p:graphicFrame>
      <p:sp>
        <p:nvSpPr>
          <p:cNvPr id="289" name="Line 8"/>
          <p:cNvSpPr>
            <a:spLocks noChangeShapeType="1"/>
          </p:cNvSpPr>
          <p:nvPr/>
        </p:nvSpPr>
        <p:spPr bwMode="auto">
          <a:xfrm flipH="1" flipV="1">
            <a:off x="7186003" y="3941472"/>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0" name="Line 9"/>
          <p:cNvSpPr>
            <a:spLocks noChangeShapeType="1"/>
          </p:cNvSpPr>
          <p:nvPr/>
        </p:nvSpPr>
        <p:spPr bwMode="auto">
          <a:xfrm flipH="1" flipV="1">
            <a:off x="6136868" y="3945110"/>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1" name="Line 10"/>
          <p:cNvSpPr>
            <a:spLocks noChangeShapeType="1"/>
          </p:cNvSpPr>
          <p:nvPr/>
        </p:nvSpPr>
        <p:spPr bwMode="auto">
          <a:xfrm flipH="1" flipV="1">
            <a:off x="7178726" y="3692911"/>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2" name="Line 11"/>
          <p:cNvSpPr>
            <a:spLocks noChangeShapeType="1"/>
          </p:cNvSpPr>
          <p:nvPr/>
        </p:nvSpPr>
        <p:spPr bwMode="auto">
          <a:xfrm flipH="1" flipV="1">
            <a:off x="7008923" y="3696549"/>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3" name="Line 12"/>
          <p:cNvSpPr>
            <a:spLocks noChangeShapeType="1"/>
          </p:cNvSpPr>
          <p:nvPr/>
        </p:nvSpPr>
        <p:spPr bwMode="auto">
          <a:xfrm flipV="1">
            <a:off x="8015608" y="3655324"/>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4" name="Line 13"/>
          <p:cNvSpPr>
            <a:spLocks noChangeShapeType="1"/>
          </p:cNvSpPr>
          <p:nvPr/>
        </p:nvSpPr>
        <p:spPr bwMode="auto">
          <a:xfrm flipV="1">
            <a:off x="6138080" y="3565593"/>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5" name="Line 15"/>
          <p:cNvSpPr>
            <a:spLocks noChangeShapeType="1"/>
          </p:cNvSpPr>
          <p:nvPr/>
        </p:nvSpPr>
        <p:spPr bwMode="auto">
          <a:xfrm flipV="1">
            <a:off x="6133229" y="2810217"/>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96" name="Line 24"/>
          <p:cNvSpPr>
            <a:spLocks noChangeShapeType="1"/>
          </p:cNvSpPr>
          <p:nvPr/>
        </p:nvSpPr>
        <p:spPr bwMode="auto">
          <a:xfrm rot="5400000" flipV="1">
            <a:off x="7730283" y="2539441"/>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297" name="Group 296"/>
          <p:cNvGrpSpPr/>
          <p:nvPr/>
        </p:nvGrpSpPr>
        <p:grpSpPr>
          <a:xfrm rot="10800000">
            <a:off x="6599319" y="2674391"/>
            <a:ext cx="860174" cy="270406"/>
            <a:chOff x="6723082" y="1703361"/>
            <a:chExt cx="676901" cy="212792"/>
          </a:xfrm>
        </p:grpSpPr>
        <p:sp>
          <p:nvSpPr>
            <p:cNvPr id="298"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99"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0"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1"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2"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3"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4"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5"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6"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7"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8"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9"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10"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11"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312" name="Group 45"/>
          <p:cNvGrpSpPr>
            <a:grpSpLocks/>
          </p:cNvGrpSpPr>
          <p:nvPr/>
        </p:nvGrpSpPr>
        <p:grpSpPr bwMode="auto">
          <a:xfrm flipH="1" flipV="1">
            <a:off x="7907662" y="3131528"/>
            <a:ext cx="219530" cy="521371"/>
            <a:chOff x="3485" y="1922"/>
            <a:chExt cx="181" cy="678"/>
          </a:xfrm>
        </p:grpSpPr>
        <p:sp>
          <p:nvSpPr>
            <p:cNvPr id="313"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4"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5"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6"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7"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18" name="Line 46"/>
          <p:cNvSpPr>
            <a:spLocks noChangeShapeType="1"/>
          </p:cNvSpPr>
          <p:nvPr/>
        </p:nvSpPr>
        <p:spPr bwMode="auto">
          <a:xfrm flipH="1" flipV="1">
            <a:off x="8009544" y="2821129"/>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19" name="Line 13"/>
          <p:cNvSpPr>
            <a:spLocks noChangeShapeType="1"/>
          </p:cNvSpPr>
          <p:nvPr/>
        </p:nvSpPr>
        <p:spPr bwMode="auto">
          <a:xfrm flipV="1">
            <a:off x="6136868" y="2810217"/>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320" name="Object 3"/>
          <p:cNvGraphicFramePr>
            <a:graphicFrameLocks noChangeAspect="1"/>
          </p:cNvGraphicFramePr>
          <p:nvPr>
            <p:extLst>
              <p:ext uri="{D42A27DB-BD31-4B8C-83A1-F6EECF244321}">
                <p14:modId xmlns:p14="http://schemas.microsoft.com/office/powerpoint/2010/main" val="3145971315"/>
              </p:ext>
            </p:extLst>
          </p:nvPr>
        </p:nvGraphicFramePr>
        <p:xfrm>
          <a:off x="8142122" y="3233370"/>
          <a:ext cx="231586" cy="213398"/>
        </p:xfrm>
        <a:graphic>
          <a:graphicData uri="http://schemas.openxmlformats.org/presentationml/2006/ole">
            <mc:AlternateContent xmlns:mc="http://schemas.openxmlformats.org/markup-compatibility/2006">
              <mc:Choice xmlns:v="urn:schemas-microsoft-com:vml" Requires="v">
                <p:oleObj spid="_x0000_s3163882" name="Equation" r:id="rId23" imgW="165100" imgH="152400" progId="Equation.DSMT4">
                  <p:embed/>
                </p:oleObj>
              </mc:Choice>
              <mc:Fallback>
                <p:oleObj name="Equation" r:id="rId23" imgW="165100" imgH="152400" progId="Equation.DSMT4">
                  <p:embed/>
                  <p:pic>
                    <p:nvPicPr>
                      <p:cNvPr id="0" name=""/>
                      <p:cNvPicPr>
                        <a:picLocks noChangeAspect="1" noChangeArrowheads="1"/>
                      </p:cNvPicPr>
                      <p:nvPr/>
                    </p:nvPicPr>
                    <p:blipFill>
                      <a:blip r:embed="rId7"/>
                      <a:srcRect/>
                      <a:stretch>
                        <a:fillRect/>
                      </a:stretch>
                    </p:blipFill>
                    <p:spPr bwMode="auto">
                      <a:xfrm>
                        <a:off x="8142122" y="3233370"/>
                        <a:ext cx="231586" cy="213398"/>
                      </a:xfrm>
                      <a:prstGeom prst="rect">
                        <a:avLst/>
                      </a:prstGeom>
                      <a:noFill/>
                      <a:ln>
                        <a:noFill/>
                      </a:ln>
                      <a:effectLst/>
                    </p:spPr>
                  </p:pic>
                </p:oleObj>
              </mc:Fallback>
            </mc:AlternateContent>
          </a:graphicData>
        </a:graphic>
      </p:graphicFrame>
      <p:graphicFrame>
        <p:nvGraphicFramePr>
          <p:cNvPr id="321" name="Object 3"/>
          <p:cNvGraphicFramePr>
            <a:graphicFrameLocks noChangeAspect="1"/>
          </p:cNvGraphicFramePr>
          <p:nvPr>
            <p:extLst>
              <p:ext uri="{D42A27DB-BD31-4B8C-83A1-F6EECF244321}">
                <p14:modId xmlns:p14="http://schemas.microsoft.com/office/powerpoint/2010/main" val="437381848"/>
              </p:ext>
            </p:extLst>
          </p:nvPr>
        </p:nvGraphicFramePr>
        <p:xfrm>
          <a:off x="6995105" y="4200938"/>
          <a:ext cx="196424" cy="248561"/>
        </p:xfrm>
        <a:graphic>
          <a:graphicData uri="http://schemas.openxmlformats.org/presentationml/2006/ole">
            <mc:AlternateContent xmlns:mc="http://schemas.openxmlformats.org/markup-compatibility/2006">
              <mc:Choice xmlns:v="urn:schemas-microsoft-com:vml" Requires="v">
                <p:oleObj spid="_x0000_s3163883" name="Equation" r:id="rId24" imgW="139700" imgH="177800" progId="Equation.DSMT4">
                  <p:embed/>
                </p:oleObj>
              </mc:Choice>
              <mc:Fallback>
                <p:oleObj name="Equation" r:id="rId24" imgW="139700" imgH="177800" progId="Equation.DSMT4">
                  <p:embed/>
                  <p:pic>
                    <p:nvPicPr>
                      <p:cNvPr id="0" name=""/>
                      <p:cNvPicPr>
                        <a:picLocks noChangeAspect="1" noChangeArrowheads="1"/>
                      </p:cNvPicPr>
                      <p:nvPr/>
                    </p:nvPicPr>
                    <p:blipFill>
                      <a:blip r:embed="rId9"/>
                      <a:srcRect/>
                      <a:stretch>
                        <a:fillRect/>
                      </a:stretch>
                    </p:blipFill>
                    <p:spPr bwMode="auto">
                      <a:xfrm>
                        <a:off x="6995105" y="4200938"/>
                        <a:ext cx="196424" cy="248561"/>
                      </a:xfrm>
                      <a:prstGeom prst="rect">
                        <a:avLst/>
                      </a:prstGeom>
                      <a:noFill/>
                      <a:ln>
                        <a:noFill/>
                      </a:ln>
                      <a:effectLst/>
                    </p:spPr>
                  </p:pic>
                </p:oleObj>
              </mc:Fallback>
            </mc:AlternateContent>
          </a:graphicData>
        </a:graphic>
      </p:graphicFrame>
      <p:sp>
        <p:nvSpPr>
          <p:cNvPr id="322" name="Line 13"/>
          <p:cNvSpPr>
            <a:spLocks noChangeShapeType="1"/>
          </p:cNvSpPr>
          <p:nvPr/>
        </p:nvSpPr>
        <p:spPr bwMode="auto">
          <a:xfrm flipH="1" flipV="1">
            <a:off x="6135455" y="3329157"/>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27" name="Group 326"/>
          <p:cNvGrpSpPr/>
          <p:nvPr/>
        </p:nvGrpSpPr>
        <p:grpSpPr>
          <a:xfrm>
            <a:off x="7486916" y="2862662"/>
            <a:ext cx="146710" cy="146709"/>
            <a:chOff x="6326324" y="3355974"/>
            <a:chExt cx="192085" cy="192085"/>
          </a:xfrm>
        </p:grpSpPr>
        <p:sp>
          <p:nvSpPr>
            <p:cNvPr id="328" name="Line 13"/>
            <p:cNvSpPr>
              <a:spLocks noChangeShapeType="1"/>
            </p:cNvSpPr>
            <p:nvPr/>
          </p:nvSpPr>
          <p:spPr bwMode="auto">
            <a:xfrm flipH="1" flipV="1">
              <a:off x="6422368" y="3355974"/>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29" name="Line 13"/>
            <p:cNvSpPr>
              <a:spLocks noChangeShapeType="1"/>
            </p:cNvSpPr>
            <p:nvPr/>
          </p:nvSpPr>
          <p:spPr bwMode="auto">
            <a:xfrm rot="16200000" flipH="1" flipV="1">
              <a:off x="6422367" y="3349625"/>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30" name="Line 13"/>
          <p:cNvSpPr>
            <a:spLocks noChangeShapeType="1"/>
          </p:cNvSpPr>
          <p:nvPr/>
        </p:nvSpPr>
        <p:spPr bwMode="auto">
          <a:xfrm rot="16200000" flipH="1" flipV="1">
            <a:off x="6478430" y="2858918"/>
            <a:ext cx="0" cy="14671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41" name="Group 340"/>
          <p:cNvGrpSpPr/>
          <p:nvPr/>
        </p:nvGrpSpPr>
        <p:grpSpPr>
          <a:xfrm>
            <a:off x="2208072" y="3719717"/>
            <a:ext cx="146710" cy="146709"/>
            <a:chOff x="6326324" y="3355974"/>
            <a:chExt cx="192085" cy="192085"/>
          </a:xfrm>
        </p:grpSpPr>
        <p:sp>
          <p:nvSpPr>
            <p:cNvPr id="342" name="Line 13"/>
            <p:cNvSpPr>
              <a:spLocks noChangeShapeType="1"/>
            </p:cNvSpPr>
            <p:nvPr/>
          </p:nvSpPr>
          <p:spPr bwMode="auto">
            <a:xfrm flipH="1" flipV="1">
              <a:off x="6422368" y="3355974"/>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43" name="Line 13"/>
            <p:cNvSpPr>
              <a:spLocks noChangeShapeType="1"/>
            </p:cNvSpPr>
            <p:nvPr/>
          </p:nvSpPr>
          <p:spPr bwMode="auto">
            <a:xfrm rot="16200000" flipH="1" flipV="1">
              <a:off x="6422367" y="3349625"/>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44" name="Line 13"/>
          <p:cNvSpPr>
            <a:spLocks noChangeShapeType="1"/>
          </p:cNvSpPr>
          <p:nvPr/>
        </p:nvSpPr>
        <p:spPr bwMode="auto">
          <a:xfrm rot="16200000" flipH="1" flipV="1">
            <a:off x="1843497" y="3748448"/>
            <a:ext cx="0" cy="146710"/>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45" name="Group 344"/>
          <p:cNvGrpSpPr/>
          <p:nvPr/>
        </p:nvGrpSpPr>
        <p:grpSpPr>
          <a:xfrm>
            <a:off x="1423408" y="2900762"/>
            <a:ext cx="146710" cy="146709"/>
            <a:chOff x="6326324" y="3355974"/>
            <a:chExt cx="192085" cy="192085"/>
          </a:xfrm>
        </p:grpSpPr>
        <p:sp>
          <p:nvSpPr>
            <p:cNvPr id="346" name="Line 13"/>
            <p:cNvSpPr>
              <a:spLocks noChangeShapeType="1"/>
            </p:cNvSpPr>
            <p:nvPr/>
          </p:nvSpPr>
          <p:spPr bwMode="auto">
            <a:xfrm flipH="1" flipV="1">
              <a:off x="6422368" y="3355974"/>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47" name="Line 13"/>
            <p:cNvSpPr>
              <a:spLocks noChangeShapeType="1"/>
            </p:cNvSpPr>
            <p:nvPr/>
          </p:nvSpPr>
          <p:spPr bwMode="auto">
            <a:xfrm rot="16200000" flipH="1" flipV="1">
              <a:off x="6422367" y="3349625"/>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48" name="Line 13"/>
          <p:cNvSpPr>
            <a:spLocks noChangeShapeType="1"/>
          </p:cNvSpPr>
          <p:nvPr/>
        </p:nvSpPr>
        <p:spPr bwMode="auto">
          <a:xfrm rot="16200000" flipH="1" flipV="1">
            <a:off x="2518909" y="2871537"/>
            <a:ext cx="0" cy="14671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49" name="Group 348"/>
          <p:cNvGrpSpPr/>
          <p:nvPr/>
        </p:nvGrpSpPr>
        <p:grpSpPr>
          <a:xfrm>
            <a:off x="1888602" y="3022196"/>
            <a:ext cx="239707" cy="97338"/>
            <a:chOff x="152400" y="948631"/>
            <a:chExt cx="393700" cy="139006"/>
          </a:xfrm>
        </p:grpSpPr>
        <p:cxnSp>
          <p:nvCxnSpPr>
            <p:cNvPr id="350" name="Straight Connector 349"/>
            <p:cNvCxnSpPr/>
            <p:nvPr/>
          </p:nvCxnSpPr>
          <p:spPr>
            <a:xfrm>
              <a:off x="152400" y="1018902"/>
              <a:ext cx="393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51" name="Straight Connector 350"/>
            <p:cNvCxnSpPr/>
            <p:nvPr/>
          </p:nvCxnSpPr>
          <p:spPr>
            <a:xfrm>
              <a:off x="393700" y="948631"/>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52" name="Straight Connector 351"/>
            <p:cNvCxnSpPr/>
            <p:nvPr/>
          </p:nvCxnSpPr>
          <p:spPr>
            <a:xfrm flipV="1">
              <a:off x="393700" y="1021235"/>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353" name="Group 352"/>
          <p:cNvGrpSpPr/>
          <p:nvPr/>
        </p:nvGrpSpPr>
        <p:grpSpPr>
          <a:xfrm>
            <a:off x="4722672" y="3685173"/>
            <a:ext cx="208382" cy="181253"/>
            <a:chOff x="6326324" y="3355974"/>
            <a:chExt cx="192085" cy="192085"/>
          </a:xfrm>
        </p:grpSpPr>
        <p:sp>
          <p:nvSpPr>
            <p:cNvPr id="354" name="Line 13"/>
            <p:cNvSpPr>
              <a:spLocks noChangeShapeType="1"/>
            </p:cNvSpPr>
            <p:nvPr/>
          </p:nvSpPr>
          <p:spPr bwMode="auto">
            <a:xfrm flipH="1" flipV="1">
              <a:off x="6422368" y="3355974"/>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5" name="Line 13"/>
            <p:cNvSpPr>
              <a:spLocks noChangeShapeType="1"/>
            </p:cNvSpPr>
            <p:nvPr/>
          </p:nvSpPr>
          <p:spPr bwMode="auto">
            <a:xfrm rot="16200000" flipH="1" flipV="1">
              <a:off x="6422367" y="3349625"/>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56" name="Line 13"/>
          <p:cNvSpPr>
            <a:spLocks noChangeShapeType="1"/>
          </p:cNvSpPr>
          <p:nvPr/>
        </p:nvSpPr>
        <p:spPr bwMode="auto">
          <a:xfrm rot="16200000" flipV="1">
            <a:off x="4333450" y="3723802"/>
            <a:ext cx="1" cy="196002"/>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57" name="Group 356"/>
          <p:cNvGrpSpPr/>
          <p:nvPr/>
        </p:nvGrpSpPr>
        <p:grpSpPr>
          <a:xfrm>
            <a:off x="7210875" y="3674030"/>
            <a:ext cx="208382" cy="181253"/>
            <a:chOff x="6326324" y="3355974"/>
            <a:chExt cx="192085" cy="192085"/>
          </a:xfrm>
        </p:grpSpPr>
        <p:sp>
          <p:nvSpPr>
            <p:cNvPr id="358" name="Line 13"/>
            <p:cNvSpPr>
              <a:spLocks noChangeShapeType="1"/>
            </p:cNvSpPr>
            <p:nvPr/>
          </p:nvSpPr>
          <p:spPr bwMode="auto">
            <a:xfrm flipH="1" flipV="1">
              <a:off x="6422368" y="3355974"/>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59" name="Line 13"/>
            <p:cNvSpPr>
              <a:spLocks noChangeShapeType="1"/>
            </p:cNvSpPr>
            <p:nvPr/>
          </p:nvSpPr>
          <p:spPr bwMode="auto">
            <a:xfrm rot="16200000" flipH="1" flipV="1">
              <a:off x="6422367" y="3349625"/>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60" name="Line 13"/>
          <p:cNvSpPr>
            <a:spLocks noChangeShapeType="1"/>
          </p:cNvSpPr>
          <p:nvPr/>
        </p:nvSpPr>
        <p:spPr bwMode="auto">
          <a:xfrm rot="16200000" flipV="1">
            <a:off x="6821653" y="3712659"/>
            <a:ext cx="1" cy="196002"/>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65" name="Group 364"/>
          <p:cNvGrpSpPr/>
          <p:nvPr/>
        </p:nvGrpSpPr>
        <p:grpSpPr>
          <a:xfrm flipH="1">
            <a:off x="7008355" y="3032392"/>
            <a:ext cx="139617" cy="72604"/>
            <a:chOff x="152400" y="948631"/>
            <a:chExt cx="393700" cy="139006"/>
          </a:xfrm>
        </p:grpSpPr>
        <p:cxnSp>
          <p:nvCxnSpPr>
            <p:cNvPr id="366" name="Straight Connector 365"/>
            <p:cNvCxnSpPr/>
            <p:nvPr/>
          </p:nvCxnSpPr>
          <p:spPr>
            <a:xfrm>
              <a:off x="152400" y="1018902"/>
              <a:ext cx="393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p:nvPr/>
          </p:nvCxnSpPr>
          <p:spPr>
            <a:xfrm>
              <a:off x="393700" y="948631"/>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p:nvPr/>
          </p:nvCxnSpPr>
          <p:spPr>
            <a:xfrm flipV="1">
              <a:off x="393700" y="1021235"/>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grpSp>
      <p:graphicFrame>
        <p:nvGraphicFramePr>
          <p:cNvPr id="370" name="Object 3"/>
          <p:cNvGraphicFramePr>
            <a:graphicFrameLocks noChangeAspect="1"/>
          </p:cNvGraphicFramePr>
          <p:nvPr>
            <p:extLst>
              <p:ext uri="{D42A27DB-BD31-4B8C-83A1-F6EECF244321}">
                <p14:modId xmlns:p14="http://schemas.microsoft.com/office/powerpoint/2010/main" val="655324666"/>
              </p:ext>
            </p:extLst>
          </p:nvPr>
        </p:nvGraphicFramePr>
        <p:xfrm>
          <a:off x="1766964" y="4543580"/>
          <a:ext cx="481175" cy="338030"/>
        </p:xfrm>
        <a:graphic>
          <a:graphicData uri="http://schemas.openxmlformats.org/presentationml/2006/ole">
            <mc:AlternateContent xmlns:mc="http://schemas.openxmlformats.org/markup-compatibility/2006">
              <mc:Choice xmlns:v="urn:schemas-microsoft-com:vml" Requires="v">
                <p:oleObj spid="_x0000_s3163884" name="Equation" r:id="rId25" imgW="342900" imgH="241300" progId="Equation.DSMT4">
                  <p:embed/>
                </p:oleObj>
              </mc:Choice>
              <mc:Fallback>
                <p:oleObj name="Equation" r:id="rId25" imgW="342900" imgH="241300" progId="Equation.DSMT4">
                  <p:embed/>
                  <p:pic>
                    <p:nvPicPr>
                      <p:cNvPr id="0" name=""/>
                      <p:cNvPicPr>
                        <a:picLocks noChangeAspect="1" noChangeArrowheads="1"/>
                      </p:cNvPicPr>
                      <p:nvPr/>
                    </p:nvPicPr>
                    <p:blipFill>
                      <a:blip r:embed="rId5"/>
                      <a:srcRect/>
                      <a:stretch>
                        <a:fillRect/>
                      </a:stretch>
                    </p:blipFill>
                    <p:spPr bwMode="auto">
                      <a:xfrm>
                        <a:off x="1766964" y="4543580"/>
                        <a:ext cx="481175" cy="338030"/>
                      </a:xfrm>
                      <a:prstGeom prst="rect">
                        <a:avLst/>
                      </a:prstGeom>
                      <a:noFill/>
                      <a:ln>
                        <a:noFill/>
                      </a:ln>
                      <a:effectLst/>
                    </p:spPr>
                  </p:pic>
                </p:oleObj>
              </mc:Fallback>
            </mc:AlternateContent>
          </a:graphicData>
        </a:graphic>
      </p:graphicFrame>
      <p:sp>
        <p:nvSpPr>
          <p:cNvPr id="371" name="Line 8"/>
          <p:cNvSpPr>
            <a:spLocks noChangeShapeType="1"/>
          </p:cNvSpPr>
          <p:nvPr/>
        </p:nvSpPr>
        <p:spPr bwMode="auto">
          <a:xfrm flipH="1" flipV="1">
            <a:off x="2158015" y="6170750"/>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2" name="Line 9"/>
          <p:cNvSpPr>
            <a:spLocks noChangeShapeType="1"/>
          </p:cNvSpPr>
          <p:nvPr/>
        </p:nvSpPr>
        <p:spPr bwMode="auto">
          <a:xfrm flipH="1" flipV="1">
            <a:off x="1108880" y="6174388"/>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3" name="Line 10"/>
          <p:cNvSpPr>
            <a:spLocks noChangeShapeType="1"/>
          </p:cNvSpPr>
          <p:nvPr/>
        </p:nvSpPr>
        <p:spPr bwMode="auto">
          <a:xfrm flipH="1" flipV="1">
            <a:off x="2150738" y="5922189"/>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4" name="Line 11"/>
          <p:cNvSpPr>
            <a:spLocks noChangeShapeType="1"/>
          </p:cNvSpPr>
          <p:nvPr/>
        </p:nvSpPr>
        <p:spPr bwMode="auto">
          <a:xfrm flipH="1" flipV="1">
            <a:off x="1980935" y="5925827"/>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5" name="Line 12"/>
          <p:cNvSpPr>
            <a:spLocks noChangeShapeType="1"/>
          </p:cNvSpPr>
          <p:nvPr/>
        </p:nvSpPr>
        <p:spPr bwMode="auto">
          <a:xfrm flipV="1">
            <a:off x="2987620" y="5884602"/>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6" name="Line 13"/>
          <p:cNvSpPr>
            <a:spLocks noChangeShapeType="1"/>
          </p:cNvSpPr>
          <p:nvPr/>
        </p:nvSpPr>
        <p:spPr bwMode="auto">
          <a:xfrm flipV="1">
            <a:off x="1110092" y="5794871"/>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7" name="Line 15"/>
          <p:cNvSpPr>
            <a:spLocks noChangeShapeType="1"/>
          </p:cNvSpPr>
          <p:nvPr/>
        </p:nvSpPr>
        <p:spPr bwMode="auto">
          <a:xfrm flipV="1">
            <a:off x="1105241" y="5039495"/>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78" name="Line 24"/>
          <p:cNvSpPr>
            <a:spLocks noChangeShapeType="1"/>
          </p:cNvSpPr>
          <p:nvPr/>
        </p:nvSpPr>
        <p:spPr bwMode="auto">
          <a:xfrm rot="5400000" flipV="1">
            <a:off x="2702295" y="4768719"/>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79" name="Group 378"/>
          <p:cNvGrpSpPr/>
          <p:nvPr/>
        </p:nvGrpSpPr>
        <p:grpSpPr>
          <a:xfrm rot="10800000">
            <a:off x="1571331" y="4903669"/>
            <a:ext cx="860174" cy="270406"/>
            <a:chOff x="6723082" y="1703361"/>
            <a:chExt cx="676901" cy="212792"/>
          </a:xfrm>
        </p:grpSpPr>
        <p:sp>
          <p:nvSpPr>
            <p:cNvPr id="493"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4"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5"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6"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7"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8"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99"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0"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1"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2"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3"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4"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5"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06"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380" name="Group 45"/>
          <p:cNvGrpSpPr>
            <a:grpSpLocks/>
          </p:cNvGrpSpPr>
          <p:nvPr/>
        </p:nvGrpSpPr>
        <p:grpSpPr bwMode="auto">
          <a:xfrm flipH="1" flipV="1">
            <a:off x="2879674" y="5360806"/>
            <a:ext cx="219530" cy="521371"/>
            <a:chOff x="3485" y="1922"/>
            <a:chExt cx="181" cy="678"/>
          </a:xfrm>
        </p:grpSpPr>
        <p:sp>
          <p:nvSpPr>
            <p:cNvPr id="488"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89"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90"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91"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92"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81" name="Line 46"/>
          <p:cNvSpPr>
            <a:spLocks noChangeShapeType="1"/>
          </p:cNvSpPr>
          <p:nvPr/>
        </p:nvSpPr>
        <p:spPr bwMode="auto">
          <a:xfrm flipH="1" flipV="1">
            <a:off x="2981556" y="5050407"/>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2" name="Line 13"/>
          <p:cNvSpPr>
            <a:spLocks noChangeShapeType="1"/>
          </p:cNvSpPr>
          <p:nvPr/>
        </p:nvSpPr>
        <p:spPr bwMode="auto">
          <a:xfrm flipV="1">
            <a:off x="1108880" y="5039495"/>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383" name="Object 3"/>
          <p:cNvGraphicFramePr>
            <a:graphicFrameLocks noChangeAspect="1"/>
          </p:cNvGraphicFramePr>
          <p:nvPr>
            <p:extLst>
              <p:ext uri="{D42A27DB-BD31-4B8C-83A1-F6EECF244321}">
                <p14:modId xmlns:p14="http://schemas.microsoft.com/office/powerpoint/2010/main" val="1640470428"/>
              </p:ext>
            </p:extLst>
          </p:nvPr>
        </p:nvGraphicFramePr>
        <p:xfrm>
          <a:off x="3114134" y="5462648"/>
          <a:ext cx="231586" cy="213398"/>
        </p:xfrm>
        <a:graphic>
          <a:graphicData uri="http://schemas.openxmlformats.org/presentationml/2006/ole">
            <mc:AlternateContent xmlns:mc="http://schemas.openxmlformats.org/markup-compatibility/2006">
              <mc:Choice xmlns:v="urn:schemas-microsoft-com:vml" Requires="v">
                <p:oleObj spid="_x0000_s3163885" name="Equation" r:id="rId26" imgW="165100" imgH="152400" progId="Equation.DSMT4">
                  <p:embed/>
                </p:oleObj>
              </mc:Choice>
              <mc:Fallback>
                <p:oleObj name="Equation" r:id="rId26" imgW="165100" imgH="152400" progId="Equation.DSMT4">
                  <p:embed/>
                  <p:pic>
                    <p:nvPicPr>
                      <p:cNvPr id="0" name=""/>
                      <p:cNvPicPr>
                        <a:picLocks noChangeAspect="1" noChangeArrowheads="1"/>
                      </p:cNvPicPr>
                      <p:nvPr/>
                    </p:nvPicPr>
                    <p:blipFill>
                      <a:blip r:embed="rId7"/>
                      <a:srcRect/>
                      <a:stretch>
                        <a:fillRect/>
                      </a:stretch>
                    </p:blipFill>
                    <p:spPr bwMode="auto">
                      <a:xfrm>
                        <a:off x="3114134" y="5462648"/>
                        <a:ext cx="231586" cy="213398"/>
                      </a:xfrm>
                      <a:prstGeom prst="rect">
                        <a:avLst/>
                      </a:prstGeom>
                      <a:noFill/>
                      <a:ln>
                        <a:noFill/>
                      </a:ln>
                      <a:effectLst/>
                    </p:spPr>
                  </p:pic>
                </p:oleObj>
              </mc:Fallback>
            </mc:AlternateContent>
          </a:graphicData>
        </a:graphic>
      </p:graphicFrame>
      <p:graphicFrame>
        <p:nvGraphicFramePr>
          <p:cNvPr id="384" name="Object 3"/>
          <p:cNvGraphicFramePr>
            <a:graphicFrameLocks noChangeAspect="1"/>
          </p:cNvGraphicFramePr>
          <p:nvPr>
            <p:extLst>
              <p:ext uri="{D42A27DB-BD31-4B8C-83A1-F6EECF244321}">
                <p14:modId xmlns:p14="http://schemas.microsoft.com/office/powerpoint/2010/main" val="3090714250"/>
              </p:ext>
            </p:extLst>
          </p:nvPr>
        </p:nvGraphicFramePr>
        <p:xfrm>
          <a:off x="1967117" y="6430216"/>
          <a:ext cx="196424" cy="248561"/>
        </p:xfrm>
        <a:graphic>
          <a:graphicData uri="http://schemas.openxmlformats.org/presentationml/2006/ole">
            <mc:AlternateContent xmlns:mc="http://schemas.openxmlformats.org/markup-compatibility/2006">
              <mc:Choice xmlns:v="urn:schemas-microsoft-com:vml" Requires="v">
                <p:oleObj spid="_x0000_s3163886" name="Equation" r:id="rId27" imgW="139700" imgH="177800" progId="Equation.DSMT4">
                  <p:embed/>
                </p:oleObj>
              </mc:Choice>
              <mc:Fallback>
                <p:oleObj name="Equation" r:id="rId27" imgW="139700" imgH="177800" progId="Equation.DSMT4">
                  <p:embed/>
                  <p:pic>
                    <p:nvPicPr>
                      <p:cNvPr id="0" name=""/>
                      <p:cNvPicPr>
                        <a:picLocks noChangeAspect="1" noChangeArrowheads="1"/>
                      </p:cNvPicPr>
                      <p:nvPr/>
                    </p:nvPicPr>
                    <p:blipFill>
                      <a:blip r:embed="rId9"/>
                      <a:srcRect/>
                      <a:stretch>
                        <a:fillRect/>
                      </a:stretch>
                    </p:blipFill>
                    <p:spPr bwMode="auto">
                      <a:xfrm>
                        <a:off x="1967117" y="6430216"/>
                        <a:ext cx="196424" cy="248561"/>
                      </a:xfrm>
                      <a:prstGeom prst="rect">
                        <a:avLst/>
                      </a:prstGeom>
                      <a:noFill/>
                      <a:ln>
                        <a:noFill/>
                      </a:ln>
                      <a:effectLst/>
                    </p:spPr>
                  </p:pic>
                </p:oleObj>
              </mc:Fallback>
            </mc:AlternateContent>
          </a:graphicData>
        </a:graphic>
      </p:graphicFrame>
      <p:sp>
        <p:nvSpPr>
          <p:cNvPr id="385" name="Line 13"/>
          <p:cNvSpPr>
            <a:spLocks noChangeShapeType="1"/>
          </p:cNvSpPr>
          <p:nvPr/>
        </p:nvSpPr>
        <p:spPr bwMode="auto">
          <a:xfrm flipH="1" flipV="1">
            <a:off x="1107467" y="5558435"/>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386" name="Object 3"/>
          <p:cNvGraphicFramePr>
            <a:graphicFrameLocks noChangeAspect="1"/>
          </p:cNvGraphicFramePr>
          <p:nvPr>
            <p:extLst>
              <p:ext uri="{D42A27DB-BD31-4B8C-83A1-F6EECF244321}">
                <p14:modId xmlns:p14="http://schemas.microsoft.com/office/powerpoint/2010/main" val="4023489693"/>
              </p:ext>
            </p:extLst>
          </p:nvPr>
        </p:nvGraphicFramePr>
        <p:xfrm>
          <a:off x="4281564" y="4547449"/>
          <a:ext cx="481175" cy="338030"/>
        </p:xfrm>
        <a:graphic>
          <a:graphicData uri="http://schemas.openxmlformats.org/presentationml/2006/ole">
            <mc:AlternateContent xmlns:mc="http://schemas.openxmlformats.org/markup-compatibility/2006">
              <mc:Choice xmlns:v="urn:schemas-microsoft-com:vml" Requires="v">
                <p:oleObj spid="_x0000_s3163887" name="Equation" r:id="rId28" imgW="342900" imgH="241300" progId="Equation.DSMT4">
                  <p:embed/>
                </p:oleObj>
              </mc:Choice>
              <mc:Fallback>
                <p:oleObj name="Equation" r:id="rId28" imgW="342900" imgH="241300" progId="Equation.DSMT4">
                  <p:embed/>
                  <p:pic>
                    <p:nvPicPr>
                      <p:cNvPr id="0" name=""/>
                      <p:cNvPicPr>
                        <a:picLocks noChangeAspect="1" noChangeArrowheads="1"/>
                      </p:cNvPicPr>
                      <p:nvPr/>
                    </p:nvPicPr>
                    <p:blipFill>
                      <a:blip r:embed="rId5"/>
                      <a:srcRect/>
                      <a:stretch>
                        <a:fillRect/>
                      </a:stretch>
                    </p:blipFill>
                    <p:spPr bwMode="auto">
                      <a:xfrm>
                        <a:off x="4281564" y="4547449"/>
                        <a:ext cx="481175" cy="338030"/>
                      </a:xfrm>
                      <a:prstGeom prst="rect">
                        <a:avLst/>
                      </a:prstGeom>
                      <a:noFill/>
                      <a:ln>
                        <a:noFill/>
                      </a:ln>
                      <a:effectLst/>
                    </p:spPr>
                  </p:pic>
                </p:oleObj>
              </mc:Fallback>
            </mc:AlternateContent>
          </a:graphicData>
        </a:graphic>
      </p:graphicFrame>
      <p:sp>
        <p:nvSpPr>
          <p:cNvPr id="387" name="Line 8"/>
          <p:cNvSpPr>
            <a:spLocks noChangeShapeType="1"/>
          </p:cNvSpPr>
          <p:nvPr/>
        </p:nvSpPr>
        <p:spPr bwMode="auto">
          <a:xfrm flipH="1" flipV="1">
            <a:off x="4672615" y="6174619"/>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8" name="Line 9"/>
          <p:cNvSpPr>
            <a:spLocks noChangeShapeType="1"/>
          </p:cNvSpPr>
          <p:nvPr/>
        </p:nvSpPr>
        <p:spPr bwMode="auto">
          <a:xfrm flipH="1" flipV="1">
            <a:off x="3623480" y="6178257"/>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89" name="Line 10"/>
          <p:cNvSpPr>
            <a:spLocks noChangeShapeType="1"/>
          </p:cNvSpPr>
          <p:nvPr/>
        </p:nvSpPr>
        <p:spPr bwMode="auto">
          <a:xfrm flipH="1" flipV="1">
            <a:off x="4665338" y="5926058"/>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0" name="Line 11"/>
          <p:cNvSpPr>
            <a:spLocks noChangeShapeType="1"/>
          </p:cNvSpPr>
          <p:nvPr/>
        </p:nvSpPr>
        <p:spPr bwMode="auto">
          <a:xfrm flipH="1" flipV="1">
            <a:off x="4495535" y="5929696"/>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1" name="Line 12"/>
          <p:cNvSpPr>
            <a:spLocks noChangeShapeType="1"/>
          </p:cNvSpPr>
          <p:nvPr/>
        </p:nvSpPr>
        <p:spPr bwMode="auto">
          <a:xfrm flipV="1">
            <a:off x="5502220" y="5888471"/>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2" name="Line 13"/>
          <p:cNvSpPr>
            <a:spLocks noChangeShapeType="1"/>
          </p:cNvSpPr>
          <p:nvPr/>
        </p:nvSpPr>
        <p:spPr bwMode="auto">
          <a:xfrm flipV="1">
            <a:off x="3624692" y="5798740"/>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3" name="Line 15"/>
          <p:cNvSpPr>
            <a:spLocks noChangeShapeType="1"/>
          </p:cNvSpPr>
          <p:nvPr/>
        </p:nvSpPr>
        <p:spPr bwMode="auto">
          <a:xfrm flipV="1">
            <a:off x="3619841" y="5043364"/>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4" name="Line 24"/>
          <p:cNvSpPr>
            <a:spLocks noChangeShapeType="1"/>
          </p:cNvSpPr>
          <p:nvPr/>
        </p:nvSpPr>
        <p:spPr bwMode="auto">
          <a:xfrm rot="5400000" flipV="1">
            <a:off x="5216895" y="4772588"/>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395" name="Group 394"/>
          <p:cNvGrpSpPr/>
          <p:nvPr/>
        </p:nvGrpSpPr>
        <p:grpSpPr>
          <a:xfrm rot="10800000">
            <a:off x="4085931" y="4907538"/>
            <a:ext cx="860174" cy="270406"/>
            <a:chOff x="6723082" y="1703361"/>
            <a:chExt cx="676901" cy="212792"/>
          </a:xfrm>
        </p:grpSpPr>
        <p:sp>
          <p:nvSpPr>
            <p:cNvPr id="474"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75"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76"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77"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78"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79"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0"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1"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2"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3"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4"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5"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6"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7"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396" name="Group 45"/>
          <p:cNvGrpSpPr>
            <a:grpSpLocks/>
          </p:cNvGrpSpPr>
          <p:nvPr/>
        </p:nvGrpSpPr>
        <p:grpSpPr bwMode="auto">
          <a:xfrm flipH="1" flipV="1">
            <a:off x="5394274" y="5364675"/>
            <a:ext cx="219530" cy="521371"/>
            <a:chOff x="3485" y="1922"/>
            <a:chExt cx="181" cy="678"/>
          </a:xfrm>
        </p:grpSpPr>
        <p:sp>
          <p:nvSpPr>
            <p:cNvPr id="469"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0"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1"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2"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3"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397" name="Line 46"/>
          <p:cNvSpPr>
            <a:spLocks noChangeShapeType="1"/>
          </p:cNvSpPr>
          <p:nvPr/>
        </p:nvSpPr>
        <p:spPr bwMode="auto">
          <a:xfrm flipH="1" flipV="1">
            <a:off x="5496156" y="5054276"/>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98" name="Line 13"/>
          <p:cNvSpPr>
            <a:spLocks noChangeShapeType="1"/>
          </p:cNvSpPr>
          <p:nvPr/>
        </p:nvSpPr>
        <p:spPr bwMode="auto">
          <a:xfrm flipV="1">
            <a:off x="3623480" y="5043364"/>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399" name="Object 3"/>
          <p:cNvGraphicFramePr>
            <a:graphicFrameLocks noChangeAspect="1"/>
          </p:cNvGraphicFramePr>
          <p:nvPr>
            <p:extLst>
              <p:ext uri="{D42A27DB-BD31-4B8C-83A1-F6EECF244321}">
                <p14:modId xmlns:p14="http://schemas.microsoft.com/office/powerpoint/2010/main" val="2872941285"/>
              </p:ext>
            </p:extLst>
          </p:nvPr>
        </p:nvGraphicFramePr>
        <p:xfrm>
          <a:off x="5628734" y="5466517"/>
          <a:ext cx="231586" cy="213398"/>
        </p:xfrm>
        <a:graphic>
          <a:graphicData uri="http://schemas.openxmlformats.org/presentationml/2006/ole">
            <mc:AlternateContent xmlns:mc="http://schemas.openxmlformats.org/markup-compatibility/2006">
              <mc:Choice xmlns:v="urn:schemas-microsoft-com:vml" Requires="v">
                <p:oleObj spid="_x0000_s3163888" name="Equation" r:id="rId29" imgW="165100" imgH="152400" progId="Equation.DSMT4">
                  <p:embed/>
                </p:oleObj>
              </mc:Choice>
              <mc:Fallback>
                <p:oleObj name="Equation" r:id="rId29" imgW="165100" imgH="152400" progId="Equation.DSMT4">
                  <p:embed/>
                  <p:pic>
                    <p:nvPicPr>
                      <p:cNvPr id="0" name=""/>
                      <p:cNvPicPr>
                        <a:picLocks noChangeAspect="1" noChangeArrowheads="1"/>
                      </p:cNvPicPr>
                      <p:nvPr/>
                    </p:nvPicPr>
                    <p:blipFill>
                      <a:blip r:embed="rId7"/>
                      <a:srcRect/>
                      <a:stretch>
                        <a:fillRect/>
                      </a:stretch>
                    </p:blipFill>
                    <p:spPr bwMode="auto">
                      <a:xfrm>
                        <a:off x="5628734" y="5466517"/>
                        <a:ext cx="231586" cy="213398"/>
                      </a:xfrm>
                      <a:prstGeom prst="rect">
                        <a:avLst/>
                      </a:prstGeom>
                      <a:noFill/>
                      <a:ln>
                        <a:noFill/>
                      </a:ln>
                      <a:effectLst/>
                    </p:spPr>
                  </p:pic>
                </p:oleObj>
              </mc:Fallback>
            </mc:AlternateContent>
          </a:graphicData>
        </a:graphic>
      </p:graphicFrame>
      <p:graphicFrame>
        <p:nvGraphicFramePr>
          <p:cNvPr id="400" name="Object 3"/>
          <p:cNvGraphicFramePr>
            <a:graphicFrameLocks noChangeAspect="1"/>
          </p:cNvGraphicFramePr>
          <p:nvPr>
            <p:extLst>
              <p:ext uri="{D42A27DB-BD31-4B8C-83A1-F6EECF244321}">
                <p14:modId xmlns:p14="http://schemas.microsoft.com/office/powerpoint/2010/main" val="3657303111"/>
              </p:ext>
            </p:extLst>
          </p:nvPr>
        </p:nvGraphicFramePr>
        <p:xfrm>
          <a:off x="4481717" y="6434085"/>
          <a:ext cx="196424" cy="248561"/>
        </p:xfrm>
        <a:graphic>
          <a:graphicData uri="http://schemas.openxmlformats.org/presentationml/2006/ole">
            <mc:AlternateContent xmlns:mc="http://schemas.openxmlformats.org/markup-compatibility/2006">
              <mc:Choice xmlns:v="urn:schemas-microsoft-com:vml" Requires="v">
                <p:oleObj spid="_x0000_s3163889" name="Equation" r:id="rId30" imgW="139700" imgH="177800" progId="Equation.DSMT4">
                  <p:embed/>
                </p:oleObj>
              </mc:Choice>
              <mc:Fallback>
                <p:oleObj name="Equation" r:id="rId30" imgW="139700" imgH="177800" progId="Equation.DSMT4">
                  <p:embed/>
                  <p:pic>
                    <p:nvPicPr>
                      <p:cNvPr id="0" name=""/>
                      <p:cNvPicPr>
                        <a:picLocks noChangeAspect="1" noChangeArrowheads="1"/>
                      </p:cNvPicPr>
                      <p:nvPr/>
                    </p:nvPicPr>
                    <p:blipFill>
                      <a:blip r:embed="rId9"/>
                      <a:srcRect/>
                      <a:stretch>
                        <a:fillRect/>
                      </a:stretch>
                    </p:blipFill>
                    <p:spPr bwMode="auto">
                      <a:xfrm>
                        <a:off x="4481717" y="6434085"/>
                        <a:ext cx="196424" cy="248561"/>
                      </a:xfrm>
                      <a:prstGeom prst="rect">
                        <a:avLst/>
                      </a:prstGeom>
                      <a:noFill/>
                      <a:ln>
                        <a:noFill/>
                      </a:ln>
                      <a:effectLst/>
                    </p:spPr>
                  </p:pic>
                </p:oleObj>
              </mc:Fallback>
            </mc:AlternateContent>
          </a:graphicData>
        </a:graphic>
      </p:graphicFrame>
      <p:sp>
        <p:nvSpPr>
          <p:cNvPr id="401" name="Line 13"/>
          <p:cNvSpPr>
            <a:spLocks noChangeShapeType="1"/>
          </p:cNvSpPr>
          <p:nvPr/>
        </p:nvSpPr>
        <p:spPr bwMode="auto">
          <a:xfrm flipH="1" flipV="1">
            <a:off x="3622067" y="5562304"/>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02" name="Group 401"/>
          <p:cNvGrpSpPr/>
          <p:nvPr/>
        </p:nvGrpSpPr>
        <p:grpSpPr>
          <a:xfrm flipH="1">
            <a:off x="7560470" y="5763865"/>
            <a:ext cx="294642" cy="241474"/>
            <a:chOff x="5913429" y="2616200"/>
            <a:chExt cx="385771" cy="316159"/>
          </a:xfrm>
        </p:grpSpPr>
        <p:sp>
          <p:nvSpPr>
            <p:cNvPr id="466" name="Freeform 465"/>
            <p:cNvSpPr/>
            <p:nvPr/>
          </p:nvSpPr>
          <p:spPr>
            <a:xfrm>
              <a:off x="5956300" y="2616200"/>
              <a:ext cx="342900" cy="316159"/>
            </a:xfrm>
            <a:custGeom>
              <a:avLst/>
              <a:gdLst>
                <a:gd name="connsiteX0" fmla="*/ 342900 w 342900"/>
                <a:gd name="connsiteY0" fmla="*/ 304800 h 316159"/>
                <a:gd name="connsiteX1" fmla="*/ 76200 w 342900"/>
                <a:gd name="connsiteY1" fmla="*/ 279400 h 316159"/>
                <a:gd name="connsiteX2" fmla="*/ 0 w 342900"/>
                <a:gd name="connsiteY2" fmla="*/ 0 h 316159"/>
              </a:gdLst>
              <a:ahLst/>
              <a:cxnLst>
                <a:cxn ang="0">
                  <a:pos x="connsiteX0" y="connsiteY0"/>
                </a:cxn>
                <a:cxn ang="0">
                  <a:pos x="connsiteX1" y="connsiteY1"/>
                </a:cxn>
                <a:cxn ang="0">
                  <a:pos x="connsiteX2" y="connsiteY2"/>
                </a:cxn>
              </a:cxnLst>
              <a:rect l="l" t="t" r="r" b="b"/>
              <a:pathLst>
                <a:path w="342900" h="316159">
                  <a:moveTo>
                    <a:pt x="342900" y="304800"/>
                  </a:moveTo>
                  <a:cubicBezTo>
                    <a:pt x="238125" y="317500"/>
                    <a:pt x="133350" y="330200"/>
                    <a:pt x="76200" y="279400"/>
                  </a:cubicBezTo>
                  <a:cubicBezTo>
                    <a:pt x="19050" y="228600"/>
                    <a:pt x="0" y="0"/>
                    <a:pt x="0" y="0"/>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7" name="Line 13"/>
            <p:cNvSpPr>
              <a:spLocks noChangeShapeType="1"/>
            </p:cNvSpPr>
            <p:nvPr/>
          </p:nvSpPr>
          <p:spPr bwMode="auto">
            <a:xfrm flipV="1">
              <a:off x="5913429" y="2623352"/>
              <a:ext cx="42871" cy="119063"/>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8" name="Line 13"/>
            <p:cNvSpPr>
              <a:spLocks noChangeShapeType="1"/>
            </p:cNvSpPr>
            <p:nvPr/>
          </p:nvSpPr>
          <p:spPr bwMode="auto">
            <a:xfrm>
              <a:off x="5956300" y="2624930"/>
              <a:ext cx="66675" cy="107165"/>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aphicFrame>
        <p:nvGraphicFramePr>
          <p:cNvPr id="403" name="Object 3"/>
          <p:cNvGraphicFramePr>
            <a:graphicFrameLocks noChangeAspect="1"/>
          </p:cNvGraphicFramePr>
          <p:nvPr>
            <p:extLst>
              <p:ext uri="{D42A27DB-BD31-4B8C-83A1-F6EECF244321}">
                <p14:modId xmlns:p14="http://schemas.microsoft.com/office/powerpoint/2010/main" val="376562174"/>
              </p:ext>
            </p:extLst>
          </p:nvPr>
        </p:nvGraphicFramePr>
        <p:xfrm>
          <a:off x="6796164" y="4551318"/>
          <a:ext cx="481175" cy="338030"/>
        </p:xfrm>
        <a:graphic>
          <a:graphicData uri="http://schemas.openxmlformats.org/presentationml/2006/ole">
            <mc:AlternateContent xmlns:mc="http://schemas.openxmlformats.org/markup-compatibility/2006">
              <mc:Choice xmlns:v="urn:schemas-microsoft-com:vml" Requires="v">
                <p:oleObj spid="_x0000_s3163890" name="Equation" r:id="rId31" imgW="342900" imgH="241300" progId="Equation.DSMT4">
                  <p:embed/>
                </p:oleObj>
              </mc:Choice>
              <mc:Fallback>
                <p:oleObj name="Equation" r:id="rId31" imgW="342900" imgH="241300" progId="Equation.DSMT4">
                  <p:embed/>
                  <p:pic>
                    <p:nvPicPr>
                      <p:cNvPr id="0" name=""/>
                      <p:cNvPicPr>
                        <a:picLocks noChangeAspect="1" noChangeArrowheads="1"/>
                      </p:cNvPicPr>
                      <p:nvPr/>
                    </p:nvPicPr>
                    <p:blipFill>
                      <a:blip r:embed="rId5"/>
                      <a:srcRect/>
                      <a:stretch>
                        <a:fillRect/>
                      </a:stretch>
                    </p:blipFill>
                    <p:spPr bwMode="auto">
                      <a:xfrm>
                        <a:off x="6796164" y="4551318"/>
                        <a:ext cx="481175" cy="338030"/>
                      </a:xfrm>
                      <a:prstGeom prst="rect">
                        <a:avLst/>
                      </a:prstGeom>
                      <a:noFill/>
                      <a:ln>
                        <a:noFill/>
                      </a:ln>
                      <a:effectLst/>
                    </p:spPr>
                  </p:pic>
                </p:oleObj>
              </mc:Fallback>
            </mc:AlternateContent>
          </a:graphicData>
        </a:graphic>
      </p:graphicFrame>
      <p:sp>
        <p:nvSpPr>
          <p:cNvPr id="404" name="Line 8"/>
          <p:cNvSpPr>
            <a:spLocks noChangeShapeType="1"/>
          </p:cNvSpPr>
          <p:nvPr/>
        </p:nvSpPr>
        <p:spPr bwMode="auto">
          <a:xfrm flipH="1" flipV="1">
            <a:off x="7187215" y="6178488"/>
            <a:ext cx="825967" cy="3638"/>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5" name="Line 9"/>
          <p:cNvSpPr>
            <a:spLocks noChangeShapeType="1"/>
          </p:cNvSpPr>
          <p:nvPr/>
        </p:nvSpPr>
        <p:spPr bwMode="auto">
          <a:xfrm flipH="1" flipV="1">
            <a:off x="6138080" y="6182126"/>
            <a:ext cx="864778"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6" name="Line 10"/>
          <p:cNvSpPr>
            <a:spLocks noChangeShapeType="1"/>
          </p:cNvSpPr>
          <p:nvPr/>
        </p:nvSpPr>
        <p:spPr bwMode="auto">
          <a:xfrm flipH="1" flipV="1">
            <a:off x="7179938" y="5929927"/>
            <a:ext cx="0" cy="51530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7" name="Line 11"/>
          <p:cNvSpPr>
            <a:spLocks noChangeShapeType="1"/>
          </p:cNvSpPr>
          <p:nvPr/>
        </p:nvSpPr>
        <p:spPr bwMode="auto">
          <a:xfrm flipH="1" flipV="1">
            <a:off x="7010135" y="5933565"/>
            <a:ext cx="3639" cy="5116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8" name="Line 12"/>
          <p:cNvSpPr>
            <a:spLocks noChangeShapeType="1"/>
          </p:cNvSpPr>
          <p:nvPr/>
        </p:nvSpPr>
        <p:spPr bwMode="auto">
          <a:xfrm flipV="1">
            <a:off x="8016820" y="5892340"/>
            <a:ext cx="4851" cy="28978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9" name="Line 13"/>
          <p:cNvSpPr>
            <a:spLocks noChangeShapeType="1"/>
          </p:cNvSpPr>
          <p:nvPr/>
        </p:nvSpPr>
        <p:spPr bwMode="auto">
          <a:xfrm flipV="1">
            <a:off x="6139292" y="5802609"/>
            <a:ext cx="0" cy="37587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10" name="Line 15"/>
          <p:cNvSpPr>
            <a:spLocks noChangeShapeType="1"/>
          </p:cNvSpPr>
          <p:nvPr/>
        </p:nvSpPr>
        <p:spPr bwMode="auto">
          <a:xfrm flipV="1">
            <a:off x="6134441" y="5047233"/>
            <a:ext cx="458827" cy="121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11" name="Line 24"/>
          <p:cNvSpPr>
            <a:spLocks noChangeShapeType="1"/>
          </p:cNvSpPr>
          <p:nvPr/>
        </p:nvSpPr>
        <p:spPr bwMode="auto">
          <a:xfrm rot="5400000" flipV="1">
            <a:off x="7731495" y="4776457"/>
            <a:ext cx="10911" cy="55246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12" name="Group 411"/>
          <p:cNvGrpSpPr/>
          <p:nvPr/>
        </p:nvGrpSpPr>
        <p:grpSpPr>
          <a:xfrm rot="10800000">
            <a:off x="6600531" y="4911407"/>
            <a:ext cx="860174" cy="270406"/>
            <a:chOff x="6723082" y="1703361"/>
            <a:chExt cx="676901" cy="212792"/>
          </a:xfrm>
        </p:grpSpPr>
        <p:sp>
          <p:nvSpPr>
            <p:cNvPr id="452" name="Arc 25"/>
            <p:cNvSpPr>
              <a:spLocks/>
            </p:cNvSpPr>
            <p:nvPr/>
          </p:nvSpPr>
          <p:spPr bwMode="auto">
            <a:xfrm rot="5400000" flipH="1" flipV="1">
              <a:off x="6719891" y="1714492"/>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3" name="Arc 26"/>
            <p:cNvSpPr>
              <a:spLocks/>
            </p:cNvSpPr>
            <p:nvPr/>
          </p:nvSpPr>
          <p:spPr bwMode="auto">
            <a:xfrm rot="4653116" flipH="1">
              <a:off x="67619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4" name="Arc 27"/>
            <p:cNvSpPr>
              <a:spLocks/>
            </p:cNvSpPr>
            <p:nvPr/>
          </p:nvSpPr>
          <p:spPr bwMode="auto">
            <a:xfrm rot="6146884" flipH="1" flipV="1">
              <a:off x="67555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5" name="Arc 28"/>
            <p:cNvSpPr>
              <a:spLocks/>
            </p:cNvSpPr>
            <p:nvPr/>
          </p:nvSpPr>
          <p:spPr bwMode="auto">
            <a:xfrm rot="4653116" flipH="1">
              <a:off x="68413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6" name="Arc 29"/>
            <p:cNvSpPr>
              <a:spLocks/>
            </p:cNvSpPr>
            <p:nvPr/>
          </p:nvSpPr>
          <p:spPr bwMode="auto">
            <a:xfrm rot="6146884" flipH="1" flipV="1">
              <a:off x="68349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7" name="Arc 30"/>
            <p:cNvSpPr>
              <a:spLocks/>
            </p:cNvSpPr>
            <p:nvPr/>
          </p:nvSpPr>
          <p:spPr bwMode="auto">
            <a:xfrm rot="4653116" flipH="1">
              <a:off x="692069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8" name="Arc 31"/>
            <p:cNvSpPr>
              <a:spLocks/>
            </p:cNvSpPr>
            <p:nvPr/>
          </p:nvSpPr>
          <p:spPr bwMode="auto">
            <a:xfrm rot="6146884" flipH="1" flipV="1">
              <a:off x="691434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59" name="Arc 32"/>
            <p:cNvSpPr>
              <a:spLocks/>
            </p:cNvSpPr>
            <p:nvPr/>
          </p:nvSpPr>
          <p:spPr bwMode="auto">
            <a:xfrm rot="4653116" flipH="1">
              <a:off x="700006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0" name="Arc 33"/>
            <p:cNvSpPr>
              <a:spLocks/>
            </p:cNvSpPr>
            <p:nvPr/>
          </p:nvSpPr>
          <p:spPr bwMode="auto">
            <a:xfrm rot="6146884" flipH="1" flipV="1">
              <a:off x="699371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1" name="Arc 34"/>
            <p:cNvSpPr>
              <a:spLocks/>
            </p:cNvSpPr>
            <p:nvPr/>
          </p:nvSpPr>
          <p:spPr bwMode="auto">
            <a:xfrm rot="4653116" flipH="1">
              <a:off x="7079443"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2" name="Arc 35"/>
            <p:cNvSpPr>
              <a:spLocks/>
            </p:cNvSpPr>
            <p:nvPr/>
          </p:nvSpPr>
          <p:spPr bwMode="auto">
            <a:xfrm rot="6146884" flipH="1" flipV="1">
              <a:off x="7073093"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3" name="Arc 36"/>
            <p:cNvSpPr>
              <a:spLocks/>
            </p:cNvSpPr>
            <p:nvPr/>
          </p:nvSpPr>
          <p:spPr bwMode="auto">
            <a:xfrm rot="4653116" flipH="1">
              <a:off x="7158818" y="1781975"/>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4" name="Arc 37"/>
            <p:cNvSpPr>
              <a:spLocks/>
            </p:cNvSpPr>
            <p:nvPr/>
          </p:nvSpPr>
          <p:spPr bwMode="auto">
            <a:xfrm rot="6146884" flipH="1" flipV="1">
              <a:off x="7152468" y="1785151"/>
              <a:ext cx="209616" cy="52388"/>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lnTo>
                    <a:pt x="128" y="23954"/>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65" name="Arc 38"/>
            <p:cNvSpPr>
              <a:spLocks/>
            </p:cNvSpPr>
            <p:nvPr/>
          </p:nvSpPr>
          <p:spPr bwMode="auto">
            <a:xfrm rot="5400000" flipH="1">
              <a:off x="7298367" y="1717668"/>
              <a:ext cx="104808" cy="9842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413" name="Group 45"/>
          <p:cNvGrpSpPr>
            <a:grpSpLocks/>
          </p:cNvGrpSpPr>
          <p:nvPr/>
        </p:nvGrpSpPr>
        <p:grpSpPr bwMode="auto">
          <a:xfrm flipH="1" flipV="1">
            <a:off x="7908874" y="5368544"/>
            <a:ext cx="219530" cy="521371"/>
            <a:chOff x="3485" y="1922"/>
            <a:chExt cx="181" cy="678"/>
          </a:xfrm>
        </p:grpSpPr>
        <p:sp>
          <p:nvSpPr>
            <p:cNvPr id="447" name="Line 39"/>
            <p:cNvSpPr>
              <a:spLocks noChangeShapeType="1"/>
            </p:cNvSpPr>
            <p:nvPr/>
          </p:nvSpPr>
          <p:spPr bwMode="auto">
            <a:xfrm>
              <a:off x="3577" y="1922"/>
              <a:ext cx="83" cy="8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8" name="Line 40"/>
            <p:cNvSpPr>
              <a:spLocks noChangeShapeType="1"/>
            </p:cNvSpPr>
            <p:nvPr/>
          </p:nvSpPr>
          <p:spPr bwMode="auto">
            <a:xfrm>
              <a:off x="3488" y="2510"/>
              <a:ext cx="93" cy="9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9" name="Line 41"/>
            <p:cNvSpPr>
              <a:spLocks noChangeShapeType="1"/>
            </p:cNvSpPr>
            <p:nvPr/>
          </p:nvSpPr>
          <p:spPr bwMode="auto">
            <a:xfrm flipH="1">
              <a:off x="3485" y="2002"/>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50" name="Line 42"/>
            <p:cNvSpPr>
              <a:spLocks noChangeShapeType="1"/>
            </p:cNvSpPr>
            <p:nvPr/>
          </p:nvSpPr>
          <p:spPr bwMode="auto">
            <a:xfrm flipH="1">
              <a:off x="3491" y="2339"/>
              <a:ext cx="175" cy="169"/>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51" name="Line 43"/>
            <p:cNvSpPr>
              <a:spLocks noChangeShapeType="1"/>
            </p:cNvSpPr>
            <p:nvPr/>
          </p:nvSpPr>
          <p:spPr bwMode="auto">
            <a:xfrm>
              <a:off x="3485" y="2168"/>
              <a:ext cx="178" cy="171"/>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414" name="Line 46"/>
          <p:cNvSpPr>
            <a:spLocks noChangeShapeType="1"/>
          </p:cNvSpPr>
          <p:nvPr/>
        </p:nvSpPr>
        <p:spPr bwMode="auto">
          <a:xfrm flipH="1" flipV="1">
            <a:off x="8010756" y="5058145"/>
            <a:ext cx="0" cy="327366"/>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15" name="Line 13"/>
          <p:cNvSpPr>
            <a:spLocks noChangeShapeType="1"/>
          </p:cNvSpPr>
          <p:nvPr/>
        </p:nvSpPr>
        <p:spPr bwMode="auto">
          <a:xfrm flipV="1">
            <a:off x="6138080" y="5047233"/>
            <a:ext cx="1213" cy="52201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aphicFrame>
        <p:nvGraphicFramePr>
          <p:cNvPr id="416" name="Object 3"/>
          <p:cNvGraphicFramePr>
            <a:graphicFrameLocks noChangeAspect="1"/>
          </p:cNvGraphicFramePr>
          <p:nvPr>
            <p:extLst>
              <p:ext uri="{D42A27DB-BD31-4B8C-83A1-F6EECF244321}">
                <p14:modId xmlns:p14="http://schemas.microsoft.com/office/powerpoint/2010/main" val="3266935660"/>
              </p:ext>
            </p:extLst>
          </p:nvPr>
        </p:nvGraphicFramePr>
        <p:xfrm>
          <a:off x="8143334" y="5470386"/>
          <a:ext cx="231586" cy="213398"/>
        </p:xfrm>
        <a:graphic>
          <a:graphicData uri="http://schemas.openxmlformats.org/presentationml/2006/ole">
            <mc:AlternateContent xmlns:mc="http://schemas.openxmlformats.org/markup-compatibility/2006">
              <mc:Choice xmlns:v="urn:schemas-microsoft-com:vml" Requires="v">
                <p:oleObj spid="_x0000_s3163891" name="Equation" r:id="rId32" imgW="165100" imgH="152400" progId="Equation.DSMT4">
                  <p:embed/>
                </p:oleObj>
              </mc:Choice>
              <mc:Fallback>
                <p:oleObj name="Equation" r:id="rId32" imgW="165100" imgH="152400" progId="Equation.DSMT4">
                  <p:embed/>
                  <p:pic>
                    <p:nvPicPr>
                      <p:cNvPr id="0" name=""/>
                      <p:cNvPicPr>
                        <a:picLocks noChangeAspect="1" noChangeArrowheads="1"/>
                      </p:cNvPicPr>
                      <p:nvPr/>
                    </p:nvPicPr>
                    <p:blipFill>
                      <a:blip r:embed="rId7"/>
                      <a:srcRect/>
                      <a:stretch>
                        <a:fillRect/>
                      </a:stretch>
                    </p:blipFill>
                    <p:spPr bwMode="auto">
                      <a:xfrm>
                        <a:off x="8143334" y="5470386"/>
                        <a:ext cx="231586" cy="213398"/>
                      </a:xfrm>
                      <a:prstGeom prst="rect">
                        <a:avLst/>
                      </a:prstGeom>
                      <a:noFill/>
                      <a:ln>
                        <a:noFill/>
                      </a:ln>
                      <a:effectLst/>
                    </p:spPr>
                  </p:pic>
                </p:oleObj>
              </mc:Fallback>
            </mc:AlternateContent>
          </a:graphicData>
        </a:graphic>
      </p:graphicFrame>
      <p:graphicFrame>
        <p:nvGraphicFramePr>
          <p:cNvPr id="417" name="Object 3"/>
          <p:cNvGraphicFramePr>
            <a:graphicFrameLocks noChangeAspect="1"/>
          </p:cNvGraphicFramePr>
          <p:nvPr>
            <p:extLst>
              <p:ext uri="{D42A27DB-BD31-4B8C-83A1-F6EECF244321}">
                <p14:modId xmlns:p14="http://schemas.microsoft.com/office/powerpoint/2010/main" val="2663897820"/>
              </p:ext>
            </p:extLst>
          </p:nvPr>
        </p:nvGraphicFramePr>
        <p:xfrm>
          <a:off x="6996317" y="6437954"/>
          <a:ext cx="196424" cy="248561"/>
        </p:xfrm>
        <a:graphic>
          <a:graphicData uri="http://schemas.openxmlformats.org/presentationml/2006/ole">
            <mc:AlternateContent xmlns:mc="http://schemas.openxmlformats.org/markup-compatibility/2006">
              <mc:Choice xmlns:v="urn:schemas-microsoft-com:vml" Requires="v">
                <p:oleObj spid="_x0000_s3163892" name="Equation" r:id="rId33" imgW="139700" imgH="177800" progId="Equation.DSMT4">
                  <p:embed/>
                </p:oleObj>
              </mc:Choice>
              <mc:Fallback>
                <p:oleObj name="Equation" r:id="rId33" imgW="139700" imgH="177800" progId="Equation.DSMT4">
                  <p:embed/>
                  <p:pic>
                    <p:nvPicPr>
                      <p:cNvPr id="0" name=""/>
                      <p:cNvPicPr>
                        <a:picLocks noChangeAspect="1" noChangeArrowheads="1"/>
                      </p:cNvPicPr>
                      <p:nvPr/>
                    </p:nvPicPr>
                    <p:blipFill>
                      <a:blip r:embed="rId9"/>
                      <a:srcRect/>
                      <a:stretch>
                        <a:fillRect/>
                      </a:stretch>
                    </p:blipFill>
                    <p:spPr bwMode="auto">
                      <a:xfrm>
                        <a:off x="6996317" y="6437954"/>
                        <a:ext cx="196424" cy="248561"/>
                      </a:xfrm>
                      <a:prstGeom prst="rect">
                        <a:avLst/>
                      </a:prstGeom>
                      <a:noFill/>
                      <a:ln>
                        <a:noFill/>
                      </a:ln>
                      <a:effectLst/>
                    </p:spPr>
                  </p:pic>
                </p:oleObj>
              </mc:Fallback>
            </mc:AlternateContent>
          </a:graphicData>
        </a:graphic>
      </p:graphicFrame>
      <p:sp>
        <p:nvSpPr>
          <p:cNvPr id="418" name="Line 13"/>
          <p:cNvSpPr>
            <a:spLocks noChangeShapeType="1"/>
          </p:cNvSpPr>
          <p:nvPr/>
        </p:nvSpPr>
        <p:spPr bwMode="auto">
          <a:xfrm flipH="1" flipV="1">
            <a:off x="6136667" y="5566173"/>
            <a:ext cx="0" cy="23522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19" name="Group 418"/>
          <p:cNvGrpSpPr/>
          <p:nvPr/>
        </p:nvGrpSpPr>
        <p:grpSpPr>
          <a:xfrm>
            <a:off x="7488128" y="5099678"/>
            <a:ext cx="146710" cy="146709"/>
            <a:chOff x="6326324" y="3355974"/>
            <a:chExt cx="192085" cy="192085"/>
          </a:xfrm>
        </p:grpSpPr>
        <p:sp>
          <p:nvSpPr>
            <p:cNvPr id="445" name="Line 13"/>
            <p:cNvSpPr>
              <a:spLocks noChangeShapeType="1"/>
            </p:cNvSpPr>
            <p:nvPr/>
          </p:nvSpPr>
          <p:spPr bwMode="auto">
            <a:xfrm flipH="1" flipV="1">
              <a:off x="6422368" y="3355974"/>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6" name="Line 13"/>
            <p:cNvSpPr>
              <a:spLocks noChangeShapeType="1"/>
            </p:cNvSpPr>
            <p:nvPr/>
          </p:nvSpPr>
          <p:spPr bwMode="auto">
            <a:xfrm rot="16200000" flipH="1" flipV="1">
              <a:off x="6422367" y="3349625"/>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420" name="Line 13"/>
          <p:cNvSpPr>
            <a:spLocks noChangeShapeType="1"/>
          </p:cNvSpPr>
          <p:nvPr/>
        </p:nvSpPr>
        <p:spPr bwMode="auto">
          <a:xfrm rot="16200000" flipH="1" flipV="1">
            <a:off x="6479642" y="5095934"/>
            <a:ext cx="0" cy="14671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21" name="Group 420"/>
          <p:cNvGrpSpPr/>
          <p:nvPr/>
        </p:nvGrpSpPr>
        <p:grpSpPr>
          <a:xfrm>
            <a:off x="2209284" y="5956733"/>
            <a:ext cx="146710" cy="146709"/>
            <a:chOff x="6326324" y="3355974"/>
            <a:chExt cx="192085" cy="192085"/>
          </a:xfrm>
        </p:grpSpPr>
        <p:sp>
          <p:nvSpPr>
            <p:cNvPr id="443" name="Line 13"/>
            <p:cNvSpPr>
              <a:spLocks noChangeShapeType="1"/>
            </p:cNvSpPr>
            <p:nvPr/>
          </p:nvSpPr>
          <p:spPr bwMode="auto">
            <a:xfrm flipH="1" flipV="1">
              <a:off x="6422368" y="3355974"/>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4" name="Line 13"/>
            <p:cNvSpPr>
              <a:spLocks noChangeShapeType="1"/>
            </p:cNvSpPr>
            <p:nvPr/>
          </p:nvSpPr>
          <p:spPr bwMode="auto">
            <a:xfrm rot="16200000" flipH="1" flipV="1">
              <a:off x="6422367" y="3349625"/>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422" name="Line 13"/>
          <p:cNvSpPr>
            <a:spLocks noChangeShapeType="1"/>
          </p:cNvSpPr>
          <p:nvPr/>
        </p:nvSpPr>
        <p:spPr bwMode="auto">
          <a:xfrm rot="16200000" flipH="1" flipV="1">
            <a:off x="1844709" y="5985464"/>
            <a:ext cx="0" cy="146710"/>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23" name="Group 422"/>
          <p:cNvGrpSpPr/>
          <p:nvPr/>
        </p:nvGrpSpPr>
        <p:grpSpPr>
          <a:xfrm>
            <a:off x="1424620" y="5137778"/>
            <a:ext cx="146710" cy="146709"/>
            <a:chOff x="6326324" y="3355974"/>
            <a:chExt cx="192085" cy="192085"/>
          </a:xfrm>
        </p:grpSpPr>
        <p:sp>
          <p:nvSpPr>
            <p:cNvPr id="441" name="Line 13"/>
            <p:cNvSpPr>
              <a:spLocks noChangeShapeType="1"/>
            </p:cNvSpPr>
            <p:nvPr/>
          </p:nvSpPr>
          <p:spPr bwMode="auto">
            <a:xfrm flipH="1" flipV="1">
              <a:off x="6422368" y="3355974"/>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2" name="Line 13"/>
            <p:cNvSpPr>
              <a:spLocks noChangeShapeType="1"/>
            </p:cNvSpPr>
            <p:nvPr/>
          </p:nvSpPr>
          <p:spPr bwMode="auto">
            <a:xfrm rot="16200000" flipH="1" flipV="1">
              <a:off x="6422367" y="3349625"/>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424" name="Line 13"/>
          <p:cNvSpPr>
            <a:spLocks noChangeShapeType="1"/>
          </p:cNvSpPr>
          <p:nvPr/>
        </p:nvSpPr>
        <p:spPr bwMode="auto">
          <a:xfrm rot="16200000" flipH="1" flipV="1">
            <a:off x="2520121" y="5108553"/>
            <a:ext cx="0" cy="14671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25" name="Group 424"/>
          <p:cNvGrpSpPr/>
          <p:nvPr/>
        </p:nvGrpSpPr>
        <p:grpSpPr>
          <a:xfrm flipH="1">
            <a:off x="1889814" y="5259212"/>
            <a:ext cx="239707" cy="97338"/>
            <a:chOff x="152400" y="948631"/>
            <a:chExt cx="393700" cy="139006"/>
          </a:xfrm>
        </p:grpSpPr>
        <p:cxnSp>
          <p:nvCxnSpPr>
            <p:cNvPr id="438" name="Straight Connector 437"/>
            <p:cNvCxnSpPr/>
            <p:nvPr/>
          </p:nvCxnSpPr>
          <p:spPr>
            <a:xfrm flipH="1">
              <a:off x="152400" y="1018902"/>
              <a:ext cx="393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39" name="Straight Connector 438"/>
            <p:cNvCxnSpPr/>
            <p:nvPr/>
          </p:nvCxnSpPr>
          <p:spPr>
            <a:xfrm>
              <a:off x="393700" y="948631"/>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40" name="Straight Connector 439"/>
            <p:cNvCxnSpPr/>
            <p:nvPr/>
          </p:nvCxnSpPr>
          <p:spPr>
            <a:xfrm flipV="1">
              <a:off x="393700" y="1021235"/>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428" name="Group 427"/>
          <p:cNvGrpSpPr/>
          <p:nvPr/>
        </p:nvGrpSpPr>
        <p:grpSpPr>
          <a:xfrm>
            <a:off x="7212087" y="5911046"/>
            <a:ext cx="208382" cy="181253"/>
            <a:chOff x="6326324" y="3355974"/>
            <a:chExt cx="192085" cy="192085"/>
          </a:xfrm>
        </p:grpSpPr>
        <p:sp>
          <p:nvSpPr>
            <p:cNvPr id="434" name="Line 13"/>
            <p:cNvSpPr>
              <a:spLocks noChangeShapeType="1"/>
            </p:cNvSpPr>
            <p:nvPr/>
          </p:nvSpPr>
          <p:spPr bwMode="auto">
            <a:xfrm flipH="1" flipV="1">
              <a:off x="6422368" y="3355974"/>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35" name="Line 13"/>
            <p:cNvSpPr>
              <a:spLocks noChangeShapeType="1"/>
            </p:cNvSpPr>
            <p:nvPr/>
          </p:nvSpPr>
          <p:spPr bwMode="auto">
            <a:xfrm rot="16200000" flipH="1" flipV="1">
              <a:off x="6422367" y="3349625"/>
              <a:ext cx="0" cy="192085"/>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429" name="Line 13"/>
          <p:cNvSpPr>
            <a:spLocks noChangeShapeType="1"/>
          </p:cNvSpPr>
          <p:nvPr/>
        </p:nvSpPr>
        <p:spPr bwMode="auto">
          <a:xfrm rot="16200000" flipV="1">
            <a:off x="6822865" y="5949675"/>
            <a:ext cx="1" cy="196002"/>
          </a:xfrm>
          <a:prstGeom prst="line">
            <a:avLst/>
          </a:prstGeom>
          <a:noFill/>
          <a:ln w="28575">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30" name="Group 429"/>
          <p:cNvGrpSpPr/>
          <p:nvPr/>
        </p:nvGrpSpPr>
        <p:grpSpPr>
          <a:xfrm flipH="1">
            <a:off x="7009567" y="5269408"/>
            <a:ext cx="139617" cy="72604"/>
            <a:chOff x="152400" y="948631"/>
            <a:chExt cx="393700" cy="139006"/>
          </a:xfrm>
        </p:grpSpPr>
        <p:cxnSp>
          <p:nvCxnSpPr>
            <p:cNvPr id="431" name="Straight Connector 430"/>
            <p:cNvCxnSpPr/>
            <p:nvPr/>
          </p:nvCxnSpPr>
          <p:spPr>
            <a:xfrm>
              <a:off x="152400" y="1018902"/>
              <a:ext cx="393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32" name="Straight Connector 431"/>
            <p:cNvCxnSpPr/>
            <p:nvPr/>
          </p:nvCxnSpPr>
          <p:spPr>
            <a:xfrm>
              <a:off x="393700" y="948631"/>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33" name="Straight Connector 432"/>
            <p:cNvCxnSpPr/>
            <p:nvPr/>
          </p:nvCxnSpPr>
          <p:spPr>
            <a:xfrm flipV="1">
              <a:off x="393700" y="1021235"/>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508" name="Group 507"/>
          <p:cNvGrpSpPr/>
          <p:nvPr/>
        </p:nvGrpSpPr>
        <p:grpSpPr>
          <a:xfrm>
            <a:off x="1150756" y="3534587"/>
            <a:ext cx="294642" cy="241474"/>
            <a:chOff x="5913429" y="2616200"/>
            <a:chExt cx="385771" cy="316159"/>
          </a:xfrm>
        </p:grpSpPr>
        <p:sp>
          <p:nvSpPr>
            <p:cNvPr id="509" name="Freeform 508"/>
            <p:cNvSpPr/>
            <p:nvPr/>
          </p:nvSpPr>
          <p:spPr>
            <a:xfrm>
              <a:off x="5956300" y="2616200"/>
              <a:ext cx="342900" cy="316159"/>
            </a:xfrm>
            <a:custGeom>
              <a:avLst/>
              <a:gdLst>
                <a:gd name="connsiteX0" fmla="*/ 342900 w 342900"/>
                <a:gd name="connsiteY0" fmla="*/ 304800 h 316159"/>
                <a:gd name="connsiteX1" fmla="*/ 76200 w 342900"/>
                <a:gd name="connsiteY1" fmla="*/ 279400 h 316159"/>
                <a:gd name="connsiteX2" fmla="*/ 0 w 342900"/>
                <a:gd name="connsiteY2" fmla="*/ 0 h 316159"/>
              </a:gdLst>
              <a:ahLst/>
              <a:cxnLst>
                <a:cxn ang="0">
                  <a:pos x="connsiteX0" y="connsiteY0"/>
                </a:cxn>
                <a:cxn ang="0">
                  <a:pos x="connsiteX1" y="connsiteY1"/>
                </a:cxn>
                <a:cxn ang="0">
                  <a:pos x="connsiteX2" y="connsiteY2"/>
                </a:cxn>
              </a:cxnLst>
              <a:rect l="l" t="t" r="r" b="b"/>
              <a:pathLst>
                <a:path w="342900" h="316159">
                  <a:moveTo>
                    <a:pt x="342900" y="304800"/>
                  </a:moveTo>
                  <a:cubicBezTo>
                    <a:pt x="238125" y="317500"/>
                    <a:pt x="133350" y="330200"/>
                    <a:pt x="76200" y="279400"/>
                  </a:cubicBezTo>
                  <a:cubicBezTo>
                    <a:pt x="19050" y="228600"/>
                    <a:pt x="0" y="0"/>
                    <a:pt x="0" y="0"/>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0" name="Line 13"/>
            <p:cNvSpPr>
              <a:spLocks noChangeShapeType="1"/>
            </p:cNvSpPr>
            <p:nvPr/>
          </p:nvSpPr>
          <p:spPr bwMode="auto">
            <a:xfrm flipV="1">
              <a:off x="5913429" y="2623352"/>
              <a:ext cx="42871" cy="119063"/>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1" name="Line 13"/>
            <p:cNvSpPr>
              <a:spLocks noChangeShapeType="1"/>
            </p:cNvSpPr>
            <p:nvPr/>
          </p:nvSpPr>
          <p:spPr bwMode="auto">
            <a:xfrm>
              <a:off x="5956300" y="2624930"/>
              <a:ext cx="66675" cy="107165"/>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512" name="Group 511"/>
          <p:cNvGrpSpPr/>
          <p:nvPr/>
        </p:nvGrpSpPr>
        <p:grpSpPr>
          <a:xfrm flipH="1">
            <a:off x="2513941" y="5738111"/>
            <a:ext cx="294642" cy="241474"/>
            <a:chOff x="5913429" y="2616200"/>
            <a:chExt cx="385771" cy="316159"/>
          </a:xfrm>
        </p:grpSpPr>
        <p:sp>
          <p:nvSpPr>
            <p:cNvPr id="513" name="Freeform 512"/>
            <p:cNvSpPr/>
            <p:nvPr/>
          </p:nvSpPr>
          <p:spPr>
            <a:xfrm>
              <a:off x="5956300" y="2616200"/>
              <a:ext cx="342900" cy="316159"/>
            </a:xfrm>
            <a:custGeom>
              <a:avLst/>
              <a:gdLst>
                <a:gd name="connsiteX0" fmla="*/ 342900 w 342900"/>
                <a:gd name="connsiteY0" fmla="*/ 304800 h 316159"/>
                <a:gd name="connsiteX1" fmla="*/ 76200 w 342900"/>
                <a:gd name="connsiteY1" fmla="*/ 279400 h 316159"/>
                <a:gd name="connsiteX2" fmla="*/ 0 w 342900"/>
                <a:gd name="connsiteY2" fmla="*/ 0 h 316159"/>
              </a:gdLst>
              <a:ahLst/>
              <a:cxnLst>
                <a:cxn ang="0">
                  <a:pos x="connsiteX0" y="connsiteY0"/>
                </a:cxn>
                <a:cxn ang="0">
                  <a:pos x="connsiteX1" y="connsiteY1"/>
                </a:cxn>
                <a:cxn ang="0">
                  <a:pos x="connsiteX2" y="connsiteY2"/>
                </a:cxn>
              </a:cxnLst>
              <a:rect l="l" t="t" r="r" b="b"/>
              <a:pathLst>
                <a:path w="342900" h="316159">
                  <a:moveTo>
                    <a:pt x="342900" y="304800"/>
                  </a:moveTo>
                  <a:cubicBezTo>
                    <a:pt x="238125" y="317500"/>
                    <a:pt x="133350" y="330200"/>
                    <a:pt x="76200" y="279400"/>
                  </a:cubicBezTo>
                  <a:cubicBezTo>
                    <a:pt x="19050" y="228600"/>
                    <a:pt x="0" y="0"/>
                    <a:pt x="0" y="0"/>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4" name="Line 13"/>
            <p:cNvSpPr>
              <a:spLocks noChangeShapeType="1"/>
            </p:cNvSpPr>
            <p:nvPr/>
          </p:nvSpPr>
          <p:spPr bwMode="auto">
            <a:xfrm flipV="1">
              <a:off x="5913429" y="2623352"/>
              <a:ext cx="42871" cy="119063"/>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5" name="Line 13"/>
            <p:cNvSpPr>
              <a:spLocks noChangeShapeType="1"/>
            </p:cNvSpPr>
            <p:nvPr/>
          </p:nvSpPr>
          <p:spPr bwMode="auto">
            <a:xfrm>
              <a:off x="5956300" y="2624930"/>
              <a:ext cx="66675" cy="107165"/>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516" name="Group 515"/>
          <p:cNvGrpSpPr/>
          <p:nvPr/>
        </p:nvGrpSpPr>
        <p:grpSpPr>
          <a:xfrm flipH="1">
            <a:off x="5001052" y="5763771"/>
            <a:ext cx="294642" cy="241474"/>
            <a:chOff x="5913429" y="2616200"/>
            <a:chExt cx="385771" cy="316159"/>
          </a:xfrm>
        </p:grpSpPr>
        <p:sp>
          <p:nvSpPr>
            <p:cNvPr id="517" name="Freeform 516"/>
            <p:cNvSpPr/>
            <p:nvPr/>
          </p:nvSpPr>
          <p:spPr>
            <a:xfrm>
              <a:off x="5956300" y="2616200"/>
              <a:ext cx="342900" cy="316159"/>
            </a:xfrm>
            <a:custGeom>
              <a:avLst/>
              <a:gdLst>
                <a:gd name="connsiteX0" fmla="*/ 342900 w 342900"/>
                <a:gd name="connsiteY0" fmla="*/ 304800 h 316159"/>
                <a:gd name="connsiteX1" fmla="*/ 76200 w 342900"/>
                <a:gd name="connsiteY1" fmla="*/ 279400 h 316159"/>
                <a:gd name="connsiteX2" fmla="*/ 0 w 342900"/>
                <a:gd name="connsiteY2" fmla="*/ 0 h 316159"/>
              </a:gdLst>
              <a:ahLst/>
              <a:cxnLst>
                <a:cxn ang="0">
                  <a:pos x="connsiteX0" y="connsiteY0"/>
                </a:cxn>
                <a:cxn ang="0">
                  <a:pos x="connsiteX1" y="connsiteY1"/>
                </a:cxn>
                <a:cxn ang="0">
                  <a:pos x="connsiteX2" y="connsiteY2"/>
                </a:cxn>
              </a:cxnLst>
              <a:rect l="l" t="t" r="r" b="b"/>
              <a:pathLst>
                <a:path w="342900" h="316159">
                  <a:moveTo>
                    <a:pt x="342900" y="304800"/>
                  </a:moveTo>
                  <a:cubicBezTo>
                    <a:pt x="238125" y="317500"/>
                    <a:pt x="133350" y="330200"/>
                    <a:pt x="76200" y="279400"/>
                  </a:cubicBezTo>
                  <a:cubicBezTo>
                    <a:pt x="19050" y="228600"/>
                    <a:pt x="0" y="0"/>
                    <a:pt x="0" y="0"/>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8" name="Line 13"/>
            <p:cNvSpPr>
              <a:spLocks noChangeShapeType="1"/>
            </p:cNvSpPr>
            <p:nvPr/>
          </p:nvSpPr>
          <p:spPr bwMode="auto">
            <a:xfrm flipV="1">
              <a:off x="5913429" y="2623352"/>
              <a:ext cx="42871" cy="119063"/>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9" name="Line 13"/>
            <p:cNvSpPr>
              <a:spLocks noChangeShapeType="1"/>
            </p:cNvSpPr>
            <p:nvPr/>
          </p:nvSpPr>
          <p:spPr bwMode="auto">
            <a:xfrm>
              <a:off x="5956300" y="2624930"/>
              <a:ext cx="66675" cy="107165"/>
            </a:xfrm>
            <a:prstGeom prst="line">
              <a:avLst/>
            </a:prstGeom>
            <a:noFill/>
            <a:ln w="12700" cmpd="sng">
              <a:solidFill>
                <a:srgbClr val="0000FF"/>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520" name="Group 519"/>
          <p:cNvGrpSpPr/>
          <p:nvPr/>
        </p:nvGrpSpPr>
        <p:grpSpPr>
          <a:xfrm flipH="1">
            <a:off x="4417349" y="5259212"/>
            <a:ext cx="239707" cy="97338"/>
            <a:chOff x="152400" y="948631"/>
            <a:chExt cx="393700" cy="139006"/>
          </a:xfrm>
        </p:grpSpPr>
        <p:cxnSp>
          <p:nvCxnSpPr>
            <p:cNvPr id="521" name="Straight Connector 520"/>
            <p:cNvCxnSpPr/>
            <p:nvPr/>
          </p:nvCxnSpPr>
          <p:spPr>
            <a:xfrm flipH="1">
              <a:off x="152400" y="1018902"/>
              <a:ext cx="3937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22" name="Straight Connector 521"/>
            <p:cNvCxnSpPr/>
            <p:nvPr/>
          </p:nvCxnSpPr>
          <p:spPr>
            <a:xfrm>
              <a:off x="393700" y="948631"/>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523" name="Straight Connector 522"/>
            <p:cNvCxnSpPr/>
            <p:nvPr/>
          </p:nvCxnSpPr>
          <p:spPr>
            <a:xfrm flipV="1">
              <a:off x="393700" y="1021235"/>
              <a:ext cx="152400" cy="66402"/>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524" name="Group 523"/>
          <p:cNvGrpSpPr/>
          <p:nvPr/>
        </p:nvGrpSpPr>
        <p:grpSpPr>
          <a:xfrm>
            <a:off x="3946194" y="5146438"/>
            <a:ext cx="146710" cy="146709"/>
            <a:chOff x="6326324" y="3355974"/>
            <a:chExt cx="192085" cy="192085"/>
          </a:xfrm>
        </p:grpSpPr>
        <p:sp>
          <p:nvSpPr>
            <p:cNvPr id="525" name="Line 13"/>
            <p:cNvSpPr>
              <a:spLocks noChangeShapeType="1"/>
            </p:cNvSpPr>
            <p:nvPr/>
          </p:nvSpPr>
          <p:spPr bwMode="auto">
            <a:xfrm flipH="1" flipV="1">
              <a:off x="6422368" y="3355974"/>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26" name="Line 13"/>
            <p:cNvSpPr>
              <a:spLocks noChangeShapeType="1"/>
            </p:cNvSpPr>
            <p:nvPr/>
          </p:nvSpPr>
          <p:spPr bwMode="auto">
            <a:xfrm rot="16200000" flipH="1" flipV="1">
              <a:off x="6422367" y="3349625"/>
              <a:ext cx="0" cy="192085"/>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527" name="Line 13"/>
          <p:cNvSpPr>
            <a:spLocks noChangeShapeType="1"/>
          </p:cNvSpPr>
          <p:nvPr/>
        </p:nvSpPr>
        <p:spPr bwMode="auto">
          <a:xfrm rot="16200000" flipH="1" flipV="1">
            <a:off x="5041695" y="5117213"/>
            <a:ext cx="0" cy="146710"/>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Tree>
    <p:extLst>
      <p:ext uri="{BB962C8B-B14F-4D97-AF65-F5344CB8AC3E}">
        <p14:creationId xmlns:p14="http://schemas.microsoft.com/office/powerpoint/2010/main" val="37082071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2"/>
          <p:cNvSpPr txBox="1">
            <a:spLocks noChangeArrowheads="1"/>
          </p:cNvSpPr>
          <p:nvPr/>
        </p:nvSpPr>
        <p:spPr bwMode="auto">
          <a:xfrm>
            <a:off x="266700" y="241300"/>
            <a:ext cx="84836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000" dirty="0">
                <a:solidFill>
                  <a:srgbClr val="FF1212"/>
                </a:solidFill>
                <a:latin typeface="Apple Chancery"/>
                <a:cs typeface="Apple Chancery"/>
              </a:rPr>
              <a:t>AM Radio Circuit:</a:t>
            </a:r>
            <a:endParaRPr lang="en-US" sz="4000" dirty="0">
              <a:latin typeface="Apple Chancery"/>
              <a:cs typeface="Apple Chancery"/>
            </a:endParaRPr>
          </a:p>
        </p:txBody>
      </p:sp>
      <p:sp>
        <p:nvSpPr>
          <p:cNvPr id="41986" name="Text Box 3"/>
          <p:cNvSpPr txBox="1">
            <a:spLocks noChangeArrowheads="1"/>
          </p:cNvSpPr>
          <p:nvPr/>
        </p:nvSpPr>
        <p:spPr bwMode="auto">
          <a:xfrm>
            <a:off x="266700" y="1473611"/>
            <a:ext cx="2209800" cy="440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Times New Roman"/>
                <a:cs typeface="Times New Roman"/>
              </a:rPr>
              <a:t>1.) A radio station takes it’s high frequency carrier wave provided to it by the FCC (say 980,000 Hz) and amplitude modulates that wave so its envelope matches a low frequency information wave (say, middle C at 256 Hz).</a:t>
            </a:r>
          </a:p>
        </p:txBody>
      </p:sp>
      <p:sp>
        <p:nvSpPr>
          <p:cNvPr id="41988" name="Text Box 6"/>
          <p:cNvSpPr txBox="1">
            <a:spLocks noChangeArrowheads="1"/>
          </p:cNvSpPr>
          <p:nvPr/>
        </p:nvSpPr>
        <p:spPr bwMode="auto">
          <a:xfrm>
            <a:off x="8302625" y="6211888"/>
            <a:ext cx="4349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t>29.</a:t>
            </a:r>
          </a:p>
        </p:txBody>
      </p:sp>
      <p:sp>
        <p:nvSpPr>
          <p:cNvPr id="41990" name="Rectangle 45"/>
          <p:cNvSpPr>
            <a:spLocks noChangeArrowheads="1"/>
          </p:cNvSpPr>
          <p:nvPr/>
        </p:nvSpPr>
        <p:spPr bwMode="auto">
          <a:xfrm>
            <a:off x="0" y="0"/>
            <a:ext cx="9144000" cy="6858000"/>
          </a:xfrm>
          <a:prstGeom prst="rect">
            <a:avLst/>
          </a:pr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pic>
        <p:nvPicPr>
          <p:cNvPr id="47" name="Picture 203" descr="Screen shot 2013-04-29 at 10.58.21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22183" y="1497775"/>
            <a:ext cx="3638917" cy="29087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 name="Picture 204" descr="Screen shot 2013-04-29 at 10.58.30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7901" y="3525331"/>
            <a:ext cx="4261176" cy="3113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9" name="Group 48"/>
          <p:cNvGrpSpPr/>
          <p:nvPr/>
        </p:nvGrpSpPr>
        <p:grpSpPr>
          <a:xfrm>
            <a:off x="6617340" y="312738"/>
            <a:ext cx="2083715" cy="2263775"/>
            <a:chOff x="6164263" y="312738"/>
            <a:chExt cx="2792412" cy="3033712"/>
          </a:xfrm>
        </p:grpSpPr>
        <p:sp>
          <p:nvSpPr>
            <p:cNvPr id="50" name="Line 36"/>
            <p:cNvSpPr>
              <a:spLocks noChangeShapeType="1"/>
            </p:cNvSpPr>
            <p:nvPr/>
          </p:nvSpPr>
          <p:spPr bwMode="auto">
            <a:xfrm flipH="1">
              <a:off x="6477000" y="887413"/>
              <a:ext cx="11113" cy="573087"/>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 name="Line 37"/>
            <p:cNvSpPr>
              <a:spLocks noChangeShapeType="1"/>
            </p:cNvSpPr>
            <p:nvPr/>
          </p:nvSpPr>
          <p:spPr bwMode="auto">
            <a:xfrm flipH="1">
              <a:off x="8075613" y="908050"/>
              <a:ext cx="11112" cy="385763"/>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2" name="Line 40"/>
            <p:cNvSpPr>
              <a:spLocks noChangeShapeType="1"/>
            </p:cNvSpPr>
            <p:nvPr/>
          </p:nvSpPr>
          <p:spPr bwMode="auto">
            <a:xfrm>
              <a:off x="8580438" y="2576513"/>
              <a:ext cx="1587" cy="592137"/>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3" name="Line 44"/>
            <p:cNvSpPr>
              <a:spLocks noChangeShapeType="1"/>
            </p:cNvSpPr>
            <p:nvPr/>
          </p:nvSpPr>
          <p:spPr bwMode="auto">
            <a:xfrm flipH="1" flipV="1">
              <a:off x="6489700" y="2870200"/>
              <a:ext cx="15748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54" name="Group 63"/>
            <p:cNvGrpSpPr>
              <a:grpSpLocks/>
            </p:cNvGrpSpPr>
            <p:nvPr/>
          </p:nvGrpSpPr>
          <p:grpSpPr bwMode="auto">
            <a:xfrm rot="-10783304">
              <a:off x="8445500" y="1123950"/>
              <a:ext cx="250825" cy="1501775"/>
              <a:chOff x="989" y="2698"/>
              <a:chExt cx="134" cy="802"/>
            </a:xfrm>
          </p:grpSpPr>
          <p:sp>
            <p:nvSpPr>
              <p:cNvPr id="91" name="Line 64"/>
              <p:cNvSpPr>
                <a:spLocks noChangeShapeType="1"/>
              </p:cNvSpPr>
              <p:nvPr/>
            </p:nvSpPr>
            <p:spPr bwMode="auto">
              <a:xfrm>
                <a:off x="1049" y="2698"/>
                <a:ext cx="2" cy="17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 name="Line 65"/>
              <p:cNvSpPr>
                <a:spLocks noChangeShapeType="1"/>
              </p:cNvSpPr>
              <p:nvPr/>
            </p:nvSpPr>
            <p:spPr bwMode="auto">
              <a:xfrm>
                <a:off x="1051" y="3298"/>
                <a:ext cx="4" cy="20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3" name="Arc 66"/>
              <p:cNvSpPr>
                <a:spLocks/>
              </p:cNvSpPr>
              <p:nvPr/>
            </p:nvSpPr>
            <p:spPr bwMode="auto">
              <a:xfrm>
                <a:off x="1052" y="2868"/>
                <a:ext cx="66"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4" name="Arc 67"/>
              <p:cNvSpPr>
                <a:spLocks/>
              </p:cNvSpPr>
              <p:nvPr/>
            </p:nvSpPr>
            <p:spPr bwMode="auto">
              <a:xfrm rot="20853116" flipV="1">
                <a:off x="991" y="294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5" name="Arc 68"/>
              <p:cNvSpPr>
                <a:spLocks/>
              </p:cNvSpPr>
              <p:nvPr/>
            </p:nvSpPr>
            <p:spPr bwMode="auto">
              <a:xfrm rot="746884">
                <a:off x="989" y="293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6" name="Arc 69"/>
              <p:cNvSpPr>
                <a:spLocks/>
              </p:cNvSpPr>
              <p:nvPr/>
            </p:nvSpPr>
            <p:spPr bwMode="auto">
              <a:xfrm rot="20853116" flipV="1">
                <a:off x="991" y="299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7" name="Arc 70"/>
              <p:cNvSpPr>
                <a:spLocks/>
              </p:cNvSpPr>
              <p:nvPr/>
            </p:nvSpPr>
            <p:spPr bwMode="auto">
              <a:xfrm rot="746884">
                <a:off x="989" y="298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8" name="Arc 71"/>
              <p:cNvSpPr>
                <a:spLocks/>
              </p:cNvSpPr>
              <p:nvPr/>
            </p:nvSpPr>
            <p:spPr bwMode="auto">
              <a:xfrm rot="20853116" flipV="1">
                <a:off x="991" y="304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9" name="Arc 72"/>
              <p:cNvSpPr>
                <a:spLocks/>
              </p:cNvSpPr>
              <p:nvPr/>
            </p:nvSpPr>
            <p:spPr bwMode="auto">
              <a:xfrm rot="746884">
                <a:off x="989" y="303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0" name="Arc 73"/>
              <p:cNvSpPr>
                <a:spLocks/>
              </p:cNvSpPr>
              <p:nvPr/>
            </p:nvSpPr>
            <p:spPr bwMode="auto">
              <a:xfrm rot="20853116" flipV="1">
                <a:off x="991" y="309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1" name="Arc 74"/>
              <p:cNvSpPr>
                <a:spLocks/>
              </p:cNvSpPr>
              <p:nvPr/>
            </p:nvSpPr>
            <p:spPr bwMode="auto">
              <a:xfrm rot="746884">
                <a:off x="989" y="308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2" name="Arc 75"/>
              <p:cNvSpPr>
                <a:spLocks/>
              </p:cNvSpPr>
              <p:nvPr/>
            </p:nvSpPr>
            <p:spPr bwMode="auto">
              <a:xfrm rot="20853116" flipV="1">
                <a:off x="991" y="314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3" name="Arc 76"/>
              <p:cNvSpPr>
                <a:spLocks/>
              </p:cNvSpPr>
              <p:nvPr/>
            </p:nvSpPr>
            <p:spPr bwMode="auto">
              <a:xfrm rot="746884">
                <a:off x="989" y="313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4" name="Arc 77"/>
              <p:cNvSpPr>
                <a:spLocks/>
              </p:cNvSpPr>
              <p:nvPr/>
            </p:nvSpPr>
            <p:spPr bwMode="auto">
              <a:xfrm rot="20853116" flipV="1">
                <a:off x="991" y="319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5" name="Arc 78"/>
              <p:cNvSpPr>
                <a:spLocks/>
              </p:cNvSpPr>
              <p:nvPr/>
            </p:nvSpPr>
            <p:spPr bwMode="auto">
              <a:xfrm rot="746884">
                <a:off x="989" y="318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6" name="Arc 79"/>
              <p:cNvSpPr>
                <a:spLocks/>
              </p:cNvSpPr>
              <p:nvPr/>
            </p:nvSpPr>
            <p:spPr bwMode="auto">
              <a:xfrm flipV="1">
                <a:off x="1050" y="3236"/>
                <a:ext cx="66"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55" name="Rectangle 133"/>
            <p:cNvSpPr>
              <a:spLocks noChangeArrowheads="1"/>
            </p:cNvSpPr>
            <p:nvPr/>
          </p:nvSpPr>
          <p:spPr bwMode="auto">
            <a:xfrm>
              <a:off x="6351588" y="1631950"/>
              <a:ext cx="146050" cy="227013"/>
            </a:xfrm>
            <a:prstGeom prst="rect">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6" name="Oval 45"/>
            <p:cNvSpPr>
              <a:spLocks noChangeArrowheads="1"/>
            </p:cNvSpPr>
            <p:nvPr/>
          </p:nvSpPr>
          <p:spPr bwMode="auto">
            <a:xfrm>
              <a:off x="6164263" y="1462088"/>
              <a:ext cx="625475" cy="601662"/>
            </a:xfrm>
            <a:prstGeom prst="ellipse">
              <a:avLst/>
            </a:prstGeom>
            <a:solidFill>
              <a:schemeClr val="bg1"/>
            </a:solidFill>
            <a:ln w="28575">
              <a:solidFill>
                <a:schemeClr val="tx1"/>
              </a:solidFill>
              <a:round/>
              <a:headEnd/>
              <a:tailEnd/>
            </a:ln>
          </p:spPr>
          <p:txBody>
            <a:bodyPr wrap="none" anchor="ctr"/>
            <a:lstStyle/>
            <a:p>
              <a:endParaRPr lang="en-US"/>
            </a:p>
          </p:txBody>
        </p:sp>
        <p:sp>
          <p:nvSpPr>
            <p:cNvPr id="57" name="Arc 46"/>
            <p:cNvSpPr>
              <a:spLocks/>
            </p:cNvSpPr>
            <p:nvPr/>
          </p:nvSpPr>
          <p:spPr bwMode="auto">
            <a:xfrm>
              <a:off x="6246813" y="1670050"/>
              <a:ext cx="223837" cy="90488"/>
            </a:xfrm>
            <a:custGeom>
              <a:avLst/>
              <a:gdLst>
                <a:gd name="T0" fmla="*/ 0 w 43106"/>
                <a:gd name="T1" fmla="*/ 0 h 21600"/>
                <a:gd name="T2" fmla="*/ 0 w 43106"/>
                <a:gd name="T3" fmla="*/ 0 h 21600"/>
                <a:gd name="T4" fmla="*/ 0 w 43106"/>
                <a:gd name="T5" fmla="*/ 0 h 21600"/>
                <a:gd name="T6" fmla="*/ 0 60000 65536"/>
                <a:gd name="T7" fmla="*/ 0 60000 65536"/>
                <a:gd name="T8" fmla="*/ 0 60000 65536"/>
                <a:gd name="T9" fmla="*/ 0 w 43106"/>
                <a:gd name="T10" fmla="*/ 0 h 21600"/>
                <a:gd name="T11" fmla="*/ 43106 w 43106"/>
                <a:gd name="T12" fmla="*/ 21600 h 21600"/>
              </a:gdLst>
              <a:ahLst/>
              <a:cxnLst>
                <a:cxn ang="T6">
                  <a:pos x="T0" y="T1"/>
                </a:cxn>
                <a:cxn ang="T7">
                  <a:pos x="T2" y="T3"/>
                </a:cxn>
                <a:cxn ang="T8">
                  <a:pos x="T4" y="T5"/>
                </a:cxn>
              </a:cxnLst>
              <a:rect l="T9" t="T10" r="T11" b="T12"/>
              <a:pathLst>
                <a:path w="43106" h="21600" fill="none" extrusionOk="0">
                  <a:moveTo>
                    <a:pt x="-1" y="19592"/>
                  </a:moveTo>
                  <a:cubicBezTo>
                    <a:pt x="1035" y="8489"/>
                    <a:pt x="10354" y="-1"/>
                    <a:pt x="21506" y="-1"/>
                  </a:cubicBezTo>
                  <a:cubicBezTo>
                    <a:pt x="33435" y="-1"/>
                    <a:pt x="43106" y="9670"/>
                    <a:pt x="43106" y="21600"/>
                  </a:cubicBezTo>
                </a:path>
                <a:path w="43106" h="21600" stroke="0" extrusionOk="0">
                  <a:moveTo>
                    <a:pt x="-1" y="19592"/>
                  </a:moveTo>
                  <a:cubicBezTo>
                    <a:pt x="1035" y="8489"/>
                    <a:pt x="10354" y="-1"/>
                    <a:pt x="21506" y="-1"/>
                  </a:cubicBezTo>
                  <a:cubicBezTo>
                    <a:pt x="33435" y="-1"/>
                    <a:pt x="43106" y="9670"/>
                    <a:pt x="43106" y="21600"/>
                  </a:cubicBezTo>
                  <a:lnTo>
                    <a:pt x="21506"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8" name="Arc 47"/>
            <p:cNvSpPr>
              <a:spLocks/>
            </p:cNvSpPr>
            <p:nvPr/>
          </p:nvSpPr>
          <p:spPr bwMode="auto">
            <a:xfrm flipV="1">
              <a:off x="6477000" y="1760538"/>
              <a:ext cx="223838" cy="93662"/>
            </a:xfrm>
            <a:custGeom>
              <a:avLst/>
              <a:gdLst>
                <a:gd name="T0" fmla="*/ 0 w 43106"/>
                <a:gd name="T1" fmla="*/ 0 h 21600"/>
                <a:gd name="T2" fmla="*/ 0 w 43106"/>
                <a:gd name="T3" fmla="*/ 0 h 21600"/>
                <a:gd name="T4" fmla="*/ 0 w 43106"/>
                <a:gd name="T5" fmla="*/ 0 h 21600"/>
                <a:gd name="T6" fmla="*/ 0 60000 65536"/>
                <a:gd name="T7" fmla="*/ 0 60000 65536"/>
                <a:gd name="T8" fmla="*/ 0 60000 65536"/>
                <a:gd name="T9" fmla="*/ 0 w 43106"/>
                <a:gd name="T10" fmla="*/ 0 h 21600"/>
                <a:gd name="T11" fmla="*/ 43106 w 43106"/>
                <a:gd name="T12" fmla="*/ 21600 h 21600"/>
              </a:gdLst>
              <a:ahLst/>
              <a:cxnLst>
                <a:cxn ang="T6">
                  <a:pos x="T0" y="T1"/>
                </a:cxn>
                <a:cxn ang="T7">
                  <a:pos x="T2" y="T3"/>
                </a:cxn>
                <a:cxn ang="T8">
                  <a:pos x="T4" y="T5"/>
                </a:cxn>
              </a:cxnLst>
              <a:rect l="T9" t="T10" r="T11" b="T12"/>
              <a:pathLst>
                <a:path w="43106" h="21600" fill="none" extrusionOk="0">
                  <a:moveTo>
                    <a:pt x="-1" y="19592"/>
                  </a:moveTo>
                  <a:cubicBezTo>
                    <a:pt x="1035" y="8489"/>
                    <a:pt x="10354" y="-1"/>
                    <a:pt x="21506" y="-1"/>
                  </a:cubicBezTo>
                  <a:cubicBezTo>
                    <a:pt x="33435" y="-1"/>
                    <a:pt x="43106" y="9670"/>
                    <a:pt x="43106" y="21600"/>
                  </a:cubicBezTo>
                </a:path>
                <a:path w="43106" h="21600" stroke="0" extrusionOk="0">
                  <a:moveTo>
                    <a:pt x="-1" y="19592"/>
                  </a:moveTo>
                  <a:cubicBezTo>
                    <a:pt x="1035" y="8489"/>
                    <a:pt x="10354" y="-1"/>
                    <a:pt x="21506" y="-1"/>
                  </a:cubicBezTo>
                  <a:cubicBezTo>
                    <a:pt x="33435" y="-1"/>
                    <a:pt x="43106" y="9670"/>
                    <a:pt x="43106" y="21600"/>
                  </a:cubicBezTo>
                  <a:lnTo>
                    <a:pt x="21506"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cxnSp>
          <p:nvCxnSpPr>
            <p:cNvPr id="59" name="Straight Connector 326"/>
            <p:cNvCxnSpPr>
              <a:cxnSpLocks noChangeShapeType="1"/>
            </p:cNvCxnSpPr>
            <p:nvPr/>
          </p:nvCxnSpPr>
          <p:spPr bwMode="auto">
            <a:xfrm rot="16200000" flipH="1">
              <a:off x="7875588" y="709613"/>
              <a:ext cx="1587" cy="395287"/>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cxnSp>
        <p:grpSp>
          <p:nvGrpSpPr>
            <p:cNvPr id="60" name="Group 63"/>
            <p:cNvGrpSpPr>
              <a:grpSpLocks/>
            </p:cNvGrpSpPr>
            <p:nvPr/>
          </p:nvGrpSpPr>
          <p:grpSpPr bwMode="auto">
            <a:xfrm rot="10783304" flipH="1">
              <a:off x="7959725" y="1123950"/>
              <a:ext cx="250825" cy="1501775"/>
              <a:chOff x="989" y="2698"/>
              <a:chExt cx="134" cy="802"/>
            </a:xfrm>
          </p:grpSpPr>
          <p:sp>
            <p:nvSpPr>
              <p:cNvPr id="75" name="Line 64"/>
              <p:cNvSpPr>
                <a:spLocks noChangeShapeType="1"/>
              </p:cNvSpPr>
              <p:nvPr/>
            </p:nvSpPr>
            <p:spPr bwMode="auto">
              <a:xfrm>
                <a:off x="1049" y="2698"/>
                <a:ext cx="2" cy="17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6" name="Line 65"/>
              <p:cNvSpPr>
                <a:spLocks noChangeShapeType="1"/>
              </p:cNvSpPr>
              <p:nvPr/>
            </p:nvSpPr>
            <p:spPr bwMode="auto">
              <a:xfrm>
                <a:off x="1051" y="3298"/>
                <a:ext cx="4" cy="20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7" name="Arc 66"/>
              <p:cNvSpPr>
                <a:spLocks/>
              </p:cNvSpPr>
              <p:nvPr/>
            </p:nvSpPr>
            <p:spPr bwMode="auto">
              <a:xfrm>
                <a:off x="1052" y="2868"/>
                <a:ext cx="66"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8" name="Arc 67"/>
              <p:cNvSpPr>
                <a:spLocks/>
              </p:cNvSpPr>
              <p:nvPr/>
            </p:nvSpPr>
            <p:spPr bwMode="auto">
              <a:xfrm rot="20853116" flipV="1">
                <a:off x="991" y="294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9" name="Arc 68"/>
              <p:cNvSpPr>
                <a:spLocks/>
              </p:cNvSpPr>
              <p:nvPr/>
            </p:nvSpPr>
            <p:spPr bwMode="auto">
              <a:xfrm rot="746884">
                <a:off x="989" y="293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0" name="Arc 69"/>
              <p:cNvSpPr>
                <a:spLocks/>
              </p:cNvSpPr>
              <p:nvPr/>
            </p:nvSpPr>
            <p:spPr bwMode="auto">
              <a:xfrm rot="20853116" flipV="1">
                <a:off x="991" y="299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1" name="Arc 70"/>
              <p:cNvSpPr>
                <a:spLocks/>
              </p:cNvSpPr>
              <p:nvPr/>
            </p:nvSpPr>
            <p:spPr bwMode="auto">
              <a:xfrm rot="746884">
                <a:off x="989" y="298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2" name="Arc 71"/>
              <p:cNvSpPr>
                <a:spLocks/>
              </p:cNvSpPr>
              <p:nvPr/>
            </p:nvSpPr>
            <p:spPr bwMode="auto">
              <a:xfrm rot="20853116" flipV="1">
                <a:off x="991" y="304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3" name="Arc 72"/>
              <p:cNvSpPr>
                <a:spLocks/>
              </p:cNvSpPr>
              <p:nvPr/>
            </p:nvSpPr>
            <p:spPr bwMode="auto">
              <a:xfrm rot="746884">
                <a:off x="989" y="303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4" name="Arc 73"/>
              <p:cNvSpPr>
                <a:spLocks/>
              </p:cNvSpPr>
              <p:nvPr/>
            </p:nvSpPr>
            <p:spPr bwMode="auto">
              <a:xfrm rot="20853116" flipV="1">
                <a:off x="991" y="309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5" name="Arc 74"/>
              <p:cNvSpPr>
                <a:spLocks/>
              </p:cNvSpPr>
              <p:nvPr/>
            </p:nvSpPr>
            <p:spPr bwMode="auto">
              <a:xfrm rot="746884">
                <a:off x="989" y="308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6" name="Arc 75"/>
              <p:cNvSpPr>
                <a:spLocks/>
              </p:cNvSpPr>
              <p:nvPr/>
            </p:nvSpPr>
            <p:spPr bwMode="auto">
              <a:xfrm rot="20853116" flipV="1">
                <a:off x="991" y="314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7" name="Arc 76"/>
              <p:cNvSpPr>
                <a:spLocks/>
              </p:cNvSpPr>
              <p:nvPr/>
            </p:nvSpPr>
            <p:spPr bwMode="auto">
              <a:xfrm rot="746884">
                <a:off x="989" y="313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8" name="Arc 77"/>
              <p:cNvSpPr>
                <a:spLocks/>
              </p:cNvSpPr>
              <p:nvPr/>
            </p:nvSpPr>
            <p:spPr bwMode="auto">
              <a:xfrm rot="20853116" flipV="1">
                <a:off x="991" y="319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9" name="Arc 78"/>
              <p:cNvSpPr>
                <a:spLocks/>
              </p:cNvSpPr>
              <p:nvPr/>
            </p:nvSpPr>
            <p:spPr bwMode="auto">
              <a:xfrm rot="746884">
                <a:off x="989" y="318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0" name="Arc 79"/>
              <p:cNvSpPr>
                <a:spLocks/>
              </p:cNvSpPr>
              <p:nvPr/>
            </p:nvSpPr>
            <p:spPr bwMode="auto">
              <a:xfrm flipV="1">
                <a:off x="1050" y="3236"/>
                <a:ext cx="66"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cxnSp>
          <p:nvCxnSpPr>
            <p:cNvPr id="61" name="Straight Connector 326"/>
            <p:cNvCxnSpPr>
              <a:cxnSpLocks noChangeShapeType="1"/>
            </p:cNvCxnSpPr>
            <p:nvPr/>
          </p:nvCxnSpPr>
          <p:spPr bwMode="auto">
            <a:xfrm rot="16200000" flipH="1">
              <a:off x="6681788" y="709613"/>
              <a:ext cx="1587" cy="395287"/>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cxnSp>
        <p:sp>
          <p:nvSpPr>
            <p:cNvPr id="62" name="Line 36"/>
            <p:cNvSpPr>
              <a:spLocks noChangeShapeType="1"/>
            </p:cNvSpPr>
            <p:nvPr/>
          </p:nvSpPr>
          <p:spPr bwMode="auto">
            <a:xfrm flipH="1">
              <a:off x="6477000" y="2081213"/>
              <a:ext cx="11113" cy="801687"/>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3" name="Line 37"/>
            <p:cNvSpPr>
              <a:spLocks noChangeShapeType="1"/>
            </p:cNvSpPr>
            <p:nvPr/>
          </p:nvSpPr>
          <p:spPr bwMode="auto">
            <a:xfrm flipH="1">
              <a:off x="8066088" y="2489200"/>
              <a:ext cx="11112" cy="385763"/>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4" name="Line 44"/>
            <p:cNvSpPr>
              <a:spLocks noChangeShapeType="1"/>
            </p:cNvSpPr>
            <p:nvPr/>
          </p:nvSpPr>
          <p:spPr bwMode="auto">
            <a:xfrm flipH="1" flipV="1">
              <a:off x="8226425" y="3162300"/>
              <a:ext cx="730250" cy="317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5" name="Line 44"/>
            <p:cNvSpPr>
              <a:spLocks noChangeShapeType="1"/>
            </p:cNvSpPr>
            <p:nvPr/>
          </p:nvSpPr>
          <p:spPr bwMode="auto">
            <a:xfrm flipH="1">
              <a:off x="8331200" y="3254375"/>
              <a:ext cx="5334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6" name="Line 44"/>
            <p:cNvSpPr>
              <a:spLocks noChangeShapeType="1"/>
            </p:cNvSpPr>
            <p:nvPr/>
          </p:nvSpPr>
          <p:spPr bwMode="auto">
            <a:xfrm flipH="1">
              <a:off x="8429625" y="3346450"/>
              <a:ext cx="320675"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7" name="Line 40"/>
            <p:cNvSpPr>
              <a:spLocks noChangeShapeType="1"/>
            </p:cNvSpPr>
            <p:nvPr/>
          </p:nvSpPr>
          <p:spPr bwMode="auto">
            <a:xfrm>
              <a:off x="8577263" y="312738"/>
              <a:ext cx="0" cy="84931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8" name="Line 40"/>
            <p:cNvSpPr>
              <a:spLocks noChangeShapeType="1"/>
            </p:cNvSpPr>
            <p:nvPr/>
          </p:nvSpPr>
          <p:spPr bwMode="auto">
            <a:xfrm>
              <a:off x="8763000" y="312738"/>
              <a:ext cx="1588" cy="2460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9" name="Line 40"/>
            <p:cNvSpPr>
              <a:spLocks noChangeShapeType="1"/>
            </p:cNvSpPr>
            <p:nvPr/>
          </p:nvSpPr>
          <p:spPr bwMode="auto">
            <a:xfrm>
              <a:off x="8389938" y="312738"/>
              <a:ext cx="1587" cy="2460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0" name="Line 40"/>
            <p:cNvSpPr>
              <a:spLocks noChangeShapeType="1"/>
            </p:cNvSpPr>
            <p:nvPr/>
          </p:nvSpPr>
          <p:spPr bwMode="auto">
            <a:xfrm flipH="1">
              <a:off x="8378825" y="554038"/>
              <a:ext cx="384175" cy="47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 name="Line 37"/>
            <p:cNvSpPr>
              <a:spLocks noChangeShapeType="1"/>
            </p:cNvSpPr>
            <p:nvPr/>
          </p:nvSpPr>
          <p:spPr bwMode="auto">
            <a:xfrm flipH="1">
              <a:off x="8258175" y="1593850"/>
              <a:ext cx="6350" cy="6191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2" name="Line 37"/>
            <p:cNvSpPr>
              <a:spLocks noChangeShapeType="1"/>
            </p:cNvSpPr>
            <p:nvPr/>
          </p:nvSpPr>
          <p:spPr bwMode="auto">
            <a:xfrm flipH="1">
              <a:off x="8323263" y="1593850"/>
              <a:ext cx="6350" cy="6191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3" name="Line 37"/>
            <p:cNvSpPr>
              <a:spLocks noChangeShapeType="1"/>
            </p:cNvSpPr>
            <p:nvPr/>
          </p:nvSpPr>
          <p:spPr bwMode="auto">
            <a:xfrm flipH="1">
              <a:off x="8386763" y="1593850"/>
              <a:ext cx="6350" cy="619125"/>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4" name="Text Box 4"/>
            <p:cNvSpPr txBox="1">
              <a:spLocks noChangeArrowheads="1"/>
            </p:cNvSpPr>
            <p:nvPr/>
          </p:nvSpPr>
          <p:spPr bwMode="auto">
            <a:xfrm>
              <a:off x="6978649" y="723900"/>
              <a:ext cx="835639" cy="45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t>stuff</a:t>
              </a:r>
            </a:p>
          </p:txBody>
        </p:sp>
      </p:grpSp>
      <p:sp>
        <p:nvSpPr>
          <p:cNvPr id="107" name="TextBox 43">
            <a:extLst>
              <a:ext uri="{FF2B5EF4-FFF2-40B4-BE49-F238E27FC236}">
                <a16:creationId xmlns:a16="http://schemas.microsoft.com/office/drawing/2014/main" id="{87DECD97-00FE-0348-9B80-424A5CEE7E7E}"/>
              </a:ext>
            </a:extLst>
          </p:cNvPr>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76.)</a:t>
            </a:r>
          </a:p>
        </p:txBody>
      </p:sp>
    </p:spTree>
    <p:extLst>
      <p:ext uri="{BB962C8B-B14F-4D97-AF65-F5344CB8AC3E}">
        <p14:creationId xmlns:p14="http://schemas.microsoft.com/office/powerpoint/2010/main" val="15688962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514350" y="860397"/>
            <a:ext cx="4252913"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Times New Roman"/>
                <a:cs typeface="Times New Roman"/>
              </a:rPr>
              <a:t>2.) The antenna of a receiving set absorbs the signal. </a:t>
            </a:r>
          </a:p>
        </p:txBody>
      </p:sp>
      <p:sp>
        <p:nvSpPr>
          <p:cNvPr id="41990" name="Rectangle 45"/>
          <p:cNvSpPr>
            <a:spLocks noChangeArrowheads="1"/>
          </p:cNvSpPr>
          <p:nvPr/>
        </p:nvSpPr>
        <p:spPr bwMode="auto">
          <a:xfrm>
            <a:off x="0" y="0"/>
            <a:ext cx="9144000" cy="6858000"/>
          </a:xfrm>
          <a:prstGeom prst="rect">
            <a:avLst/>
          </a:prstGeom>
          <a:noFill/>
          <a:ln w="1270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70" name="Text Box 3"/>
          <p:cNvSpPr txBox="1">
            <a:spLocks noChangeArrowheads="1"/>
          </p:cNvSpPr>
          <p:nvPr/>
        </p:nvSpPr>
        <p:spPr bwMode="auto">
          <a:xfrm>
            <a:off x="504888" y="1712734"/>
            <a:ext cx="4252913" cy="34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Times New Roman"/>
                <a:cs typeface="Times New Roman"/>
              </a:rPr>
              <a:t>3.) Transferred to the RC tuning circuit via a transformer.  Being an RC circuit, there will be only one frequency at which charge will want to oscillate.  If the cap and inductor of that circuit produce a resonance frequency that matches the frequency of the station you want to listen to, that station’s signal will drive current in the tuning circuit and that signal will proliferate in that circuit.  All others will dampen out. </a:t>
            </a:r>
          </a:p>
        </p:txBody>
      </p:sp>
      <p:grpSp>
        <p:nvGrpSpPr>
          <p:cNvPr id="71" name="Group 70"/>
          <p:cNvGrpSpPr/>
          <p:nvPr/>
        </p:nvGrpSpPr>
        <p:grpSpPr>
          <a:xfrm>
            <a:off x="5192421" y="1087438"/>
            <a:ext cx="3687762" cy="2692400"/>
            <a:chOff x="5440363" y="125413"/>
            <a:chExt cx="3687762" cy="2692400"/>
          </a:xfrm>
        </p:grpSpPr>
        <p:sp>
          <p:nvSpPr>
            <p:cNvPr id="72" name="Line 36"/>
            <p:cNvSpPr>
              <a:spLocks noChangeShapeType="1"/>
            </p:cNvSpPr>
            <p:nvPr/>
          </p:nvSpPr>
          <p:spPr bwMode="auto">
            <a:xfrm>
              <a:off x="5637213" y="1106488"/>
              <a:ext cx="1587" cy="13128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3" name="Line 37"/>
            <p:cNvSpPr>
              <a:spLocks noChangeShapeType="1"/>
            </p:cNvSpPr>
            <p:nvPr/>
          </p:nvSpPr>
          <p:spPr bwMode="auto">
            <a:xfrm flipH="1" flipV="1">
              <a:off x="7116763" y="1112838"/>
              <a:ext cx="153987" cy="47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4" name="Line 40"/>
            <p:cNvSpPr>
              <a:spLocks noChangeShapeType="1"/>
            </p:cNvSpPr>
            <p:nvPr/>
          </p:nvSpPr>
          <p:spPr bwMode="auto">
            <a:xfrm flipH="1">
              <a:off x="7766050" y="1111250"/>
              <a:ext cx="41275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5" name="Line 44"/>
            <p:cNvSpPr>
              <a:spLocks noChangeShapeType="1"/>
            </p:cNvSpPr>
            <p:nvPr/>
          </p:nvSpPr>
          <p:spPr bwMode="auto">
            <a:xfrm flipH="1" flipV="1">
              <a:off x="6508750" y="2419350"/>
              <a:ext cx="781050" cy="952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cxnSp>
          <p:nvCxnSpPr>
            <p:cNvPr id="76" name="Straight Connector 326"/>
            <p:cNvCxnSpPr>
              <a:cxnSpLocks noChangeShapeType="1"/>
            </p:cNvCxnSpPr>
            <p:nvPr/>
          </p:nvCxnSpPr>
          <p:spPr bwMode="auto">
            <a:xfrm>
              <a:off x="6946900" y="609600"/>
              <a:ext cx="842963" cy="1270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cxnSp>
        <p:sp>
          <p:nvSpPr>
            <p:cNvPr id="77" name="Line 36"/>
            <p:cNvSpPr>
              <a:spLocks noChangeShapeType="1"/>
            </p:cNvSpPr>
            <p:nvPr/>
          </p:nvSpPr>
          <p:spPr bwMode="auto">
            <a:xfrm flipH="1">
              <a:off x="6273800" y="2135188"/>
              <a:ext cx="11113" cy="6016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8" name="Line 40"/>
            <p:cNvSpPr>
              <a:spLocks noChangeShapeType="1"/>
            </p:cNvSpPr>
            <p:nvPr/>
          </p:nvSpPr>
          <p:spPr bwMode="auto">
            <a:xfrm flipH="1">
              <a:off x="7772400" y="125413"/>
              <a:ext cx="4763" cy="509587"/>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9" name="Line 40"/>
            <p:cNvSpPr>
              <a:spLocks noChangeShapeType="1"/>
            </p:cNvSpPr>
            <p:nvPr/>
          </p:nvSpPr>
          <p:spPr bwMode="auto">
            <a:xfrm>
              <a:off x="7962900" y="125413"/>
              <a:ext cx="1588" cy="24447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0" name="Line 40"/>
            <p:cNvSpPr>
              <a:spLocks noChangeShapeType="1"/>
            </p:cNvSpPr>
            <p:nvPr/>
          </p:nvSpPr>
          <p:spPr bwMode="auto">
            <a:xfrm>
              <a:off x="7589838" y="125413"/>
              <a:ext cx="1587" cy="24447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1" name="Line 40"/>
            <p:cNvSpPr>
              <a:spLocks noChangeShapeType="1"/>
            </p:cNvSpPr>
            <p:nvPr/>
          </p:nvSpPr>
          <p:spPr bwMode="auto">
            <a:xfrm flipH="1">
              <a:off x="7578725" y="366713"/>
              <a:ext cx="384175" cy="317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82" name="Group 91"/>
            <p:cNvGrpSpPr>
              <a:grpSpLocks/>
            </p:cNvGrpSpPr>
            <p:nvPr/>
          </p:nvGrpSpPr>
          <p:grpSpPr bwMode="auto">
            <a:xfrm>
              <a:off x="7159625" y="1104900"/>
              <a:ext cx="736600" cy="1333500"/>
              <a:chOff x="7159878" y="935937"/>
              <a:chExt cx="736533" cy="1502251"/>
            </a:xfrm>
          </p:grpSpPr>
          <p:grpSp>
            <p:nvGrpSpPr>
              <p:cNvPr id="140" name="Group 63"/>
              <p:cNvGrpSpPr>
                <a:grpSpLocks/>
              </p:cNvGrpSpPr>
              <p:nvPr/>
            </p:nvGrpSpPr>
            <p:grpSpPr bwMode="auto">
              <a:xfrm rot="-10783304">
                <a:off x="7645654" y="935937"/>
                <a:ext cx="250757" cy="1502251"/>
                <a:chOff x="989" y="2698"/>
                <a:chExt cx="134" cy="802"/>
              </a:xfrm>
            </p:grpSpPr>
            <p:sp>
              <p:nvSpPr>
                <p:cNvPr id="161" name="Line 64"/>
                <p:cNvSpPr>
                  <a:spLocks noChangeShapeType="1"/>
                </p:cNvSpPr>
                <p:nvPr/>
              </p:nvSpPr>
              <p:spPr bwMode="auto">
                <a:xfrm>
                  <a:off x="1049" y="2698"/>
                  <a:ext cx="2" cy="17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2" name="Line 65"/>
                <p:cNvSpPr>
                  <a:spLocks noChangeShapeType="1"/>
                </p:cNvSpPr>
                <p:nvPr/>
              </p:nvSpPr>
              <p:spPr bwMode="auto">
                <a:xfrm>
                  <a:off x="1051" y="3298"/>
                  <a:ext cx="4" cy="20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3" name="Arc 66"/>
                <p:cNvSpPr>
                  <a:spLocks/>
                </p:cNvSpPr>
                <p:nvPr/>
              </p:nvSpPr>
              <p:spPr bwMode="auto">
                <a:xfrm>
                  <a:off x="1052" y="2868"/>
                  <a:ext cx="66"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64" name="Arc 67"/>
                <p:cNvSpPr>
                  <a:spLocks/>
                </p:cNvSpPr>
                <p:nvPr/>
              </p:nvSpPr>
              <p:spPr bwMode="auto">
                <a:xfrm rot="20853116" flipV="1">
                  <a:off x="991" y="294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65" name="Arc 68"/>
                <p:cNvSpPr>
                  <a:spLocks/>
                </p:cNvSpPr>
                <p:nvPr/>
              </p:nvSpPr>
              <p:spPr bwMode="auto">
                <a:xfrm rot="746884">
                  <a:off x="989" y="293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66" name="Arc 69"/>
                <p:cNvSpPr>
                  <a:spLocks/>
                </p:cNvSpPr>
                <p:nvPr/>
              </p:nvSpPr>
              <p:spPr bwMode="auto">
                <a:xfrm rot="20853116" flipV="1">
                  <a:off x="991" y="299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67" name="Arc 70"/>
                <p:cNvSpPr>
                  <a:spLocks/>
                </p:cNvSpPr>
                <p:nvPr/>
              </p:nvSpPr>
              <p:spPr bwMode="auto">
                <a:xfrm rot="746884">
                  <a:off x="989" y="298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68" name="Arc 71"/>
                <p:cNvSpPr>
                  <a:spLocks/>
                </p:cNvSpPr>
                <p:nvPr/>
              </p:nvSpPr>
              <p:spPr bwMode="auto">
                <a:xfrm rot="20853116" flipV="1">
                  <a:off x="991" y="304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69" name="Arc 72"/>
                <p:cNvSpPr>
                  <a:spLocks/>
                </p:cNvSpPr>
                <p:nvPr/>
              </p:nvSpPr>
              <p:spPr bwMode="auto">
                <a:xfrm rot="746884">
                  <a:off x="989" y="303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70" name="Arc 73"/>
                <p:cNvSpPr>
                  <a:spLocks/>
                </p:cNvSpPr>
                <p:nvPr/>
              </p:nvSpPr>
              <p:spPr bwMode="auto">
                <a:xfrm rot="20853116" flipV="1">
                  <a:off x="991" y="309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71" name="Arc 74"/>
                <p:cNvSpPr>
                  <a:spLocks/>
                </p:cNvSpPr>
                <p:nvPr/>
              </p:nvSpPr>
              <p:spPr bwMode="auto">
                <a:xfrm rot="746884">
                  <a:off x="989" y="308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72" name="Arc 75"/>
                <p:cNvSpPr>
                  <a:spLocks/>
                </p:cNvSpPr>
                <p:nvPr/>
              </p:nvSpPr>
              <p:spPr bwMode="auto">
                <a:xfrm rot="20853116" flipV="1">
                  <a:off x="991" y="314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73" name="Arc 76"/>
                <p:cNvSpPr>
                  <a:spLocks/>
                </p:cNvSpPr>
                <p:nvPr/>
              </p:nvSpPr>
              <p:spPr bwMode="auto">
                <a:xfrm rot="746884">
                  <a:off x="989" y="313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74" name="Arc 77"/>
                <p:cNvSpPr>
                  <a:spLocks/>
                </p:cNvSpPr>
                <p:nvPr/>
              </p:nvSpPr>
              <p:spPr bwMode="auto">
                <a:xfrm rot="20853116" flipV="1">
                  <a:off x="991" y="319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75" name="Arc 78"/>
                <p:cNvSpPr>
                  <a:spLocks/>
                </p:cNvSpPr>
                <p:nvPr/>
              </p:nvSpPr>
              <p:spPr bwMode="auto">
                <a:xfrm rot="746884">
                  <a:off x="989" y="318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76" name="Arc 79"/>
                <p:cNvSpPr>
                  <a:spLocks/>
                </p:cNvSpPr>
                <p:nvPr/>
              </p:nvSpPr>
              <p:spPr bwMode="auto">
                <a:xfrm flipV="1">
                  <a:off x="1050" y="3236"/>
                  <a:ext cx="66"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41" name="Group 63"/>
              <p:cNvGrpSpPr>
                <a:grpSpLocks/>
              </p:cNvGrpSpPr>
              <p:nvPr/>
            </p:nvGrpSpPr>
            <p:grpSpPr bwMode="auto">
              <a:xfrm rot="10783304" flipH="1">
                <a:off x="7159878" y="935937"/>
                <a:ext cx="250757" cy="1502251"/>
                <a:chOff x="989" y="2698"/>
                <a:chExt cx="134" cy="802"/>
              </a:xfrm>
            </p:grpSpPr>
            <p:sp>
              <p:nvSpPr>
                <p:cNvPr id="145" name="Line 64"/>
                <p:cNvSpPr>
                  <a:spLocks noChangeShapeType="1"/>
                </p:cNvSpPr>
                <p:nvPr/>
              </p:nvSpPr>
              <p:spPr bwMode="auto">
                <a:xfrm>
                  <a:off x="1049" y="2698"/>
                  <a:ext cx="2" cy="17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6" name="Line 65"/>
                <p:cNvSpPr>
                  <a:spLocks noChangeShapeType="1"/>
                </p:cNvSpPr>
                <p:nvPr/>
              </p:nvSpPr>
              <p:spPr bwMode="auto">
                <a:xfrm>
                  <a:off x="1051" y="3298"/>
                  <a:ext cx="4" cy="20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7" name="Arc 66"/>
                <p:cNvSpPr>
                  <a:spLocks/>
                </p:cNvSpPr>
                <p:nvPr/>
              </p:nvSpPr>
              <p:spPr bwMode="auto">
                <a:xfrm>
                  <a:off x="1052" y="2868"/>
                  <a:ext cx="66"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8" name="Arc 67"/>
                <p:cNvSpPr>
                  <a:spLocks/>
                </p:cNvSpPr>
                <p:nvPr/>
              </p:nvSpPr>
              <p:spPr bwMode="auto">
                <a:xfrm rot="20853116" flipV="1">
                  <a:off x="991" y="294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9" name="Arc 68"/>
                <p:cNvSpPr>
                  <a:spLocks/>
                </p:cNvSpPr>
                <p:nvPr/>
              </p:nvSpPr>
              <p:spPr bwMode="auto">
                <a:xfrm rot="746884">
                  <a:off x="989" y="293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0" name="Arc 69"/>
                <p:cNvSpPr>
                  <a:spLocks/>
                </p:cNvSpPr>
                <p:nvPr/>
              </p:nvSpPr>
              <p:spPr bwMode="auto">
                <a:xfrm rot="20853116" flipV="1">
                  <a:off x="991" y="299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1" name="Arc 70"/>
                <p:cNvSpPr>
                  <a:spLocks/>
                </p:cNvSpPr>
                <p:nvPr/>
              </p:nvSpPr>
              <p:spPr bwMode="auto">
                <a:xfrm rot="746884">
                  <a:off x="989" y="298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2" name="Arc 71"/>
                <p:cNvSpPr>
                  <a:spLocks/>
                </p:cNvSpPr>
                <p:nvPr/>
              </p:nvSpPr>
              <p:spPr bwMode="auto">
                <a:xfrm rot="20853116" flipV="1">
                  <a:off x="991" y="304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3" name="Arc 72"/>
                <p:cNvSpPr>
                  <a:spLocks/>
                </p:cNvSpPr>
                <p:nvPr/>
              </p:nvSpPr>
              <p:spPr bwMode="auto">
                <a:xfrm rot="746884">
                  <a:off x="989" y="303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4" name="Arc 73"/>
                <p:cNvSpPr>
                  <a:spLocks/>
                </p:cNvSpPr>
                <p:nvPr/>
              </p:nvSpPr>
              <p:spPr bwMode="auto">
                <a:xfrm rot="20853116" flipV="1">
                  <a:off x="991" y="309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5" name="Arc 74"/>
                <p:cNvSpPr>
                  <a:spLocks/>
                </p:cNvSpPr>
                <p:nvPr/>
              </p:nvSpPr>
              <p:spPr bwMode="auto">
                <a:xfrm rot="746884">
                  <a:off x="989" y="308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6" name="Arc 75"/>
                <p:cNvSpPr>
                  <a:spLocks/>
                </p:cNvSpPr>
                <p:nvPr/>
              </p:nvSpPr>
              <p:spPr bwMode="auto">
                <a:xfrm rot="20853116" flipV="1">
                  <a:off x="991" y="314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7" name="Arc 76"/>
                <p:cNvSpPr>
                  <a:spLocks/>
                </p:cNvSpPr>
                <p:nvPr/>
              </p:nvSpPr>
              <p:spPr bwMode="auto">
                <a:xfrm rot="746884">
                  <a:off x="989" y="313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8" name="Arc 77"/>
                <p:cNvSpPr>
                  <a:spLocks/>
                </p:cNvSpPr>
                <p:nvPr/>
              </p:nvSpPr>
              <p:spPr bwMode="auto">
                <a:xfrm rot="20853116" flipV="1">
                  <a:off x="991" y="319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9" name="Arc 78"/>
                <p:cNvSpPr>
                  <a:spLocks/>
                </p:cNvSpPr>
                <p:nvPr/>
              </p:nvSpPr>
              <p:spPr bwMode="auto">
                <a:xfrm rot="746884">
                  <a:off x="989" y="318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60" name="Arc 79"/>
                <p:cNvSpPr>
                  <a:spLocks/>
                </p:cNvSpPr>
                <p:nvPr/>
              </p:nvSpPr>
              <p:spPr bwMode="auto">
                <a:xfrm flipV="1">
                  <a:off x="1050" y="3236"/>
                  <a:ext cx="66"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142" name="Line 37"/>
              <p:cNvSpPr>
                <a:spLocks noChangeShapeType="1"/>
              </p:cNvSpPr>
              <p:nvPr/>
            </p:nvSpPr>
            <p:spPr bwMode="auto">
              <a:xfrm flipH="1">
                <a:off x="7458074" y="1405995"/>
                <a:ext cx="6349" cy="61912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3" name="Line 37"/>
              <p:cNvSpPr>
                <a:spLocks noChangeShapeType="1"/>
              </p:cNvSpPr>
              <p:nvPr/>
            </p:nvSpPr>
            <p:spPr bwMode="auto">
              <a:xfrm flipH="1">
                <a:off x="7522392" y="1405995"/>
                <a:ext cx="6349" cy="61912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4" name="Line 37"/>
              <p:cNvSpPr>
                <a:spLocks noChangeShapeType="1"/>
              </p:cNvSpPr>
              <p:nvPr/>
            </p:nvSpPr>
            <p:spPr bwMode="auto">
              <a:xfrm flipH="1">
                <a:off x="7585892" y="1405995"/>
                <a:ext cx="6349" cy="61912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83" name="Group 87"/>
            <p:cNvGrpSpPr>
              <a:grpSpLocks/>
            </p:cNvGrpSpPr>
            <p:nvPr/>
          </p:nvGrpSpPr>
          <p:grpSpPr bwMode="auto">
            <a:xfrm rot="16200000">
              <a:off x="5207000" y="536576"/>
              <a:ext cx="625475" cy="158750"/>
              <a:chOff x="7426325" y="2974446"/>
              <a:chExt cx="730250" cy="184152"/>
            </a:xfrm>
          </p:grpSpPr>
          <p:sp>
            <p:nvSpPr>
              <p:cNvPr id="137" name="Line 44"/>
              <p:cNvSpPr>
                <a:spLocks noChangeShapeType="1"/>
              </p:cNvSpPr>
              <p:nvPr/>
            </p:nvSpPr>
            <p:spPr bwMode="auto">
              <a:xfrm flipH="1" flipV="1">
                <a:off x="7426325" y="2974446"/>
                <a:ext cx="730250" cy="3174"/>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8" name="Line 44"/>
              <p:cNvSpPr>
                <a:spLocks noChangeShapeType="1"/>
              </p:cNvSpPr>
              <p:nvPr/>
            </p:nvSpPr>
            <p:spPr bwMode="auto">
              <a:xfrm flipH="1">
                <a:off x="7531100" y="3066521"/>
                <a:ext cx="533400"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9" name="Line 44"/>
              <p:cNvSpPr>
                <a:spLocks noChangeShapeType="1"/>
              </p:cNvSpPr>
              <p:nvPr/>
            </p:nvSpPr>
            <p:spPr bwMode="auto">
              <a:xfrm flipH="1">
                <a:off x="7629525" y="3158596"/>
                <a:ext cx="320675" cy="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84" name="Group 92"/>
            <p:cNvGrpSpPr>
              <a:grpSpLocks/>
            </p:cNvGrpSpPr>
            <p:nvPr/>
          </p:nvGrpSpPr>
          <p:grpSpPr bwMode="auto">
            <a:xfrm rot="16200000">
              <a:off x="6003926" y="111125"/>
              <a:ext cx="736600" cy="1501775"/>
              <a:chOff x="7159878" y="935937"/>
              <a:chExt cx="736533" cy="1502251"/>
            </a:xfrm>
          </p:grpSpPr>
          <p:grpSp>
            <p:nvGrpSpPr>
              <p:cNvPr id="100" name="Group 63"/>
              <p:cNvGrpSpPr>
                <a:grpSpLocks/>
              </p:cNvGrpSpPr>
              <p:nvPr/>
            </p:nvGrpSpPr>
            <p:grpSpPr bwMode="auto">
              <a:xfrm rot="-10783304">
                <a:off x="7645445" y="935941"/>
                <a:ext cx="250782" cy="1502250"/>
                <a:chOff x="989" y="2698"/>
                <a:chExt cx="134" cy="802"/>
              </a:xfrm>
            </p:grpSpPr>
            <p:sp>
              <p:nvSpPr>
                <p:cNvPr id="121" name="Line 64"/>
                <p:cNvSpPr>
                  <a:spLocks noChangeShapeType="1"/>
                </p:cNvSpPr>
                <p:nvPr/>
              </p:nvSpPr>
              <p:spPr bwMode="auto">
                <a:xfrm>
                  <a:off x="1049" y="2698"/>
                  <a:ext cx="2" cy="17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2" name="Line 65"/>
                <p:cNvSpPr>
                  <a:spLocks noChangeShapeType="1"/>
                </p:cNvSpPr>
                <p:nvPr/>
              </p:nvSpPr>
              <p:spPr bwMode="auto">
                <a:xfrm>
                  <a:off x="1051" y="3298"/>
                  <a:ext cx="4" cy="20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3" name="Arc 66"/>
                <p:cNvSpPr>
                  <a:spLocks/>
                </p:cNvSpPr>
                <p:nvPr/>
              </p:nvSpPr>
              <p:spPr bwMode="auto">
                <a:xfrm>
                  <a:off x="1052" y="2868"/>
                  <a:ext cx="66"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4" name="Arc 67"/>
                <p:cNvSpPr>
                  <a:spLocks/>
                </p:cNvSpPr>
                <p:nvPr/>
              </p:nvSpPr>
              <p:spPr bwMode="auto">
                <a:xfrm rot="20853116" flipV="1">
                  <a:off x="991" y="294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5" name="Arc 68"/>
                <p:cNvSpPr>
                  <a:spLocks/>
                </p:cNvSpPr>
                <p:nvPr/>
              </p:nvSpPr>
              <p:spPr bwMode="auto">
                <a:xfrm rot="746884">
                  <a:off x="989" y="293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6" name="Arc 69"/>
                <p:cNvSpPr>
                  <a:spLocks/>
                </p:cNvSpPr>
                <p:nvPr/>
              </p:nvSpPr>
              <p:spPr bwMode="auto">
                <a:xfrm rot="20853116" flipV="1">
                  <a:off x="991" y="299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7" name="Arc 70"/>
                <p:cNvSpPr>
                  <a:spLocks/>
                </p:cNvSpPr>
                <p:nvPr/>
              </p:nvSpPr>
              <p:spPr bwMode="auto">
                <a:xfrm rot="746884">
                  <a:off x="989" y="298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8" name="Arc 71"/>
                <p:cNvSpPr>
                  <a:spLocks/>
                </p:cNvSpPr>
                <p:nvPr/>
              </p:nvSpPr>
              <p:spPr bwMode="auto">
                <a:xfrm rot="20853116" flipV="1">
                  <a:off x="991" y="304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9" name="Arc 72"/>
                <p:cNvSpPr>
                  <a:spLocks/>
                </p:cNvSpPr>
                <p:nvPr/>
              </p:nvSpPr>
              <p:spPr bwMode="auto">
                <a:xfrm rot="746884">
                  <a:off x="989" y="303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0" name="Arc 73"/>
                <p:cNvSpPr>
                  <a:spLocks/>
                </p:cNvSpPr>
                <p:nvPr/>
              </p:nvSpPr>
              <p:spPr bwMode="auto">
                <a:xfrm rot="20853116" flipV="1">
                  <a:off x="991" y="309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1" name="Arc 74"/>
                <p:cNvSpPr>
                  <a:spLocks/>
                </p:cNvSpPr>
                <p:nvPr/>
              </p:nvSpPr>
              <p:spPr bwMode="auto">
                <a:xfrm rot="746884">
                  <a:off x="989" y="308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2" name="Arc 75"/>
                <p:cNvSpPr>
                  <a:spLocks/>
                </p:cNvSpPr>
                <p:nvPr/>
              </p:nvSpPr>
              <p:spPr bwMode="auto">
                <a:xfrm rot="20853116" flipV="1">
                  <a:off x="991" y="314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 name="Arc 76"/>
                <p:cNvSpPr>
                  <a:spLocks/>
                </p:cNvSpPr>
                <p:nvPr/>
              </p:nvSpPr>
              <p:spPr bwMode="auto">
                <a:xfrm rot="746884">
                  <a:off x="989" y="313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4" name="Arc 77"/>
                <p:cNvSpPr>
                  <a:spLocks/>
                </p:cNvSpPr>
                <p:nvPr/>
              </p:nvSpPr>
              <p:spPr bwMode="auto">
                <a:xfrm rot="20853116" flipV="1">
                  <a:off x="991" y="319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5" name="Arc 78"/>
                <p:cNvSpPr>
                  <a:spLocks/>
                </p:cNvSpPr>
                <p:nvPr/>
              </p:nvSpPr>
              <p:spPr bwMode="auto">
                <a:xfrm rot="746884">
                  <a:off x="989" y="318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6" name="Arc 79"/>
                <p:cNvSpPr>
                  <a:spLocks/>
                </p:cNvSpPr>
                <p:nvPr/>
              </p:nvSpPr>
              <p:spPr bwMode="auto">
                <a:xfrm flipV="1">
                  <a:off x="1050" y="3236"/>
                  <a:ext cx="66"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nvGrpSpPr>
              <p:cNvPr id="101" name="Group 63"/>
              <p:cNvGrpSpPr>
                <a:grpSpLocks/>
              </p:cNvGrpSpPr>
              <p:nvPr/>
            </p:nvGrpSpPr>
            <p:grpSpPr bwMode="auto">
              <a:xfrm rot="10783304" flipH="1">
                <a:off x="7160062" y="935941"/>
                <a:ext cx="250782" cy="1502250"/>
                <a:chOff x="989" y="2698"/>
                <a:chExt cx="134" cy="802"/>
              </a:xfrm>
            </p:grpSpPr>
            <p:sp>
              <p:nvSpPr>
                <p:cNvPr id="105" name="Line 64"/>
                <p:cNvSpPr>
                  <a:spLocks noChangeShapeType="1"/>
                </p:cNvSpPr>
                <p:nvPr/>
              </p:nvSpPr>
              <p:spPr bwMode="auto">
                <a:xfrm>
                  <a:off x="1049" y="2698"/>
                  <a:ext cx="2" cy="17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 name="Line 65"/>
                <p:cNvSpPr>
                  <a:spLocks noChangeShapeType="1"/>
                </p:cNvSpPr>
                <p:nvPr/>
              </p:nvSpPr>
              <p:spPr bwMode="auto">
                <a:xfrm>
                  <a:off x="1051" y="3298"/>
                  <a:ext cx="4" cy="20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7" name="Arc 66"/>
                <p:cNvSpPr>
                  <a:spLocks/>
                </p:cNvSpPr>
                <p:nvPr/>
              </p:nvSpPr>
              <p:spPr bwMode="auto">
                <a:xfrm>
                  <a:off x="1052" y="2868"/>
                  <a:ext cx="66"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8" name="Arc 67"/>
                <p:cNvSpPr>
                  <a:spLocks/>
                </p:cNvSpPr>
                <p:nvPr/>
              </p:nvSpPr>
              <p:spPr bwMode="auto">
                <a:xfrm rot="20853116" flipV="1">
                  <a:off x="991" y="294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9" name="Arc 68"/>
                <p:cNvSpPr>
                  <a:spLocks/>
                </p:cNvSpPr>
                <p:nvPr/>
              </p:nvSpPr>
              <p:spPr bwMode="auto">
                <a:xfrm rot="746884">
                  <a:off x="989" y="293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 name="Arc 69"/>
                <p:cNvSpPr>
                  <a:spLocks/>
                </p:cNvSpPr>
                <p:nvPr/>
              </p:nvSpPr>
              <p:spPr bwMode="auto">
                <a:xfrm rot="20853116" flipV="1">
                  <a:off x="991" y="299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1" name="Arc 70"/>
                <p:cNvSpPr>
                  <a:spLocks/>
                </p:cNvSpPr>
                <p:nvPr/>
              </p:nvSpPr>
              <p:spPr bwMode="auto">
                <a:xfrm rot="746884">
                  <a:off x="989" y="298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2" name="Arc 71"/>
                <p:cNvSpPr>
                  <a:spLocks/>
                </p:cNvSpPr>
                <p:nvPr/>
              </p:nvSpPr>
              <p:spPr bwMode="auto">
                <a:xfrm rot="20853116" flipV="1">
                  <a:off x="991" y="304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3" name="Arc 72"/>
                <p:cNvSpPr>
                  <a:spLocks/>
                </p:cNvSpPr>
                <p:nvPr/>
              </p:nvSpPr>
              <p:spPr bwMode="auto">
                <a:xfrm rot="746884">
                  <a:off x="989" y="303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4" name="Arc 73"/>
                <p:cNvSpPr>
                  <a:spLocks/>
                </p:cNvSpPr>
                <p:nvPr/>
              </p:nvSpPr>
              <p:spPr bwMode="auto">
                <a:xfrm rot="20853116" flipV="1">
                  <a:off x="991" y="309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5" name="Arc 74"/>
                <p:cNvSpPr>
                  <a:spLocks/>
                </p:cNvSpPr>
                <p:nvPr/>
              </p:nvSpPr>
              <p:spPr bwMode="auto">
                <a:xfrm rot="746884">
                  <a:off x="989" y="308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6" name="Arc 75"/>
                <p:cNvSpPr>
                  <a:spLocks/>
                </p:cNvSpPr>
                <p:nvPr/>
              </p:nvSpPr>
              <p:spPr bwMode="auto">
                <a:xfrm rot="20853116" flipV="1">
                  <a:off x="991" y="314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7" name="Arc 76"/>
                <p:cNvSpPr>
                  <a:spLocks/>
                </p:cNvSpPr>
                <p:nvPr/>
              </p:nvSpPr>
              <p:spPr bwMode="auto">
                <a:xfrm rot="746884">
                  <a:off x="989" y="313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8" name="Arc 77"/>
                <p:cNvSpPr>
                  <a:spLocks/>
                </p:cNvSpPr>
                <p:nvPr/>
              </p:nvSpPr>
              <p:spPr bwMode="auto">
                <a:xfrm rot="20853116" flipV="1">
                  <a:off x="991" y="3192"/>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9" name="Arc 78"/>
                <p:cNvSpPr>
                  <a:spLocks/>
                </p:cNvSpPr>
                <p:nvPr/>
              </p:nvSpPr>
              <p:spPr bwMode="auto">
                <a:xfrm rot="746884">
                  <a:off x="989" y="3188"/>
                  <a:ext cx="132" cy="33"/>
                </a:xfrm>
                <a:custGeom>
                  <a:avLst/>
                  <a:gdLst>
                    <a:gd name="T0" fmla="*/ 0 w 43200"/>
                    <a:gd name="T1" fmla="*/ 0 h 23954"/>
                    <a:gd name="T2" fmla="*/ 0 w 43200"/>
                    <a:gd name="T3" fmla="*/ 0 h 23954"/>
                    <a:gd name="T4" fmla="*/ 0 w 43200"/>
                    <a:gd name="T5" fmla="*/ 0 h 23954"/>
                    <a:gd name="T6" fmla="*/ 0 60000 65536"/>
                    <a:gd name="T7" fmla="*/ 0 60000 65536"/>
                    <a:gd name="T8" fmla="*/ 0 60000 65536"/>
                    <a:gd name="T9" fmla="*/ 0 w 43200"/>
                    <a:gd name="T10" fmla="*/ 0 h 23954"/>
                    <a:gd name="T11" fmla="*/ 43200 w 43200"/>
                    <a:gd name="T12" fmla="*/ 23954 h 23954"/>
                  </a:gdLst>
                  <a:ahLst/>
                  <a:cxnLst>
                    <a:cxn ang="T6">
                      <a:pos x="T0" y="T1"/>
                    </a:cxn>
                    <a:cxn ang="T7">
                      <a:pos x="T2" y="T3"/>
                    </a:cxn>
                    <a:cxn ang="T8">
                      <a:pos x="T4" y="T5"/>
                    </a:cxn>
                  </a:cxnLst>
                  <a:rect l="T9" t="T10" r="T11" b="T12"/>
                  <a:pathLst>
                    <a:path w="43200" h="23954" fill="none" extrusionOk="0">
                      <a:moveTo>
                        <a:pt x="128" y="23954"/>
                      </a:moveTo>
                      <a:cubicBezTo>
                        <a:pt x="42" y="23172"/>
                        <a:pt x="0" y="22386"/>
                        <a:pt x="0" y="21600"/>
                      </a:cubicBezTo>
                      <a:cubicBezTo>
                        <a:pt x="0" y="9670"/>
                        <a:pt x="9670" y="0"/>
                        <a:pt x="21600" y="0"/>
                      </a:cubicBezTo>
                      <a:cubicBezTo>
                        <a:pt x="33529" y="0"/>
                        <a:pt x="43199" y="9670"/>
                        <a:pt x="43199" y="21599"/>
                      </a:cubicBezTo>
                    </a:path>
                    <a:path w="43200" h="23954" stroke="0" extrusionOk="0">
                      <a:moveTo>
                        <a:pt x="128" y="23954"/>
                      </a:moveTo>
                      <a:cubicBezTo>
                        <a:pt x="42" y="23172"/>
                        <a:pt x="0" y="22386"/>
                        <a:pt x="0" y="21600"/>
                      </a:cubicBezTo>
                      <a:cubicBezTo>
                        <a:pt x="0" y="9670"/>
                        <a:pt x="9670" y="0"/>
                        <a:pt x="21600" y="0"/>
                      </a:cubicBezTo>
                      <a:cubicBezTo>
                        <a:pt x="33529" y="0"/>
                        <a:pt x="43199" y="9670"/>
                        <a:pt x="43199" y="21599"/>
                      </a:cubicBezTo>
                      <a:lnTo>
                        <a:pt x="2160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0" name="Arc 79"/>
                <p:cNvSpPr>
                  <a:spLocks/>
                </p:cNvSpPr>
                <p:nvPr/>
              </p:nvSpPr>
              <p:spPr bwMode="auto">
                <a:xfrm flipV="1">
                  <a:off x="1050" y="3236"/>
                  <a:ext cx="66" cy="6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102" name="Line 37"/>
              <p:cNvSpPr>
                <a:spLocks noChangeShapeType="1"/>
              </p:cNvSpPr>
              <p:nvPr/>
            </p:nvSpPr>
            <p:spPr bwMode="auto">
              <a:xfrm flipH="1">
                <a:off x="7458074" y="1405995"/>
                <a:ext cx="6349" cy="61912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3" name="Line 37"/>
              <p:cNvSpPr>
                <a:spLocks noChangeShapeType="1"/>
              </p:cNvSpPr>
              <p:nvPr/>
            </p:nvSpPr>
            <p:spPr bwMode="auto">
              <a:xfrm flipH="1">
                <a:off x="7522392" y="1405995"/>
                <a:ext cx="6349" cy="61912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 name="Line 37"/>
              <p:cNvSpPr>
                <a:spLocks noChangeShapeType="1"/>
              </p:cNvSpPr>
              <p:nvPr/>
            </p:nvSpPr>
            <p:spPr bwMode="auto">
              <a:xfrm flipH="1">
                <a:off x="7585892" y="1405995"/>
                <a:ext cx="6349" cy="61912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sp>
          <p:nvSpPr>
            <p:cNvPr id="85" name="Line 44"/>
            <p:cNvSpPr>
              <a:spLocks noChangeShapeType="1"/>
            </p:cNvSpPr>
            <p:nvPr/>
          </p:nvSpPr>
          <p:spPr bwMode="auto">
            <a:xfrm flipH="1" flipV="1">
              <a:off x="5638800" y="2425700"/>
              <a:ext cx="635000" cy="3175"/>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6" name="Line 36"/>
            <p:cNvSpPr>
              <a:spLocks noChangeShapeType="1"/>
            </p:cNvSpPr>
            <p:nvPr/>
          </p:nvSpPr>
          <p:spPr bwMode="auto">
            <a:xfrm flipH="1">
              <a:off x="6496050" y="2135188"/>
              <a:ext cx="11113" cy="6016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cxnSp>
          <p:nvCxnSpPr>
            <p:cNvPr id="87" name="Straight Arrow Connector 133"/>
            <p:cNvCxnSpPr>
              <a:cxnSpLocks noChangeShapeType="1"/>
            </p:cNvCxnSpPr>
            <p:nvPr/>
          </p:nvCxnSpPr>
          <p:spPr bwMode="auto">
            <a:xfrm rot="10800000">
              <a:off x="6019800" y="2152650"/>
              <a:ext cx="730250" cy="527050"/>
            </a:xfrm>
            <a:prstGeom prst="straightConnector1">
              <a:avLst/>
            </a:prstGeom>
            <a:noFill/>
            <a:ln w="19050">
              <a:solidFill>
                <a:schemeClr val="tx1"/>
              </a:solidFill>
              <a:round/>
              <a:headEnd/>
              <a:tailEnd type="arrow" w="med" len="med"/>
            </a:ln>
          </p:spPr>
        </p:cxnSp>
        <p:sp>
          <p:nvSpPr>
            <p:cNvPr id="88" name="Line 40"/>
            <p:cNvSpPr>
              <a:spLocks noChangeShapeType="1"/>
            </p:cNvSpPr>
            <p:nvPr/>
          </p:nvSpPr>
          <p:spPr bwMode="auto">
            <a:xfrm flipH="1">
              <a:off x="7778750" y="2413000"/>
              <a:ext cx="1077913" cy="635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9" name="Isosceles Triangle 135"/>
            <p:cNvSpPr>
              <a:spLocks noChangeArrowheads="1"/>
            </p:cNvSpPr>
            <p:nvPr/>
          </p:nvSpPr>
          <p:spPr bwMode="auto">
            <a:xfrm rot="5400000">
              <a:off x="8140700" y="990600"/>
              <a:ext cx="342900" cy="241300"/>
            </a:xfrm>
            <a:prstGeom prst="triangle">
              <a:avLst>
                <a:gd name="adj" fmla="val 50000"/>
              </a:avLst>
            </a:prstGeom>
            <a:noFill/>
            <a:ln w="2857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0" name="Line 40"/>
            <p:cNvSpPr>
              <a:spLocks noChangeShapeType="1"/>
            </p:cNvSpPr>
            <p:nvPr/>
          </p:nvSpPr>
          <p:spPr bwMode="auto">
            <a:xfrm flipH="1">
              <a:off x="8439150" y="1111250"/>
              <a:ext cx="41275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1" name="Line 40"/>
            <p:cNvSpPr>
              <a:spLocks noChangeShapeType="1"/>
            </p:cNvSpPr>
            <p:nvPr/>
          </p:nvSpPr>
          <p:spPr bwMode="auto">
            <a:xfrm flipH="1" flipV="1">
              <a:off x="8434388" y="903288"/>
              <a:ext cx="3175" cy="42545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 name="Oval 139"/>
            <p:cNvSpPr>
              <a:spLocks noChangeArrowheads="1"/>
            </p:cNvSpPr>
            <p:nvPr/>
          </p:nvSpPr>
          <p:spPr bwMode="auto">
            <a:xfrm>
              <a:off x="8755063" y="1833563"/>
              <a:ext cx="203200" cy="20320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3" name="Oval 140"/>
            <p:cNvSpPr>
              <a:spLocks noChangeArrowheads="1"/>
            </p:cNvSpPr>
            <p:nvPr/>
          </p:nvSpPr>
          <p:spPr bwMode="auto">
            <a:xfrm>
              <a:off x="8750300" y="1460500"/>
              <a:ext cx="203200" cy="203200"/>
            </a:xfrm>
            <a:prstGeom prst="ellipse">
              <a:avLst/>
            </a:prstGeom>
            <a:noFill/>
            <a:ln w="1905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cxnSp>
          <p:nvCxnSpPr>
            <p:cNvPr id="94" name="Straight Connector 326"/>
            <p:cNvCxnSpPr>
              <a:cxnSpLocks noChangeShapeType="1"/>
              <a:endCxn id="93" idx="0"/>
            </p:cNvCxnSpPr>
            <p:nvPr/>
          </p:nvCxnSpPr>
          <p:spPr bwMode="auto">
            <a:xfrm rot="16200000" flipH="1">
              <a:off x="8669338" y="1277938"/>
              <a:ext cx="360362" cy="47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95" name="Straight Connector 326"/>
            <p:cNvCxnSpPr>
              <a:cxnSpLocks noChangeShapeType="1"/>
              <a:stCxn id="92" idx="4"/>
            </p:cNvCxnSpPr>
            <p:nvPr/>
          </p:nvCxnSpPr>
          <p:spPr bwMode="auto">
            <a:xfrm rot="5400000">
              <a:off x="8659813" y="2228850"/>
              <a:ext cx="388937" cy="4763"/>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cxnSp>
        <p:sp>
          <p:nvSpPr>
            <p:cNvPr id="96" name="Freeform 151"/>
            <p:cNvSpPr>
              <a:spLocks noChangeArrowheads="1"/>
            </p:cNvSpPr>
            <p:nvPr/>
          </p:nvSpPr>
          <p:spPr bwMode="auto">
            <a:xfrm>
              <a:off x="8953500" y="1554163"/>
              <a:ext cx="82550" cy="381000"/>
            </a:xfrm>
            <a:custGeom>
              <a:avLst/>
              <a:gdLst>
                <a:gd name="T0" fmla="*/ 0 w 81844"/>
                <a:gd name="T1" fmla="*/ 0 h 381000"/>
                <a:gd name="T2" fmla="*/ 80433 w 81844"/>
                <a:gd name="T3" fmla="*/ 182034 h 381000"/>
                <a:gd name="T4" fmla="*/ 8467 w 81844"/>
                <a:gd name="T5" fmla="*/ 381000 h 381000"/>
                <a:gd name="T6" fmla="*/ 0 60000 65536"/>
                <a:gd name="T7" fmla="*/ 0 60000 65536"/>
                <a:gd name="T8" fmla="*/ 0 60000 65536"/>
                <a:gd name="T9" fmla="*/ 0 w 81844"/>
                <a:gd name="T10" fmla="*/ 0 h 381000"/>
                <a:gd name="T11" fmla="*/ 81844 w 81844"/>
                <a:gd name="T12" fmla="*/ 381000 h 381000"/>
              </a:gdLst>
              <a:ahLst/>
              <a:cxnLst>
                <a:cxn ang="T6">
                  <a:pos x="T0" y="T1"/>
                </a:cxn>
                <a:cxn ang="T7">
                  <a:pos x="T2" y="T3"/>
                </a:cxn>
                <a:cxn ang="T8">
                  <a:pos x="T4" y="T5"/>
                </a:cxn>
              </a:cxnLst>
              <a:rect l="T9" t="T10" r="T11" b="T12"/>
              <a:pathLst>
                <a:path w="81844" h="381000">
                  <a:moveTo>
                    <a:pt x="0" y="0"/>
                  </a:moveTo>
                  <a:cubicBezTo>
                    <a:pt x="39511" y="59267"/>
                    <a:pt x="79022" y="118534"/>
                    <a:pt x="80433" y="182034"/>
                  </a:cubicBezTo>
                  <a:cubicBezTo>
                    <a:pt x="81844" y="245534"/>
                    <a:pt x="8467" y="381000"/>
                    <a:pt x="8467" y="381000"/>
                  </a:cubicBezTo>
                </a:path>
              </a:pathLst>
            </a:custGeom>
            <a:noFill/>
            <a:ln w="19050">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97" name="TextBox 138"/>
            <p:cNvSpPr txBox="1">
              <a:spLocks noChangeArrowheads="1"/>
            </p:cNvSpPr>
            <p:nvPr/>
          </p:nvSpPr>
          <p:spPr bwMode="auto">
            <a:xfrm>
              <a:off x="5930900" y="127000"/>
              <a:ext cx="1519238"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FF0000"/>
                  </a:solidFill>
                </a:rPr>
                <a:t>antenna circuit</a:t>
              </a:r>
            </a:p>
          </p:txBody>
        </p:sp>
        <p:sp>
          <p:nvSpPr>
            <p:cNvPr id="98" name="TextBox 141"/>
            <p:cNvSpPr txBox="1">
              <a:spLocks noChangeArrowheads="1"/>
            </p:cNvSpPr>
            <p:nvPr/>
          </p:nvSpPr>
          <p:spPr bwMode="auto">
            <a:xfrm>
              <a:off x="5803900" y="1538288"/>
              <a:ext cx="12446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FF0000"/>
                  </a:solidFill>
                </a:rPr>
                <a:t>tuner circuit</a:t>
              </a:r>
            </a:p>
          </p:txBody>
        </p:sp>
        <p:sp>
          <p:nvSpPr>
            <p:cNvPr id="99" name="TextBox 142"/>
            <p:cNvSpPr txBox="1">
              <a:spLocks noChangeArrowheads="1"/>
            </p:cNvSpPr>
            <p:nvPr/>
          </p:nvSpPr>
          <p:spPr bwMode="auto">
            <a:xfrm>
              <a:off x="7620000" y="2479675"/>
              <a:ext cx="150812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a:solidFill>
                    <a:srgbClr val="FF0000"/>
                  </a:solidFill>
                </a:rPr>
                <a:t>speaker circuit</a:t>
              </a:r>
            </a:p>
          </p:txBody>
        </p:sp>
      </p:grpSp>
      <p:graphicFrame>
        <p:nvGraphicFramePr>
          <p:cNvPr id="177" name="Object 3"/>
          <p:cNvGraphicFramePr>
            <a:graphicFrameLocks noChangeAspect="1"/>
          </p:cNvGraphicFramePr>
          <p:nvPr>
            <p:extLst>
              <p:ext uri="{D42A27DB-BD31-4B8C-83A1-F6EECF244321}">
                <p14:modId xmlns:p14="http://schemas.microsoft.com/office/powerpoint/2010/main" val="262903075"/>
              </p:ext>
            </p:extLst>
          </p:nvPr>
        </p:nvGraphicFramePr>
        <p:xfrm>
          <a:off x="4757801" y="484188"/>
          <a:ext cx="1123950" cy="254000"/>
        </p:xfrm>
        <a:graphic>
          <a:graphicData uri="http://schemas.openxmlformats.org/presentationml/2006/ole">
            <mc:AlternateContent xmlns:mc="http://schemas.openxmlformats.org/markup-compatibility/2006">
              <mc:Choice xmlns:v="urn:schemas-microsoft-com:vml" Requires="v">
                <p:oleObj spid="_x0000_s3172369" name="Equation" r:id="rId3" imgW="787400" imgH="177800" progId="Equation.DSMT4">
                  <p:embed/>
                </p:oleObj>
              </mc:Choice>
              <mc:Fallback>
                <p:oleObj name="Equation" r:id="rId3" imgW="787400" imgH="177800" progId="Equation.DSMT4">
                  <p:embed/>
                  <p:pic>
                    <p:nvPicPr>
                      <p:cNvPr id="0" name=""/>
                      <p:cNvPicPr>
                        <a:picLocks noChangeAspect="1" noChangeArrowheads="1"/>
                      </p:cNvPicPr>
                      <p:nvPr/>
                    </p:nvPicPr>
                    <p:blipFill>
                      <a:blip r:embed="rId4"/>
                      <a:srcRect/>
                      <a:stretch>
                        <a:fillRect/>
                      </a:stretch>
                    </p:blipFill>
                    <p:spPr bwMode="auto">
                      <a:xfrm>
                        <a:off x="4757801" y="484188"/>
                        <a:ext cx="1123950" cy="254000"/>
                      </a:xfrm>
                      <a:prstGeom prst="rect">
                        <a:avLst/>
                      </a:prstGeom>
                      <a:noFill/>
                      <a:ln>
                        <a:noFill/>
                      </a:ln>
                      <a:effectLst/>
                    </p:spPr>
                  </p:pic>
                </p:oleObj>
              </mc:Fallback>
            </mc:AlternateContent>
          </a:graphicData>
        </a:graphic>
      </p:graphicFrame>
      <p:sp>
        <p:nvSpPr>
          <p:cNvPr id="178" name="TextBox 43">
            <a:extLst>
              <a:ext uri="{FF2B5EF4-FFF2-40B4-BE49-F238E27FC236}">
                <a16:creationId xmlns:a16="http://schemas.microsoft.com/office/drawing/2014/main" id="{4334BCFF-EFFE-5D4F-8E84-82916E5F053B}"/>
              </a:ext>
            </a:extLst>
          </p:cNvPr>
          <p:cNvSpPr txBox="1">
            <a:spLocks noChangeArrowheads="1"/>
          </p:cNvSpPr>
          <p:nvPr/>
        </p:nvSpPr>
        <p:spPr bwMode="auto">
          <a:xfrm>
            <a:off x="8719662" y="6472238"/>
            <a:ext cx="389017"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77.)</a:t>
            </a:r>
          </a:p>
        </p:txBody>
      </p:sp>
    </p:spTree>
    <p:extLst>
      <p:ext uri="{BB962C8B-B14F-4D97-AF65-F5344CB8AC3E}">
        <p14:creationId xmlns:p14="http://schemas.microsoft.com/office/powerpoint/2010/main" val="3167126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 name="TextBox 679"/>
          <p:cNvSpPr txBox="1"/>
          <p:nvPr/>
        </p:nvSpPr>
        <p:spPr>
          <a:xfrm>
            <a:off x="339725" y="1560074"/>
            <a:ext cx="3952875" cy="1631216"/>
          </a:xfrm>
          <a:prstGeom prst="rect">
            <a:avLst/>
          </a:prstGeom>
          <a:noFill/>
        </p:spPr>
        <p:txBody>
          <a:bodyPr wrap="square" rtlCol="0">
            <a:spAutoFit/>
          </a:bodyPr>
          <a:lstStyle/>
          <a:p>
            <a:r>
              <a:rPr lang="en-US" sz="2000" dirty="0">
                <a:solidFill>
                  <a:srgbClr val="FF0000"/>
                </a:solidFill>
                <a:latin typeface="Apple Chancery"/>
                <a:cs typeface="Apple Chancery"/>
              </a:rPr>
              <a:t>--With the entire loop </a:t>
            </a:r>
            <a:r>
              <a:rPr lang="en-US" sz="2000" dirty="0">
                <a:solidFill>
                  <a:srgbClr val="000000"/>
                </a:solidFill>
                <a:latin typeface="Times New Roman"/>
                <a:cs typeface="Times New Roman"/>
              </a:rPr>
              <a:t>in the </a:t>
            </a:r>
            <a:r>
              <a:rPr lang="en-US" sz="2000" i="1" dirty="0">
                <a:solidFill>
                  <a:srgbClr val="000000"/>
                </a:solidFill>
                <a:latin typeface="Times New Roman"/>
                <a:cs typeface="Times New Roman"/>
              </a:rPr>
              <a:t>B-</a:t>
            </a:r>
            <a:r>
              <a:rPr lang="en-US" sz="2000" i="1" dirty="0" err="1">
                <a:solidFill>
                  <a:srgbClr val="000000"/>
                </a:solidFill>
                <a:latin typeface="Times New Roman"/>
                <a:cs typeface="Times New Roman"/>
              </a:rPr>
              <a:t>fld</a:t>
            </a:r>
            <a:r>
              <a:rPr lang="en-US" sz="2000" dirty="0">
                <a:solidFill>
                  <a:srgbClr val="000000"/>
                </a:solidFill>
                <a:latin typeface="Times New Roman"/>
                <a:cs typeface="Times New Roman"/>
              </a:rPr>
              <a:t>, </a:t>
            </a:r>
            <a:r>
              <a:rPr lang="en-US" sz="2000" dirty="0">
                <a:solidFill>
                  <a:srgbClr val="0000FF"/>
                </a:solidFill>
                <a:latin typeface="Times New Roman"/>
                <a:cs typeface="Times New Roman"/>
              </a:rPr>
              <a:t>all</a:t>
            </a:r>
            <a:r>
              <a:rPr lang="en-US" sz="2000" dirty="0">
                <a:solidFill>
                  <a:srgbClr val="000000"/>
                </a:solidFill>
                <a:latin typeface="Times New Roman"/>
                <a:cs typeface="Times New Roman"/>
              </a:rPr>
              <a:t> the </a:t>
            </a:r>
            <a:r>
              <a:rPr lang="en-US" sz="2000" i="1" dirty="0">
                <a:solidFill>
                  <a:srgbClr val="0000FF"/>
                </a:solidFill>
                <a:latin typeface="Times New Roman"/>
                <a:cs typeface="Times New Roman"/>
              </a:rPr>
              <a:t>positive charge carriers </a:t>
            </a:r>
            <a:r>
              <a:rPr lang="en-US" sz="2000" dirty="0">
                <a:latin typeface="Times New Roman"/>
                <a:cs typeface="Times New Roman"/>
              </a:rPr>
              <a:t>felt the same magnetic </a:t>
            </a:r>
            <a:r>
              <a:rPr lang="en-US" sz="2000" dirty="0">
                <a:solidFill>
                  <a:srgbClr val="0000FF"/>
                </a:solidFill>
                <a:latin typeface="Times New Roman"/>
                <a:cs typeface="Times New Roman"/>
              </a:rPr>
              <a:t>force </a:t>
            </a:r>
            <a:r>
              <a:rPr lang="en-US" sz="2000" i="1" dirty="0">
                <a:solidFill>
                  <a:srgbClr val="0000FF"/>
                </a:solidFill>
                <a:latin typeface="Times New Roman"/>
                <a:cs typeface="Times New Roman"/>
              </a:rPr>
              <a:t>upward</a:t>
            </a:r>
            <a:r>
              <a:rPr lang="en-US" sz="2000" dirty="0">
                <a:latin typeface="Times New Roman"/>
                <a:cs typeface="Times New Roman"/>
              </a:rPr>
              <a:t>.  Consequence: </a:t>
            </a:r>
            <a:r>
              <a:rPr lang="en-US" sz="2000" dirty="0">
                <a:solidFill>
                  <a:srgbClr val="0000FF"/>
                </a:solidFill>
                <a:latin typeface="Times New Roman"/>
                <a:cs typeface="Times New Roman"/>
              </a:rPr>
              <a:t>charge accumulated at</a:t>
            </a:r>
            <a:r>
              <a:rPr lang="en-US" sz="2000" dirty="0">
                <a:latin typeface="Times New Roman"/>
                <a:cs typeface="Times New Roman"/>
              </a:rPr>
              <a:t> the </a:t>
            </a:r>
            <a:r>
              <a:rPr lang="en-US" sz="2000" dirty="0">
                <a:solidFill>
                  <a:srgbClr val="0000FF"/>
                </a:solidFill>
                <a:latin typeface="Times New Roman"/>
                <a:cs typeface="Times New Roman"/>
              </a:rPr>
              <a:t>top</a:t>
            </a:r>
            <a:r>
              <a:rPr lang="en-US" sz="2000" dirty="0">
                <a:latin typeface="Times New Roman"/>
                <a:cs typeface="Times New Roman"/>
              </a:rPr>
              <a:t> of the loop.  </a:t>
            </a:r>
            <a:endParaRPr lang="en-US" sz="2000" dirty="0">
              <a:solidFill>
                <a:srgbClr val="FF0000"/>
              </a:solidFill>
              <a:latin typeface="Apple Chancery"/>
              <a:cs typeface="Apple Chancery"/>
            </a:endParaRPr>
          </a:p>
        </p:txBody>
      </p:sp>
      <p:sp>
        <p:nvSpPr>
          <p:cNvPr id="33795" name="Text Box 3"/>
          <p:cNvSpPr txBox="1">
            <a:spLocks noChangeArrowheads="1"/>
          </p:cNvSpPr>
          <p:nvPr/>
        </p:nvSpPr>
        <p:spPr bwMode="auto">
          <a:xfrm>
            <a:off x="0" y="838200"/>
            <a:ext cx="66294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sz="2800">
              <a:latin typeface="Times" charset="0"/>
            </a:endParaRPr>
          </a:p>
        </p:txBody>
      </p:sp>
      <p:sp>
        <p:nvSpPr>
          <p:cNvPr id="6"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dirty="0"/>
          </a:p>
        </p:txBody>
      </p:sp>
      <p:sp>
        <p:nvSpPr>
          <p:cNvPr id="7" name="TextBox 43"/>
          <p:cNvSpPr txBox="1">
            <a:spLocks noChangeArrowheads="1"/>
          </p:cNvSpPr>
          <p:nvPr/>
        </p:nvSpPr>
        <p:spPr bwMode="auto">
          <a:xfrm>
            <a:off x="8719662" y="6472238"/>
            <a:ext cx="31848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8.)</a:t>
            </a:r>
          </a:p>
        </p:txBody>
      </p:sp>
      <p:sp>
        <p:nvSpPr>
          <p:cNvPr id="20" name="TextBox 19"/>
          <p:cNvSpPr txBox="1"/>
          <p:nvPr/>
        </p:nvSpPr>
        <p:spPr>
          <a:xfrm>
            <a:off x="123825" y="459584"/>
            <a:ext cx="4168775" cy="1015663"/>
          </a:xfrm>
          <a:prstGeom prst="rect">
            <a:avLst/>
          </a:prstGeom>
          <a:noFill/>
        </p:spPr>
        <p:txBody>
          <a:bodyPr wrap="square" rtlCol="0">
            <a:spAutoFit/>
          </a:bodyPr>
          <a:lstStyle/>
          <a:p>
            <a:r>
              <a:rPr lang="en-US" sz="2000" dirty="0">
                <a:solidFill>
                  <a:srgbClr val="FF0000"/>
                </a:solidFill>
                <a:latin typeface="Apple Chancery"/>
                <a:cs typeface="Apple Chancery"/>
              </a:rPr>
              <a:t>Back at the ranch:  </a:t>
            </a:r>
            <a:r>
              <a:rPr lang="en-US" sz="2000" dirty="0">
                <a:solidFill>
                  <a:srgbClr val="000000"/>
                </a:solidFill>
                <a:latin typeface="Times New Roman"/>
                <a:cs typeface="Times New Roman"/>
              </a:rPr>
              <a:t>Something interesting happen when </a:t>
            </a:r>
            <a:r>
              <a:rPr lang="en-US" sz="2000" dirty="0">
                <a:latin typeface="Times New Roman"/>
                <a:cs typeface="Times New Roman"/>
              </a:rPr>
              <a:t>part of the </a:t>
            </a:r>
            <a:r>
              <a:rPr lang="en-US" sz="2000" dirty="0">
                <a:solidFill>
                  <a:srgbClr val="0000FF"/>
                </a:solidFill>
                <a:latin typeface="Times New Roman"/>
                <a:cs typeface="Times New Roman"/>
              </a:rPr>
              <a:t>coil </a:t>
            </a:r>
            <a:r>
              <a:rPr lang="en-US" sz="2000" i="1" dirty="0">
                <a:solidFill>
                  <a:srgbClr val="0000FF"/>
                </a:solidFill>
                <a:latin typeface="Times New Roman"/>
                <a:cs typeface="Times New Roman"/>
              </a:rPr>
              <a:t>leaves </a:t>
            </a:r>
            <a:r>
              <a:rPr lang="en-US" sz="2000" dirty="0">
                <a:solidFill>
                  <a:srgbClr val="0000FF"/>
                </a:solidFill>
                <a:latin typeface="Times New Roman"/>
                <a:cs typeface="Times New Roman"/>
              </a:rPr>
              <a:t>the field</a:t>
            </a:r>
            <a:r>
              <a:rPr lang="en-US" sz="2000" dirty="0">
                <a:latin typeface="Times New Roman"/>
                <a:cs typeface="Times New Roman"/>
              </a:rPr>
              <a:t>.  </a:t>
            </a:r>
            <a:endParaRPr lang="en-US" sz="2000" dirty="0">
              <a:solidFill>
                <a:srgbClr val="FF0000"/>
              </a:solidFill>
              <a:latin typeface="Apple Chancery"/>
              <a:cs typeface="Apple Chancery"/>
            </a:endParaRPr>
          </a:p>
        </p:txBody>
      </p:sp>
      <p:graphicFrame>
        <p:nvGraphicFramePr>
          <p:cNvPr id="607" name="Object 606"/>
          <p:cNvGraphicFramePr>
            <a:graphicFrameLocks noChangeAspect="1"/>
          </p:cNvGraphicFramePr>
          <p:nvPr>
            <p:extLst>
              <p:ext uri="{D42A27DB-BD31-4B8C-83A1-F6EECF244321}">
                <p14:modId xmlns:p14="http://schemas.microsoft.com/office/powerpoint/2010/main" val="3009211601"/>
              </p:ext>
            </p:extLst>
          </p:nvPr>
        </p:nvGraphicFramePr>
        <p:xfrm>
          <a:off x="7510786" y="2244231"/>
          <a:ext cx="215900" cy="240342"/>
        </p:xfrm>
        <a:graphic>
          <a:graphicData uri="http://schemas.openxmlformats.org/presentationml/2006/ole">
            <mc:AlternateContent xmlns:mc="http://schemas.openxmlformats.org/markup-compatibility/2006">
              <mc:Choice xmlns:v="urn:schemas-microsoft-com:vml" Requires="v">
                <p:oleObj spid="_x0000_s2809452" name="Equation" r:id="rId4" imgW="114300" imgH="127000" progId="Equation.DSMT4">
                  <p:embed/>
                </p:oleObj>
              </mc:Choice>
              <mc:Fallback>
                <p:oleObj name="Equation" r:id="rId4" imgW="114300" imgH="127000" progId="Equation.DSMT4">
                  <p:embed/>
                  <p:pic>
                    <p:nvPicPr>
                      <p:cNvPr id="0" name=""/>
                      <p:cNvPicPr/>
                      <p:nvPr/>
                    </p:nvPicPr>
                    <p:blipFill>
                      <a:blip r:embed="rId5"/>
                      <a:stretch>
                        <a:fillRect/>
                      </a:stretch>
                    </p:blipFill>
                    <p:spPr>
                      <a:xfrm>
                        <a:off x="7510786" y="2244231"/>
                        <a:ext cx="215900" cy="240342"/>
                      </a:xfrm>
                      <a:prstGeom prst="rect">
                        <a:avLst/>
                      </a:prstGeom>
                    </p:spPr>
                  </p:pic>
                </p:oleObj>
              </mc:Fallback>
            </mc:AlternateContent>
          </a:graphicData>
        </a:graphic>
      </p:graphicFrame>
      <p:graphicFrame>
        <p:nvGraphicFramePr>
          <p:cNvPr id="608" name="Object 607"/>
          <p:cNvGraphicFramePr>
            <a:graphicFrameLocks noChangeAspect="1"/>
          </p:cNvGraphicFramePr>
          <p:nvPr>
            <p:extLst>
              <p:ext uri="{D42A27DB-BD31-4B8C-83A1-F6EECF244321}">
                <p14:modId xmlns:p14="http://schemas.microsoft.com/office/powerpoint/2010/main" val="3312918386"/>
              </p:ext>
            </p:extLst>
          </p:nvPr>
        </p:nvGraphicFramePr>
        <p:xfrm>
          <a:off x="7569224" y="660400"/>
          <a:ext cx="265112" cy="287337"/>
        </p:xfrm>
        <a:graphic>
          <a:graphicData uri="http://schemas.openxmlformats.org/presentationml/2006/ole">
            <mc:AlternateContent xmlns:mc="http://schemas.openxmlformats.org/markup-compatibility/2006">
              <mc:Choice xmlns:v="urn:schemas-microsoft-com:vml" Requires="v">
                <p:oleObj spid="_x0000_s2809453" name="Equation" r:id="rId6" imgW="139700" imgH="152400" progId="Equation.DSMT4">
                  <p:embed/>
                </p:oleObj>
              </mc:Choice>
              <mc:Fallback>
                <p:oleObj name="Equation" r:id="rId6" imgW="139700" imgH="152400" progId="Equation.DSMT4">
                  <p:embed/>
                  <p:pic>
                    <p:nvPicPr>
                      <p:cNvPr id="0" name=""/>
                      <p:cNvPicPr/>
                      <p:nvPr/>
                    </p:nvPicPr>
                    <p:blipFill>
                      <a:blip r:embed="rId7"/>
                      <a:stretch>
                        <a:fillRect/>
                      </a:stretch>
                    </p:blipFill>
                    <p:spPr>
                      <a:xfrm>
                        <a:off x="7569224" y="660400"/>
                        <a:ext cx="265112" cy="287337"/>
                      </a:xfrm>
                      <a:prstGeom prst="rect">
                        <a:avLst/>
                      </a:prstGeom>
                    </p:spPr>
                  </p:pic>
                </p:oleObj>
              </mc:Fallback>
            </mc:AlternateContent>
          </a:graphicData>
        </a:graphic>
      </p:graphicFrame>
      <p:sp>
        <p:nvSpPr>
          <p:cNvPr id="17" name="Rectangle 16"/>
          <p:cNvSpPr>
            <a:spLocks noChangeArrowheads="1"/>
          </p:cNvSpPr>
          <p:nvPr/>
        </p:nvSpPr>
        <p:spPr bwMode="auto">
          <a:xfrm>
            <a:off x="4665368" y="660400"/>
            <a:ext cx="3634992" cy="3799222"/>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kern="1200"/>
          </a:p>
        </p:txBody>
      </p:sp>
      <p:grpSp>
        <p:nvGrpSpPr>
          <p:cNvPr id="479" name="Group 478"/>
          <p:cNvGrpSpPr>
            <a:grpSpLocks/>
          </p:cNvGrpSpPr>
          <p:nvPr/>
        </p:nvGrpSpPr>
        <p:grpSpPr bwMode="auto">
          <a:xfrm>
            <a:off x="4929449" y="934967"/>
            <a:ext cx="3205213" cy="308095"/>
            <a:chOff x="3112" y="2480"/>
            <a:chExt cx="1238" cy="119"/>
          </a:xfrm>
        </p:grpSpPr>
        <p:grpSp>
          <p:nvGrpSpPr>
            <p:cNvPr id="480" name="Group 479"/>
            <p:cNvGrpSpPr>
              <a:grpSpLocks/>
            </p:cNvGrpSpPr>
            <p:nvPr/>
          </p:nvGrpSpPr>
          <p:grpSpPr bwMode="auto">
            <a:xfrm>
              <a:off x="3112" y="2480"/>
              <a:ext cx="118" cy="119"/>
              <a:chOff x="3112" y="2480"/>
              <a:chExt cx="118" cy="119"/>
            </a:xfrm>
          </p:grpSpPr>
          <p:sp>
            <p:nvSpPr>
              <p:cNvPr id="493" name="Line 227"/>
              <p:cNvSpPr>
                <a:spLocks noChangeShapeType="1"/>
              </p:cNvSpPr>
              <p:nvPr/>
            </p:nvSpPr>
            <p:spPr bwMode="auto">
              <a:xfrm>
                <a:off x="311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494" name="Line 228"/>
              <p:cNvSpPr>
                <a:spLocks noChangeShapeType="1"/>
              </p:cNvSpPr>
              <p:nvPr/>
            </p:nvSpPr>
            <p:spPr bwMode="auto">
              <a:xfrm flipH="1">
                <a:off x="311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481" name="Group 480"/>
            <p:cNvGrpSpPr>
              <a:grpSpLocks/>
            </p:cNvGrpSpPr>
            <p:nvPr/>
          </p:nvGrpSpPr>
          <p:grpSpPr bwMode="auto">
            <a:xfrm>
              <a:off x="3392" y="2480"/>
              <a:ext cx="118" cy="119"/>
              <a:chOff x="3392" y="2480"/>
              <a:chExt cx="118" cy="119"/>
            </a:xfrm>
          </p:grpSpPr>
          <p:sp>
            <p:nvSpPr>
              <p:cNvPr id="491" name="Line 230"/>
              <p:cNvSpPr>
                <a:spLocks noChangeShapeType="1"/>
              </p:cNvSpPr>
              <p:nvPr/>
            </p:nvSpPr>
            <p:spPr bwMode="auto">
              <a:xfrm>
                <a:off x="339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492" name="Line 231"/>
              <p:cNvSpPr>
                <a:spLocks noChangeShapeType="1"/>
              </p:cNvSpPr>
              <p:nvPr/>
            </p:nvSpPr>
            <p:spPr bwMode="auto">
              <a:xfrm flipH="1">
                <a:off x="339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482" name="Group 481"/>
            <p:cNvGrpSpPr>
              <a:grpSpLocks/>
            </p:cNvGrpSpPr>
            <p:nvPr/>
          </p:nvGrpSpPr>
          <p:grpSpPr bwMode="auto">
            <a:xfrm>
              <a:off x="3672" y="2480"/>
              <a:ext cx="118" cy="119"/>
              <a:chOff x="3672" y="2480"/>
              <a:chExt cx="118" cy="119"/>
            </a:xfrm>
          </p:grpSpPr>
          <p:sp>
            <p:nvSpPr>
              <p:cNvPr id="489" name="Line 233"/>
              <p:cNvSpPr>
                <a:spLocks noChangeShapeType="1"/>
              </p:cNvSpPr>
              <p:nvPr/>
            </p:nvSpPr>
            <p:spPr bwMode="auto">
              <a:xfrm>
                <a:off x="367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490" name="Line 234"/>
              <p:cNvSpPr>
                <a:spLocks noChangeShapeType="1"/>
              </p:cNvSpPr>
              <p:nvPr/>
            </p:nvSpPr>
            <p:spPr bwMode="auto">
              <a:xfrm flipH="1">
                <a:off x="367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483" name="Group 482"/>
            <p:cNvGrpSpPr>
              <a:grpSpLocks/>
            </p:cNvGrpSpPr>
            <p:nvPr/>
          </p:nvGrpSpPr>
          <p:grpSpPr bwMode="auto">
            <a:xfrm>
              <a:off x="3952" y="2480"/>
              <a:ext cx="118" cy="119"/>
              <a:chOff x="3952" y="2480"/>
              <a:chExt cx="118" cy="119"/>
            </a:xfrm>
          </p:grpSpPr>
          <p:sp>
            <p:nvSpPr>
              <p:cNvPr id="487" name="Line 236"/>
              <p:cNvSpPr>
                <a:spLocks noChangeShapeType="1"/>
              </p:cNvSpPr>
              <p:nvPr/>
            </p:nvSpPr>
            <p:spPr bwMode="auto">
              <a:xfrm>
                <a:off x="395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488" name="Line 237"/>
              <p:cNvSpPr>
                <a:spLocks noChangeShapeType="1"/>
              </p:cNvSpPr>
              <p:nvPr/>
            </p:nvSpPr>
            <p:spPr bwMode="auto">
              <a:xfrm flipH="1">
                <a:off x="395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484" name="Group 483"/>
            <p:cNvGrpSpPr>
              <a:grpSpLocks/>
            </p:cNvGrpSpPr>
            <p:nvPr/>
          </p:nvGrpSpPr>
          <p:grpSpPr bwMode="auto">
            <a:xfrm>
              <a:off x="4232" y="2480"/>
              <a:ext cx="118" cy="119"/>
              <a:chOff x="4232" y="2480"/>
              <a:chExt cx="118" cy="119"/>
            </a:xfrm>
          </p:grpSpPr>
          <p:sp>
            <p:nvSpPr>
              <p:cNvPr id="485" name="Line 239"/>
              <p:cNvSpPr>
                <a:spLocks noChangeShapeType="1"/>
              </p:cNvSpPr>
              <p:nvPr/>
            </p:nvSpPr>
            <p:spPr bwMode="auto">
              <a:xfrm>
                <a:off x="423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486" name="Line 240"/>
              <p:cNvSpPr>
                <a:spLocks noChangeShapeType="1"/>
              </p:cNvSpPr>
              <p:nvPr/>
            </p:nvSpPr>
            <p:spPr bwMode="auto">
              <a:xfrm flipH="1">
                <a:off x="423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grpSp>
        <p:nvGrpSpPr>
          <p:cNvPr id="495" name="Group 494"/>
          <p:cNvGrpSpPr>
            <a:grpSpLocks/>
          </p:cNvGrpSpPr>
          <p:nvPr/>
        </p:nvGrpSpPr>
        <p:grpSpPr bwMode="auto">
          <a:xfrm>
            <a:off x="4924271" y="1533032"/>
            <a:ext cx="3205213" cy="308095"/>
            <a:chOff x="3112" y="2480"/>
            <a:chExt cx="1238" cy="119"/>
          </a:xfrm>
        </p:grpSpPr>
        <p:grpSp>
          <p:nvGrpSpPr>
            <p:cNvPr id="496" name="Group 495"/>
            <p:cNvGrpSpPr>
              <a:grpSpLocks/>
            </p:cNvGrpSpPr>
            <p:nvPr/>
          </p:nvGrpSpPr>
          <p:grpSpPr bwMode="auto">
            <a:xfrm>
              <a:off x="3112" y="2480"/>
              <a:ext cx="118" cy="119"/>
              <a:chOff x="3112" y="2480"/>
              <a:chExt cx="118" cy="119"/>
            </a:xfrm>
          </p:grpSpPr>
          <p:sp>
            <p:nvSpPr>
              <p:cNvPr id="509" name="Line 227"/>
              <p:cNvSpPr>
                <a:spLocks noChangeShapeType="1"/>
              </p:cNvSpPr>
              <p:nvPr/>
            </p:nvSpPr>
            <p:spPr bwMode="auto">
              <a:xfrm>
                <a:off x="311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10" name="Line 228"/>
              <p:cNvSpPr>
                <a:spLocks noChangeShapeType="1"/>
              </p:cNvSpPr>
              <p:nvPr/>
            </p:nvSpPr>
            <p:spPr bwMode="auto">
              <a:xfrm flipH="1">
                <a:off x="311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497" name="Group 496"/>
            <p:cNvGrpSpPr>
              <a:grpSpLocks/>
            </p:cNvGrpSpPr>
            <p:nvPr/>
          </p:nvGrpSpPr>
          <p:grpSpPr bwMode="auto">
            <a:xfrm>
              <a:off x="3392" y="2480"/>
              <a:ext cx="118" cy="119"/>
              <a:chOff x="3392" y="2480"/>
              <a:chExt cx="118" cy="119"/>
            </a:xfrm>
          </p:grpSpPr>
          <p:sp>
            <p:nvSpPr>
              <p:cNvPr id="507" name="Line 230"/>
              <p:cNvSpPr>
                <a:spLocks noChangeShapeType="1"/>
              </p:cNvSpPr>
              <p:nvPr/>
            </p:nvSpPr>
            <p:spPr bwMode="auto">
              <a:xfrm>
                <a:off x="339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08" name="Line 231"/>
              <p:cNvSpPr>
                <a:spLocks noChangeShapeType="1"/>
              </p:cNvSpPr>
              <p:nvPr/>
            </p:nvSpPr>
            <p:spPr bwMode="auto">
              <a:xfrm flipH="1">
                <a:off x="339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498" name="Group 497"/>
            <p:cNvGrpSpPr>
              <a:grpSpLocks/>
            </p:cNvGrpSpPr>
            <p:nvPr/>
          </p:nvGrpSpPr>
          <p:grpSpPr bwMode="auto">
            <a:xfrm>
              <a:off x="3672" y="2480"/>
              <a:ext cx="118" cy="119"/>
              <a:chOff x="3672" y="2480"/>
              <a:chExt cx="118" cy="119"/>
            </a:xfrm>
          </p:grpSpPr>
          <p:sp>
            <p:nvSpPr>
              <p:cNvPr id="505" name="Line 233"/>
              <p:cNvSpPr>
                <a:spLocks noChangeShapeType="1"/>
              </p:cNvSpPr>
              <p:nvPr/>
            </p:nvSpPr>
            <p:spPr bwMode="auto">
              <a:xfrm>
                <a:off x="367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06" name="Line 234"/>
              <p:cNvSpPr>
                <a:spLocks noChangeShapeType="1"/>
              </p:cNvSpPr>
              <p:nvPr/>
            </p:nvSpPr>
            <p:spPr bwMode="auto">
              <a:xfrm flipH="1">
                <a:off x="367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499" name="Group 498"/>
            <p:cNvGrpSpPr>
              <a:grpSpLocks/>
            </p:cNvGrpSpPr>
            <p:nvPr/>
          </p:nvGrpSpPr>
          <p:grpSpPr bwMode="auto">
            <a:xfrm>
              <a:off x="3952" y="2480"/>
              <a:ext cx="118" cy="119"/>
              <a:chOff x="3952" y="2480"/>
              <a:chExt cx="118" cy="119"/>
            </a:xfrm>
          </p:grpSpPr>
          <p:sp>
            <p:nvSpPr>
              <p:cNvPr id="503" name="Line 236"/>
              <p:cNvSpPr>
                <a:spLocks noChangeShapeType="1"/>
              </p:cNvSpPr>
              <p:nvPr/>
            </p:nvSpPr>
            <p:spPr bwMode="auto">
              <a:xfrm>
                <a:off x="395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04" name="Line 237"/>
              <p:cNvSpPr>
                <a:spLocks noChangeShapeType="1"/>
              </p:cNvSpPr>
              <p:nvPr/>
            </p:nvSpPr>
            <p:spPr bwMode="auto">
              <a:xfrm flipH="1">
                <a:off x="395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00" name="Group 499"/>
            <p:cNvGrpSpPr>
              <a:grpSpLocks/>
            </p:cNvGrpSpPr>
            <p:nvPr/>
          </p:nvGrpSpPr>
          <p:grpSpPr bwMode="auto">
            <a:xfrm>
              <a:off x="4232" y="2480"/>
              <a:ext cx="118" cy="119"/>
              <a:chOff x="4232" y="2480"/>
              <a:chExt cx="118" cy="119"/>
            </a:xfrm>
          </p:grpSpPr>
          <p:sp>
            <p:nvSpPr>
              <p:cNvPr id="501" name="Line 239"/>
              <p:cNvSpPr>
                <a:spLocks noChangeShapeType="1"/>
              </p:cNvSpPr>
              <p:nvPr/>
            </p:nvSpPr>
            <p:spPr bwMode="auto">
              <a:xfrm>
                <a:off x="423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02" name="Line 240"/>
              <p:cNvSpPr>
                <a:spLocks noChangeShapeType="1"/>
              </p:cNvSpPr>
              <p:nvPr/>
            </p:nvSpPr>
            <p:spPr bwMode="auto">
              <a:xfrm flipH="1">
                <a:off x="423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grpSp>
        <p:nvGrpSpPr>
          <p:cNvPr id="511" name="Group 510"/>
          <p:cNvGrpSpPr>
            <a:grpSpLocks/>
          </p:cNvGrpSpPr>
          <p:nvPr/>
        </p:nvGrpSpPr>
        <p:grpSpPr bwMode="auto">
          <a:xfrm>
            <a:off x="4919092" y="2131098"/>
            <a:ext cx="3205213" cy="308095"/>
            <a:chOff x="3112" y="2480"/>
            <a:chExt cx="1238" cy="119"/>
          </a:xfrm>
        </p:grpSpPr>
        <p:grpSp>
          <p:nvGrpSpPr>
            <p:cNvPr id="512" name="Group 511"/>
            <p:cNvGrpSpPr>
              <a:grpSpLocks/>
            </p:cNvGrpSpPr>
            <p:nvPr/>
          </p:nvGrpSpPr>
          <p:grpSpPr bwMode="auto">
            <a:xfrm>
              <a:off x="3112" y="2480"/>
              <a:ext cx="118" cy="119"/>
              <a:chOff x="3112" y="2480"/>
              <a:chExt cx="118" cy="119"/>
            </a:xfrm>
          </p:grpSpPr>
          <p:sp>
            <p:nvSpPr>
              <p:cNvPr id="525" name="Line 227"/>
              <p:cNvSpPr>
                <a:spLocks noChangeShapeType="1"/>
              </p:cNvSpPr>
              <p:nvPr/>
            </p:nvSpPr>
            <p:spPr bwMode="auto">
              <a:xfrm>
                <a:off x="311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26" name="Line 228"/>
              <p:cNvSpPr>
                <a:spLocks noChangeShapeType="1"/>
              </p:cNvSpPr>
              <p:nvPr/>
            </p:nvSpPr>
            <p:spPr bwMode="auto">
              <a:xfrm flipH="1">
                <a:off x="311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13" name="Group 512"/>
            <p:cNvGrpSpPr>
              <a:grpSpLocks/>
            </p:cNvGrpSpPr>
            <p:nvPr/>
          </p:nvGrpSpPr>
          <p:grpSpPr bwMode="auto">
            <a:xfrm>
              <a:off x="3392" y="2480"/>
              <a:ext cx="118" cy="119"/>
              <a:chOff x="3392" y="2480"/>
              <a:chExt cx="118" cy="119"/>
            </a:xfrm>
          </p:grpSpPr>
          <p:sp>
            <p:nvSpPr>
              <p:cNvPr id="523" name="Line 230"/>
              <p:cNvSpPr>
                <a:spLocks noChangeShapeType="1"/>
              </p:cNvSpPr>
              <p:nvPr/>
            </p:nvSpPr>
            <p:spPr bwMode="auto">
              <a:xfrm>
                <a:off x="339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24" name="Line 231"/>
              <p:cNvSpPr>
                <a:spLocks noChangeShapeType="1"/>
              </p:cNvSpPr>
              <p:nvPr/>
            </p:nvSpPr>
            <p:spPr bwMode="auto">
              <a:xfrm flipH="1">
                <a:off x="339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14" name="Group 513"/>
            <p:cNvGrpSpPr>
              <a:grpSpLocks/>
            </p:cNvGrpSpPr>
            <p:nvPr/>
          </p:nvGrpSpPr>
          <p:grpSpPr bwMode="auto">
            <a:xfrm>
              <a:off x="3672" y="2480"/>
              <a:ext cx="118" cy="119"/>
              <a:chOff x="3672" y="2480"/>
              <a:chExt cx="118" cy="119"/>
            </a:xfrm>
          </p:grpSpPr>
          <p:sp>
            <p:nvSpPr>
              <p:cNvPr id="521" name="Line 233"/>
              <p:cNvSpPr>
                <a:spLocks noChangeShapeType="1"/>
              </p:cNvSpPr>
              <p:nvPr/>
            </p:nvSpPr>
            <p:spPr bwMode="auto">
              <a:xfrm>
                <a:off x="367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22" name="Line 234"/>
              <p:cNvSpPr>
                <a:spLocks noChangeShapeType="1"/>
              </p:cNvSpPr>
              <p:nvPr/>
            </p:nvSpPr>
            <p:spPr bwMode="auto">
              <a:xfrm flipH="1">
                <a:off x="367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15" name="Group 514"/>
            <p:cNvGrpSpPr>
              <a:grpSpLocks/>
            </p:cNvGrpSpPr>
            <p:nvPr/>
          </p:nvGrpSpPr>
          <p:grpSpPr bwMode="auto">
            <a:xfrm>
              <a:off x="3952" y="2480"/>
              <a:ext cx="118" cy="119"/>
              <a:chOff x="3952" y="2480"/>
              <a:chExt cx="118" cy="119"/>
            </a:xfrm>
          </p:grpSpPr>
          <p:sp>
            <p:nvSpPr>
              <p:cNvPr id="519" name="Line 236"/>
              <p:cNvSpPr>
                <a:spLocks noChangeShapeType="1"/>
              </p:cNvSpPr>
              <p:nvPr/>
            </p:nvSpPr>
            <p:spPr bwMode="auto">
              <a:xfrm>
                <a:off x="395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20" name="Line 237"/>
              <p:cNvSpPr>
                <a:spLocks noChangeShapeType="1"/>
              </p:cNvSpPr>
              <p:nvPr/>
            </p:nvSpPr>
            <p:spPr bwMode="auto">
              <a:xfrm flipH="1">
                <a:off x="395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16" name="Group 515"/>
            <p:cNvGrpSpPr>
              <a:grpSpLocks/>
            </p:cNvGrpSpPr>
            <p:nvPr/>
          </p:nvGrpSpPr>
          <p:grpSpPr bwMode="auto">
            <a:xfrm>
              <a:off x="4232" y="2480"/>
              <a:ext cx="118" cy="119"/>
              <a:chOff x="4232" y="2480"/>
              <a:chExt cx="118" cy="119"/>
            </a:xfrm>
          </p:grpSpPr>
          <p:sp>
            <p:nvSpPr>
              <p:cNvPr id="517" name="Line 239"/>
              <p:cNvSpPr>
                <a:spLocks noChangeShapeType="1"/>
              </p:cNvSpPr>
              <p:nvPr/>
            </p:nvSpPr>
            <p:spPr bwMode="auto">
              <a:xfrm>
                <a:off x="423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18" name="Line 240"/>
              <p:cNvSpPr>
                <a:spLocks noChangeShapeType="1"/>
              </p:cNvSpPr>
              <p:nvPr/>
            </p:nvSpPr>
            <p:spPr bwMode="auto">
              <a:xfrm flipH="1">
                <a:off x="423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grpSp>
        <p:nvGrpSpPr>
          <p:cNvPr id="527" name="Group 526"/>
          <p:cNvGrpSpPr>
            <a:grpSpLocks/>
          </p:cNvGrpSpPr>
          <p:nvPr/>
        </p:nvGrpSpPr>
        <p:grpSpPr bwMode="auto">
          <a:xfrm>
            <a:off x="4913914" y="2729163"/>
            <a:ext cx="3205213" cy="308095"/>
            <a:chOff x="3112" y="2480"/>
            <a:chExt cx="1238" cy="119"/>
          </a:xfrm>
        </p:grpSpPr>
        <p:grpSp>
          <p:nvGrpSpPr>
            <p:cNvPr id="528" name="Group 527"/>
            <p:cNvGrpSpPr>
              <a:grpSpLocks/>
            </p:cNvGrpSpPr>
            <p:nvPr/>
          </p:nvGrpSpPr>
          <p:grpSpPr bwMode="auto">
            <a:xfrm>
              <a:off x="3112" y="2480"/>
              <a:ext cx="118" cy="119"/>
              <a:chOff x="3112" y="2480"/>
              <a:chExt cx="118" cy="119"/>
            </a:xfrm>
          </p:grpSpPr>
          <p:sp>
            <p:nvSpPr>
              <p:cNvPr id="541" name="Line 227"/>
              <p:cNvSpPr>
                <a:spLocks noChangeShapeType="1"/>
              </p:cNvSpPr>
              <p:nvPr/>
            </p:nvSpPr>
            <p:spPr bwMode="auto">
              <a:xfrm>
                <a:off x="311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42" name="Line 228"/>
              <p:cNvSpPr>
                <a:spLocks noChangeShapeType="1"/>
              </p:cNvSpPr>
              <p:nvPr/>
            </p:nvSpPr>
            <p:spPr bwMode="auto">
              <a:xfrm flipH="1">
                <a:off x="311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29" name="Group 528"/>
            <p:cNvGrpSpPr>
              <a:grpSpLocks/>
            </p:cNvGrpSpPr>
            <p:nvPr/>
          </p:nvGrpSpPr>
          <p:grpSpPr bwMode="auto">
            <a:xfrm>
              <a:off x="3392" y="2480"/>
              <a:ext cx="118" cy="119"/>
              <a:chOff x="3392" y="2480"/>
              <a:chExt cx="118" cy="119"/>
            </a:xfrm>
          </p:grpSpPr>
          <p:sp>
            <p:nvSpPr>
              <p:cNvPr id="539" name="Line 230"/>
              <p:cNvSpPr>
                <a:spLocks noChangeShapeType="1"/>
              </p:cNvSpPr>
              <p:nvPr/>
            </p:nvSpPr>
            <p:spPr bwMode="auto">
              <a:xfrm>
                <a:off x="339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40" name="Line 231"/>
              <p:cNvSpPr>
                <a:spLocks noChangeShapeType="1"/>
              </p:cNvSpPr>
              <p:nvPr/>
            </p:nvSpPr>
            <p:spPr bwMode="auto">
              <a:xfrm flipH="1">
                <a:off x="339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30" name="Group 529"/>
            <p:cNvGrpSpPr>
              <a:grpSpLocks/>
            </p:cNvGrpSpPr>
            <p:nvPr/>
          </p:nvGrpSpPr>
          <p:grpSpPr bwMode="auto">
            <a:xfrm>
              <a:off x="3672" y="2480"/>
              <a:ext cx="118" cy="119"/>
              <a:chOff x="3672" y="2480"/>
              <a:chExt cx="118" cy="119"/>
            </a:xfrm>
          </p:grpSpPr>
          <p:sp>
            <p:nvSpPr>
              <p:cNvPr id="537" name="Line 233"/>
              <p:cNvSpPr>
                <a:spLocks noChangeShapeType="1"/>
              </p:cNvSpPr>
              <p:nvPr/>
            </p:nvSpPr>
            <p:spPr bwMode="auto">
              <a:xfrm>
                <a:off x="367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38" name="Line 234"/>
              <p:cNvSpPr>
                <a:spLocks noChangeShapeType="1"/>
              </p:cNvSpPr>
              <p:nvPr/>
            </p:nvSpPr>
            <p:spPr bwMode="auto">
              <a:xfrm flipH="1">
                <a:off x="367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31" name="Group 530"/>
            <p:cNvGrpSpPr>
              <a:grpSpLocks/>
            </p:cNvGrpSpPr>
            <p:nvPr/>
          </p:nvGrpSpPr>
          <p:grpSpPr bwMode="auto">
            <a:xfrm>
              <a:off x="3952" y="2480"/>
              <a:ext cx="118" cy="119"/>
              <a:chOff x="3952" y="2480"/>
              <a:chExt cx="118" cy="119"/>
            </a:xfrm>
          </p:grpSpPr>
          <p:sp>
            <p:nvSpPr>
              <p:cNvPr id="535" name="Line 236"/>
              <p:cNvSpPr>
                <a:spLocks noChangeShapeType="1"/>
              </p:cNvSpPr>
              <p:nvPr/>
            </p:nvSpPr>
            <p:spPr bwMode="auto">
              <a:xfrm>
                <a:off x="395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36" name="Line 237"/>
              <p:cNvSpPr>
                <a:spLocks noChangeShapeType="1"/>
              </p:cNvSpPr>
              <p:nvPr/>
            </p:nvSpPr>
            <p:spPr bwMode="auto">
              <a:xfrm flipH="1">
                <a:off x="395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32" name="Group 531"/>
            <p:cNvGrpSpPr>
              <a:grpSpLocks/>
            </p:cNvGrpSpPr>
            <p:nvPr/>
          </p:nvGrpSpPr>
          <p:grpSpPr bwMode="auto">
            <a:xfrm>
              <a:off x="4232" y="2480"/>
              <a:ext cx="118" cy="119"/>
              <a:chOff x="4232" y="2480"/>
              <a:chExt cx="118" cy="119"/>
            </a:xfrm>
          </p:grpSpPr>
          <p:sp>
            <p:nvSpPr>
              <p:cNvPr id="533" name="Line 239"/>
              <p:cNvSpPr>
                <a:spLocks noChangeShapeType="1"/>
              </p:cNvSpPr>
              <p:nvPr/>
            </p:nvSpPr>
            <p:spPr bwMode="auto">
              <a:xfrm>
                <a:off x="423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34" name="Line 240"/>
              <p:cNvSpPr>
                <a:spLocks noChangeShapeType="1"/>
              </p:cNvSpPr>
              <p:nvPr/>
            </p:nvSpPr>
            <p:spPr bwMode="auto">
              <a:xfrm flipH="1">
                <a:off x="423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grpSp>
        <p:nvGrpSpPr>
          <p:cNvPr id="543" name="Group 542"/>
          <p:cNvGrpSpPr>
            <a:grpSpLocks/>
          </p:cNvGrpSpPr>
          <p:nvPr/>
        </p:nvGrpSpPr>
        <p:grpSpPr bwMode="auto">
          <a:xfrm>
            <a:off x="4908736" y="3327229"/>
            <a:ext cx="3205213" cy="308095"/>
            <a:chOff x="3112" y="2480"/>
            <a:chExt cx="1238" cy="119"/>
          </a:xfrm>
        </p:grpSpPr>
        <p:grpSp>
          <p:nvGrpSpPr>
            <p:cNvPr id="544" name="Group 543"/>
            <p:cNvGrpSpPr>
              <a:grpSpLocks/>
            </p:cNvGrpSpPr>
            <p:nvPr/>
          </p:nvGrpSpPr>
          <p:grpSpPr bwMode="auto">
            <a:xfrm>
              <a:off x="3112" y="2480"/>
              <a:ext cx="118" cy="119"/>
              <a:chOff x="3112" y="2480"/>
              <a:chExt cx="118" cy="119"/>
            </a:xfrm>
          </p:grpSpPr>
          <p:sp>
            <p:nvSpPr>
              <p:cNvPr id="557" name="Line 227"/>
              <p:cNvSpPr>
                <a:spLocks noChangeShapeType="1"/>
              </p:cNvSpPr>
              <p:nvPr/>
            </p:nvSpPr>
            <p:spPr bwMode="auto">
              <a:xfrm>
                <a:off x="311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58" name="Line 228"/>
              <p:cNvSpPr>
                <a:spLocks noChangeShapeType="1"/>
              </p:cNvSpPr>
              <p:nvPr/>
            </p:nvSpPr>
            <p:spPr bwMode="auto">
              <a:xfrm flipH="1">
                <a:off x="311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45" name="Group 544"/>
            <p:cNvGrpSpPr>
              <a:grpSpLocks/>
            </p:cNvGrpSpPr>
            <p:nvPr/>
          </p:nvGrpSpPr>
          <p:grpSpPr bwMode="auto">
            <a:xfrm>
              <a:off x="3392" y="2480"/>
              <a:ext cx="118" cy="119"/>
              <a:chOff x="3392" y="2480"/>
              <a:chExt cx="118" cy="119"/>
            </a:xfrm>
          </p:grpSpPr>
          <p:sp>
            <p:nvSpPr>
              <p:cNvPr id="555" name="Line 230"/>
              <p:cNvSpPr>
                <a:spLocks noChangeShapeType="1"/>
              </p:cNvSpPr>
              <p:nvPr/>
            </p:nvSpPr>
            <p:spPr bwMode="auto">
              <a:xfrm>
                <a:off x="339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56" name="Line 231"/>
              <p:cNvSpPr>
                <a:spLocks noChangeShapeType="1"/>
              </p:cNvSpPr>
              <p:nvPr/>
            </p:nvSpPr>
            <p:spPr bwMode="auto">
              <a:xfrm flipH="1">
                <a:off x="339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46" name="Group 545"/>
            <p:cNvGrpSpPr>
              <a:grpSpLocks/>
            </p:cNvGrpSpPr>
            <p:nvPr/>
          </p:nvGrpSpPr>
          <p:grpSpPr bwMode="auto">
            <a:xfrm>
              <a:off x="3672" y="2480"/>
              <a:ext cx="118" cy="119"/>
              <a:chOff x="3672" y="2480"/>
              <a:chExt cx="118" cy="119"/>
            </a:xfrm>
          </p:grpSpPr>
          <p:sp>
            <p:nvSpPr>
              <p:cNvPr id="553" name="Line 233"/>
              <p:cNvSpPr>
                <a:spLocks noChangeShapeType="1"/>
              </p:cNvSpPr>
              <p:nvPr/>
            </p:nvSpPr>
            <p:spPr bwMode="auto">
              <a:xfrm>
                <a:off x="367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54" name="Line 234"/>
              <p:cNvSpPr>
                <a:spLocks noChangeShapeType="1"/>
              </p:cNvSpPr>
              <p:nvPr/>
            </p:nvSpPr>
            <p:spPr bwMode="auto">
              <a:xfrm flipH="1">
                <a:off x="367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47" name="Group 546"/>
            <p:cNvGrpSpPr>
              <a:grpSpLocks/>
            </p:cNvGrpSpPr>
            <p:nvPr/>
          </p:nvGrpSpPr>
          <p:grpSpPr bwMode="auto">
            <a:xfrm>
              <a:off x="3952" y="2480"/>
              <a:ext cx="118" cy="119"/>
              <a:chOff x="3952" y="2480"/>
              <a:chExt cx="118" cy="119"/>
            </a:xfrm>
          </p:grpSpPr>
          <p:sp>
            <p:nvSpPr>
              <p:cNvPr id="551" name="Line 236"/>
              <p:cNvSpPr>
                <a:spLocks noChangeShapeType="1"/>
              </p:cNvSpPr>
              <p:nvPr/>
            </p:nvSpPr>
            <p:spPr bwMode="auto">
              <a:xfrm>
                <a:off x="395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52" name="Line 237"/>
              <p:cNvSpPr>
                <a:spLocks noChangeShapeType="1"/>
              </p:cNvSpPr>
              <p:nvPr/>
            </p:nvSpPr>
            <p:spPr bwMode="auto">
              <a:xfrm flipH="1">
                <a:off x="395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48" name="Group 547"/>
            <p:cNvGrpSpPr>
              <a:grpSpLocks/>
            </p:cNvGrpSpPr>
            <p:nvPr/>
          </p:nvGrpSpPr>
          <p:grpSpPr bwMode="auto">
            <a:xfrm>
              <a:off x="4232" y="2480"/>
              <a:ext cx="118" cy="119"/>
              <a:chOff x="4232" y="2480"/>
              <a:chExt cx="118" cy="119"/>
            </a:xfrm>
          </p:grpSpPr>
          <p:sp>
            <p:nvSpPr>
              <p:cNvPr id="549" name="Line 239"/>
              <p:cNvSpPr>
                <a:spLocks noChangeShapeType="1"/>
              </p:cNvSpPr>
              <p:nvPr/>
            </p:nvSpPr>
            <p:spPr bwMode="auto">
              <a:xfrm>
                <a:off x="423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50" name="Line 240"/>
              <p:cNvSpPr>
                <a:spLocks noChangeShapeType="1"/>
              </p:cNvSpPr>
              <p:nvPr/>
            </p:nvSpPr>
            <p:spPr bwMode="auto">
              <a:xfrm flipH="1">
                <a:off x="423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grpSp>
        <p:nvGrpSpPr>
          <p:cNvPr id="559" name="Group 558"/>
          <p:cNvGrpSpPr>
            <a:grpSpLocks/>
          </p:cNvGrpSpPr>
          <p:nvPr/>
        </p:nvGrpSpPr>
        <p:grpSpPr bwMode="auto">
          <a:xfrm>
            <a:off x="4903558" y="3925295"/>
            <a:ext cx="3205213" cy="308095"/>
            <a:chOff x="3112" y="2480"/>
            <a:chExt cx="1238" cy="119"/>
          </a:xfrm>
        </p:grpSpPr>
        <p:grpSp>
          <p:nvGrpSpPr>
            <p:cNvPr id="560" name="Group 559"/>
            <p:cNvGrpSpPr>
              <a:grpSpLocks/>
            </p:cNvGrpSpPr>
            <p:nvPr/>
          </p:nvGrpSpPr>
          <p:grpSpPr bwMode="auto">
            <a:xfrm>
              <a:off x="3112" y="2480"/>
              <a:ext cx="118" cy="119"/>
              <a:chOff x="3112" y="2480"/>
              <a:chExt cx="118" cy="119"/>
            </a:xfrm>
          </p:grpSpPr>
          <p:sp>
            <p:nvSpPr>
              <p:cNvPr id="573" name="Line 227"/>
              <p:cNvSpPr>
                <a:spLocks noChangeShapeType="1"/>
              </p:cNvSpPr>
              <p:nvPr/>
            </p:nvSpPr>
            <p:spPr bwMode="auto">
              <a:xfrm>
                <a:off x="311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74" name="Line 228"/>
              <p:cNvSpPr>
                <a:spLocks noChangeShapeType="1"/>
              </p:cNvSpPr>
              <p:nvPr/>
            </p:nvSpPr>
            <p:spPr bwMode="auto">
              <a:xfrm flipH="1">
                <a:off x="311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61" name="Group 560"/>
            <p:cNvGrpSpPr>
              <a:grpSpLocks/>
            </p:cNvGrpSpPr>
            <p:nvPr/>
          </p:nvGrpSpPr>
          <p:grpSpPr bwMode="auto">
            <a:xfrm>
              <a:off x="3392" y="2480"/>
              <a:ext cx="118" cy="119"/>
              <a:chOff x="3392" y="2480"/>
              <a:chExt cx="118" cy="119"/>
            </a:xfrm>
          </p:grpSpPr>
          <p:sp>
            <p:nvSpPr>
              <p:cNvPr id="571" name="Line 230"/>
              <p:cNvSpPr>
                <a:spLocks noChangeShapeType="1"/>
              </p:cNvSpPr>
              <p:nvPr/>
            </p:nvSpPr>
            <p:spPr bwMode="auto">
              <a:xfrm>
                <a:off x="339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72" name="Line 231"/>
              <p:cNvSpPr>
                <a:spLocks noChangeShapeType="1"/>
              </p:cNvSpPr>
              <p:nvPr/>
            </p:nvSpPr>
            <p:spPr bwMode="auto">
              <a:xfrm flipH="1">
                <a:off x="339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62" name="Group 561"/>
            <p:cNvGrpSpPr>
              <a:grpSpLocks/>
            </p:cNvGrpSpPr>
            <p:nvPr/>
          </p:nvGrpSpPr>
          <p:grpSpPr bwMode="auto">
            <a:xfrm>
              <a:off x="3672" y="2480"/>
              <a:ext cx="118" cy="119"/>
              <a:chOff x="3672" y="2480"/>
              <a:chExt cx="118" cy="119"/>
            </a:xfrm>
          </p:grpSpPr>
          <p:sp>
            <p:nvSpPr>
              <p:cNvPr id="569" name="Line 233"/>
              <p:cNvSpPr>
                <a:spLocks noChangeShapeType="1"/>
              </p:cNvSpPr>
              <p:nvPr/>
            </p:nvSpPr>
            <p:spPr bwMode="auto">
              <a:xfrm>
                <a:off x="367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70" name="Line 234"/>
              <p:cNvSpPr>
                <a:spLocks noChangeShapeType="1"/>
              </p:cNvSpPr>
              <p:nvPr/>
            </p:nvSpPr>
            <p:spPr bwMode="auto">
              <a:xfrm flipH="1">
                <a:off x="367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63" name="Group 562"/>
            <p:cNvGrpSpPr>
              <a:grpSpLocks/>
            </p:cNvGrpSpPr>
            <p:nvPr/>
          </p:nvGrpSpPr>
          <p:grpSpPr bwMode="auto">
            <a:xfrm>
              <a:off x="3952" y="2480"/>
              <a:ext cx="118" cy="119"/>
              <a:chOff x="3952" y="2480"/>
              <a:chExt cx="118" cy="119"/>
            </a:xfrm>
          </p:grpSpPr>
          <p:sp>
            <p:nvSpPr>
              <p:cNvPr id="567" name="Line 236"/>
              <p:cNvSpPr>
                <a:spLocks noChangeShapeType="1"/>
              </p:cNvSpPr>
              <p:nvPr/>
            </p:nvSpPr>
            <p:spPr bwMode="auto">
              <a:xfrm>
                <a:off x="395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68" name="Line 237"/>
              <p:cNvSpPr>
                <a:spLocks noChangeShapeType="1"/>
              </p:cNvSpPr>
              <p:nvPr/>
            </p:nvSpPr>
            <p:spPr bwMode="auto">
              <a:xfrm flipH="1">
                <a:off x="395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64" name="Group 563"/>
            <p:cNvGrpSpPr>
              <a:grpSpLocks/>
            </p:cNvGrpSpPr>
            <p:nvPr/>
          </p:nvGrpSpPr>
          <p:grpSpPr bwMode="auto">
            <a:xfrm>
              <a:off x="4232" y="2480"/>
              <a:ext cx="118" cy="119"/>
              <a:chOff x="4232" y="2480"/>
              <a:chExt cx="118" cy="119"/>
            </a:xfrm>
          </p:grpSpPr>
          <p:sp>
            <p:nvSpPr>
              <p:cNvPr id="565" name="Line 239"/>
              <p:cNvSpPr>
                <a:spLocks noChangeShapeType="1"/>
              </p:cNvSpPr>
              <p:nvPr/>
            </p:nvSpPr>
            <p:spPr bwMode="auto">
              <a:xfrm>
                <a:off x="423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66" name="Line 240"/>
              <p:cNvSpPr>
                <a:spLocks noChangeShapeType="1"/>
              </p:cNvSpPr>
              <p:nvPr/>
            </p:nvSpPr>
            <p:spPr bwMode="auto">
              <a:xfrm flipH="1">
                <a:off x="423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sp>
        <p:nvSpPr>
          <p:cNvPr id="2" name="Frame 1"/>
          <p:cNvSpPr/>
          <p:nvPr/>
        </p:nvSpPr>
        <p:spPr>
          <a:xfrm>
            <a:off x="7151888" y="1564104"/>
            <a:ext cx="1610374" cy="1988371"/>
          </a:xfrm>
          <a:prstGeom prst="fram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5" name="Straight Arrow Connector 4"/>
          <p:cNvCxnSpPr/>
          <p:nvPr/>
        </p:nvCxnSpPr>
        <p:spPr>
          <a:xfrm>
            <a:off x="7399379" y="2514617"/>
            <a:ext cx="351075" cy="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681" name="TextBox 680"/>
          <p:cNvSpPr txBox="1"/>
          <p:nvPr/>
        </p:nvSpPr>
        <p:spPr>
          <a:xfrm>
            <a:off x="339725" y="3282137"/>
            <a:ext cx="4054475" cy="1631216"/>
          </a:xfrm>
          <a:prstGeom prst="rect">
            <a:avLst/>
          </a:prstGeom>
          <a:noFill/>
        </p:spPr>
        <p:txBody>
          <a:bodyPr wrap="square" rtlCol="0">
            <a:spAutoFit/>
          </a:bodyPr>
          <a:lstStyle/>
          <a:p>
            <a:r>
              <a:rPr lang="en-US" sz="2000" dirty="0">
                <a:solidFill>
                  <a:srgbClr val="FF0000"/>
                </a:solidFill>
                <a:latin typeface="Apple Chancery"/>
                <a:cs typeface="Apple Chancery"/>
              </a:rPr>
              <a:t>--But when the </a:t>
            </a:r>
            <a:r>
              <a:rPr lang="en-US" sz="2000" dirty="0">
                <a:solidFill>
                  <a:srgbClr val="0000FF"/>
                </a:solidFill>
                <a:latin typeface="Times New Roman"/>
                <a:cs typeface="Times New Roman"/>
              </a:rPr>
              <a:t>right side leaves </a:t>
            </a:r>
            <a:r>
              <a:rPr lang="en-US" sz="2000" dirty="0">
                <a:latin typeface="Times New Roman"/>
                <a:cs typeface="Times New Roman"/>
              </a:rPr>
              <a:t>the </a:t>
            </a:r>
            <a:r>
              <a:rPr lang="en-US" sz="2000" i="1" dirty="0">
                <a:latin typeface="Times New Roman"/>
                <a:cs typeface="Times New Roman"/>
              </a:rPr>
              <a:t>B-</a:t>
            </a:r>
            <a:r>
              <a:rPr lang="en-US" sz="2000" i="1" dirty="0" err="1">
                <a:latin typeface="Times New Roman"/>
                <a:cs typeface="Times New Roman"/>
              </a:rPr>
              <a:t>fld</a:t>
            </a:r>
            <a:r>
              <a:rPr lang="en-US" sz="2000" dirty="0">
                <a:latin typeface="Times New Roman"/>
                <a:cs typeface="Times New Roman"/>
              </a:rPr>
              <a:t>, there is </a:t>
            </a:r>
            <a:r>
              <a:rPr lang="en-US" sz="2000" dirty="0">
                <a:solidFill>
                  <a:srgbClr val="0000FF"/>
                </a:solidFill>
                <a:latin typeface="Times New Roman"/>
                <a:cs typeface="Times New Roman"/>
              </a:rPr>
              <a:t>no longer a magnetic force upward along the exiting path</a:t>
            </a:r>
            <a:r>
              <a:rPr lang="en-US" sz="2000" dirty="0">
                <a:latin typeface="Times New Roman"/>
                <a:cs typeface="Times New Roman"/>
              </a:rPr>
              <a:t>.  That means the </a:t>
            </a:r>
            <a:r>
              <a:rPr lang="en-US" sz="2000" dirty="0">
                <a:solidFill>
                  <a:srgbClr val="0000FF"/>
                </a:solidFill>
                <a:latin typeface="Times New Roman"/>
                <a:cs typeface="Times New Roman"/>
              </a:rPr>
              <a:t>positive charges </a:t>
            </a:r>
            <a:r>
              <a:rPr lang="en-US" sz="2000" dirty="0">
                <a:latin typeface="Times New Roman"/>
                <a:cs typeface="Times New Roman"/>
              </a:rPr>
              <a:t>forced upward </a:t>
            </a:r>
            <a:r>
              <a:rPr lang="en-US" sz="2000" dirty="0">
                <a:solidFill>
                  <a:srgbClr val="0000FF"/>
                </a:solidFill>
                <a:latin typeface="Times New Roman"/>
                <a:cs typeface="Times New Roman"/>
              </a:rPr>
              <a:t>in the left section </a:t>
            </a:r>
            <a:r>
              <a:rPr lang="en-US" sz="2000" i="1" dirty="0">
                <a:solidFill>
                  <a:srgbClr val="0000FF"/>
                </a:solidFill>
                <a:latin typeface="Times New Roman"/>
                <a:cs typeface="Times New Roman"/>
              </a:rPr>
              <a:t>will</a:t>
            </a:r>
            <a:endParaRPr lang="en-US" sz="2000" dirty="0">
              <a:solidFill>
                <a:srgbClr val="0000FF"/>
              </a:solidFill>
              <a:latin typeface="Apple Chancery"/>
              <a:cs typeface="Apple Chancery"/>
            </a:endParaRPr>
          </a:p>
        </p:txBody>
      </p:sp>
      <p:sp>
        <p:nvSpPr>
          <p:cNvPr id="682" name="TextBox 681"/>
          <p:cNvSpPr txBox="1"/>
          <p:nvPr/>
        </p:nvSpPr>
        <p:spPr>
          <a:xfrm>
            <a:off x="339725" y="5302552"/>
            <a:ext cx="8769442" cy="1015663"/>
          </a:xfrm>
          <a:prstGeom prst="rect">
            <a:avLst/>
          </a:prstGeom>
          <a:noFill/>
        </p:spPr>
        <p:txBody>
          <a:bodyPr wrap="square" rtlCol="0">
            <a:spAutoFit/>
          </a:bodyPr>
          <a:lstStyle/>
          <a:p>
            <a:r>
              <a:rPr lang="en-US" sz="2000" dirty="0">
                <a:solidFill>
                  <a:srgbClr val="FF0000"/>
                </a:solidFill>
                <a:latin typeface="Apple Chancery"/>
                <a:cs typeface="Apple Chancery"/>
              </a:rPr>
              <a:t>--In other words, </a:t>
            </a:r>
            <a:r>
              <a:rPr lang="en-US" sz="2000" dirty="0">
                <a:latin typeface="Times New Roman"/>
                <a:cs typeface="Times New Roman"/>
              </a:rPr>
              <a:t>what you end up with is a </a:t>
            </a:r>
            <a:r>
              <a:rPr lang="en-US" sz="2000" dirty="0">
                <a:solidFill>
                  <a:srgbClr val="FF0000"/>
                </a:solidFill>
                <a:latin typeface="Times New Roman"/>
                <a:cs typeface="Times New Roman"/>
              </a:rPr>
              <a:t>CONVENTIONAL CURRENT </a:t>
            </a:r>
            <a:r>
              <a:rPr lang="en-US" sz="2000" dirty="0">
                <a:latin typeface="Times New Roman"/>
                <a:cs typeface="Times New Roman"/>
              </a:rPr>
              <a:t>in the loop.  </a:t>
            </a:r>
            <a:r>
              <a:rPr lang="en-US" sz="2000" dirty="0">
                <a:solidFill>
                  <a:srgbClr val="0000FF"/>
                </a:solidFill>
                <a:latin typeface="Times New Roman"/>
                <a:cs typeface="Times New Roman"/>
              </a:rPr>
              <a:t>This will persist as long as the loop is moving with part of itself in the </a:t>
            </a:r>
            <a:r>
              <a:rPr lang="en-US" sz="2000" i="1" dirty="0">
                <a:solidFill>
                  <a:srgbClr val="0000FF"/>
                </a:solidFill>
                <a:latin typeface="Times New Roman"/>
                <a:cs typeface="Times New Roman"/>
              </a:rPr>
              <a:t>B-</a:t>
            </a:r>
            <a:r>
              <a:rPr lang="en-US" sz="2000" i="1" dirty="0" err="1">
                <a:solidFill>
                  <a:srgbClr val="0000FF"/>
                </a:solidFill>
                <a:latin typeface="Times New Roman"/>
                <a:cs typeface="Times New Roman"/>
              </a:rPr>
              <a:t>fld</a:t>
            </a:r>
            <a:r>
              <a:rPr lang="en-US" sz="2000" i="1" dirty="0">
                <a:solidFill>
                  <a:srgbClr val="0000FF"/>
                </a:solidFill>
                <a:latin typeface="Times New Roman"/>
                <a:cs typeface="Times New Roman"/>
              </a:rPr>
              <a:t> </a:t>
            </a:r>
            <a:r>
              <a:rPr lang="en-US" sz="2000" dirty="0">
                <a:solidFill>
                  <a:srgbClr val="0000FF"/>
                </a:solidFill>
                <a:latin typeface="Times New Roman"/>
                <a:cs typeface="Times New Roman"/>
              </a:rPr>
              <a:t>while part is not. </a:t>
            </a:r>
            <a:endParaRPr lang="en-US" sz="2000" dirty="0">
              <a:solidFill>
                <a:srgbClr val="FF0000"/>
              </a:solidFill>
              <a:latin typeface="Apple Chancery"/>
              <a:cs typeface="Apple Chancery"/>
            </a:endParaRPr>
          </a:p>
        </p:txBody>
      </p:sp>
      <p:sp>
        <p:nvSpPr>
          <p:cNvPr id="191" name="TextBox 190"/>
          <p:cNvSpPr txBox="1"/>
          <p:nvPr/>
        </p:nvSpPr>
        <p:spPr>
          <a:xfrm>
            <a:off x="339725" y="4808320"/>
            <a:ext cx="8651875" cy="400110"/>
          </a:xfrm>
          <a:prstGeom prst="rect">
            <a:avLst/>
          </a:prstGeom>
          <a:noFill/>
        </p:spPr>
        <p:txBody>
          <a:bodyPr wrap="square" rtlCol="0">
            <a:spAutoFit/>
          </a:bodyPr>
          <a:lstStyle/>
          <a:p>
            <a:r>
              <a:rPr lang="en-US" sz="2000" dirty="0">
                <a:solidFill>
                  <a:srgbClr val="0000FF"/>
                </a:solidFill>
                <a:latin typeface="Times New Roman"/>
                <a:cs typeface="Times New Roman"/>
              </a:rPr>
              <a:t>have </a:t>
            </a:r>
            <a:r>
              <a:rPr lang="en-US" sz="2000" dirty="0">
                <a:latin typeface="Times New Roman"/>
                <a:cs typeface="Times New Roman"/>
              </a:rPr>
              <a:t>some </a:t>
            </a:r>
            <a:r>
              <a:rPr lang="en-US" sz="2000" dirty="0">
                <a:solidFill>
                  <a:srgbClr val="0000FF"/>
                </a:solidFill>
                <a:latin typeface="Times New Roman"/>
                <a:cs typeface="Times New Roman"/>
              </a:rPr>
              <a:t>place to go</a:t>
            </a:r>
            <a:r>
              <a:rPr lang="en-US" sz="2000" dirty="0">
                <a:latin typeface="Times New Roman"/>
                <a:cs typeface="Times New Roman"/>
              </a:rPr>
              <a:t>—around the circuit and down the right side.</a:t>
            </a:r>
            <a:endParaRPr lang="en-US" sz="2000" dirty="0">
              <a:solidFill>
                <a:srgbClr val="FF0000"/>
              </a:solidFill>
              <a:latin typeface="Apple Chancery"/>
              <a:cs typeface="Apple Chancery"/>
            </a:endParaRPr>
          </a:p>
        </p:txBody>
      </p:sp>
      <p:grpSp>
        <p:nvGrpSpPr>
          <p:cNvPr id="12" name="Group 11"/>
          <p:cNvGrpSpPr/>
          <p:nvPr/>
        </p:nvGrpSpPr>
        <p:grpSpPr>
          <a:xfrm>
            <a:off x="6581770" y="1545418"/>
            <a:ext cx="2384430" cy="1989362"/>
            <a:chOff x="6581770" y="1545418"/>
            <a:chExt cx="2384430" cy="1989362"/>
          </a:xfrm>
        </p:grpSpPr>
        <p:grpSp>
          <p:nvGrpSpPr>
            <p:cNvPr id="610" name="Group 609"/>
            <p:cNvGrpSpPr/>
            <p:nvPr/>
          </p:nvGrpSpPr>
          <p:grpSpPr>
            <a:xfrm>
              <a:off x="7659312" y="1601985"/>
              <a:ext cx="134748" cy="134748"/>
              <a:chOff x="8197850" y="3984626"/>
              <a:chExt cx="177800" cy="177800"/>
            </a:xfrm>
          </p:grpSpPr>
          <p:cxnSp>
            <p:nvCxnSpPr>
              <p:cNvPr id="611" name="Straight Connector 610"/>
              <p:cNvCxnSpPr/>
              <p:nvPr/>
            </p:nvCxnSpPr>
            <p:spPr>
              <a:xfrm>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12" name="Straight Connector 611"/>
              <p:cNvCxnSpPr/>
              <p:nvPr/>
            </p:nvCxnSpPr>
            <p:spPr>
              <a:xfrm rot="5400000">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613" name="Group 612"/>
            <p:cNvGrpSpPr/>
            <p:nvPr/>
          </p:nvGrpSpPr>
          <p:grpSpPr>
            <a:xfrm>
              <a:off x="8207215" y="1601985"/>
              <a:ext cx="134748" cy="134748"/>
              <a:chOff x="8197850" y="3984626"/>
              <a:chExt cx="177800" cy="177800"/>
            </a:xfrm>
          </p:grpSpPr>
          <p:cxnSp>
            <p:nvCxnSpPr>
              <p:cNvPr id="614" name="Straight Connector 613"/>
              <p:cNvCxnSpPr/>
              <p:nvPr/>
            </p:nvCxnSpPr>
            <p:spPr>
              <a:xfrm>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15" name="Straight Connector 614"/>
              <p:cNvCxnSpPr/>
              <p:nvPr/>
            </p:nvCxnSpPr>
            <p:spPr>
              <a:xfrm rot="5400000">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616" name="Group 615"/>
            <p:cNvGrpSpPr/>
            <p:nvPr/>
          </p:nvGrpSpPr>
          <p:grpSpPr>
            <a:xfrm>
              <a:off x="8598218" y="1924034"/>
              <a:ext cx="134748" cy="134748"/>
              <a:chOff x="8197850" y="3984626"/>
              <a:chExt cx="177800" cy="177800"/>
            </a:xfrm>
          </p:grpSpPr>
          <p:cxnSp>
            <p:nvCxnSpPr>
              <p:cNvPr id="617" name="Straight Connector 616"/>
              <p:cNvCxnSpPr/>
              <p:nvPr/>
            </p:nvCxnSpPr>
            <p:spPr>
              <a:xfrm>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18" name="Straight Connector 617"/>
              <p:cNvCxnSpPr/>
              <p:nvPr/>
            </p:nvCxnSpPr>
            <p:spPr>
              <a:xfrm rot="5400000">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619" name="Group 618"/>
            <p:cNvGrpSpPr/>
            <p:nvPr/>
          </p:nvGrpSpPr>
          <p:grpSpPr>
            <a:xfrm>
              <a:off x="8598218" y="2454430"/>
              <a:ext cx="134748" cy="134748"/>
              <a:chOff x="8197850" y="3984626"/>
              <a:chExt cx="177800" cy="177800"/>
            </a:xfrm>
          </p:grpSpPr>
          <p:cxnSp>
            <p:nvCxnSpPr>
              <p:cNvPr id="620" name="Straight Connector 619"/>
              <p:cNvCxnSpPr/>
              <p:nvPr/>
            </p:nvCxnSpPr>
            <p:spPr>
              <a:xfrm>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21" name="Straight Connector 620"/>
              <p:cNvCxnSpPr/>
              <p:nvPr/>
            </p:nvCxnSpPr>
            <p:spPr>
              <a:xfrm rot="5400000">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622" name="Group 621"/>
            <p:cNvGrpSpPr/>
            <p:nvPr/>
          </p:nvGrpSpPr>
          <p:grpSpPr>
            <a:xfrm>
              <a:off x="8593339" y="3029491"/>
              <a:ext cx="134748" cy="134748"/>
              <a:chOff x="8197850" y="3984626"/>
              <a:chExt cx="177800" cy="177800"/>
            </a:xfrm>
          </p:grpSpPr>
          <p:cxnSp>
            <p:nvCxnSpPr>
              <p:cNvPr id="623" name="Straight Connector 622"/>
              <p:cNvCxnSpPr/>
              <p:nvPr/>
            </p:nvCxnSpPr>
            <p:spPr>
              <a:xfrm>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24" name="Straight Connector 623"/>
              <p:cNvCxnSpPr/>
              <p:nvPr/>
            </p:nvCxnSpPr>
            <p:spPr>
              <a:xfrm rot="5400000">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625" name="Group 624"/>
            <p:cNvGrpSpPr/>
            <p:nvPr/>
          </p:nvGrpSpPr>
          <p:grpSpPr>
            <a:xfrm>
              <a:off x="7177659" y="1789286"/>
              <a:ext cx="134748" cy="134748"/>
              <a:chOff x="8197850" y="3984626"/>
              <a:chExt cx="177800" cy="177800"/>
            </a:xfrm>
          </p:grpSpPr>
          <p:cxnSp>
            <p:nvCxnSpPr>
              <p:cNvPr id="626" name="Straight Connector 625"/>
              <p:cNvCxnSpPr/>
              <p:nvPr/>
            </p:nvCxnSpPr>
            <p:spPr>
              <a:xfrm>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27" name="Straight Connector 626"/>
              <p:cNvCxnSpPr/>
              <p:nvPr/>
            </p:nvCxnSpPr>
            <p:spPr>
              <a:xfrm rot="5400000">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628" name="Group 627"/>
            <p:cNvGrpSpPr/>
            <p:nvPr/>
          </p:nvGrpSpPr>
          <p:grpSpPr>
            <a:xfrm>
              <a:off x="8214462" y="3392165"/>
              <a:ext cx="134748" cy="134748"/>
              <a:chOff x="8197850" y="3984626"/>
              <a:chExt cx="177800" cy="177800"/>
            </a:xfrm>
          </p:grpSpPr>
          <p:cxnSp>
            <p:nvCxnSpPr>
              <p:cNvPr id="629" name="Straight Connector 628"/>
              <p:cNvCxnSpPr/>
              <p:nvPr/>
            </p:nvCxnSpPr>
            <p:spPr>
              <a:xfrm>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630" name="Straight Connector 629"/>
              <p:cNvCxnSpPr/>
              <p:nvPr/>
            </p:nvCxnSpPr>
            <p:spPr>
              <a:xfrm rot="5400000">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169" name="Straight Arrow Connector 168"/>
            <p:cNvCxnSpPr/>
            <p:nvPr/>
          </p:nvCxnSpPr>
          <p:spPr>
            <a:xfrm flipV="1">
              <a:off x="7244838" y="1545418"/>
              <a:ext cx="0" cy="211702"/>
            </a:xfrm>
            <a:prstGeom prst="straightConnector1">
              <a:avLst/>
            </a:prstGeom>
            <a:ln w="28575"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70" name="Object 169"/>
            <p:cNvGraphicFramePr>
              <a:graphicFrameLocks noChangeAspect="1"/>
            </p:cNvGraphicFramePr>
            <p:nvPr>
              <p:extLst>
                <p:ext uri="{D42A27DB-BD31-4B8C-83A1-F6EECF244321}">
                  <p14:modId xmlns:p14="http://schemas.microsoft.com/office/powerpoint/2010/main" val="642573748"/>
                </p:ext>
              </p:extLst>
            </p:nvPr>
          </p:nvGraphicFramePr>
          <p:xfrm>
            <a:off x="6581770" y="1688021"/>
            <a:ext cx="552450" cy="361950"/>
          </p:xfrm>
          <a:graphic>
            <a:graphicData uri="http://schemas.openxmlformats.org/presentationml/2006/ole">
              <mc:AlternateContent xmlns:mc="http://schemas.openxmlformats.org/markup-compatibility/2006">
                <mc:Choice xmlns:v="urn:schemas-microsoft-com:vml" Requires="v">
                  <p:oleObj spid="_x0000_s2809454" name="Equation" r:id="rId8" imgW="292100" imgH="190500" progId="Equation.DSMT4">
                    <p:embed/>
                  </p:oleObj>
                </mc:Choice>
                <mc:Fallback>
                  <p:oleObj name="Equation" r:id="rId8" imgW="292100" imgH="190500" progId="Equation.DSMT4">
                    <p:embed/>
                    <p:pic>
                      <p:nvPicPr>
                        <p:cNvPr id="0" name=""/>
                        <p:cNvPicPr/>
                        <p:nvPr/>
                      </p:nvPicPr>
                      <p:blipFill>
                        <a:blip r:embed="rId9"/>
                        <a:stretch>
                          <a:fillRect/>
                        </a:stretch>
                      </p:blipFill>
                      <p:spPr>
                        <a:xfrm>
                          <a:off x="6581770" y="1688021"/>
                          <a:ext cx="552450" cy="361950"/>
                        </a:xfrm>
                        <a:prstGeom prst="rect">
                          <a:avLst/>
                        </a:prstGeom>
                      </p:spPr>
                    </p:pic>
                  </p:oleObj>
                </mc:Fallback>
              </mc:AlternateContent>
            </a:graphicData>
          </a:graphic>
        </p:graphicFrame>
        <p:grpSp>
          <p:nvGrpSpPr>
            <p:cNvPr id="173" name="Group 172"/>
            <p:cNvGrpSpPr/>
            <p:nvPr/>
          </p:nvGrpSpPr>
          <p:grpSpPr>
            <a:xfrm>
              <a:off x="7174971" y="2379869"/>
              <a:ext cx="134748" cy="134748"/>
              <a:chOff x="8197850" y="3984626"/>
              <a:chExt cx="177800" cy="177800"/>
            </a:xfrm>
          </p:grpSpPr>
          <p:cxnSp>
            <p:nvCxnSpPr>
              <p:cNvPr id="174" name="Straight Connector 173"/>
              <p:cNvCxnSpPr/>
              <p:nvPr/>
            </p:nvCxnSpPr>
            <p:spPr>
              <a:xfrm>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rot="5400000">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176" name="Straight Arrow Connector 175"/>
            <p:cNvCxnSpPr/>
            <p:nvPr/>
          </p:nvCxnSpPr>
          <p:spPr>
            <a:xfrm flipV="1">
              <a:off x="7244345" y="2152700"/>
              <a:ext cx="0" cy="211702"/>
            </a:xfrm>
            <a:prstGeom prst="straightConnector1">
              <a:avLst/>
            </a:prstGeom>
            <a:ln w="28575"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77" name="Object 176"/>
            <p:cNvGraphicFramePr>
              <a:graphicFrameLocks noChangeAspect="1"/>
            </p:cNvGraphicFramePr>
            <p:nvPr>
              <p:extLst>
                <p:ext uri="{D42A27DB-BD31-4B8C-83A1-F6EECF244321}">
                  <p14:modId xmlns:p14="http://schemas.microsoft.com/office/powerpoint/2010/main" val="2478363360"/>
                </p:ext>
              </p:extLst>
            </p:nvPr>
          </p:nvGraphicFramePr>
          <p:xfrm>
            <a:off x="6581770" y="2258313"/>
            <a:ext cx="552450" cy="361950"/>
          </p:xfrm>
          <a:graphic>
            <a:graphicData uri="http://schemas.openxmlformats.org/presentationml/2006/ole">
              <mc:AlternateContent xmlns:mc="http://schemas.openxmlformats.org/markup-compatibility/2006">
                <mc:Choice xmlns:v="urn:schemas-microsoft-com:vml" Requires="v">
                  <p:oleObj spid="_x0000_s2809455" name="Equation" r:id="rId10" imgW="292100" imgH="190500" progId="Equation.DSMT4">
                    <p:embed/>
                  </p:oleObj>
                </mc:Choice>
                <mc:Fallback>
                  <p:oleObj name="Equation" r:id="rId10" imgW="292100" imgH="190500" progId="Equation.DSMT4">
                    <p:embed/>
                    <p:pic>
                      <p:nvPicPr>
                        <p:cNvPr id="0" name=""/>
                        <p:cNvPicPr/>
                        <p:nvPr/>
                      </p:nvPicPr>
                      <p:blipFill>
                        <a:blip r:embed="rId9"/>
                        <a:stretch>
                          <a:fillRect/>
                        </a:stretch>
                      </p:blipFill>
                      <p:spPr>
                        <a:xfrm>
                          <a:off x="6581770" y="2258313"/>
                          <a:ext cx="552450" cy="361950"/>
                        </a:xfrm>
                        <a:prstGeom prst="rect">
                          <a:avLst/>
                        </a:prstGeom>
                      </p:spPr>
                    </p:pic>
                  </p:oleObj>
                </mc:Fallback>
              </mc:AlternateContent>
            </a:graphicData>
          </a:graphic>
        </p:graphicFrame>
        <p:grpSp>
          <p:nvGrpSpPr>
            <p:cNvPr id="178" name="Group 177"/>
            <p:cNvGrpSpPr/>
            <p:nvPr/>
          </p:nvGrpSpPr>
          <p:grpSpPr>
            <a:xfrm>
              <a:off x="7174478" y="3014937"/>
              <a:ext cx="134748" cy="134748"/>
              <a:chOff x="8197850" y="3984626"/>
              <a:chExt cx="177800" cy="177800"/>
            </a:xfrm>
          </p:grpSpPr>
          <p:cxnSp>
            <p:nvCxnSpPr>
              <p:cNvPr id="179" name="Straight Connector 178"/>
              <p:cNvCxnSpPr/>
              <p:nvPr/>
            </p:nvCxnSpPr>
            <p:spPr>
              <a:xfrm>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rot="5400000">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181" name="Straight Arrow Connector 180"/>
            <p:cNvCxnSpPr/>
            <p:nvPr/>
          </p:nvCxnSpPr>
          <p:spPr>
            <a:xfrm flipV="1">
              <a:off x="7243852" y="2787768"/>
              <a:ext cx="0" cy="211702"/>
            </a:xfrm>
            <a:prstGeom prst="straightConnector1">
              <a:avLst/>
            </a:prstGeom>
            <a:ln w="28575"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82" name="Object 181"/>
            <p:cNvGraphicFramePr>
              <a:graphicFrameLocks noChangeAspect="1"/>
            </p:cNvGraphicFramePr>
            <p:nvPr>
              <p:extLst>
                <p:ext uri="{D42A27DB-BD31-4B8C-83A1-F6EECF244321}">
                  <p14:modId xmlns:p14="http://schemas.microsoft.com/office/powerpoint/2010/main" val="3720544519"/>
                </p:ext>
              </p:extLst>
            </p:nvPr>
          </p:nvGraphicFramePr>
          <p:xfrm>
            <a:off x="6598452" y="2769285"/>
            <a:ext cx="552450" cy="361950"/>
          </p:xfrm>
          <a:graphic>
            <a:graphicData uri="http://schemas.openxmlformats.org/presentationml/2006/ole">
              <mc:AlternateContent xmlns:mc="http://schemas.openxmlformats.org/markup-compatibility/2006">
                <mc:Choice xmlns:v="urn:schemas-microsoft-com:vml" Requires="v">
                  <p:oleObj spid="_x0000_s2809456" name="Equation" r:id="rId11" imgW="292100" imgH="190500" progId="Equation.DSMT4">
                    <p:embed/>
                  </p:oleObj>
                </mc:Choice>
                <mc:Fallback>
                  <p:oleObj name="Equation" r:id="rId11" imgW="292100" imgH="190500" progId="Equation.DSMT4">
                    <p:embed/>
                    <p:pic>
                      <p:nvPicPr>
                        <p:cNvPr id="0" name=""/>
                        <p:cNvPicPr/>
                        <p:nvPr/>
                      </p:nvPicPr>
                      <p:blipFill>
                        <a:blip r:embed="rId9"/>
                        <a:stretch>
                          <a:fillRect/>
                        </a:stretch>
                      </p:blipFill>
                      <p:spPr>
                        <a:xfrm>
                          <a:off x="6598452" y="2769285"/>
                          <a:ext cx="552450" cy="361950"/>
                        </a:xfrm>
                        <a:prstGeom prst="rect">
                          <a:avLst/>
                        </a:prstGeom>
                      </p:spPr>
                    </p:pic>
                  </p:oleObj>
                </mc:Fallback>
              </mc:AlternateContent>
            </a:graphicData>
          </a:graphic>
        </p:graphicFrame>
        <p:grpSp>
          <p:nvGrpSpPr>
            <p:cNvPr id="188" name="Group 187"/>
            <p:cNvGrpSpPr/>
            <p:nvPr/>
          </p:nvGrpSpPr>
          <p:grpSpPr>
            <a:xfrm>
              <a:off x="7699587" y="3400032"/>
              <a:ext cx="134748" cy="134748"/>
              <a:chOff x="8197850" y="3984626"/>
              <a:chExt cx="177800" cy="177800"/>
            </a:xfrm>
          </p:grpSpPr>
          <p:cxnSp>
            <p:nvCxnSpPr>
              <p:cNvPr id="189" name="Straight Connector 188"/>
              <p:cNvCxnSpPr/>
              <p:nvPr/>
            </p:nvCxnSpPr>
            <p:spPr>
              <a:xfrm>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p:nvCxnSpPr>
            <p:spPr>
              <a:xfrm rot="5400000">
                <a:off x="8286750" y="3984626"/>
                <a:ext cx="0" cy="177800"/>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192" name="Straight Arrow Connector 191"/>
            <p:cNvCxnSpPr/>
            <p:nvPr/>
          </p:nvCxnSpPr>
          <p:spPr>
            <a:xfrm>
              <a:off x="8716392" y="2244231"/>
              <a:ext cx="0" cy="582828"/>
            </a:xfrm>
            <a:prstGeom prst="straightConnector1">
              <a:avLst/>
            </a:prstGeom>
            <a:ln w="2857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94" name="Object 193"/>
            <p:cNvGraphicFramePr>
              <a:graphicFrameLocks noChangeAspect="1"/>
            </p:cNvGraphicFramePr>
            <p:nvPr>
              <p:extLst>
                <p:ext uri="{D42A27DB-BD31-4B8C-83A1-F6EECF244321}">
                  <p14:modId xmlns:p14="http://schemas.microsoft.com/office/powerpoint/2010/main" val="28311884"/>
                </p:ext>
              </p:extLst>
            </p:nvPr>
          </p:nvGraphicFramePr>
          <p:xfrm>
            <a:off x="8799513" y="2314575"/>
            <a:ext cx="166687" cy="311150"/>
          </p:xfrm>
          <a:graphic>
            <a:graphicData uri="http://schemas.openxmlformats.org/presentationml/2006/ole">
              <mc:AlternateContent xmlns:mc="http://schemas.openxmlformats.org/markup-compatibility/2006">
                <mc:Choice xmlns:v="urn:schemas-microsoft-com:vml" Requires="v">
                  <p:oleObj spid="_x0000_s2809457" name="Equation" r:id="rId12" imgW="88900" imgH="165100" progId="Equation.DSMT4">
                    <p:embed/>
                  </p:oleObj>
                </mc:Choice>
                <mc:Fallback>
                  <p:oleObj name="Equation" r:id="rId12" imgW="88900" imgH="165100" progId="Equation.DSMT4">
                    <p:embed/>
                    <p:pic>
                      <p:nvPicPr>
                        <p:cNvPr id="0" name=""/>
                        <p:cNvPicPr/>
                        <p:nvPr/>
                      </p:nvPicPr>
                      <p:blipFill>
                        <a:blip r:embed="rId13"/>
                        <a:stretch>
                          <a:fillRect/>
                        </a:stretch>
                      </p:blipFill>
                      <p:spPr>
                        <a:xfrm>
                          <a:off x="8799513" y="2314575"/>
                          <a:ext cx="166687" cy="311150"/>
                        </a:xfrm>
                        <a:prstGeom prst="rect">
                          <a:avLst/>
                        </a:prstGeom>
                      </p:spPr>
                    </p:pic>
                  </p:oleObj>
                </mc:Fallback>
              </mc:AlternateContent>
            </a:graphicData>
          </a:graphic>
        </p:graphicFrame>
      </p:grpSp>
    </p:spTree>
    <p:extLst>
      <p:ext uri="{BB962C8B-B14F-4D97-AF65-F5344CB8AC3E}">
        <p14:creationId xmlns:p14="http://schemas.microsoft.com/office/powerpoint/2010/main" val="179129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80"/>
                                        </p:tgtEl>
                                        <p:attrNameLst>
                                          <p:attrName>style.visibility</p:attrName>
                                        </p:attrNameLst>
                                      </p:cBhvr>
                                      <p:to>
                                        <p:strVal val="visible"/>
                                      </p:to>
                                    </p:set>
                                    <p:animEffect transition="in" filter="dissolve">
                                      <p:cBhvr>
                                        <p:cTn id="7" dur="500"/>
                                        <p:tgtEl>
                                          <p:spTgt spid="68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81"/>
                                        </p:tgtEl>
                                        <p:attrNameLst>
                                          <p:attrName>style.visibility</p:attrName>
                                        </p:attrNameLst>
                                      </p:cBhvr>
                                      <p:to>
                                        <p:strVal val="visible"/>
                                      </p:to>
                                    </p:set>
                                    <p:animEffect transition="in" filter="dissolve">
                                      <p:cBhvr>
                                        <p:cTn id="12" dur="500"/>
                                        <p:tgtEl>
                                          <p:spTgt spid="68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91"/>
                                        </p:tgtEl>
                                        <p:attrNameLst>
                                          <p:attrName>style.visibility</p:attrName>
                                        </p:attrNameLst>
                                      </p:cBhvr>
                                      <p:to>
                                        <p:strVal val="visible"/>
                                      </p:to>
                                    </p:set>
                                    <p:animEffect transition="in" filter="dissolve">
                                      <p:cBhvr>
                                        <p:cTn id="15" dur="500"/>
                                        <p:tgtEl>
                                          <p:spTgt spid="19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82"/>
                                        </p:tgtEl>
                                        <p:attrNameLst>
                                          <p:attrName>style.visibility</p:attrName>
                                        </p:attrNameLst>
                                      </p:cBhvr>
                                      <p:to>
                                        <p:strVal val="visible"/>
                                      </p:to>
                                    </p:set>
                                    <p:animEffect transition="in" filter="dissolve">
                                      <p:cBhvr>
                                        <p:cTn id="25" dur="500"/>
                                        <p:tgtEl>
                                          <p:spTgt spid="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0" grpId="0"/>
      <p:bldP spid="681" grpId="0"/>
      <p:bldP spid="682" grpId="0"/>
      <p:bldP spid="19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41414"/>
            <a:ext cx="9144000" cy="707886"/>
          </a:xfrm>
          <a:prstGeom prst="rect">
            <a:avLst/>
          </a:prstGeom>
          <a:noFill/>
        </p:spPr>
        <p:txBody>
          <a:bodyPr wrap="square" rtlCol="0">
            <a:spAutoFit/>
          </a:bodyPr>
          <a:lstStyle/>
          <a:p>
            <a:pPr algn="ctr"/>
            <a:r>
              <a:rPr lang="en-US" sz="4000" dirty="0">
                <a:solidFill>
                  <a:srgbClr val="FF0000"/>
                </a:solidFill>
                <a:latin typeface="Apple Chancery"/>
                <a:cs typeface="Apple Chancery"/>
              </a:rPr>
              <a:t>Faraday’s Law</a:t>
            </a:r>
          </a:p>
        </p:txBody>
      </p:sp>
      <p:sp>
        <p:nvSpPr>
          <p:cNvPr id="10" name="TextBox 9"/>
          <p:cNvSpPr txBox="1"/>
          <p:nvPr/>
        </p:nvSpPr>
        <p:spPr>
          <a:xfrm>
            <a:off x="228600" y="846267"/>
            <a:ext cx="4127500" cy="3293209"/>
          </a:xfrm>
          <a:prstGeom prst="rect">
            <a:avLst/>
          </a:prstGeom>
          <a:noFill/>
        </p:spPr>
        <p:txBody>
          <a:bodyPr wrap="square" rtlCol="0">
            <a:spAutoFit/>
          </a:bodyPr>
          <a:lstStyle/>
          <a:p>
            <a:r>
              <a:rPr lang="en-US" sz="2800" dirty="0">
                <a:solidFill>
                  <a:srgbClr val="FF0000"/>
                </a:solidFill>
                <a:latin typeface="Apple Chancery"/>
                <a:cs typeface="Apple Chancery"/>
              </a:rPr>
              <a:t>The creation </a:t>
            </a:r>
            <a:r>
              <a:rPr lang="en-US" sz="2000" dirty="0">
                <a:latin typeface="Times New Roman"/>
                <a:cs typeface="Times New Roman"/>
              </a:rPr>
              <a:t>of a </a:t>
            </a:r>
            <a:r>
              <a:rPr lang="en-US" sz="2000" dirty="0">
                <a:solidFill>
                  <a:srgbClr val="0000FF"/>
                </a:solidFill>
                <a:latin typeface="Times New Roman"/>
                <a:cs typeface="Times New Roman"/>
              </a:rPr>
              <a:t>conventional current flow </a:t>
            </a:r>
            <a:r>
              <a:rPr lang="en-US" sz="2000" dirty="0">
                <a:latin typeface="Times New Roman"/>
                <a:cs typeface="Times New Roman"/>
              </a:rPr>
              <a:t>as the coil leaves the constant </a:t>
            </a:r>
            <a:r>
              <a:rPr lang="en-US" sz="2000" i="1" dirty="0">
                <a:latin typeface="Times New Roman"/>
                <a:cs typeface="Times New Roman"/>
              </a:rPr>
              <a:t>B-</a:t>
            </a:r>
            <a:r>
              <a:rPr lang="en-US" sz="2000" i="1" dirty="0" err="1">
                <a:latin typeface="Times New Roman"/>
                <a:cs typeface="Times New Roman"/>
              </a:rPr>
              <a:t>fld</a:t>
            </a:r>
            <a:r>
              <a:rPr lang="en-US" sz="2000" i="1" dirty="0">
                <a:latin typeface="Times New Roman"/>
                <a:cs typeface="Times New Roman"/>
              </a:rPr>
              <a:t> </a:t>
            </a:r>
            <a:r>
              <a:rPr lang="en-US" sz="2000" dirty="0">
                <a:latin typeface="Times New Roman"/>
                <a:cs typeface="Times New Roman"/>
              </a:rPr>
              <a:t>has been </a:t>
            </a:r>
            <a:r>
              <a:rPr lang="en-US" sz="2000" dirty="0">
                <a:solidFill>
                  <a:srgbClr val="0000FF"/>
                </a:solidFill>
                <a:latin typeface="Times New Roman"/>
                <a:cs typeface="Times New Roman"/>
              </a:rPr>
              <a:t>explained using </a:t>
            </a:r>
            <a:r>
              <a:rPr lang="en-US" sz="2000" dirty="0">
                <a:latin typeface="Times New Roman"/>
                <a:cs typeface="Times New Roman"/>
              </a:rPr>
              <a:t>what you already know from the </a:t>
            </a:r>
            <a:r>
              <a:rPr lang="en-US" sz="2000" dirty="0">
                <a:solidFill>
                  <a:srgbClr val="0000FF"/>
                </a:solidFill>
                <a:latin typeface="Times New Roman"/>
                <a:cs typeface="Times New Roman"/>
              </a:rPr>
              <a:t>Classical Theory of Magnetism</a:t>
            </a:r>
            <a:r>
              <a:rPr lang="en-US" sz="2000" dirty="0">
                <a:latin typeface="Times New Roman"/>
                <a:cs typeface="Times New Roman"/>
              </a:rPr>
              <a:t>.  </a:t>
            </a:r>
            <a:r>
              <a:rPr lang="en-US" sz="2000" dirty="0">
                <a:solidFill>
                  <a:srgbClr val="FF0000"/>
                </a:solidFill>
                <a:latin typeface="Times New Roman"/>
                <a:cs typeface="Times New Roman"/>
              </a:rPr>
              <a:t>Faraday viewed it differently</a:t>
            </a:r>
            <a:r>
              <a:rPr lang="en-US" sz="2000" dirty="0">
                <a:latin typeface="Times New Roman"/>
                <a:cs typeface="Times New Roman"/>
              </a:rPr>
              <a:t>.  His approach will allow us to analyze difficult situations that are not so easily untangled with the thinking we’ve just presented. </a:t>
            </a:r>
          </a:p>
        </p:txBody>
      </p:sp>
      <p:sp>
        <p:nvSpPr>
          <p:cNvPr id="13"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lIns="82296" tIns="41148" rIns="82296" bIns="41148"/>
          <a:lstStyle/>
          <a:p>
            <a:endParaRPr lang="en-US" dirty="0"/>
          </a:p>
        </p:txBody>
      </p:sp>
      <p:sp>
        <p:nvSpPr>
          <p:cNvPr id="14" name="TextBox 43"/>
          <p:cNvSpPr txBox="1">
            <a:spLocks noChangeArrowheads="1"/>
          </p:cNvSpPr>
          <p:nvPr/>
        </p:nvSpPr>
        <p:spPr bwMode="auto">
          <a:xfrm>
            <a:off x="8719662" y="6472238"/>
            <a:ext cx="318485"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9.)</a:t>
            </a:r>
          </a:p>
        </p:txBody>
      </p:sp>
      <p:sp>
        <p:nvSpPr>
          <p:cNvPr id="7" name="TextBox 6"/>
          <p:cNvSpPr txBox="1"/>
          <p:nvPr/>
        </p:nvSpPr>
        <p:spPr>
          <a:xfrm>
            <a:off x="228601" y="4090965"/>
            <a:ext cx="4241800" cy="1138773"/>
          </a:xfrm>
          <a:prstGeom prst="rect">
            <a:avLst/>
          </a:prstGeom>
          <a:noFill/>
        </p:spPr>
        <p:txBody>
          <a:bodyPr wrap="square" rtlCol="0">
            <a:spAutoFit/>
          </a:bodyPr>
          <a:lstStyle/>
          <a:p>
            <a:r>
              <a:rPr lang="en-US" sz="2800" dirty="0">
                <a:solidFill>
                  <a:srgbClr val="FF0000"/>
                </a:solidFill>
                <a:latin typeface="Apple Chancery"/>
                <a:cs typeface="Apple Chancery"/>
              </a:rPr>
              <a:t>Faraday, </a:t>
            </a:r>
            <a:r>
              <a:rPr lang="en-US" sz="2000" dirty="0">
                <a:latin typeface="Times New Roman"/>
                <a:cs typeface="Times New Roman"/>
              </a:rPr>
              <a:t>who was </a:t>
            </a:r>
            <a:r>
              <a:rPr lang="en-US" sz="2000" dirty="0">
                <a:solidFill>
                  <a:srgbClr val="008000"/>
                </a:solidFill>
                <a:latin typeface="Times New Roman"/>
                <a:cs typeface="Times New Roman"/>
              </a:rPr>
              <a:t>not interested in the dipole</a:t>
            </a:r>
            <a:r>
              <a:rPr lang="en-US" sz="2000" dirty="0">
                <a:latin typeface="Times New Roman"/>
                <a:cs typeface="Times New Roman"/>
              </a:rPr>
              <a:t>, noticed that you </a:t>
            </a:r>
            <a:r>
              <a:rPr lang="en-US" sz="2000" dirty="0">
                <a:solidFill>
                  <a:srgbClr val="0000FF"/>
                </a:solidFill>
                <a:latin typeface="Times New Roman"/>
                <a:cs typeface="Times New Roman"/>
              </a:rPr>
              <a:t>only get an induced current </a:t>
            </a:r>
            <a:r>
              <a:rPr lang="en-US" sz="2000" dirty="0">
                <a:latin typeface="Times New Roman"/>
                <a:cs typeface="Times New Roman"/>
              </a:rPr>
              <a:t>when there is a</a:t>
            </a:r>
          </a:p>
        </p:txBody>
      </p:sp>
      <p:graphicFrame>
        <p:nvGraphicFramePr>
          <p:cNvPr id="8" name="Object 7"/>
          <p:cNvGraphicFramePr>
            <a:graphicFrameLocks noChangeAspect="1"/>
          </p:cNvGraphicFramePr>
          <p:nvPr/>
        </p:nvGraphicFramePr>
        <p:xfrm>
          <a:off x="8750300" y="2645734"/>
          <a:ext cx="215900" cy="240342"/>
        </p:xfrm>
        <a:graphic>
          <a:graphicData uri="http://schemas.openxmlformats.org/presentationml/2006/ole">
            <mc:AlternateContent xmlns:mc="http://schemas.openxmlformats.org/markup-compatibility/2006">
              <mc:Choice xmlns:v="urn:schemas-microsoft-com:vml" Requires="v">
                <p:oleObj spid="_x0000_s3322929" name="Equation" r:id="rId4" imgW="114300" imgH="127000" progId="Equation.DSMT4">
                  <p:embed/>
                </p:oleObj>
              </mc:Choice>
              <mc:Fallback>
                <p:oleObj name="Equation" r:id="rId4" imgW="114300" imgH="127000" progId="Equation.DSMT4">
                  <p:embed/>
                  <p:pic>
                    <p:nvPicPr>
                      <p:cNvPr id="8" name="Object 7"/>
                      <p:cNvPicPr/>
                      <p:nvPr/>
                    </p:nvPicPr>
                    <p:blipFill>
                      <a:blip r:embed="rId5"/>
                      <a:stretch>
                        <a:fillRect/>
                      </a:stretch>
                    </p:blipFill>
                    <p:spPr>
                      <a:xfrm>
                        <a:off x="8750300" y="2645734"/>
                        <a:ext cx="215900" cy="240342"/>
                      </a:xfrm>
                      <a:prstGeom prst="rect">
                        <a:avLst/>
                      </a:prstGeom>
                    </p:spPr>
                  </p:pic>
                </p:oleObj>
              </mc:Fallback>
            </mc:AlternateContent>
          </a:graphicData>
        </a:graphic>
      </p:graphicFrame>
      <p:graphicFrame>
        <p:nvGraphicFramePr>
          <p:cNvPr id="12" name="Object 11"/>
          <p:cNvGraphicFramePr>
            <a:graphicFrameLocks noChangeAspect="1"/>
          </p:cNvGraphicFramePr>
          <p:nvPr/>
        </p:nvGraphicFramePr>
        <p:xfrm>
          <a:off x="7538154" y="1079500"/>
          <a:ext cx="265112" cy="287337"/>
        </p:xfrm>
        <a:graphic>
          <a:graphicData uri="http://schemas.openxmlformats.org/presentationml/2006/ole">
            <mc:AlternateContent xmlns:mc="http://schemas.openxmlformats.org/markup-compatibility/2006">
              <mc:Choice xmlns:v="urn:schemas-microsoft-com:vml" Requires="v">
                <p:oleObj spid="_x0000_s3322930" name="Equation" r:id="rId6" imgW="139700" imgH="152400" progId="Equation.DSMT4">
                  <p:embed/>
                </p:oleObj>
              </mc:Choice>
              <mc:Fallback>
                <p:oleObj name="Equation" r:id="rId6" imgW="139700" imgH="152400" progId="Equation.DSMT4">
                  <p:embed/>
                  <p:pic>
                    <p:nvPicPr>
                      <p:cNvPr id="12" name="Object 11"/>
                      <p:cNvPicPr/>
                      <p:nvPr/>
                    </p:nvPicPr>
                    <p:blipFill>
                      <a:blip r:embed="rId7"/>
                      <a:stretch>
                        <a:fillRect/>
                      </a:stretch>
                    </p:blipFill>
                    <p:spPr>
                      <a:xfrm>
                        <a:off x="7538154" y="1079500"/>
                        <a:ext cx="265112" cy="287337"/>
                      </a:xfrm>
                      <a:prstGeom prst="rect">
                        <a:avLst/>
                      </a:prstGeom>
                    </p:spPr>
                  </p:pic>
                </p:oleObj>
              </mc:Fallback>
            </mc:AlternateContent>
          </a:graphicData>
        </a:graphic>
      </p:graphicFrame>
      <p:sp>
        <p:nvSpPr>
          <p:cNvPr id="15" name="Rectangle 14"/>
          <p:cNvSpPr>
            <a:spLocks noChangeArrowheads="1"/>
          </p:cNvSpPr>
          <p:nvPr/>
        </p:nvSpPr>
        <p:spPr bwMode="auto">
          <a:xfrm>
            <a:off x="4665368" y="1079500"/>
            <a:ext cx="3634992" cy="3773822"/>
          </a:xfrm>
          <a:prstGeom prst="rect">
            <a:avLst/>
          </a:prstGeom>
          <a:noFill/>
          <a:ln w="381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en-US" kern="1200"/>
          </a:p>
        </p:txBody>
      </p:sp>
      <p:grpSp>
        <p:nvGrpSpPr>
          <p:cNvPr id="32" name="Group 31"/>
          <p:cNvGrpSpPr>
            <a:grpSpLocks/>
          </p:cNvGrpSpPr>
          <p:nvPr/>
        </p:nvGrpSpPr>
        <p:grpSpPr bwMode="auto">
          <a:xfrm>
            <a:off x="4929449" y="1328667"/>
            <a:ext cx="3205213" cy="308095"/>
            <a:chOff x="3112" y="2480"/>
            <a:chExt cx="1238" cy="119"/>
          </a:xfrm>
        </p:grpSpPr>
        <p:grpSp>
          <p:nvGrpSpPr>
            <p:cNvPr id="33" name="Group 32"/>
            <p:cNvGrpSpPr>
              <a:grpSpLocks/>
            </p:cNvGrpSpPr>
            <p:nvPr/>
          </p:nvGrpSpPr>
          <p:grpSpPr bwMode="auto">
            <a:xfrm>
              <a:off x="3112" y="2480"/>
              <a:ext cx="118" cy="119"/>
              <a:chOff x="3112" y="2480"/>
              <a:chExt cx="118" cy="119"/>
            </a:xfrm>
          </p:grpSpPr>
          <p:sp>
            <p:nvSpPr>
              <p:cNvPr id="46" name="Line 227"/>
              <p:cNvSpPr>
                <a:spLocks noChangeShapeType="1"/>
              </p:cNvSpPr>
              <p:nvPr/>
            </p:nvSpPr>
            <p:spPr bwMode="auto">
              <a:xfrm>
                <a:off x="311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47" name="Line 228"/>
              <p:cNvSpPr>
                <a:spLocks noChangeShapeType="1"/>
              </p:cNvSpPr>
              <p:nvPr/>
            </p:nvSpPr>
            <p:spPr bwMode="auto">
              <a:xfrm flipH="1">
                <a:off x="311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34" name="Group 33"/>
            <p:cNvGrpSpPr>
              <a:grpSpLocks/>
            </p:cNvGrpSpPr>
            <p:nvPr/>
          </p:nvGrpSpPr>
          <p:grpSpPr bwMode="auto">
            <a:xfrm>
              <a:off x="3392" y="2480"/>
              <a:ext cx="118" cy="119"/>
              <a:chOff x="3392" y="2480"/>
              <a:chExt cx="118" cy="119"/>
            </a:xfrm>
          </p:grpSpPr>
          <p:sp>
            <p:nvSpPr>
              <p:cNvPr id="44" name="Line 230"/>
              <p:cNvSpPr>
                <a:spLocks noChangeShapeType="1"/>
              </p:cNvSpPr>
              <p:nvPr/>
            </p:nvSpPr>
            <p:spPr bwMode="auto">
              <a:xfrm>
                <a:off x="339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45" name="Line 231"/>
              <p:cNvSpPr>
                <a:spLocks noChangeShapeType="1"/>
              </p:cNvSpPr>
              <p:nvPr/>
            </p:nvSpPr>
            <p:spPr bwMode="auto">
              <a:xfrm flipH="1">
                <a:off x="339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35" name="Group 34"/>
            <p:cNvGrpSpPr>
              <a:grpSpLocks/>
            </p:cNvGrpSpPr>
            <p:nvPr/>
          </p:nvGrpSpPr>
          <p:grpSpPr bwMode="auto">
            <a:xfrm>
              <a:off x="3672" y="2480"/>
              <a:ext cx="118" cy="119"/>
              <a:chOff x="3672" y="2480"/>
              <a:chExt cx="118" cy="119"/>
            </a:xfrm>
          </p:grpSpPr>
          <p:sp>
            <p:nvSpPr>
              <p:cNvPr id="42" name="Line 233"/>
              <p:cNvSpPr>
                <a:spLocks noChangeShapeType="1"/>
              </p:cNvSpPr>
              <p:nvPr/>
            </p:nvSpPr>
            <p:spPr bwMode="auto">
              <a:xfrm>
                <a:off x="367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43" name="Line 234"/>
              <p:cNvSpPr>
                <a:spLocks noChangeShapeType="1"/>
              </p:cNvSpPr>
              <p:nvPr/>
            </p:nvSpPr>
            <p:spPr bwMode="auto">
              <a:xfrm flipH="1">
                <a:off x="367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36" name="Group 35"/>
            <p:cNvGrpSpPr>
              <a:grpSpLocks/>
            </p:cNvGrpSpPr>
            <p:nvPr/>
          </p:nvGrpSpPr>
          <p:grpSpPr bwMode="auto">
            <a:xfrm>
              <a:off x="3952" y="2480"/>
              <a:ext cx="118" cy="119"/>
              <a:chOff x="3952" y="2480"/>
              <a:chExt cx="118" cy="119"/>
            </a:xfrm>
          </p:grpSpPr>
          <p:sp>
            <p:nvSpPr>
              <p:cNvPr id="40" name="Line 236"/>
              <p:cNvSpPr>
                <a:spLocks noChangeShapeType="1"/>
              </p:cNvSpPr>
              <p:nvPr/>
            </p:nvSpPr>
            <p:spPr bwMode="auto">
              <a:xfrm>
                <a:off x="395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41" name="Line 237"/>
              <p:cNvSpPr>
                <a:spLocks noChangeShapeType="1"/>
              </p:cNvSpPr>
              <p:nvPr/>
            </p:nvSpPr>
            <p:spPr bwMode="auto">
              <a:xfrm flipH="1">
                <a:off x="395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37" name="Group 36"/>
            <p:cNvGrpSpPr>
              <a:grpSpLocks/>
            </p:cNvGrpSpPr>
            <p:nvPr/>
          </p:nvGrpSpPr>
          <p:grpSpPr bwMode="auto">
            <a:xfrm>
              <a:off x="4232" y="2480"/>
              <a:ext cx="118" cy="119"/>
              <a:chOff x="4232" y="2480"/>
              <a:chExt cx="118" cy="119"/>
            </a:xfrm>
          </p:grpSpPr>
          <p:sp>
            <p:nvSpPr>
              <p:cNvPr id="38" name="Line 239"/>
              <p:cNvSpPr>
                <a:spLocks noChangeShapeType="1"/>
              </p:cNvSpPr>
              <p:nvPr/>
            </p:nvSpPr>
            <p:spPr bwMode="auto">
              <a:xfrm>
                <a:off x="423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39" name="Line 240"/>
              <p:cNvSpPr>
                <a:spLocks noChangeShapeType="1"/>
              </p:cNvSpPr>
              <p:nvPr/>
            </p:nvSpPr>
            <p:spPr bwMode="auto">
              <a:xfrm flipH="1">
                <a:off x="423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grpSp>
        <p:nvGrpSpPr>
          <p:cNvPr id="48" name="Group 47"/>
          <p:cNvGrpSpPr>
            <a:grpSpLocks/>
          </p:cNvGrpSpPr>
          <p:nvPr/>
        </p:nvGrpSpPr>
        <p:grpSpPr bwMode="auto">
          <a:xfrm>
            <a:off x="4924271" y="1926732"/>
            <a:ext cx="3205213" cy="308095"/>
            <a:chOff x="3112" y="2480"/>
            <a:chExt cx="1238" cy="119"/>
          </a:xfrm>
        </p:grpSpPr>
        <p:grpSp>
          <p:nvGrpSpPr>
            <p:cNvPr id="49" name="Group 48"/>
            <p:cNvGrpSpPr>
              <a:grpSpLocks/>
            </p:cNvGrpSpPr>
            <p:nvPr/>
          </p:nvGrpSpPr>
          <p:grpSpPr bwMode="auto">
            <a:xfrm>
              <a:off x="3112" y="2480"/>
              <a:ext cx="118" cy="119"/>
              <a:chOff x="3112" y="2480"/>
              <a:chExt cx="118" cy="119"/>
            </a:xfrm>
          </p:grpSpPr>
          <p:sp>
            <p:nvSpPr>
              <p:cNvPr id="62" name="Line 227"/>
              <p:cNvSpPr>
                <a:spLocks noChangeShapeType="1"/>
              </p:cNvSpPr>
              <p:nvPr/>
            </p:nvSpPr>
            <p:spPr bwMode="auto">
              <a:xfrm>
                <a:off x="311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63" name="Line 228"/>
              <p:cNvSpPr>
                <a:spLocks noChangeShapeType="1"/>
              </p:cNvSpPr>
              <p:nvPr/>
            </p:nvSpPr>
            <p:spPr bwMode="auto">
              <a:xfrm flipH="1">
                <a:off x="311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0" name="Group 49"/>
            <p:cNvGrpSpPr>
              <a:grpSpLocks/>
            </p:cNvGrpSpPr>
            <p:nvPr/>
          </p:nvGrpSpPr>
          <p:grpSpPr bwMode="auto">
            <a:xfrm>
              <a:off x="3392" y="2480"/>
              <a:ext cx="118" cy="119"/>
              <a:chOff x="3392" y="2480"/>
              <a:chExt cx="118" cy="119"/>
            </a:xfrm>
          </p:grpSpPr>
          <p:sp>
            <p:nvSpPr>
              <p:cNvPr id="60" name="Line 230"/>
              <p:cNvSpPr>
                <a:spLocks noChangeShapeType="1"/>
              </p:cNvSpPr>
              <p:nvPr/>
            </p:nvSpPr>
            <p:spPr bwMode="auto">
              <a:xfrm>
                <a:off x="339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61" name="Line 231"/>
              <p:cNvSpPr>
                <a:spLocks noChangeShapeType="1"/>
              </p:cNvSpPr>
              <p:nvPr/>
            </p:nvSpPr>
            <p:spPr bwMode="auto">
              <a:xfrm flipH="1">
                <a:off x="339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1" name="Group 50"/>
            <p:cNvGrpSpPr>
              <a:grpSpLocks/>
            </p:cNvGrpSpPr>
            <p:nvPr/>
          </p:nvGrpSpPr>
          <p:grpSpPr bwMode="auto">
            <a:xfrm>
              <a:off x="3672" y="2480"/>
              <a:ext cx="118" cy="119"/>
              <a:chOff x="3672" y="2480"/>
              <a:chExt cx="118" cy="119"/>
            </a:xfrm>
          </p:grpSpPr>
          <p:sp>
            <p:nvSpPr>
              <p:cNvPr id="58" name="Line 233"/>
              <p:cNvSpPr>
                <a:spLocks noChangeShapeType="1"/>
              </p:cNvSpPr>
              <p:nvPr/>
            </p:nvSpPr>
            <p:spPr bwMode="auto">
              <a:xfrm>
                <a:off x="367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9" name="Line 234"/>
              <p:cNvSpPr>
                <a:spLocks noChangeShapeType="1"/>
              </p:cNvSpPr>
              <p:nvPr/>
            </p:nvSpPr>
            <p:spPr bwMode="auto">
              <a:xfrm flipH="1">
                <a:off x="367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2" name="Group 51"/>
            <p:cNvGrpSpPr>
              <a:grpSpLocks/>
            </p:cNvGrpSpPr>
            <p:nvPr/>
          </p:nvGrpSpPr>
          <p:grpSpPr bwMode="auto">
            <a:xfrm>
              <a:off x="3952" y="2480"/>
              <a:ext cx="118" cy="119"/>
              <a:chOff x="3952" y="2480"/>
              <a:chExt cx="118" cy="119"/>
            </a:xfrm>
          </p:grpSpPr>
          <p:sp>
            <p:nvSpPr>
              <p:cNvPr id="56" name="Line 236"/>
              <p:cNvSpPr>
                <a:spLocks noChangeShapeType="1"/>
              </p:cNvSpPr>
              <p:nvPr/>
            </p:nvSpPr>
            <p:spPr bwMode="auto">
              <a:xfrm>
                <a:off x="395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7" name="Line 237"/>
              <p:cNvSpPr>
                <a:spLocks noChangeShapeType="1"/>
              </p:cNvSpPr>
              <p:nvPr/>
            </p:nvSpPr>
            <p:spPr bwMode="auto">
              <a:xfrm flipH="1">
                <a:off x="395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53" name="Group 52"/>
            <p:cNvGrpSpPr>
              <a:grpSpLocks/>
            </p:cNvGrpSpPr>
            <p:nvPr/>
          </p:nvGrpSpPr>
          <p:grpSpPr bwMode="auto">
            <a:xfrm>
              <a:off x="4232" y="2480"/>
              <a:ext cx="118" cy="119"/>
              <a:chOff x="4232" y="2480"/>
              <a:chExt cx="118" cy="119"/>
            </a:xfrm>
          </p:grpSpPr>
          <p:sp>
            <p:nvSpPr>
              <p:cNvPr id="54" name="Line 239"/>
              <p:cNvSpPr>
                <a:spLocks noChangeShapeType="1"/>
              </p:cNvSpPr>
              <p:nvPr/>
            </p:nvSpPr>
            <p:spPr bwMode="auto">
              <a:xfrm>
                <a:off x="423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55" name="Line 240"/>
              <p:cNvSpPr>
                <a:spLocks noChangeShapeType="1"/>
              </p:cNvSpPr>
              <p:nvPr/>
            </p:nvSpPr>
            <p:spPr bwMode="auto">
              <a:xfrm flipH="1">
                <a:off x="423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grpSp>
        <p:nvGrpSpPr>
          <p:cNvPr id="64" name="Group 63"/>
          <p:cNvGrpSpPr>
            <a:grpSpLocks/>
          </p:cNvGrpSpPr>
          <p:nvPr/>
        </p:nvGrpSpPr>
        <p:grpSpPr bwMode="auto">
          <a:xfrm>
            <a:off x="4919092" y="2524798"/>
            <a:ext cx="3205213" cy="308095"/>
            <a:chOff x="3112" y="2480"/>
            <a:chExt cx="1238" cy="119"/>
          </a:xfrm>
        </p:grpSpPr>
        <p:grpSp>
          <p:nvGrpSpPr>
            <p:cNvPr id="65" name="Group 64"/>
            <p:cNvGrpSpPr>
              <a:grpSpLocks/>
            </p:cNvGrpSpPr>
            <p:nvPr/>
          </p:nvGrpSpPr>
          <p:grpSpPr bwMode="auto">
            <a:xfrm>
              <a:off x="3112" y="2480"/>
              <a:ext cx="118" cy="119"/>
              <a:chOff x="3112" y="2480"/>
              <a:chExt cx="118" cy="119"/>
            </a:xfrm>
          </p:grpSpPr>
          <p:sp>
            <p:nvSpPr>
              <p:cNvPr id="78" name="Line 227"/>
              <p:cNvSpPr>
                <a:spLocks noChangeShapeType="1"/>
              </p:cNvSpPr>
              <p:nvPr/>
            </p:nvSpPr>
            <p:spPr bwMode="auto">
              <a:xfrm>
                <a:off x="311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79" name="Line 228"/>
              <p:cNvSpPr>
                <a:spLocks noChangeShapeType="1"/>
              </p:cNvSpPr>
              <p:nvPr/>
            </p:nvSpPr>
            <p:spPr bwMode="auto">
              <a:xfrm flipH="1">
                <a:off x="311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66" name="Group 65"/>
            <p:cNvGrpSpPr>
              <a:grpSpLocks/>
            </p:cNvGrpSpPr>
            <p:nvPr/>
          </p:nvGrpSpPr>
          <p:grpSpPr bwMode="auto">
            <a:xfrm>
              <a:off x="3392" y="2480"/>
              <a:ext cx="118" cy="119"/>
              <a:chOff x="3392" y="2480"/>
              <a:chExt cx="118" cy="119"/>
            </a:xfrm>
          </p:grpSpPr>
          <p:sp>
            <p:nvSpPr>
              <p:cNvPr id="76" name="Line 230"/>
              <p:cNvSpPr>
                <a:spLocks noChangeShapeType="1"/>
              </p:cNvSpPr>
              <p:nvPr/>
            </p:nvSpPr>
            <p:spPr bwMode="auto">
              <a:xfrm>
                <a:off x="339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77" name="Line 231"/>
              <p:cNvSpPr>
                <a:spLocks noChangeShapeType="1"/>
              </p:cNvSpPr>
              <p:nvPr/>
            </p:nvSpPr>
            <p:spPr bwMode="auto">
              <a:xfrm flipH="1">
                <a:off x="339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67" name="Group 66"/>
            <p:cNvGrpSpPr>
              <a:grpSpLocks/>
            </p:cNvGrpSpPr>
            <p:nvPr/>
          </p:nvGrpSpPr>
          <p:grpSpPr bwMode="auto">
            <a:xfrm>
              <a:off x="3672" y="2480"/>
              <a:ext cx="118" cy="119"/>
              <a:chOff x="3672" y="2480"/>
              <a:chExt cx="118" cy="119"/>
            </a:xfrm>
          </p:grpSpPr>
          <p:sp>
            <p:nvSpPr>
              <p:cNvPr id="74" name="Line 233"/>
              <p:cNvSpPr>
                <a:spLocks noChangeShapeType="1"/>
              </p:cNvSpPr>
              <p:nvPr/>
            </p:nvSpPr>
            <p:spPr bwMode="auto">
              <a:xfrm>
                <a:off x="367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75" name="Line 234"/>
              <p:cNvSpPr>
                <a:spLocks noChangeShapeType="1"/>
              </p:cNvSpPr>
              <p:nvPr/>
            </p:nvSpPr>
            <p:spPr bwMode="auto">
              <a:xfrm flipH="1">
                <a:off x="367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68" name="Group 67"/>
            <p:cNvGrpSpPr>
              <a:grpSpLocks/>
            </p:cNvGrpSpPr>
            <p:nvPr/>
          </p:nvGrpSpPr>
          <p:grpSpPr bwMode="auto">
            <a:xfrm>
              <a:off x="3952" y="2480"/>
              <a:ext cx="118" cy="119"/>
              <a:chOff x="3952" y="2480"/>
              <a:chExt cx="118" cy="119"/>
            </a:xfrm>
          </p:grpSpPr>
          <p:sp>
            <p:nvSpPr>
              <p:cNvPr id="72" name="Line 236"/>
              <p:cNvSpPr>
                <a:spLocks noChangeShapeType="1"/>
              </p:cNvSpPr>
              <p:nvPr/>
            </p:nvSpPr>
            <p:spPr bwMode="auto">
              <a:xfrm>
                <a:off x="395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73" name="Line 237"/>
              <p:cNvSpPr>
                <a:spLocks noChangeShapeType="1"/>
              </p:cNvSpPr>
              <p:nvPr/>
            </p:nvSpPr>
            <p:spPr bwMode="auto">
              <a:xfrm flipH="1">
                <a:off x="395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69" name="Group 68"/>
            <p:cNvGrpSpPr>
              <a:grpSpLocks/>
            </p:cNvGrpSpPr>
            <p:nvPr/>
          </p:nvGrpSpPr>
          <p:grpSpPr bwMode="auto">
            <a:xfrm>
              <a:off x="4232" y="2480"/>
              <a:ext cx="118" cy="119"/>
              <a:chOff x="4232" y="2480"/>
              <a:chExt cx="118" cy="119"/>
            </a:xfrm>
          </p:grpSpPr>
          <p:sp>
            <p:nvSpPr>
              <p:cNvPr id="70" name="Line 239"/>
              <p:cNvSpPr>
                <a:spLocks noChangeShapeType="1"/>
              </p:cNvSpPr>
              <p:nvPr/>
            </p:nvSpPr>
            <p:spPr bwMode="auto">
              <a:xfrm>
                <a:off x="423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71" name="Line 240"/>
              <p:cNvSpPr>
                <a:spLocks noChangeShapeType="1"/>
              </p:cNvSpPr>
              <p:nvPr/>
            </p:nvSpPr>
            <p:spPr bwMode="auto">
              <a:xfrm flipH="1">
                <a:off x="423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grpSp>
        <p:nvGrpSpPr>
          <p:cNvPr id="80" name="Group 79"/>
          <p:cNvGrpSpPr>
            <a:grpSpLocks/>
          </p:cNvGrpSpPr>
          <p:nvPr/>
        </p:nvGrpSpPr>
        <p:grpSpPr bwMode="auto">
          <a:xfrm>
            <a:off x="4913914" y="3122863"/>
            <a:ext cx="3205213" cy="308095"/>
            <a:chOff x="3112" y="2480"/>
            <a:chExt cx="1238" cy="119"/>
          </a:xfrm>
        </p:grpSpPr>
        <p:grpSp>
          <p:nvGrpSpPr>
            <p:cNvPr id="81" name="Group 80"/>
            <p:cNvGrpSpPr>
              <a:grpSpLocks/>
            </p:cNvGrpSpPr>
            <p:nvPr/>
          </p:nvGrpSpPr>
          <p:grpSpPr bwMode="auto">
            <a:xfrm>
              <a:off x="3112" y="2480"/>
              <a:ext cx="118" cy="119"/>
              <a:chOff x="3112" y="2480"/>
              <a:chExt cx="118" cy="119"/>
            </a:xfrm>
          </p:grpSpPr>
          <p:sp>
            <p:nvSpPr>
              <p:cNvPr id="94" name="Line 227"/>
              <p:cNvSpPr>
                <a:spLocks noChangeShapeType="1"/>
              </p:cNvSpPr>
              <p:nvPr/>
            </p:nvSpPr>
            <p:spPr bwMode="auto">
              <a:xfrm>
                <a:off x="311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95" name="Line 228"/>
              <p:cNvSpPr>
                <a:spLocks noChangeShapeType="1"/>
              </p:cNvSpPr>
              <p:nvPr/>
            </p:nvSpPr>
            <p:spPr bwMode="auto">
              <a:xfrm flipH="1">
                <a:off x="311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82" name="Group 81"/>
            <p:cNvGrpSpPr>
              <a:grpSpLocks/>
            </p:cNvGrpSpPr>
            <p:nvPr/>
          </p:nvGrpSpPr>
          <p:grpSpPr bwMode="auto">
            <a:xfrm>
              <a:off x="3392" y="2480"/>
              <a:ext cx="118" cy="119"/>
              <a:chOff x="3392" y="2480"/>
              <a:chExt cx="118" cy="119"/>
            </a:xfrm>
          </p:grpSpPr>
          <p:sp>
            <p:nvSpPr>
              <p:cNvPr id="92" name="Line 230"/>
              <p:cNvSpPr>
                <a:spLocks noChangeShapeType="1"/>
              </p:cNvSpPr>
              <p:nvPr/>
            </p:nvSpPr>
            <p:spPr bwMode="auto">
              <a:xfrm>
                <a:off x="339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93" name="Line 231"/>
              <p:cNvSpPr>
                <a:spLocks noChangeShapeType="1"/>
              </p:cNvSpPr>
              <p:nvPr/>
            </p:nvSpPr>
            <p:spPr bwMode="auto">
              <a:xfrm flipH="1">
                <a:off x="339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83" name="Group 82"/>
            <p:cNvGrpSpPr>
              <a:grpSpLocks/>
            </p:cNvGrpSpPr>
            <p:nvPr/>
          </p:nvGrpSpPr>
          <p:grpSpPr bwMode="auto">
            <a:xfrm>
              <a:off x="3672" y="2480"/>
              <a:ext cx="118" cy="119"/>
              <a:chOff x="3672" y="2480"/>
              <a:chExt cx="118" cy="119"/>
            </a:xfrm>
          </p:grpSpPr>
          <p:sp>
            <p:nvSpPr>
              <p:cNvPr id="90" name="Line 233"/>
              <p:cNvSpPr>
                <a:spLocks noChangeShapeType="1"/>
              </p:cNvSpPr>
              <p:nvPr/>
            </p:nvSpPr>
            <p:spPr bwMode="auto">
              <a:xfrm>
                <a:off x="367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91" name="Line 234"/>
              <p:cNvSpPr>
                <a:spLocks noChangeShapeType="1"/>
              </p:cNvSpPr>
              <p:nvPr/>
            </p:nvSpPr>
            <p:spPr bwMode="auto">
              <a:xfrm flipH="1">
                <a:off x="367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84" name="Group 83"/>
            <p:cNvGrpSpPr>
              <a:grpSpLocks/>
            </p:cNvGrpSpPr>
            <p:nvPr/>
          </p:nvGrpSpPr>
          <p:grpSpPr bwMode="auto">
            <a:xfrm>
              <a:off x="3952" y="2480"/>
              <a:ext cx="118" cy="119"/>
              <a:chOff x="3952" y="2480"/>
              <a:chExt cx="118" cy="119"/>
            </a:xfrm>
          </p:grpSpPr>
          <p:sp>
            <p:nvSpPr>
              <p:cNvPr id="88" name="Line 236"/>
              <p:cNvSpPr>
                <a:spLocks noChangeShapeType="1"/>
              </p:cNvSpPr>
              <p:nvPr/>
            </p:nvSpPr>
            <p:spPr bwMode="auto">
              <a:xfrm>
                <a:off x="395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89" name="Line 237"/>
              <p:cNvSpPr>
                <a:spLocks noChangeShapeType="1"/>
              </p:cNvSpPr>
              <p:nvPr/>
            </p:nvSpPr>
            <p:spPr bwMode="auto">
              <a:xfrm flipH="1">
                <a:off x="395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85" name="Group 84"/>
            <p:cNvGrpSpPr>
              <a:grpSpLocks/>
            </p:cNvGrpSpPr>
            <p:nvPr/>
          </p:nvGrpSpPr>
          <p:grpSpPr bwMode="auto">
            <a:xfrm>
              <a:off x="4232" y="2480"/>
              <a:ext cx="118" cy="119"/>
              <a:chOff x="4232" y="2480"/>
              <a:chExt cx="118" cy="119"/>
            </a:xfrm>
          </p:grpSpPr>
          <p:sp>
            <p:nvSpPr>
              <p:cNvPr id="86" name="Line 239"/>
              <p:cNvSpPr>
                <a:spLocks noChangeShapeType="1"/>
              </p:cNvSpPr>
              <p:nvPr/>
            </p:nvSpPr>
            <p:spPr bwMode="auto">
              <a:xfrm>
                <a:off x="423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87" name="Line 240"/>
              <p:cNvSpPr>
                <a:spLocks noChangeShapeType="1"/>
              </p:cNvSpPr>
              <p:nvPr/>
            </p:nvSpPr>
            <p:spPr bwMode="auto">
              <a:xfrm flipH="1">
                <a:off x="423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grpSp>
        <p:nvGrpSpPr>
          <p:cNvPr id="96" name="Group 95"/>
          <p:cNvGrpSpPr>
            <a:grpSpLocks/>
          </p:cNvGrpSpPr>
          <p:nvPr/>
        </p:nvGrpSpPr>
        <p:grpSpPr bwMode="auto">
          <a:xfrm>
            <a:off x="4908736" y="3720929"/>
            <a:ext cx="3205213" cy="308095"/>
            <a:chOff x="3112" y="2480"/>
            <a:chExt cx="1238" cy="119"/>
          </a:xfrm>
        </p:grpSpPr>
        <p:grpSp>
          <p:nvGrpSpPr>
            <p:cNvPr id="97" name="Group 96"/>
            <p:cNvGrpSpPr>
              <a:grpSpLocks/>
            </p:cNvGrpSpPr>
            <p:nvPr/>
          </p:nvGrpSpPr>
          <p:grpSpPr bwMode="auto">
            <a:xfrm>
              <a:off x="3112" y="2480"/>
              <a:ext cx="118" cy="119"/>
              <a:chOff x="3112" y="2480"/>
              <a:chExt cx="118" cy="119"/>
            </a:xfrm>
          </p:grpSpPr>
          <p:sp>
            <p:nvSpPr>
              <p:cNvPr id="110" name="Line 227"/>
              <p:cNvSpPr>
                <a:spLocks noChangeShapeType="1"/>
              </p:cNvSpPr>
              <p:nvPr/>
            </p:nvSpPr>
            <p:spPr bwMode="auto">
              <a:xfrm>
                <a:off x="311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111" name="Line 228"/>
              <p:cNvSpPr>
                <a:spLocks noChangeShapeType="1"/>
              </p:cNvSpPr>
              <p:nvPr/>
            </p:nvSpPr>
            <p:spPr bwMode="auto">
              <a:xfrm flipH="1">
                <a:off x="311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98" name="Group 97"/>
            <p:cNvGrpSpPr>
              <a:grpSpLocks/>
            </p:cNvGrpSpPr>
            <p:nvPr/>
          </p:nvGrpSpPr>
          <p:grpSpPr bwMode="auto">
            <a:xfrm>
              <a:off x="3392" y="2480"/>
              <a:ext cx="118" cy="119"/>
              <a:chOff x="3392" y="2480"/>
              <a:chExt cx="118" cy="119"/>
            </a:xfrm>
          </p:grpSpPr>
          <p:sp>
            <p:nvSpPr>
              <p:cNvPr id="108" name="Line 230"/>
              <p:cNvSpPr>
                <a:spLocks noChangeShapeType="1"/>
              </p:cNvSpPr>
              <p:nvPr/>
            </p:nvSpPr>
            <p:spPr bwMode="auto">
              <a:xfrm>
                <a:off x="339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109" name="Line 231"/>
              <p:cNvSpPr>
                <a:spLocks noChangeShapeType="1"/>
              </p:cNvSpPr>
              <p:nvPr/>
            </p:nvSpPr>
            <p:spPr bwMode="auto">
              <a:xfrm flipH="1">
                <a:off x="339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99" name="Group 98"/>
            <p:cNvGrpSpPr>
              <a:grpSpLocks/>
            </p:cNvGrpSpPr>
            <p:nvPr/>
          </p:nvGrpSpPr>
          <p:grpSpPr bwMode="auto">
            <a:xfrm>
              <a:off x="3672" y="2480"/>
              <a:ext cx="118" cy="119"/>
              <a:chOff x="3672" y="2480"/>
              <a:chExt cx="118" cy="119"/>
            </a:xfrm>
          </p:grpSpPr>
          <p:sp>
            <p:nvSpPr>
              <p:cNvPr id="106" name="Line 233"/>
              <p:cNvSpPr>
                <a:spLocks noChangeShapeType="1"/>
              </p:cNvSpPr>
              <p:nvPr/>
            </p:nvSpPr>
            <p:spPr bwMode="auto">
              <a:xfrm>
                <a:off x="367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107" name="Line 234"/>
              <p:cNvSpPr>
                <a:spLocks noChangeShapeType="1"/>
              </p:cNvSpPr>
              <p:nvPr/>
            </p:nvSpPr>
            <p:spPr bwMode="auto">
              <a:xfrm flipH="1">
                <a:off x="367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100" name="Group 99"/>
            <p:cNvGrpSpPr>
              <a:grpSpLocks/>
            </p:cNvGrpSpPr>
            <p:nvPr/>
          </p:nvGrpSpPr>
          <p:grpSpPr bwMode="auto">
            <a:xfrm>
              <a:off x="3952" y="2480"/>
              <a:ext cx="118" cy="119"/>
              <a:chOff x="3952" y="2480"/>
              <a:chExt cx="118" cy="119"/>
            </a:xfrm>
          </p:grpSpPr>
          <p:sp>
            <p:nvSpPr>
              <p:cNvPr id="104" name="Line 236"/>
              <p:cNvSpPr>
                <a:spLocks noChangeShapeType="1"/>
              </p:cNvSpPr>
              <p:nvPr/>
            </p:nvSpPr>
            <p:spPr bwMode="auto">
              <a:xfrm>
                <a:off x="395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105" name="Line 237"/>
              <p:cNvSpPr>
                <a:spLocks noChangeShapeType="1"/>
              </p:cNvSpPr>
              <p:nvPr/>
            </p:nvSpPr>
            <p:spPr bwMode="auto">
              <a:xfrm flipH="1">
                <a:off x="395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101" name="Group 100"/>
            <p:cNvGrpSpPr>
              <a:grpSpLocks/>
            </p:cNvGrpSpPr>
            <p:nvPr/>
          </p:nvGrpSpPr>
          <p:grpSpPr bwMode="auto">
            <a:xfrm>
              <a:off x="4232" y="2480"/>
              <a:ext cx="118" cy="119"/>
              <a:chOff x="4232" y="2480"/>
              <a:chExt cx="118" cy="119"/>
            </a:xfrm>
          </p:grpSpPr>
          <p:sp>
            <p:nvSpPr>
              <p:cNvPr id="102" name="Line 239"/>
              <p:cNvSpPr>
                <a:spLocks noChangeShapeType="1"/>
              </p:cNvSpPr>
              <p:nvPr/>
            </p:nvSpPr>
            <p:spPr bwMode="auto">
              <a:xfrm>
                <a:off x="423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103" name="Line 240"/>
              <p:cNvSpPr>
                <a:spLocks noChangeShapeType="1"/>
              </p:cNvSpPr>
              <p:nvPr/>
            </p:nvSpPr>
            <p:spPr bwMode="auto">
              <a:xfrm flipH="1">
                <a:off x="423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grpSp>
        <p:nvGrpSpPr>
          <p:cNvPr id="112" name="Group 111"/>
          <p:cNvGrpSpPr>
            <a:grpSpLocks/>
          </p:cNvGrpSpPr>
          <p:nvPr/>
        </p:nvGrpSpPr>
        <p:grpSpPr bwMode="auto">
          <a:xfrm>
            <a:off x="4903558" y="4318995"/>
            <a:ext cx="3205213" cy="308095"/>
            <a:chOff x="3112" y="2480"/>
            <a:chExt cx="1238" cy="119"/>
          </a:xfrm>
        </p:grpSpPr>
        <p:grpSp>
          <p:nvGrpSpPr>
            <p:cNvPr id="113" name="Group 112"/>
            <p:cNvGrpSpPr>
              <a:grpSpLocks/>
            </p:cNvGrpSpPr>
            <p:nvPr/>
          </p:nvGrpSpPr>
          <p:grpSpPr bwMode="auto">
            <a:xfrm>
              <a:off x="3112" y="2480"/>
              <a:ext cx="118" cy="119"/>
              <a:chOff x="3112" y="2480"/>
              <a:chExt cx="118" cy="119"/>
            </a:xfrm>
          </p:grpSpPr>
          <p:sp>
            <p:nvSpPr>
              <p:cNvPr id="126" name="Line 227"/>
              <p:cNvSpPr>
                <a:spLocks noChangeShapeType="1"/>
              </p:cNvSpPr>
              <p:nvPr/>
            </p:nvSpPr>
            <p:spPr bwMode="auto">
              <a:xfrm>
                <a:off x="311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127" name="Line 228"/>
              <p:cNvSpPr>
                <a:spLocks noChangeShapeType="1"/>
              </p:cNvSpPr>
              <p:nvPr/>
            </p:nvSpPr>
            <p:spPr bwMode="auto">
              <a:xfrm flipH="1">
                <a:off x="311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114" name="Group 113"/>
            <p:cNvGrpSpPr>
              <a:grpSpLocks/>
            </p:cNvGrpSpPr>
            <p:nvPr/>
          </p:nvGrpSpPr>
          <p:grpSpPr bwMode="auto">
            <a:xfrm>
              <a:off x="3392" y="2480"/>
              <a:ext cx="118" cy="119"/>
              <a:chOff x="3392" y="2480"/>
              <a:chExt cx="118" cy="119"/>
            </a:xfrm>
          </p:grpSpPr>
          <p:sp>
            <p:nvSpPr>
              <p:cNvPr id="124" name="Line 230"/>
              <p:cNvSpPr>
                <a:spLocks noChangeShapeType="1"/>
              </p:cNvSpPr>
              <p:nvPr/>
            </p:nvSpPr>
            <p:spPr bwMode="auto">
              <a:xfrm>
                <a:off x="339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125" name="Line 231"/>
              <p:cNvSpPr>
                <a:spLocks noChangeShapeType="1"/>
              </p:cNvSpPr>
              <p:nvPr/>
            </p:nvSpPr>
            <p:spPr bwMode="auto">
              <a:xfrm flipH="1">
                <a:off x="339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115" name="Group 114"/>
            <p:cNvGrpSpPr>
              <a:grpSpLocks/>
            </p:cNvGrpSpPr>
            <p:nvPr/>
          </p:nvGrpSpPr>
          <p:grpSpPr bwMode="auto">
            <a:xfrm>
              <a:off x="3672" y="2480"/>
              <a:ext cx="118" cy="119"/>
              <a:chOff x="3672" y="2480"/>
              <a:chExt cx="118" cy="119"/>
            </a:xfrm>
          </p:grpSpPr>
          <p:sp>
            <p:nvSpPr>
              <p:cNvPr id="122" name="Line 233"/>
              <p:cNvSpPr>
                <a:spLocks noChangeShapeType="1"/>
              </p:cNvSpPr>
              <p:nvPr/>
            </p:nvSpPr>
            <p:spPr bwMode="auto">
              <a:xfrm>
                <a:off x="367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123" name="Line 234"/>
              <p:cNvSpPr>
                <a:spLocks noChangeShapeType="1"/>
              </p:cNvSpPr>
              <p:nvPr/>
            </p:nvSpPr>
            <p:spPr bwMode="auto">
              <a:xfrm flipH="1">
                <a:off x="367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116" name="Group 115"/>
            <p:cNvGrpSpPr>
              <a:grpSpLocks/>
            </p:cNvGrpSpPr>
            <p:nvPr/>
          </p:nvGrpSpPr>
          <p:grpSpPr bwMode="auto">
            <a:xfrm>
              <a:off x="3952" y="2480"/>
              <a:ext cx="118" cy="119"/>
              <a:chOff x="3952" y="2480"/>
              <a:chExt cx="118" cy="119"/>
            </a:xfrm>
          </p:grpSpPr>
          <p:sp>
            <p:nvSpPr>
              <p:cNvPr id="120" name="Line 236"/>
              <p:cNvSpPr>
                <a:spLocks noChangeShapeType="1"/>
              </p:cNvSpPr>
              <p:nvPr/>
            </p:nvSpPr>
            <p:spPr bwMode="auto">
              <a:xfrm>
                <a:off x="395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121" name="Line 237"/>
              <p:cNvSpPr>
                <a:spLocks noChangeShapeType="1"/>
              </p:cNvSpPr>
              <p:nvPr/>
            </p:nvSpPr>
            <p:spPr bwMode="auto">
              <a:xfrm flipH="1">
                <a:off x="395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nvGrpSpPr>
            <p:cNvPr id="117" name="Group 116"/>
            <p:cNvGrpSpPr>
              <a:grpSpLocks/>
            </p:cNvGrpSpPr>
            <p:nvPr/>
          </p:nvGrpSpPr>
          <p:grpSpPr bwMode="auto">
            <a:xfrm>
              <a:off x="4232" y="2480"/>
              <a:ext cx="118" cy="119"/>
              <a:chOff x="4232" y="2480"/>
              <a:chExt cx="118" cy="119"/>
            </a:xfrm>
          </p:grpSpPr>
          <p:sp>
            <p:nvSpPr>
              <p:cNvPr id="118" name="Line 239"/>
              <p:cNvSpPr>
                <a:spLocks noChangeShapeType="1"/>
              </p:cNvSpPr>
              <p:nvPr/>
            </p:nvSpPr>
            <p:spPr bwMode="auto">
              <a:xfrm>
                <a:off x="4232" y="2480"/>
                <a:ext cx="116" cy="116"/>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sp>
            <p:nvSpPr>
              <p:cNvPr id="119" name="Line 240"/>
              <p:cNvSpPr>
                <a:spLocks noChangeShapeType="1"/>
              </p:cNvSpPr>
              <p:nvPr/>
            </p:nvSpPr>
            <p:spPr bwMode="auto">
              <a:xfrm flipH="1">
                <a:off x="4232" y="2481"/>
                <a:ext cx="118" cy="11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kern="1200"/>
              </a:p>
            </p:txBody>
          </p:sp>
        </p:grpSp>
      </p:grpSp>
      <p:sp>
        <p:nvSpPr>
          <p:cNvPr id="128" name="Frame 127"/>
          <p:cNvSpPr/>
          <p:nvPr/>
        </p:nvSpPr>
        <p:spPr>
          <a:xfrm>
            <a:off x="7151888" y="1957804"/>
            <a:ext cx="1610374" cy="1988371"/>
          </a:xfrm>
          <a:prstGeom prst="fram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129" name="Straight Arrow Connector 128"/>
          <p:cNvCxnSpPr/>
          <p:nvPr/>
        </p:nvCxnSpPr>
        <p:spPr>
          <a:xfrm>
            <a:off x="8750300" y="2930254"/>
            <a:ext cx="35107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1" name="Straight Arrow Connector 170"/>
          <p:cNvCxnSpPr/>
          <p:nvPr/>
        </p:nvCxnSpPr>
        <p:spPr>
          <a:xfrm flipV="1">
            <a:off x="7243359" y="2667420"/>
            <a:ext cx="0" cy="843661"/>
          </a:xfrm>
          <a:prstGeom prst="straightConnector1">
            <a:avLst/>
          </a:prstGeom>
          <a:ln w="2857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72" name="Object 171"/>
          <p:cNvGraphicFramePr>
            <a:graphicFrameLocks noChangeAspect="1"/>
          </p:cNvGraphicFramePr>
          <p:nvPr/>
        </p:nvGraphicFramePr>
        <p:xfrm>
          <a:off x="7389022" y="2931340"/>
          <a:ext cx="696912" cy="385762"/>
        </p:xfrm>
        <a:graphic>
          <a:graphicData uri="http://schemas.openxmlformats.org/presentationml/2006/ole">
            <mc:AlternateContent xmlns:mc="http://schemas.openxmlformats.org/markup-compatibility/2006">
              <mc:Choice xmlns:v="urn:schemas-microsoft-com:vml" Requires="v">
                <p:oleObj spid="_x0000_s3322931" name="Equation" r:id="rId8" imgW="368300" imgH="203200" progId="Equation.DSMT4">
                  <p:embed/>
                </p:oleObj>
              </mc:Choice>
              <mc:Fallback>
                <p:oleObj name="Equation" r:id="rId8" imgW="368300" imgH="203200" progId="Equation.DSMT4">
                  <p:embed/>
                  <p:pic>
                    <p:nvPicPr>
                      <p:cNvPr id="172" name="Object 171"/>
                      <p:cNvPicPr/>
                      <p:nvPr/>
                    </p:nvPicPr>
                    <p:blipFill>
                      <a:blip r:embed="rId9"/>
                      <a:stretch>
                        <a:fillRect/>
                      </a:stretch>
                    </p:blipFill>
                    <p:spPr>
                      <a:xfrm>
                        <a:off x="7389022" y="2931340"/>
                        <a:ext cx="696912" cy="385762"/>
                      </a:xfrm>
                      <a:prstGeom prst="rect">
                        <a:avLst/>
                      </a:prstGeom>
                    </p:spPr>
                  </p:pic>
                </p:oleObj>
              </mc:Fallback>
            </mc:AlternateContent>
          </a:graphicData>
        </a:graphic>
      </p:graphicFrame>
      <p:sp>
        <p:nvSpPr>
          <p:cNvPr id="176" name="TextBox 175"/>
          <p:cNvSpPr txBox="1"/>
          <p:nvPr/>
        </p:nvSpPr>
        <p:spPr>
          <a:xfrm>
            <a:off x="228600" y="5120281"/>
            <a:ext cx="8733132" cy="707886"/>
          </a:xfrm>
          <a:prstGeom prst="rect">
            <a:avLst/>
          </a:prstGeom>
          <a:noFill/>
        </p:spPr>
        <p:txBody>
          <a:bodyPr wrap="square" rtlCol="0">
            <a:spAutoFit/>
          </a:bodyPr>
          <a:lstStyle/>
          <a:p>
            <a:r>
              <a:rPr lang="en-US" sz="2000" i="1" dirty="0">
                <a:solidFill>
                  <a:srgbClr val="FF0000"/>
                </a:solidFill>
                <a:latin typeface="Times New Roman"/>
                <a:cs typeface="Times New Roman"/>
              </a:rPr>
              <a:t>changing magnetic flux</a:t>
            </a:r>
            <a:r>
              <a:rPr lang="en-US" sz="2000" dirty="0">
                <a:solidFill>
                  <a:srgbClr val="FF0000"/>
                </a:solidFill>
                <a:latin typeface="Times New Roman"/>
                <a:cs typeface="Times New Roman"/>
              </a:rPr>
              <a:t> through the face of the coil</a:t>
            </a:r>
            <a:r>
              <a:rPr lang="en-US" sz="2000" dirty="0">
                <a:latin typeface="Times New Roman"/>
                <a:cs typeface="Times New Roman"/>
              </a:rPr>
              <a:t>.  There could </a:t>
            </a:r>
            <a:r>
              <a:rPr lang="en-US" sz="2000" i="1" dirty="0">
                <a:solidFill>
                  <a:srgbClr val="0000FF"/>
                </a:solidFill>
                <a:latin typeface="Times New Roman"/>
                <a:cs typeface="Times New Roman"/>
              </a:rPr>
              <a:t>be </a:t>
            </a:r>
            <a:r>
              <a:rPr lang="en-US" sz="2000" dirty="0">
                <a:solidFill>
                  <a:srgbClr val="0000FF"/>
                </a:solidFill>
                <a:latin typeface="Times New Roman"/>
                <a:cs typeface="Times New Roman"/>
              </a:rPr>
              <a:t>a flux </a:t>
            </a:r>
            <a:r>
              <a:rPr lang="en-US" sz="2000" dirty="0">
                <a:latin typeface="Times New Roman"/>
                <a:cs typeface="Times New Roman"/>
              </a:rPr>
              <a:t>through the coil, </a:t>
            </a:r>
            <a:r>
              <a:rPr lang="en-US" sz="2000" dirty="0">
                <a:solidFill>
                  <a:srgbClr val="0000FF"/>
                </a:solidFill>
                <a:latin typeface="Times New Roman"/>
                <a:cs typeface="Times New Roman"/>
              </a:rPr>
              <a:t>but if it wasn’t/isn’t changing</a:t>
            </a:r>
            <a:r>
              <a:rPr lang="en-US" sz="2000" dirty="0">
                <a:latin typeface="Times New Roman"/>
                <a:cs typeface="Times New Roman"/>
              </a:rPr>
              <a:t>, </a:t>
            </a:r>
            <a:r>
              <a:rPr lang="en-US" sz="2000" dirty="0">
                <a:solidFill>
                  <a:srgbClr val="008000"/>
                </a:solidFill>
                <a:latin typeface="Times New Roman"/>
                <a:cs typeface="Times New Roman"/>
              </a:rPr>
              <a:t>no induced current</a:t>
            </a:r>
            <a:r>
              <a:rPr lang="en-US" sz="2000" dirty="0">
                <a:latin typeface="Times New Roman"/>
                <a:cs typeface="Times New Roman"/>
              </a:rPr>
              <a:t>.  </a:t>
            </a:r>
          </a:p>
        </p:txBody>
      </p:sp>
      <p:sp>
        <p:nvSpPr>
          <p:cNvPr id="177" name="Frame 176"/>
          <p:cNvSpPr/>
          <p:nvPr/>
        </p:nvSpPr>
        <p:spPr>
          <a:xfrm>
            <a:off x="5069256" y="1978451"/>
            <a:ext cx="1610374" cy="1988371"/>
          </a:xfrm>
          <a:prstGeom prst="frame">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aphicFrame>
        <p:nvGraphicFramePr>
          <p:cNvPr id="178" name="Object 177"/>
          <p:cNvGraphicFramePr>
            <a:graphicFrameLocks noChangeAspect="1"/>
          </p:cNvGraphicFramePr>
          <p:nvPr/>
        </p:nvGraphicFramePr>
        <p:xfrm>
          <a:off x="4718181" y="2643939"/>
          <a:ext cx="215900" cy="240342"/>
        </p:xfrm>
        <a:graphic>
          <a:graphicData uri="http://schemas.openxmlformats.org/presentationml/2006/ole">
            <mc:AlternateContent xmlns:mc="http://schemas.openxmlformats.org/markup-compatibility/2006">
              <mc:Choice xmlns:v="urn:schemas-microsoft-com:vml" Requires="v">
                <p:oleObj spid="_x0000_s3322932" name="Equation" r:id="rId10" imgW="114300" imgH="127000" progId="Equation.DSMT4">
                  <p:embed/>
                </p:oleObj>
              </mc:Choice>
              <mc:Fallback>
                <p:oleObj name="Equation" r:id="rId10" imgW="114300" imgH="127000" progId="Equation.DSMT4">
                  <p:embed/>
                  <p:pic>
                    <p:nvPicPr>
                      <p:cNvPr id="178" name="Object 177"/>
                      <p:cNvPicPr/>
                      <p:nvPr/>
                    </p:nvPicPr>
                    <p:blipFill>
                      <a:blip r:embed="rId5"/>
                      <a:stretch>
                        <a:fillRect/>
                      </a:stretch>
                    </p:blipFill>
                    <p:spPr>
                      <a:xfrm>
                        <a:off x="4718181" y="2643939"/>
                        <a:ext cx="215900" cy="240342"/>
                      </a:xfrm>
                      <a:prstGeom prst="rect">
                        <a:avLst/>
                      </a:prstGeom>
                    </p:spPr>
                  </p:pic>
                </p:oleObj>
              </mc:Fallback>
            </mc:AlternateContent>
          </a:graphicData>
        </a:graphic>
      </p:graphicFrame>
      <p:cxnSp>
        <p:nvCxnSpPr>
          <p:cNvPr id="179" name="Straight Arrow Connector 178"/>
          <p:cNvCxnSpPr/>
          <p:nvPr/>
        </p:nvCxnSpPr>
        <p:spPr>
          <a:xfrm>
            <a:off x="4718181" y="2928459"/>
            <a:ext cx="351075"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80" name="Object 179"/>
          <p:cNvGraphicFramePr>
            <a:graphicFrameLocks noChangeAspect="1"/>
          </p:cNvGraphicFramePr>
          <p:nvPr/>
        </p:nvGraphicFramePr>
        <p:xfrm>
          <a:off x="5280025" y="2681288"/>
          <a:ext cx="1214438" cy="573087"/>
        </p:xfrm>
        <a:graphic>
          <a:graphicData uri="http://schemas.openxmlformats.org/presentationml/2006/ole">
            <mc:AlternateContent xmlns:mc="http://schemas.openxmlformats.org/markup-compatibility/2006">
              <mc:Choice xmlns:v="urn:schemas-microsoft-com:vml" Requires="v">
                <p:oleObj spid="_x0000_s3322933" name="Equation" r:id="rId11" imgW="1054100" imgH="495300" progId="Equation.DSMT4">
                  <p:embed/>
                </p:oleObj>
              </mc:Choice>
              <mc:Fallback>
                <p:oleObj name="Equation" r:id="rId11" imgW="1054100" imgH="495300" progId="Equation.DSMT4">
                  <p:embed/>
                  <p:pic>
                    <p:nvPicPr>
                      <p:cNvPr id="180" name="Object 179"/>
                      <p:cNvPicPr/>
                      <p:nvPr/>
                    </p:nvPicPr>
                    <p:blipFill>
                      <a:blip r:embed="rId12"/>
                      <a:stretch>
                        <a:fillRect/>
                      </a:stretch>
                    </p:blipFill>
                    <p:spPr>
                      <a:xfrm>
                        <a:off x="5280025" y="2681288"/>
                        <a:ext cx="1214438" cy="573087"/>
                      </a:xfrm>
                      <a:prstGeom prst="rect">
                        <a:avLst/>
                      </a:prstGeom>
                    </p:spPr>
                  </p:pic>
                </p:oleObj>
              </mc:Fallback>
            </mc:AlternateContent>
          </a:graphicData>
        </a:graphic>
      </p:graphicFrame>
      <p:graphicFrame>
        <p:nvGraphicFramePr>
          <p:cNvPr id="181" name="Object 180"/>
          <p:cNvGraphicFramePr>
            <a:graphicFrameLocks noChangeAspect="1"/>
          </p:cNvGraphicFramePr>
          <p:nvPr/>
        </p:nvGraphicFramePr>
        <p:xfrm>
          <a:off x="7358935" y="2217363"/>
          <a:ext cx="949325" cy="468313"/>
        </p:xfrm>
        <a:graphic>
          <a:graphicData uri="http://schemas.openxmlformats.org/presentationml/2006/ole">
            <mc:AlternateContent xmlns:mc="http://schemas.openxmlformats.org/markup-compatibility/2006">
              <mc:Choice xmlns:v="urn:schemas-microsoft-com:vml" Requires="v">
                <p:oleObj spid="_x0000_s3322934" name="Equation" r:id="rId13" imgW="825500" imgH="406400" progId="Equation.DSMT4">
                  <p:embed/>
                </p:oleObj>
              </mc:Choice>
              <mc:Fallback>
                <p:oleObj name="Equation" r:id="rId13" imgW="825500" imgH="406400" progId="Equation.DSMT4">
                  <p:embed/>
                  <p:pic>
                    <p:nvPicPr>
                      <p:cNvPr id="181" name="Object 180"/>
                      <p:cNvPicPr/>
                      <p:nvPr/>
                    </p:nvPicPr>
                    <p:blipFill>
                      <a:blip r:embed="rId14"/>
                      <a:stretch>
                        <a:fillRect/>
                      </a:stretch>
                    </p:blipFill>
                    <p:spPr>
                      <a:xfrm>
                        <a:off x="7358935" y="2217363"/>
                        <a:ext cx="949325" cy="468313"/>
                      </a:xfrm>
                      <a:prstGeom prst="rect">
                        <a:avLst/>
                      </a:prstGeom>
                    </p:spPr>
                  </p:pic>
                </p:oleObj>
              </mc:Fallback>
            </mc:AlternateContent>
          </a:graphicData>
        </a:graphic>
      </p:graphicFrame>
    </p:spTree>
    <p:extLst>
      <p:ext uri="{BB962C8B-B14F-4D97-AF65-F5344CB8AC3E}">
        <p14:creationId xmlns:p14="http://schemas.microsoft.com/office/powerpoint/2010/main" val="3146814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6"/>
                                        </p:tgtEl>
                                        <p:attrNameLst>
                                          <p:attrName>style.visibility</p:attrName>
                                        </p:attrNameLst>
                                      </p:cBhvr>
                                      <p:to>
                                        <p:strVal val="visible"/>
                                      </p:to>
                                    </p:set>
                                    <p:animEffect transition="in" filter="dissolve">
                                      <p:cBhvr>
                                        <p:cTn id="10" dur="500"/>
                                        <p:tgtEl>
                                          <p:spTgt spid="17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80"/>
                                        </p:tgtEl>
                                        <p:attrNameLst>
                                          <p:attrName>style.visibility</p:attrName>
                                        </p:attrNameLst>
                                      </p:cBhvr>
                                      <p:to>
                                        <p:strVal val="visible"/>
                                      </p:to>
                                    </p:set>
                                    <p:animEffect transition="in" filter="dissolve">
                                      <p:cBhvr>
                                        <p:cTn id="15" dur="500"/>
                                        <p:tgtEl>
                                          <p:spTgt spid="18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77"/>
                                        </p:tgtEl>
                                        <p:attrNameLst>
                                          <p:attrName>style.visibility</p:attrName>
                                        </p:attrNameLst>
                                      </p:cBhvr>
                                      <p:to>
                                        <p:strVal val="visible"/>
                                      </p:to>
                                    </p:set>
                                    <p:animEffect transition="in" filter="dissolve">
                                      <p:cBhvr>
                                        <p:cTn id="18" dur="500"/>
                                        <p:tgtEl>
                                          <p:spTgt spid="177"/>
                                        </p:tgtEl>
                                      </p:cBhvr>
                                    </p:animEffect>
                                  </p:childTnLst>
                                </p:cTn>
                              </p:par>
                              <p:par>
                                <p:cTn id="19" presetID="9" presetClass="entr" presetSubtype="0" fill="hold" nodeType="withEffect">
                                  <p:stCondLst>
                                    <p:cond delay="0"/>
                                  </p:stCondLst>
                                  <p:childTnLst>
                                    <p:set>
                                      <p:cBhvr>
                                        <p:cTn id="20" dur="1" fill="hold">
                                          <p:stCondLst>
                                            <p:cond delay="0"/>
                                          </p:stCondLst>
                                        </p:cTn>
                                        <p:tgtEl>
                                          <p:spTgt spid="179"/>
                                        </p:tgtEl>
                                        <p:attrNameLst>
                                          <p:attrName>style.visibility</p:attrName>
                                        </p:attrNameLst>
                                      </p:cBhvr>
                                      <p:to>
                                        <p:strVal val="visible"/>
                                      </p:to>
                                    </p:set>
                                    <p:animEffect transition="in" filter="dissolve">
                                      <p:cBhvr>
                                        <p:cTn id="21" dur="500"/>
                                        <p:tgtEl>
                                          <p:spTgt spid="179"/>
                                        </p:tgtEl>
                                      </p:cBhvr>
                                    </p:animEffect>
                                  </p:childTnLst>
                                </p:cTn>
                              </p:par>
                              <p:par>
                                <p:cTn id="22" presetID="9" presetClass="entr" presetSubtype="0" fill="hold" nodeType="withEffect">
                                  <p:stCondLst>
                                    <p:cond delay="0"/>
                                  </p:stCondLst>
                                  <p:childTnLst>
                                    <p:set>
                                      <p:cBhvr>
                                        <p:cTn id="23" dur="1" fill="hold">
                                          <p:stCondLst>
                                            <p:cond delay="0"/>
                                          </p:stCondLst>
                                        </p:cTn>
                                        <p:tgtEl>
                                          <p:spTgt spid="178"/>
                                        </p:tgtEl>
                                        <p:attrNameLst>
                                          <p:attrName>style.visibility</p:attrName>
                                        </p:attrNameLst>
                                      </p:cBhvr>
                                      <p:to>
                                        <p:strVal val="visible"/>
                                      </p:to>
                                    </p:set>
                                    <p:animEffect transition="in" filter="dissolve">
                                      <p:cBhvr>
                                        <p:cTn id="24" dur="500"/>
                                        <p:tgtEl>
                                          <p:spTgt spid="178"/>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71"/>
                                        </p:tgtEl>
                                        <p:attrNameLst>
                                          <p:attrName>style.visibility</p:attrName>
                                        </p:attrNameLst>
                                      </p:cBhvr>
                                      <p:to>
                                        <p:strVal val="visible"/>
                                      </p:to>
                                    </p:set>
                                    <p:animEffect transition="in" filter="dissolve">
                                      <p:cBhvr>
                                        <p:cTn id="29" dur="500"/>
                                        <p:tgtEl>
                                          <p:spTgt spid="171"/>
                                        </p:tgtEl>
                                      </p:cBhvr>
                                    </p:animEffect>
                                  </p:childTnLst>
                                </p:cTn>
                              </p:par>
                              <p:par>
                                <p:cTn id="30" presetID="9" presetClass="entr" presetSubtype="0" fill="hold" nodeType="withEffect">
                                  <p:stCondLst>
                                    <p:cond delay="0"/>
                                  </p:stCondLst>
                                  <p:childTnLst>
                                    <p:set>
                                      <p:cBhvr>
                                        <p:cTn id="31" dur="1" fill="hold">
                                          <p:stCondLst>
                                            <p:cond delay="0"/>
                                          </p:stCondLst>
                                        </p:cTn>
                                        <p:tgtEl>
                                          <p:spTgt spid="172"/>
                                        </p:tgtEl>
                                        <p:attrNameLst>
                                          <p:attrName>style.visibility</p:attrName>
                                        </p:attrNameLst>
                                      </p:cBhvr>
                                      <p:to>
                                        <p:strVal val="visible"/>
                                      </p:to>
                                    </p:set>
                                    <p:animEffect transition="in" filter="dissolve">
                                      <p:cBhvr>
                                        <p:cTn id="32" dur="500"/>
                                        <p:tgtEl>
                                          <p:spTgt spid="172"/>
                                        </p:tgtEl>
                                      </p:cBhvr>
                                    </p:animEffect>
                                  </p:childTnLst>
                                </p:cTn>
                              </p:par>
                              <p:par>
                                <p:cTn id="33" presetID="9" presetClass="entr" presetSubtype="0" fill="hold" nodeType="withEffect">
                                  <p:stCondLst>
                                    <p:cond delay="0"/>
                                  </p:stCondLst>
                                  <p:childTnLst>
                                    <p:set>
                                      <p:cBhvr>
                                        <p:cTn id="34" dur="1" fill="hold">
                                          <p:stCondLst>
                                            <p:cond delay="0"/>
                                          </p:stCondLst>
                                        </p:cTn>
                                        <p:tgtEl>
                                          <p:spTgt spid="181"/>
                                        </p:tgtEl>
                                        <p:attrNameLst>
                                          <p:attrName>style.visibility</p:attrName>
                                        </p:attrNameLst>
                                      </p:cBhvr>
                                      <p:to>
                                        <p:strVal val="visible"/>
                                      </p:to>
                                    </p:set>
                                    <p:animEffect transition="in" filter="dissolve">
                                      <p:cBhvr>
                                        <p:cTn id="35" dur="500"/>
                                        <p:tgtEl>
                                          <p:spTgt spid="181"/>
                                        </p:tgtEl>
                                      </p:cBhvr>
                                    </p:animEffect>
                                  </p:childTnLst>
                                </p:cTn>
                              </p:par>
                              <p:par>
                                <p:cTn id="36" presetID="9" presetClass="entr" presetSubtype="0" fill="hold" nodeType="with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dissolve">
                                      <p:cBhvr>
                                        <p:cTn id="38" dur="500"/>
                                        <p:tgtEl>
                                          <p:spTgt spid="129"/>
                                        </p:tgtEl>
                                      </p:cBhvr>
                                    </p:animEffect>
                                  </p:childTnLst>
                                </p:cTn>
                              </p:par>
                              <p:par>
                                <p:cTn id="39" presetID="9"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ssolve">
                                      <p:cBhvr>
                                        <p:cTn id="41" dur="500"/>
                                        <p:tgtEl>
                                          <p:spTgt spid="8"/>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28"/>
                                        </p:tgtEl>
                                        <p:attrNameLst>
                                          <p:attrName>style.visibility</p:attrName>
                                        </p:attrNameLst>
                                      </p:cBhvr>
                                      <p:to>
                                        <p:strVal val="visible"/>
                                      </p:to>
                                    </p:set>
                                    <p:animEffect transition="in" filter="dissolve">
                                      <p:cBhvr>
                                        <p:cTn id="44"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8" grpId="0" animBg="1"/>
      <p:bldP spid="176" grpId="0"/>
      <p:bldP spid="1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122826</TotalTime>
  <Words>8407</Words>
  <Application>Microsoft Macintosh PowerPoint</Application>
  <PresentationFormat>On-screen Show (4:3)</PresentationFormat>
  <Paragraphs>565</Paragraphs>
  <Slides>77</Slides>
  <Notes>64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89" baseType="lpstr">
      <vt:lpstr>Apple Chancery</vt:lpstr>
      <vt:lpstr>Arial</vt:lpstr>
      <vt:lpstr>Calibri</vt:lpstr>
      <vt:lpstr>Garamond</vt:lpstr>
      <vt:lpstr>Garamond Premr Pro</vt:lpstr>
      <vt:lpstr>Gill Sans</vt:lpstr>
      <vt:lpstr>Lucida Grande</vt:lpstr>
      <vt:lpstr>Palatino</vt:lpstr>
      <vt:lpstr>Times</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7: (modified from Mr. White)</vt:lpstr>
      <vt:lpstr>PowerPoint Presentation</vt:lpstr>
      <vt:lpstr>PowerPoint Presentation</vt:lpstr>
      <vt:lpstr>Example 8: (modified from Mr. White)</vt:lpstr>
      <vt:lpstr>Example 9: (modified from Mr. White)</vt:lpstr>
      <vt:lpstr>PowerPoint Presentation</vt:lpstr>
      <vt:lpstr>Example 11: (courtesy of Mr. White)  In what direction will the induced current flow in a loop of wire shown?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Polytechnic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Fletcher</dc:creator>
  <cp:lastModifiedBy>Microsoft Office User</cp:lastModifiedBy>
  <cp:revision>2432</cp:revision>
  <cp:lastPrinted>2020-04-13T19:47:09Z</cp:lastPrinted>
  <dcterms:created xsi:type="dcterms:W3CDTF">2017-08-16T17:34:12Z</dcterms:created>
  <dcterms:modified xsi:type="dcterms:W3CDTF">2021-04-23T18:49:57Z</dcterms:modified>
</cp:coreProperties>
</file>