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327" r:id="rId2"/>
    <p:sldId id="747" r:id="rId3"/>
    <p:sldId id="767" r:id="rId4"/>
    <p:sldId id="760" r:id="rId5"/>
    <p:sldId id="763" r:id="rId6"/>
    <p:sldId id="764" r:id="rId7"/>
    <p:sldId id="765" r:id="rId8"/>
    <p:sldId id="766" r:id="rId9"/>
    <p:sldId id="748" r:id="rId10"/>
    <p:sldId id="768" r:id="rId11"/>
    <p:sldId id="769" r:id="rId12"/>
    <p:sldId id="770" r:id="rId13"/>
    <p:sldId id="804" r:id="rId14"/>
    <p:sldId id="771" r:id="rId15"/>
    <p:sldId id="772" r:id="rId16"/>
    <p:sldId id="774" r:id="rId17"/>
    <p:sldId id="776" r:id="rId18"/>
    <p:sldId id="777" r:id="rId19"/>
    <p:sldId id="775" r:id="rId20"/>
    <p:sldId id="780" r:id="rId21"/>
    <p:sldId id="785" r:id="rId22"/>
    <p:sldId id="788" r:id="rId23"/>
    <p:sldId id="826" r:id="rId24"/>
    <p:sldId id="830" r:id="rId25"/>
    <p:sldId id="794" r:id="rId26"/>
    <p:sldId id="831" r:id="rId27"/>
    <p:sldId id="799" r:id="rId28"/>
    <p:sldId id="798" r:id="rId29"/>
    <p:sldId id="832" r:id="rId30"/>
    <p:sldId id="833" r:id="rId31"/>
    <p:sldId id="834" r:id="rId32"/>
    <p:sldId id="835" r:id="rId33"/>
    <p:sldId id="817" r:id="rId34"/>
    <p:sldId id="836" r:id="rId35"/>
    <p:sldId id="837" r:id="rId36"/>
    <p:sldId id="820" r:id="rId37"/>
    <p:sldId id="838" r:id="rId38"/>
    <p:sldId id="843" r:id="rId39"/>
    <p:sldId id="805" r:id="rId40"/>
    <p:sldId id="844" r:id="rId41"/>
    <p:sldId id="806" r:id="rId42"/>
    <p:sldId id="807" r:id="rId43"/>
    <p:sldId id="808" r:id="rId44"/>
    <p:sldId id="809" r:id="rId45"/>
    <p:sldId id="810" r:id="rId46"/>
    <p:sldId id="811" r:id="rId47"/>
    <p:sldId id="812" r:id="rId48"/>
    <p:sldId id="813" r:id="rId49"/>
    <p:sldId id="823" r:id="rId50"/>
    <p:sldId id="824" r:id="rId51"/>
    <p:sldId id="825" r:id="rId52"/>
    <p:sldId id="814" r:id="rId53"/>
    <p:sldId id="815" r:id="rId54"/>
    <p:sldId id="816" r:id="rId55"/>
    <p:sldId id="818" r:id="rId56"/>
    <p:sldId id="819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2A85F3"/>
    <a:srgbClr val="8DF313"/>
    <a:srgbClr val="C4FF11"/>
    <a:srgbClr val="6FD4FF"/>
    <a:srgbClr val="DDD203"/>
    <a:srgbClr val="00F301"/>
    <a:srgbClr val="00C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1" autoAdjust="0"/>
    <p:restoredTop sz="50000" autoAdjust="0"/>
  </p:normalViewPr>
  <p:slideViewPr>
    <p:cSldViewPr snapToGrid="0" snapToObjects="1">
      <p:cViewPr varScale="1">
        <p:scale>
          <a:sx n="127" d="100"/>
          <a:sy n="127" d="100"/>
        </p:scale>
        <p:origin x="208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Relationship Id="rId4" Type="http://schemas.openxmlformats.org/officeDocument/2006/relationships/image" Target="../media/image53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4.emf"/><Relationship Id="rId5" Type="http://schemas.openxmlformats.org/officeDocument/2006/relationships/image" Target="../media/image55.emf"/><Relationship Id="rId4" Type="http://schemas.openxmlformats.org/officeDocument/2006/relationships/image" Target="../media/image53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1.emf"/><Relationship Id="rId1" Type="http://schemas.openxmlformats.org/officeDocument/2006/relationships/image" Target="../media/image56.emf"/><Relationship Id="rId6" Type="http://schemas.openxmlformats.org/officeDocument/2006/relationships/image" Target="../media/image59.emf"/><Relationship Id="rId5" Type="http://schemas.openxmlformats.org/officeDocument/2006/relationships/image" Target="../media/image52.emf"/><Relationship Id="rId4" Type="http://schemas.openxmlformats.org/officeDocument/2006/relationships/image" Target="../media/image58.e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image" Target="../media/image62.emf"/><Relationship Id="rId7" Type="http://schemas.openxmlformats.org/officeDocument/2006/relationships/image" Target="../media/image66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image" Target="../media/image70.emf"/><Relationship Id="rId7" Type="http://schemas.openxmlformats.org/officeDocument/2006/relationships/image" Target="../media/image74.emf"/><Relationship Id="rId2" Type="http://schemas.openxmlformats.org/officeDocument/2006/relationships/image" Target="../media/image69.emf"/><Relationship Id="rId1" Type="http://schemas.openxmlformats.org/officeDocument/2006/relationships/image" Target="../media/image68.emf"/><Relationship Id="rId6" Type="http://schemas.openxmlformats.org/officeDocument/2006/relationships/image" Target="../media/image73.emf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3" Type="http://schemas.openxmlformats.org/officeDocument/2006/relationships/image" Target="../media/image78.emf"/><Relationship Id="rId7" Type="http://schemas.openxmlformats.org/officeDocument/2006/relationships/image" Target="../media/image82.emf"/><Relationship Id="rId12" Type="http://schemas.openxmlformats.org/officeDocument/2006/relationships/image" Target="../media/image87.emf"/><Relationship Id="rId2" Type="http://schemas.openxmlformats.org/officeDocument/2006/relationships/image" Target="../media/image77.emf"/><Relationship Id="rId1" Type="http://schemas.openxmlformats.org/officeDocument/2006/relationships/image" Target="../media/image76.emf"/><Relationship Id="rId6" Type="http://schemas.openxmlformats.org/officeDocument/2006/relationships/image" Target="../media/image81.emf"/><Relationship Id="rId11" Type="http://schemas.openxmlformats.org/officeDocument/2006/relationships/image" Target="../media/image86.emf"/><Relationship Id="rId5" Type="http://schemas.openxmlformats.org/officeDocument/2006/relationships/image" Target="../media/image80.emf"/><Relationship Id="rId10" Type="http://schemas.openxmlformats.org/officeDocument/2006/relationships/image" Target="../media/image85.emf"/><Relationship Id="rId4" Type="http://schemas.openxmlformats.org/officeDocument/2006/relationships/image" Target="../media/image79.emf"/><Relationship Id="rId9" Type="http://schemas.openxmlformats.org/officeDocument/2006/relationships/image" Target="../media/image8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13" Type="http://schemas.openxmlformats.org/officeDocument/2006/relationships/image" Target="../media/image95.emf"/><Relationship Id="rId3" Type="http://schemas.openxmlformats.org/officeDocument/2006/relationships/image" Target="../media/image76.emf"/><Relationship Id="rId7" Type="http://schemas.openxmlformats.org/officeDocument/2006/relationships/image" Target="../media/image85.emf"/><Relationship Id="rId12" Type="http://schemas.openxmlformats.org/officeDocument/2006/relationships/image" Target="../media/image94.emf"/><Relationship Id="rId2" Type="http://schemas.openxmlformats.org/officeDocument/2006/relationships/image" Target="../media/image89.emf"/><Relationship Id="rId1" Type="http://schemas.openxmlformats.org/officeDocument/2006/relationships/image" Target="../media/image88.emf"/><Relationship Id="rId6" Type="http://schemas.openxmlformats.org/officeDocument/2006/relationships/image" Target="../media/image90.emf"/><Relationship Id="rId11" Type="http://schemas.openxmlformats.org/officeDocument/2006/relationships/image" Target="../media/image93.emf"/><Relationship Id="rId5" Type="http://schemas.openxmlformats.org/officeDocument/2006/relationships/image" Target="../media/image78.emf"/><Relationship Id="rId10" Type="http://schemas.openxmlformats.org/officeDocument/2006/relationships/image" Target="../media/image92.emf"/><Relationship Id="rId4" Type="http://schemas.openxmlformats.org/officeDocument/2006/relationships/image" Target="../media/image77.emf"/><Relationship Id="rId9" Type="http://schemas.openxmlformats.org/officeDocument/2006/relationships/image" Target="../media/image91.e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image" Target="../media/image98.emf"/><Relationship Id="rId7" Type="http://schemas.openxmlformats.org/officeDocument/2006/relationships/image" Target="../media/image76.emf"/><Relationship Id="rId2" Type="http://schemas.openxmlformats.org/officeDocument/2006/relationships/image" Target="../media/image97.emf"/><Relationship Id="rId1" Type="http://schemas.openxmlformats.org/officeDocument/2006/relationships/image" Target="../media/image96.emf"/><Relationship Id="rId6" Type="http://schemas.openxmlformats.org/officeDocument/2006/relationships/image" Target="../media/image101.emf"/><Relationship Id="rId11" Type="http://schemas.openxmlformats.org/officeDocument/2006/relationships/image" Target="../media/image104.emf"/><Relationship Id="rId5" Type="http://schemas.openxmlformats.org/officeDocument/2006/relationships/image" Target="../media/image100.emf"/><Relationship Id="rId10" Type="http://schemas.openxmlformats.org/officeDocument/2006/relationships/image" Target="../media/image103.emf"/><Relationship Id="rId4" Type="http://schemas.openxmlformats.org/officeDocument/2006/relationships/image" Target="../media/image99.emf"/><Relationship Id="rId9" Type="http://schemas.openxmlformats.org/officeDocument/2006/relationships/image" Target="../media/image10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image" Target="../media/image107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3.emf"/><Relationship Id="rId1" Type="http://schemas.openxmlformats.org/officeDocument/2006/relationships/image" Target="../media/image107.emf"/><Relationship Id="rId6" Type="http://schemas.openxmlformats.org/officeDocument/2006/relationships/image" Target="../media/image117.emf"/><Relationship Id="rId5" Type="http://schemas.openxmlformats.org/officeDocument/2006/relationships/image" Target="../media/image116.emf"/><Relationship Id="rId4" Type="http://schemas.openxmlformats.org/officeDocument/2006/relationships/image" Target="../media/image115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7" Type="http://schemas.openxmlformats.org/officeDocument/2006/relationships/image" Target="../media/image124.emf"/><Relationship Id="rId2" Type="http://schemas.openxmlformats.org/officeDocument/2006/relationships/image" Target="../media/image119.emf"/><Relationship Id="rId1" Type="http://schemas.openxmlformats.org/officeDocument/2006/relationships/image" Target="../media/image107.emf"/><Relationship Id="rId6" Type="http://schemas.openxmlformats.org/officeDocument/2006/relationships/image" Target="../media/image123.emf"/><Relationship Id="rId5" Type="http://schemas.openxmlformats.org/officeDocument/2006/relationships/image" Target="../media/image122.emf"/><Relationship Id="rId4" Type="http://schemas.openxmlformats.org/officeDocument/2006/relationships/image" Target="../media/image121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image" Target="../media/image125.emf"/><Relationship Id="rId1" Type="http://schemas.openxmlformats.org/officeDocument/2006/relationships/image" Target="../media/image10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emf"/><Relationship Id="rId1" Type="http://schemas.openxmlformats.org/officeDocument/2006/relationships/image" Target="../media/image1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7" Type="http://schemas.openxmlformats.org/officeDocument/2006/relationships/image" Target="../media/image137.emf"/><Relationship Id="rId2" Type="http://schemas.openxmlformats.org/officeDocument/2006/relationships/image" Target="../media/image133.emf"/><Relationship Id="rId1" Type="http://schemas.openxmlformats.org/officeDocument/2006/relationships/image" Target="../media/image132.emf"/><Relationship Id="rId6" Type="http://schemas.openxmlformats.org/officeDocument/2006/relationships/image" Target="../media/image136.emf"/><Relationship Id="rId5" Type="http://schemas.openxmlformats.org/officeDocument/2006/relationships/image" Target="../media/image129.emf"/><Relationship Id="rId4" Type="http://schemas.openxmlformats.org/officeDocument/2006/relationships/image" Target="../media/image135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7" Type="http://schemas.openxmlformats.org/officeDocument/2006/relationships/image" Target="../media/image137.emf"/><Relationship Id="rId2" Type="http://schemas.openxmlformats.org/officeDocument/2006/relationships/image" Target="../media/image134.emf"/><Relationship Id="rId1" Type="http://schemas.openxmlformats.org/officeDocument/2006/relationships/image" Target="../media/image133.emf"/><Relationship Id="rId6" Type="http://schemas.openxmlformats.org/officeDocument/2006/relationships/image" Target="../media/image132.emf"/><Relationship Id="rId5" Type="http://schemas.openxmlformats.org/officeDocument/2006/relationships/image" Target="../media/image136.emf"/><Relationship Id="rId4" Type="http://schemas.openxmlformats.org/officeDocument/2006/relationships/image" Target="../media/image129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7" Type="http://schemas.openxmlformats.org/officeDocument/2006/relationships/image" Target="../media/image137.emf"/><Relationship Id="rId2" Type="http://schemas.openxmlformats.org/officeDocument/2006/relationships/image" Target="../media/image135.emf"/><Relationship Id="rId1" Type="http://schemas.openxmlformats.org/officeDocument/2006/relationships/image" Target="../media/image133.emf"/><Relationship Id="rId6" Type="http://schemas.openxmlformats.org/officeDocument/2006/relationships/image" Target="../media/image132.emf"/><Relationship Id="rId5" Type="http://schemas.openxmlformats.org/officeDocument/2006/relationships/image" Target="../media/image134.emf"/><Relationship Id="rId4" Type="http://schemas.openxmlformats.org/officeDocument/2006/relationships/image" Target="../media/image136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image" Target="../media/image134.emf"/><Relationship Id="rId1" Type="http://schemas.openxmlformats.org/officeDocument/2006/relationships/image" Target="../media/image135.emf"/><Relationship Id="rId4" Type="http://schemas.openxmlformats.org/officeDocument/2006/relationships/image" Target="../media/image137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7" Type="http://schemas.openxmlformats.org/officeDocument/2006/relationships/image" Target="../media/image137.emf"/><Relationship Id="rId2" Type="http://schemas.openxmlformats.org/officeDocument/2006/relationships/image" Target="../media/image135.emf"/><Relationship Id="rId1" Type="http://schemas.openxmlformats.org/officeDocument/2006/relationships/image" Target="../media/image133.emf"/><Relationship Id="rId6" Type="http://schemas.openxmlformats.org/officeDocument/2006/relationships/image" Target="../media/image132.emf"/><Relationship Id="rId5" Type="http://schemas.openxmlformats.org/officeDocument/2006/relationships/image" Target="../media/image134.emf"/><Relationship Id="rId4" Type="http://schemas.openxmlformats.org/officeDocument/2006/relationships/image" Target="../media/image136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7" Type="http://schemas.openxmlformats.org/officeDocument/2006/relationships/image" Target="../media/image137.emf"/><Relationship Id="rId2" Type="http://schemas.openxmlformats.org/officeDocument/2006/relationships/image" Target="../media/image135.emf"/><Relationship Id="rId1" Type="http://schemas.openxmlformats.org/officeDocument/2006/relationships/image" Target="../media/image133.emf"/><Relationship Id="rId6" Type="http://schemas.openxmlformats.org/officeDocument/2006/relationships/image" Target="../media/image132.emf"/><Relationship Id="rId5" Type="http://schemas.openxmlformats.org/officeDocument/2006/relationships/image" Target="../media/image136.emf"/><Relationship Id="rId4" Type="http://schemas.openxmlformats.org/officeDocument/2006/relationships/image" Target="../media/image129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emf"/><Relationship Id="rId1" Type="http://schemas.openxmlformats.org/officeDocument/2006/relationships/image" Target="../media/image139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emf"/><Relationship Id="rId1" Type="http://schemas.openxmlformats.org/officeDocument/2006/relationships/image" Target="../media/image144.emf"/></Relationships>
</file>

<file path=ppt/drawings/_rels/vmlDrawing4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emf"/><Relationship Id="rId13" Type="http://schemas.openxmlformats.org/officeDocument/2006/relationships/image" Target="../media/image158.emf"/><Relationship Id="rId18" Type="http://schemas.openxmlformats.org/officeDocument/2006/relationships/image" Target="../media/image163.emf"/><Relationship Id="rId3" Type="http://schemas.openxmlformats.org/officeDocument/2006/relationships/image" Target="../media/image148.emf"/><Relationship Id="rId21" Type="http://schemas.openxmlformats.org/officeDocument/2006/relationships/image" Target="../media/image144.emf"/><Relationship Id="rId7" Type="http://schemas.openxmlformats.org/officeDocument/2006/relationships/image" Target="../media/image152.emf"/><Relationship Id="rId12" Type="http://schemas.openxmlformats.org/officeDocument/2006/relationships/image" Target="../media/image157.emf"/><Relationship Id="rId17" Type="http://schemas.openxmlformats.org/officeDocument/2006/relationships/image" Target="../media/image162.emf"/><Relationship Id="rId2" Type="http://schemas.openxmlformats.org/officeDocument/2006/relationships/image" Target="../media/image147.emf"/><Relationship Id="rId16" Type="http://schemas.openxmlformats.org/officeDocument/2006/relationships/image" Target="../media/image161.emf"/><Relationship Id="rId20" Type="http://schemas.openxmlformats.org/officeDocument/2006/relationships/image" Target="../media/image165.emf"/><Relationship Id="rId1" Type="http://schemas.openxmlformats.org/officeDocument/2006/relationships/image" Target="../media/image146.emf"/><Relationship Id="rId6" Type="http://schemas.openxmlformats.org/officeDocument/2006/relationships/image" Target="../media/image151.emf"/><Relationship Id="rId11" Type="http://schemas.openxmlformats.org/officeDocument/2006/relationships/image" Target="../media/image156.emf"/><Relationship Id="rId5" Type="http://schemas.openxmlformats.org/officeDocument/2006/relationships/image" Target="../media/image150.emf"/><Relationship Id="rId15" Type="http://schemas.openxmlformats.org/officeDocument/2006/relationships/image" Target="../media/image160.emf"/><Relationship Id="rId23" Type="http://schemas.openxmlformats.org/officeDocument/2006/relationships/image" Target="../media/image166.emf"/><Relationship Id="rId10" Type="http://schemas.openxmlformats.org/officeDocument/2006/relationships/image" Target="../media/image155.emf"/><Relationship Id="rId19" Type="http://schemas.openxmlformats.org/officeDocument/2006/relationships/image" Target="../media/image164.emf"/><Relationship Id="rId4" Type="http://schemas.openxmlformats.org/officeDocument/2006/relationships/image" Target="../media/image149.emf"/><Relationship Id="rId9" Type="http://schemas.openxmlformats.org/officeDocument/2006/relationships/image" Target="../media/image154.emf"/><Relationship Id="rId14" Type="http://schemas.openxmlformats.org/officeDocument/2006/relationships/image" Target="../media/image159.emf"/><Relationship Id="rId22" Type="http://schemas.openxmlformats.org/officeDocument/2006/relationships/image" Target="../media/image145.e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emf"/><Relationship Id="rId13" Type="http://schemas.openxmlformats.org/officeDocument/2006/relationships/image" Target="../media/image179.emf"/><Relationship Id="rId18" Type="http://schemas.openxmlformats.org/officeDocument/2006/relationships/image" Target="../media/image184.emf"/><Relationship Id="rId3" Type="http://schemas.openxmlformats.org/officeDocument/2006/relationships/image" Target="../media/image169.emf"/><Relationship Id="rId21" Type="http://schemas.openxmlformats.org/officeDocument/2006/relationships/image" Target="../media/image144.emf"/><Relationship Id="rId7" Type="http://schemas.openxmlformats.org/officeDocument/2006/relationships/image" Target="../media/image173.emf"/><Relationship Id="rId12" Type="http://schemas.openxmlformats.org/officeDocument/2006/relationships/image" Target="../media/image178.emf"/><Relationship Id="rId17" Type="http://schemas.openxmlformats.org/officeDocument/2006/relationships/image" Target="../media/image183.emf"/><Relationship Id="rId2" Type="http://schemas.openxmlformats.org/officeDocument/2006/relationships/image" Target="../media/image168.emf"/><Relationship Id="rId16" Type="http://schemas.openxmlformats.org/officeDocument/2006/relationships/image" Target="../media/image182.emf"/><Relationship Id="rId20" Type="http://schemas.openxmlformats.org/officeDocument/2006/relationships/image" Target="../media/image186.emf"/><Relationship Id="rId1" Type="http://schemas.openxmlformats.org/officeDocument/2006/relationships/image" Target="../media/image167.emf"/><Relationship Id="rId6" Type="http://schemas.openxmlformats.org/officeDocument/2006/relationships/image" Target="../media/image172.emf"/><Relationship Id="rId11" Type="http://schemas.openxmlformats.org/officeDocument/2006/relationships/image" Target="../media/image177.emf"/><Relationship Id="rId5" Type="http://schemas.openxmlformats.org/officeDocument/2006/relationships/image" Target="../media/image171.emf"/><Relationship Id="rId15" Type="http://schemas.openxmlformats.org/officeDocument/2006/relationships/image" Target="../media/image181.emf"/><Relationship Id="rId23" Type="http://schemas.openxmlformats.org/officeDocument/2006/relationships/image" Target="../media/image166.emf"/><Relationship Id="rId10" Type="http://schemas.openxmlformats.org/officeDocument/2006/relationships/image" Target="../media/image176.emf"/><Relationship Id="rId19" Type="http://schemas.openxmlformats.org/officeDocument/2006/relationships/image" Target="../media/image185.emf"/><Relationship Id="rId4" Type="http://schemas.openxmlformats.org/officeDocument/2006/relationships/image" Target="../media/image170.emf"/><Relationship Id="rId9" Type="http://schemas.openxmlformats.org/officeDocument/2006/relationships/image" Target="../media/image175.emf"/><Relationship Id="rId14" Type="http://schemas.openxmlformats.org/officeDocument/2006/relationships/image" Target="../media/image180.emf"/><Relationship Id="rId22" Type="http://schemas.openxmlformats.org/officeDocument/2006/relationships/image" Target="../media/image145.emf"/></Relationships>
</file>

<file path=ppt/drawings/_rels/vmlDrawing4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emf"/><Relationship Id="rId13" Type="http://schemas.openxmlformats.org/officeDocument/2006/relationships/image" Target="../media/image199.emf"/><Relationship Id="rId18" Type="http://schemas.openxmlformats.org/officeDocument/2006/relationships/image" Target="../media/image204.emf"/><Relationship Id="rId3" Type="http://schemas.openxmlformats.org/officeDocument/2006/relationships/image" Target="../media/image189.emf"/><Relationship Id="rId21" Type="http://schemas.openxmlformats.org/officeDocument/2006/relationships/image" Target="../media/image144.emf"/><Relationship Id="rId7" Type="http://schemas.openxmlformats.org/officeDocument/2006/relationships/image" Target="../media/image193.emf"/><Relationship Id="rId12" Type="http://schemas.openxmlformats.org/officeDocument/2006/relationships/image" Target="../media/image198.emf"/><Relationship Id="rId17" Type="http://schemas.openxmlformats.org/officeDocument/2006/relationships/image" Target="../media/image203.emf"/><Relationship Id="rId2" Type="http://schemas.openxmlformats.org/officeDocument/2006/relationships/image" Target="../media/image188.emf"/><Relationship Id="rId16" Type="http://schemas.openxmlformats.org/officeDocument/2006/relationships/image" Target="../media/image202.emf"/><Relationship Id="rId20" Type="http://schemas.openxmlformats.org/officeDocument/2006/relationships/image" Target="../media/image206.emf"/><Relationship Id="rId1" Type="http://schemas.openxmlformats.org/officeDocument/2006/relationships/image" Target="../media/image187.emf"/><Relationship Id="rId6" Type="http://schemas.openxmlformats.org/officeDocument/2006/relationships/image" Target="../media/image192.emf"/><Relationship Id="rId11" Type="http://schemas.openxmlformats.org/officeDocument/2006/relationships/image" Target="../media/image197.emf"/><Relationship Id="rId5" Type="http://schemas.openxmlformats.org/officeDocument/2006/relationships/image" Target="../media/image191.emf"/><Relationship Id="rId15" Type="http://schemas.openxmlformats.org/officeDocument/2006/relationships/image" Target="../media/image201.emf"/><Relationship Id="rId23" Type="http://schemas.openxmlformats.org/officeDocument/2006/relationships/image" Target="../media/image166.emf"/><Relationship Id="rId10" Type="http://schemas.openxmlformats.org/officeDocument/2006/relationships/image" Target="../media/image196.emf"/><Relationship Id="rId19" Type="http://schemas.openxmlformats.org/officeDocument/2006/relationships/image" Target="../media/image205.emf"/><Relationship Id="rId4" Type="http://schemas.openxmlformats.org/officeDocument/2006/relationships/image" Target="../media/image190.emf"/><Relationship Id="rId9" Type="http://schemas.openxmlformats.org/officeDocument/2006/relationships/image" Target="../media/image195.emf"/><Relationship Id="rId14" Type="http://schemas.openxmlformats.org/officeDocument/2006/relationships/image" Target="../media/image200.emf"/><Relationship Id="rId22" Type="http://schemas.openxmlformats.org/officeDocument/2006/relationships/image" Target="../media/image145.e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emf"/><Relationship Id="rId13" Type="http://schemas.openxmlformats.org/officeDocument/2006/relationships/image" Target="../media/image219.emf"/><Relationship Id="rId18" Type="http://schemas.openxmlformats.org/officeDocument/2006/relationships/image" Target="../media/image224.emf"/><Relationship Id="rId3" Type="http://schemas.openxmlformats.org/officeDocument/2006/relationships/image" Target="../media/image209.emf"/><Relationship Id="rId7" Type="http://schemas.openxmlformats.org/officeDocument/2006/relationships/image" Target="../media/image213.emf"/><Relationship Id="rId12" Type="http://schemas.openxmlformats.org/officeDocument/2006/relationships/image" Target="../media/image218.emf"/><Relationship Id="rId17" Type="http://schemas.openxmlformats.org/officeDocument/2006/relationships/image" Target="../media/image223.emf"/><Relationship Id="rId2" Type="http://schemas.openxmlformats.org/officeDocument/2006/relationships/image" Target="../media/image208.emf"/><Relationship Id="rId16" Type="http://schemas.openxmlformats.org/officeDocument/2006/relationships/image" Target="../media/image222.emf"/><Relationship Id="rId20" Type="http://schemas.openxmlformats.org/officeDocument/2006/relationships/image" Target="../media/image226.emf"/><Relationship Id="rId1" Type="http://schemas.openxmlformats.org/officeDocument/2006/relationships/image" Target="../media/image207.emf"/><Relationship Id="rId6" Type="http://schemas.openxmlformats.org/officeDocument/2006/relationships/image" Target="../media/image212.emf"/><Relationship Id="rId11" Type="http://schemas.openxmlformats.org/officeDocument/2006/relationships/image" Target="../media/image217.emf"/><Relationship Id="rId5" Type="http://schemas.openxmlformats.org/officeDocument/2006/relationships/image" Target="../media/image211.emf"/><Relationship Id="rId15" Type="http://schemas.openxmlformats.org/officeDocument/2006/relationships/image" Target="../media/image221.emf"/><Relationship Id="rId10" Type="http://schemas.openxmlformats.org/officeDocument/2006/relationships/image" Target="../media/image216.emf"/><Relationship Id="rId19" Type="http://schemas.openxmlformats.org/officeDocument/2006/relationships/image" Target="../media/image225.emf"/><Relationship Id="rId4" Type="http://schemas.openxmlformats.org/officeDocument/2006/relationships/image" Target="../media/image210.emf"/><Relationship Id="rId9" Type="http://schemas.openxmlformats.org/officeDocument/2006/relationships/image" Target="../media/image215.emf"/><Relationship Id="rId14" Type="http://schemas.openxmlformats.org/officeDocument/2006/relationships/image" Target="../media/image2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98C0E-6832-074D-BBD9-5F4E4085A201}" type="datetimeFigureOut">
              <a:rPr lang="en-US" smtClean="0"/>
              <a:t>4/15/21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524DA-5233-E047-818D-2F715EAA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06C91F-6FDA-4F41-AD40-367ADABE0F8A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440C7A-878F-1441-B170-673D21558F9B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28600" indent="-228600" eaLnBrk="1" hangingPunct="1"/>
            <a:endParaRPr lang="en-US" sz="200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440C7A-878F-1441-B170-673D21558F9B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28600" indent="-228600" eaLnBrk="1" hangingPunct="1"/>
            <a:endParaRPr lang="en-US" sz="200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06C91F-6FDA-4F41-AD40-367ADABE0F8A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 hangingPunct="1"/>
            <a:fld id="{C148ECE6-32FD-204B-996A-C860B61267EF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14338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 hangingPunct="1"/>
            <a:fld id="{C148ECE6-32FD-204B-996A-C860B61267EF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14338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06C91F-6FDA-4F41-AD40-367ADABE0F8A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2B8D5BB1-EA8B-0446-B759-848D506D7EE4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2B8D5BB1-EA8B-0446-B759-848D506D7EE4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06C91F-6FDA-4F41-AD40-367ADABE0F8A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06C91F-6FDA-4F41-AD40-367ADABE0F8A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06C91F-6FDA-4F41-AD40-367ADABE0F8A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937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61EFA37-8194-F64B-BC5F-6863F7FCD40A}" type="slidenum">
              <a:rPr lang="en-US" sz="1200" b="0"/>
              <a:pPr/>
              <a:t>31</a:t>
            </a:fld>
            <a:endParaRPr lang="en-US" sz="1200" b="0"/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100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4048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4870A24-9FDE-5C45-8402-7B3E72C0FCB2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/>
            <a:endParaRPr lang="en-US" sz="200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7642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673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0243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0156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2084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790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F7656C-764A-E140-BB8C-CDA84F49ECA8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2922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025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F7656C-764A-E140-BB8C-CDA84F49ECA8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F7656C-764A-E140-BB8C-CDA84F49ECA8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D59A1A-ECE8-C247-8EB7-0C1DC6A2F49B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r>
              <a:rPr lang="en-US" sz="2800">
                <a:latin typeface="Times" charset="0"/>
                <a:ea typeface="ＭＳ Ｐゴシック" charset="0"/>
                <a:cs typeface="ＭＳ Ｐゴシック" charset="0"/>
              </a:rPr>
              <a:t>Microscopic examination reveals that a magnet is made up of tiny (up to 1mm wide or long) regions called </a:t>
            </a:r>
            <a:r>
              <a:rPr lang="en-US" sz="2800" i="1">
                <a:latin typeface="Times" charset="0"/>
                <a:ea typeface="ＭＳ Ｐゴシック" charset="0"/>
                <a:cs typeface="ＭＳ Ｐゴシック" charset="0"/>
              </a:rPr>
              <a:t>domains</a:t>
            </a:r>
            <a:r>
              <a:rPr lang="en-US" sz="2800">
                <a:latin typeface="Times" charset="0"/>
                <a:ea typeface="ＭＳ Ｐゴシック" charset="0"/>
                <a:cs typeface="ＭＳ Ｐゴシック" charset="0"/>
              </a:rPr>
              <a:t>. The domain behaves as its own tiny magnet, with a specific size and a specific north-south pole orientation.</a:t>
            </a:r>
          </a:p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228600" indent="-228600">
              <a:spcBef>
                <a:spcPct val="50000"/>
              </a:spcBef>
            </a:pPr>
            <a:r>
              <a:rPr lang="en-US" sz="2700">
                <a:latin typeface="Times" charset="0"/>
                <a:ea typeface="ＭＳ Ｐゴシック" charset="0"/>
                <a:cs typeface="ＭＳ Ｐゴシック" charset="0"/>
              </a:rPr>
              <a:t>In an unmagnetized piece of iron, the domains don</a:t>
            </a:r>
            <a:r>
              <a:rPr lang="ja-JP" altLang="en-US" sz="2700">
                <a:latin typeface="Times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700">
                <a:latin typeface="Times" charset="0"/>
                <a:ea typeface="ＭＳ Ｐゴシック" charset="0"/>
                <a:cs typeface="ＭＳ Ｐゴシック" charset="0"/>
              </a:rPr>
              <a:t>t have any preferential alignment. In a magnetized piece of iron, the domains are aligned, giving the piece of iron a preferential magnetic orientation.</a:t>
            </a: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228600" indent="-228600">
              <a:spcBef>
                <a:spcPct val="50000"/>
              </a:spcBef>
            </a:pPr>
            <a:r>
              <a:rPr lang="en-US" sz="2800">
                <a:latin typeface="Times" charset="0"/>
                <a:ea typeface="ＭＳ Ｐゴシック" charset="0"/>
                <a:cs typeface="ＭＳ Ｐゴシック" charset="0"/>
              </a:rPr>
              <a:t>To make a magnet, take a piece of ferromagnetic material, and subject it to a strong magnetic field, which will cause the domains to shift (somewhat temporarily) into alignment with that field.</a:t>
            </a:r>
          </a:p>
          <a:p>
            <a:pPr marL="228600" indent="-228600">
              <a:spcBef>
                <a:spcPct val="50000"/>
              </a:spcBef>
            </a:pPr>
            <a:r>
              <a:rPr lang="en-US" sz="2800">
                <a:latin typeface="Times" charset="0"/>
                <a:ea typeface="ＭＳ Ｐゴシック" charset="0"/>
                <a:cs typeface="ＭＳ Ｐゴシック" charset="0"/>
              </a:rPr>
              <a:t>A magnet can be demagnetized by striking it repeatedly, which jars the magnetic domains out of alignment. (Dropping magnets is bad for them.)</a:t>
            </a:r>
          </a:p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F37724-E3ED-1946-803E-59BE4DABF219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F7656C-764A-E140-BB8C-CDA84F49ECA8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51EE32F-1D92-6644-AD8A-5BBECD5A867F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28600" indent="-228600" eaLnBrk="1" hangingPunct="1"/>
            <a:endParaRPr lang="en-US" sz="200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4/15/21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75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4/15/21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3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4/15/21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4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4/15/21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6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4/15/21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29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4/15/21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1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4/15/21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4/15/21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4/15/21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0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4/15/21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0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4/15/21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3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EC245-C696-BC48-A093-09C31B30B067}" type="datetimeFigureOut">
              <a:rPr lang="en-US" smtClean="0"/>
              <a:t>4/15/21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4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oleObject" Target="../embeddings/oleObject27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e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8.emf"/><Relationship Id="rId4" Type="http://schemas.openxmlformats.org/officeDocument/2006/relationships/image" Target="../media/image31.jpeg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image" Target="../media/image32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6.emf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emf"/><Relationship Id="rId11" Type="http://schemas.openxmlformats.org/officeDocument/2006/relationships/image" Target="../media/image40.emf"/><Relationship Id="rId5" Type="http://schemas.openxmlformats.org/officeDocument/2006/relationships/image" Target="../media/image34.emf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39.emf"/><Relationship Id="rId4" Type="http://schemas.openxmlformats.org/officeDocument/2006/relationships/image" Target="../media/image33.emf"/><Relationship Id="rId9" Type="http://schemas.openxmlformats.org/officeDocument/2006/relationships/image" Target="../media/image38.emf"/><Relationship Id="rId14" Type="http://schemas.openxmlformats.org/officeDocument/2006/relationships/oleObject" Target="../embeddings/oleObject2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3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6.e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3.emf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5.emf"/><Relationship Id="rId5" Type="http://schemas.openxmlformats.org/officeDocument/2006/relationships/image" Target="../media/image42.e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3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53.emf"/><Relationship Id="rId5" Type="http://schemas.openxmlformats.org/officeDocument/2006/relationships/image" Target="../media/image50.e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5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55.e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1.emf"/><Relationship Id="rId12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53.emf"/><Relationship Id="rId5" Type="http://schemas.openxmlformats.org/officeDocument/2006/relationships/image" Target="../media/image54.e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52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52.e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1.emf"/><Relationship Id="rId12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58.emf"/><Relationship Id="rId5" Type="http://schemas.openxmlformats.org/officeDocument/2006/relationships/image" Target="../media/image56.emf"/><Relationship Id="rId15" Type="http://schemas.openxmlformats.org/officeDocument/2006/relationships/image" Target="../media/image59.e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7.emf"/><Relationship Id="rId14" Type="http://schemas.openxmlformats.org/officeDocument/2006/relationships/oleObject" Target="../embeddings/oleObject5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oleObject" Target="../embeddings/oleObject59.bin"/><Relationship Id="rId18" Type="http://schemas.openxmlformats.org/officeDocument/2006/relationships/image" Target="../media/image65.emf"/><Relationship Id="rId3" Type="http://schemas.openxmlformats.org/officeDocument/2006/relationships/notesSlide" Target="../notesSlides/notesSlide17.xml"/><Relationship Id="rId21" Type="http://schemas.openxmlformats.org/officeDocument/2006/relationships/oleObject" Target="../embeddings/oleObject64.bin"/><Relationship Id="rId7" Type="http://schemas.openxmlformats.org/officeDocument/2006/relationships/image" Target="../media/image61.emf"/><Relationship Id="rId12" Type="http://schemas.openxmlformats.org/officeDocument/2006/relationships/oleObject" Target="../embeddings/oleObject58.bin"/><Relationship Id="rId1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emf"/><Relationship Id="rId20" Type="http://schemas.openxmlformats.org/officeDocument/2006/relationships/image" Target="../media/image66.emf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63.emf"/><Relationship Id="rId5" Type="http://schemas.openxmlformats.org/officeDocument/2006/relationships/image" Target="../media/image60.emf"/><Relationship Id="rId15" Type="http://schemas.openxmlformats.org/officeDocument/2006/relationships/oleObject" Target="../embeddings/oleObject61.bin"/><Relationship Id="rId10" Type="http://schemas.openxmlformats.org/officeDocument/2006/relationships/oleObject" Target="../embeddings/oleObject57.bin"/><Relationship Id="rId19" Type="http://schemas.openxmlformats.org/officeDocument/2006/relationships/oleObject" Target="../embeddings/oleObject63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62.emf"/><Relationship Id="rId14" Type="http://schemas.openxmlformats.org/officeDocument/2006/relationships/oleObject" Target="../embeddings/oleObject60.bin"/><Relationship Id="rId22" Type="http://schemas.openxmlformats.org/officeDocument/2006/relationships/image" Target="../media/image67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72.emf"/><Relationship Id="rId18" Type="http://schemas.openxmlformats.org/officeDocument/2006/relationships/oleObject" Target="../embeddings/oleObject72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9.emf"/><Relationship Id="rId12" Type="http://schemas.openxmlformats.org/officeDocument/2006/relationships/oleObject" Target="../embeddings/oleObject69.bin"/><Relationship Id="rId17" Type="http://schemas.openxmlformats.org/officeDocument/2006/relationships/image" Target="../media/image74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1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71.emf"/><Relationship Id="rId5" Type="http://schemas.openxmlformats.org/officeDocument/2006/relationships/image" Target="../media/image68.emf"/><Relationship Id="rId15" Type="http://schemas.openxmlformats.org/officeDocument/2006/relationships/image" Target="../media/image73.emf"/><Relationship Id="rId10" Type="http://schemas.openxmlformats.org/officeDocument/2006/relationships/oleObject" Target="../embeddings/oleObject68.bin"/><Relationship Id="rId19" Type="http://schemas.openxmlformats.org/officeDocument/2006/relationships/image" Target="../media/image75.emf"/><Relationship Id="rId4" Type="http://schemas.openxmlformats.org/officeDocument/2006/relationships/oleObject" Target="../embeddings/oleObject65.bin"/><Relationship Id="rId9" Type="http://schemas.openxmlformats.org/officeDocument/2006/relationships/image" Target="../media/image70.emf"/><Relationship Id="rId14" Type="http://schemas.openxmlformats.org/officeDocument/2006/relationships/oleObject" Target="../embeddings/oleObject70.bin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emf"/><Relationship Id="rId18" Type="http://schemas.openxmlformats.org/officeDocument/2006/relationships/oleObject" Target="../embeddings/oleObject81.bin"/><Relationship Id="rId26" Type="http://schemas.openxmlformats.org/officeDocument/2006/relationships/oleObject" Target="../embeddings/oleObject86.bin"/><Relationship Id="rId3" Type="http://schemas.openxmlformats.org/officeDocument/2006/relationships/notesSlide" Target="../notesSlides/notesSlide19.xml"/><Relationship Id="rId21" Type="http://schemas.openxmlformats.org/officeDocument/2006/relationships/oleObject" Target="../embeddings/oleObject83.bin"/><Relationship Id="rId34" Type="http://schemas.openxmlformats.org/officeDocument/2006/relationships/oleObject" Target="../embeddings/oleObject92.bin"/><Relationship Id="rId7" Type="http://schemas.openxmlformats.org/officeDocument/2006/relationships/image" Target="../media/image77.emf"/><Relationship Id="rId12" Type="http://schemas.openxmlformats.org/officeDocument/2006/relationships/oleObject" Target="../embeddings/oleObject77.bin"/><Relationship Id="rId17" Type="http://schemas.openxmlformats.org/officeDocument/2006/relationships/oleObject" Target="../embeddings/oleObject80.bin"/><Relationship Id="rId25" Type="http://schemas.openxmlformats.org/officeDocument/2006/relationships/image" Target="../media/image84.emf"/><Relationship Id="rId33" Type="http://schemas.openxmlformats.org/officeDocument/2006/relationships/image" Target="../media/image86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9.bin"/><Relationship Id="rId20" Type="http://schemas.openxmlformats.org/officeDocument/2006/relationships/oleObject" Target="../embeddings/oleObject82.bin"/><Relationship Id="rId29" Type="http://schemas.openxmlformats.org/officeDocument/2006/relationships/image" Target="../media/image85.emf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79.emf"/><Relationship Id="rId24" Type="http://schemas.openxmlformats.org/officeDocument/2006/relationships/oleObject" Target="../embeddings/oleObject85.bin"/><Relationship Id="rId32" Type="http://schemas.openxmlformats.org/officeDocument/2006/relationships/oleObject" Target="../embeddings/oleObject91.bin"/><Relationship Id="rId5" Type="http://schemas.openxmlformats.org/officeDocument/2006/relationships/image" Target="../media/image76.emf"/><Relationship Id="rId15" Type="http://schemas.openxmlformats.org/officeDocument/2006/relationships/image" Target="../media/image81.emf"/><Relationship Id="rId23" Type="http://schemas.openxmlformats.org/officeDocument/2006/relationships/image" Target="../media/image83.emf"/><Relationship Id="rId28" Type="http://schemas.openxmlformats.org/officeDocument/2006/relationships/oleObject" Target="../embeddings/oleObject88.bin"/><Relationship Id="rId10" Type="http://schemas.openxmlformats.org/officeDocument/2006/relationships/oleObject" Target="../embeddings/oleObject76.bin"/><Relationship Id="rId19" Type="http://schemas.openxmlformats.org/officeDocument/2006/relationships/image" Target="../media/image82.emf"/><Relationship Id="rId31" Type="http://schemas.openxmlformats.org/officeDocument/2006/relationships/oleObject" Target="../embeddings/oleObject90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78.emf"/><Relationship Id="rId14" Type="http://schemas.openxmlformats.org/officeDocument/2006/relationships/oleObject" Target="../embeddings/oleObject78.bin"/><Relationship Id="rId22" Type="http://schemas.openxmlformats.org/officeDocument/2006/relationships/oleObject" Target="../embeddings/oleObject84.bin"/><Relationship Id="rId27" Type="http://schemas.openxmlformats.org/officeDocument/2006/relationships/oleObject" Target="../embeddings/oleObject87.bin"/><Relationship Id="rId30" Type="http://schemas.openxmlformats.org/officeDocument/2006/relationships/oleObject" Target="../embeddings/oleObject89.bin"/><Relationship Id="rId35" Type="http://schemas.openxmlformats.org/officeDocument/2006/relationships/image" Target="../media/image87.emf"/><Relationship Id="rId8" Type="http://schemas.openxmlformats.org/officeDocument/2006/relationships/oleObject" Target="../embeddings/oleObject75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13" Type="http://schemas.openxmlformats.org/officeDocument/2006/relationships/image" Target="../media/image78.emf"/><Relationship Id="rId18" Type="http://schemas.openxmlformats.org/officeDocument/2006/relationships/oleObject" Target="../embeddings/oleObject100.bin"/><Relationship Id="rId26" Type="http://schemas.openxmlformats.org/officeDocument/2006/relationships/oleObject" Target="../embeddings/oleObject104.bin"/><Relationship Id="rId3" Type="http://schemas.openxmlformats.org/officeDocument/2006/relationships/notesSlide" Target="../notesSlides/notesSlide20.xml"/><Relationship Id="rId21" Type="http://schemas.openxmlformats.org/officeDocument/2006/relationships/image" Target="../media/image91.emf"/><Relationship Id="rId7" Type="http://schemas.openxmlformats.org/officeDocument/2006/relationships/image" Target="../media/image89.emf"/><Relationship Id="rId12" Type="http://schemas.openxmlformats.org/officeDocument/2006/relationships/oleObject" Target="../embeddings/oleObject97.bin"/><Relationship Id="rId17" Type="http://schemas.openxmlformats.org/officeDocument/2006/relationships/image" Target="../media/image85.emf"/><Relationship Id="rId25" Type="http://schemas.openxmlformats.org/officeDocument/2006/relationships/image" Target="../media/image93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9.bin"/><Relationship Id="rId20" Type="http://schemas.openxmlformats.org/officeDocument/2006/relationships/oleObject" Target="../embeddings/oleObject101.bin"/><Relationship Id="rId29" Type="http://schemas.openxmlformats.org/officeDocument/2006/relationships/oleObject" Target="../embeddings/oleObject106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94.bin"/><Relationship Id="rId11" Type="http://schemas.openxmlformats.org/officeDocument/2006/relationships/image" Target="../media/image77.emf"/><Relationship Id="rId24" Type="http://schemas.openxmlformats.org/officeDocument/2006/relationships/oleObject" Target="../embeddings/oleObject103.bin"/><Relationship Id="rId5" Type="http://schemas.openxmlformats.org/officeDocument/2006/relationships/image" Target="../media/image88.emf"/><Relationship Id="rId15" Type="http://schemas.openxmlformats.org/officeDocument/2006/relationships/image" Target="../media/image90.emf"/><Relationship Id="rId23" Type="http://schemas.openxmlformats.org/officeDocument/2006/relationships/image" Target="../media/image92.emf"/><Relationship Id="rId28" Type="http://schemas.openxmlformats.org/officeDocument/2006/relationships/oleObject" Target="../embeddings/oleObject105.bin"/><Relationship Id="rId10" Type="http://schemas.openxmlformats.org/officeDocument/2006/relationships/oleObject" Target="../embeddings/oleObject96.bin"/><Relationship Id="rId19" Type="http://schemas.openxmlformats.org/officeDocument/2006/relationships/image" Target="../media/image80.emf"/><Relationship Id="rId4" Type="http://schemas.openxmlformats.org/officeDocument/2006/relationships/oleObject" Target="../embeddings/oleObject93.bin"/><Relationship Id="rId9" Type="http://schemas.openxmlformats.org/officeDocument/2006/relationships/image" Target="../media/image76.emf"/><Relationship Id="rId14" Type="http://schemas.openxmlformats.org/officeDocument/2006/relationships/oleObject" Target="../embeddings/oleObject98.bin"/><Relationship Id="rId22" Type="http://schemas.openxmlformats.org/officeDocument/2006/relationships/oleObject" Target="../embeddings/oleObject102.bin"/><Relationship Id="rId27" Type="http://schemas.openxmlformats.org/officeDocument/2006/relationships/image" Target="../media/image94.emf"/><Relationship Id="rId30" Type="http://schemas.openxmlformats.org/officeDocument/2006/relationships/image" Target="../media/image95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13" Type="http://schemas.openxmlformats.org/officeDocument/2006/relationships/image" Target="../media/image100.emf"/><Relationship Id="rId18" Type="http://schemas.openxmlformats.org/officeDocument/2006/relationships/oleObject" Target="../embeddings/oleObject114.bin"/><Relationship Id="rId26" Type="http://schemas.openxmlformats.org/officeDocument/2006/relationships/image" Target="../media/image104.emf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102.emf"/><Relationship Id="rId7" Type="http://schemas.openxmlformats.org/officeDocument/2006/relationships/image" Target="../media/image97.emf"/><Relationship Id="rId12" Type="http://schemas.openxmlformats.org/officeDocument/2006/relationships/oleObject" Target="../embeddings/oleObject111.bin"/><Relationship Id="rId17" Type="http://schemas.openxmlformats.org/officeDocument/2006/relationships/image" Target="../media/image76.emf"/><Relationship Id="rId25" Type="http://schemas.openxmlformats.org/officeDocument/2006/relationships/oleObject" Target="../embeddings/oleObject11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3.bin"/><Relationship Id="rId20" Type="http://schemas.openxmlformats.org/officeDocument/2006/relationships/oleObject" Target="../embeddings/oleObject115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08.bin"/><Relationship Id="rId11" Type="http://schemas.openxmlformats.org/officeDocument/2006/relationships/image" Target="../media/image99.emf"/><Relationship Id="rId24" Type="http://schemas.openxmlformats.org/officeDocument/2006/relationships/image" Target="../media/image103.emf"/><Relationship Id="rId5" Type="http://schemas.openxmlformats.org/officeDocument/2006/relationships/image" Target="../media/image96.emf"/><Relationship Id="rId15" Type="http://schemas.openxmlformats.org/officeDocument/2006/relationships/image" Target="../media/image101.emf"/><Relationship Id="rId23" Type="http://schemas.openxmlformats.org/officeDocument/2006/relationships/oleObject" Target="../embeddings/oleObject117.bin"/><Relationship Id="rId10" Type="http://schemas.openxmlformats.org/officeDocument/2006/relationships/oleObject" Target="../embeddings/oleObject110.bin"/><Relationship Id="rId19" Type="http://schemas.openxmlformats.org/officeDocument/2006/relationships/image" Target="../media/image77.emf"/><Relationship Id="rId4" Type="http://schemas.openxmlformats.org/officeDocument/2006/relationships/oleObject" Target="../embeddings/oleObject107.bin"/><Relationship Id="rId9" Type="http://schemas.openxmlformats.org/officeDocument/2006/relationships/image" Target="../media/image98.emf"/><Relationship Id="rId14" Type="http://schemas.openxmlformats.org/officeDocument/2006/relationships/oleObject" Target="../embeddings/oleObject112.bin"/><Relationship Id="rId22" Type="http://schemas.openxmlformats.org/officeDocument/2006/relationships/oleObject" Target="../embeddings/oleObject11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0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atlas-magnet.web.cern.ch/atlas-magnet/info/project/ATLAS_Magnet_Leaflet-ds.pdf" TargetMode="External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e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7.emf"/><Relationship Id="rId5" Type="http://schemas.openxmlformats.org/officeDocument/2006/relationships/oleObject" Target="../embeddings/oleObject120.bin"/><Relationship Id="rId4" Type="http://schemas.openxmlformats.org/officeDocument/2006/relationships/image" Target="../media/image10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emf"/><Relationship Id="rId13" Type="http://schemas.openxmlformats.org/officeDocument/2006/relationships/image" Target="../media/image115.emf"/><Relationship Id="rId18" Type="http://schemas.openxmlformats.org/officeDocument/2006/relationships/oleObject" Target="../embeddings/oleObject130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123.bin"/><Relationship Id="rId12" Type="http://schemas.openxmlformats.org/officeDocument/2006/relationships/oleObject" Target="../embeddings/oleObject126.bin"/><Relationship Id="rId17" Type="http://schemas.openxmlformats.org/officeDocument/2006/relationships/oleObject" Target="../embeddings/oleObject12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8.bin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7.emf"/><Relationship Id="rId11" Type="http://schemas.openxmlformats.org/officeDocument/2006/relationships/oleObject" Target="../embeddings/oleObject125.bin"/><Relationship Id="rId5" Type="http://schemas.openxmlformats.org/officeDocument/2006/relationships/oleObject" Target="../embeddings/oleObject122.bin"/><Relationship Id="rId15" Type="http://schemas.openxmlformats.org/officeDocument/2006/relationships/image" Target="../media/image116.emf"/><Relationship Id="rId10" Type="http://schemas.openxmlformats.org/officeDocument/2006/relationships/image" Target="../media/image114.emf"/><Relationship Id="rId19" Type="http://schemas.openxmlformats.org/officeDocument/2006/relationships/image" Target="../media/image117.emf"/><Relationship Id="rId4" Type="http://schemas.openxmlformats.org/officeDocument/2006/relationships/image" Target="../media/image118.emf"/><Relationship Id="rId9" Type="http://schemas.openxmlformats.org/officeDocument/2006/relationships/oleObject" Target="../embeddings/oleObject124.bin"/><Relationship Id="rId14" Type="http://schemas.openxmlformats.org/officeDocument/2006/relationships/oleObject" Target="../embeddings/oleObject127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3.bin"/><Relationship Id="rId13" Type="http://schemas.openxmlformats.org/officeDocument/2006/relationships/image" Target="../media/image122.e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19.emf"/><Relationship Id="rId12" Type="http://schemas.openxmlformats.org/officeDocument/2006/relationships/oleObject" Target="../embeddings/oleObject135.bin"/><Relationship Id="rId17" Type="http://schemas.openxmlformats.org/officeDocument/2006/relationships/image" Target="../media/image124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7.bin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32.bin"/><Relationship Id="rId11" Type="http://schemas.openxmlformats.org/officeDocument/2006/relationships/image" Target="../media/image121.emf"/><Relationship Id="rId5" Type="http://schemas.openxmlformats.org/officeDocument/2006/relationships/image" Target="../media/image107.emf"/><Relationship Id="rId15" Type="http://schemas.openxmlformats.org/officeDocument/2006/relationships/image" Target="../media/image123.emf"/><Relationship Id="rId10" Type="http://schemas.openxmlformats.org/officeDocument/2006/relationships/oleObject" Target="../embeddings/oleObject134.bin"/><Relationship Id="rId4" Type="http://schemas.openxmlformats.org/officeDocument/2006/relationships/oleObject" Target="../embeddings/oleObject131.bin"/><Relationship Id="rId9" Type="http://schemas.openxmlformats.org/officeDocument/2006/relationships/image" Target="../media/image120.emf"/><Relationship Id="rId14" Type="http://schemas.openxmlformats.org/officeDocument/2006/relationships/oleObject" Target="../embeddings/oleObject136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0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39.bin"/><Relationship Id="rId5" Type="http://schemas.openxmlformats.org/officeDocument/2006/relationships/image" Target="../media/image107.emf"/><Relationship Id="rId4" Type="http://schemas.openxmlformats.org/officeDocument/2006/relationships/oleObject" Target="../embeddings/oleObject138.bin"/><Relationship Id="rId9" Type="http://schemas.openxmlformats.org/officeDocument/2006/relationships/image" Target="../media/image12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28.emf"/><Relationship Id="rId4" Type="http://schemas.openxmlformats.org/officeDocument/2006/relationships/oleObject" Target="../embeddings/oleObject14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29.emf"/><Relationship Id="rId4" Type="http://schemas.openxmlformats.org/officeDocument/2006/relationships/oleObject" Target="../embeddings/oleObject14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0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8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emf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1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30.emf"/><Relationship Id="rId5" Type="http://schemas.openxmlformats.org/officeDocument/2006/relationships/oleObject" Target="../embeddings/oleObject143.bin"/><Relationship Id="rId10" Type="http://schemas.openxmlformats.org/officeDocument/2006/relationships/oleObject" Target="../embeddings/oleObject146.bin"/><Relationship Id="rId4" Type="http://schemas.openxmlformats.org/officeDocument/2006/relationships/image" Target="../media/image127.jpeg"/><Relationship Id="rId9" Type="http://schemas.openxmlformats.org/officeDocument/2006/relationships/oleObject" Target="../embeddings/oleObject145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9.bin"/><Relationship Id="rId13" Type="http://schemas.openxmlformats.org/officeDocument/2006/relationships/oleObject" Target="../embeddings/oleObject152.bin"/><Relationship Id="rId18" Type="http://schemas.openxmlformats.org/officeDocument/2006/relationships/image" Target="../media/image137.emf"/><Relationship Id="rId3" Type="http://schemas.openxmlformats.org/officeDocument/2006/relationships/image" Target="../media/image138.jpeg"/><Relationship Id="rId7" Type="http://schemas.openxmlformats.org/officeDocument/2006/relationships/image" Target="../media/image133.emf"/><Relationship Id="rId12" Type="http://schemas.openxmlformats.org/officeDocument/2006/relationships/oleObject" Target="../embeddings/oleObject151.bin"/><Relationship Id="rId17" Type="http://schemas.openxmlformats.org/officeDocument/2006/relationships/oleObject" Target="../embeddings/oleObject15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6.emf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48.bin"/><Relationship Id="rId11" Type="http://schemas.openxmlformats.org/officeDocument/2006/relationships/image" Target="../media/image135.emf"/><Relationship Id="rId5" Type="http://schemas.openxmlformats.org/officeDocument/2006/relationships/image" Target="../media/image132.emf"/><Relationship Id="rId15" Type="http://schemas.openxmlformats.org/officeDocument/2006/relationships/oleObject" Target="../embeddings/oleObject153.bin"/><Relationship Id="rId10" Type="http://schemas.openxmlformats.org/officeDocument/2006/relationships/oleObject" Target="../embeddings/oleObject150.bin"/><Relationship Id="rId4" Type="http://schemas.openxmlformats.org/officeDocument/2006/relationships/oleObject" Target="../embeddings/oleObject147.bin"/><Relationship Id="rId9" Type="http://schemas.openxmlformats.org/officeDocument/2006/relationships/image" Target="../media/image134.emf"/><Relationship Id="rId14" Type="http://schemas.openxmlformats.org/officeDocument/2006/relationships/image" Target="../media/image129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7.bin"/><Relationship Id="rId13" Type="http://schemas.openxmlformats.org/officeDocument/2006/relationships/image" Target="../media/image136.emf"/><Relationship Id="rId18" Type="http://schemas.openxmlformats.org/officeDocument/2006/relationships/image" Target="../media/image137.emf"/><Relationship Id="rId3" Type="http://schemas.openxmlformats.org/officeDocument/2006/relationships/image" Target="../media/image138.jpeg"/><Relationship Id="rId7" Type="http://schemas.openxmlformats.org/officeDocument/2006/relationships/image" Target="../media/image134.emf"/><Relationship Id="rId12" Type="http://schemas.openxmlformats.org/officeDocument/2006/relationships/oleObject" Target="../embeddings/oleObject159.bin"/><Relationship Id="rId17" Type="http://schemas.openxmlformats.org/officeDocument/2006/relationships/oleObject" Target="../embeddings/oleObject16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2.emf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56.bin"/><Relationship Id="rId11" Type="http://schemas.openxmlformats.org/officeDocument/2006/relationships/image" Target="../media/image129.emf"/><Relationship Id="rId5" Type="http://schemas.openxmlformats.org/officeDocument/2006/relationships/image" Target="../media/image133.emf"/><Relationship Id="rId15" Type="http://schemas.openxmlformats.org/officeDocument/2006/relationships/oleObject" Target="../embeddings/oleObject161.bin"/><Relationship Id="rId10" Type="http://schemas.openxmlformats.org/officeDocument/2006/relationships/oleObject" Target="../embeddings/oleObject158.bin"/><Relationship Id="rId4" Type="http://schemas.openxmlformats.org/officeDocument/2006/relationships/oleObject" Target="../embeddings/oleObject155.bin"/><Relationship Id="rId9" Type="http://schemas.openxmlformats.org/officeDocument/2006/relationships/image" Target="../media/image135.emf"/><Relationship Id="rId14" Type="http://schemas.openxmlformats.org/officeDocument/2006/relationships/oleObject" Target="../embeddings/oleObject160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5.bin"/><Relationship Id="rId13" Type="http://schemas.openxmlformats.org/officeDocument/2006/relationships/oleObject" Target="../embeddings/oleObject168.bin"/><Relationship Id="rId18" Type="http://schemas.openxmlformats.org/officeDocument/2006/relationships/image" Target="../media/image137.emf"/><Relationship Id="rId3" Type="http://schemas.openxmlformats.org/officeDocument/2006/relationships/oleObject" Target="../embeddings/oleObject163.bin"/><Relationship Id="rId7" Type="http://schemas.openxmlformats.org/officeDocument/2006/relationships/image" Target="../media/image138.jpeg"/><Relationship Id="rId12" Type="http://schemas.openxmlformats.org/officeDocument/2006/relationships/oleObject" Target="../embeddings/oleObject167.bin"/><Relationship Id="rId17" Type="http://schemas.openxmlformats.org/officeDocument/2006/relationships/oleObject" Target="../embeddings/oleObject17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2.emf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35.emf"/><Relationship Id="rId11" Type="http://schemas.openxmlformats.org/officeDocument/2006/relationships/image" Target="../media/image136.emf"/><Relationship Id="rId5" Type="http://schemas.openxmlformats.org/officeDocument/2006/relationships/oleObject" Target="../embeddings/oleObject164.bin"/><Relationship Id="rId15" Type="http://schemas.openxmlformats.org/officeDocument/2006/relationships/oleObject" Target="../embeddings/oleObject169.bin"/><Relationship Id="rId10" Type="http://schemas.openxmlformats.org/officeDocument/2006/relationships/oleObject" Target="../embeddings/oleObject166.bin"/><Relationship Id="rId4" Type="http://schemas.openxmlformats.org/officeDocument/2006/relationships/image" Target="../media/image133.emf"/><Relationship Id="rId9" Type="http://schemas.openxmlformats.org/officeDocument/2006/relationships/image" Target="../media/image129.emf"/><Relationship Id="rId14" Type="http://schemas.openxmlformats.org/officeDocument/2006/relationships/image" Target="../media/image134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3.bin"/><Relationship Id="rId3" Type="http://schemas.openxmlformats.org/officeDocument/2006/relationships/oleObject" Target="../embeddings/oleObject171.bin"/><Relationship Id="rId7" Type="http://schemas.openxmlformats.org/officeDocument/2006/relationships/image" Target="../media/image13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72.bin"/><Relationship Id="rId11" Type="http://schemas.openxmlformats.org/officeDocument/2006/relationships/image" Target="../media/image137.emf"/><Relationship Id="rId5" Type="http://schemas.openxmlformats.org/officeDocument/2006/relationships/image" Target="../media/image138.jpeg"/><Relationship Id="rId10" Type="http://schemas.openxmlformats.org/officeDocument/2006/relationships/oleObject" Target="../embeddings/oleObject174.bin"/><Relationship Id="rId4" Type="http://schemas.openxmlformats.org/officeDocument/2006/relationships/image" Target="../media/image135.emf"/><Relationship Id="rId9" Type="http://schemas.openxmlformats.org/officeDocument/2006/relationships/image" Target="../media/image132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7.bin"/><Relationship Id="rId13" Type="http://schemas.openxmlformats.org/officeDocument/2006/relationships/oleObject" Target="../embeddings/oleObject180.bin"/><Relationship Id="rId18" Type="http://schemas.openxmlformats.org/officeDocument/2006/relationships/image" Target="../media/image137.emf"/><Relationship Id="rId3" Type="http://schemas.openxmlformats.org/officeDocument/2006/relationships/oleObject" Target="../embeddings/oleObject175.bin"/><Relationship Id="rId7" Type="http://schemas.openxmlformats.org/officeDocument/2006/relationships/image" Target="../media/image138.jpeg"/><Relationship Id="rId12" Type="http://schemas.openxmlformats.org/officeDocument/2006/relationships/oleObject" Target="../embeddings/oleObject179.bin"/><Relationship Id="rId17" Type="http://schemas.openxmlformats.org/officeDocument/2006/relationships/oleObject" Target="../embeddings/oleObject18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2.emf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35.emf"/><Relationship Id="rId11" Type="http://schemas.openxmlformats.org/officeDocument/2006/relationships/image" Target="../media/image136.emf"/><Relationship Id="rId5" Type="http://schemas.openxmlformats.org/officeDocument/2006/relationships/oleObject" Target="../embeddings/oleObject176.bin"/><Relationship Id="rId15" Type="http://schemas.openxmlformats.org/officeDocument/2006/relationships/oleObject" Target="../embeddings/oleObject181.bin"/><Relationship Id="rId10" Type="http://schemas.openxmlformats.org/officeDocument/2006/relationships/oleObject" Target="../embeddings/oleObject178.bin"/><Relationship Id="rId4" Type="http://schemas.openxmlformats.org/officeDocument/2006/relationships/image" Target="../media/image133.emf"/><Relationship Id="rId9" Type="http://schemas.openxmlformats.org/officeDocument/2006/relationships/image" Target="../media/image129.emf"/><Relationship Id="rId14" Type="http://schemas.openxmlformats.org/officeDocument/2006/relationships/image" Target="../media/image134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jpeg"/><Relationship Id="rId13" Type="http://schemas.openxmlformats.org/officeDocument/2006/relationships/oleObject" Target="../embeddings/oleObject188.bin"/><Relationship Id="rId18" Type="http://schemas.openxmlformats.org/officeDocument/2006/relationships/image" Target="../media/image137.emf"/><Relationship Id="rId3" Type="http://schemas.openxmlformats.org/officeDocument/2006/relationships/oleObject" Target="../embeddings/oleObject183.bin"/><Relationship Id="rId7" Type="http://schemas.openxmlformats.org/officeDocument/2006/relationships/image" Target="../media/image135.emf"/><Relationship Id="rId12" Type="http://schemas.openxmlformats.org/officeDocument/2006/relationships/image" Target="../media/image129.emf"/><Relationship Id="rId17" Type="http://schemas.openxmlformats.org/officeDocument/2006/relationships/oleObject" Target="../embeddings/oleObject19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2.emf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85.bin"/><Relationship Id="rId11" Type="http://schemas.openxmlformats.org/officeDocument/2006/relationships/oleObject" Target="../embeddings/oleObject187.bin"/><Relationship Id="rId5" Type="http://schemas.openxmlformats.org/officeDocument/2006/relationships/oleObject" Target="../embeddings/oleObject184.bin"/><Relationship Id="rId15" Type="http://schemas.openxmlformats.org/officeDocument/2006/relationships/oleObject" Target="../embeddings/oleObject189.bin"/><Relationship Id="rId10" Type="http://schemas.openxmlformats.org/officeDocument/2006/relationships/image" Target="../media/image134.emf"/><Relationship Id="rId4" Type="http://schemas.openxmlformats.org/officeDocument/2006/relationships/image" Target="../media/image133.emf"/><Relationship Id="rId9" Type="http://schemas.openxmlformats.org/officeDocument/2006/relationships/oleObject" Target="../embeddings/oleObject186.bin"/><Relationship Id="rId14" Type="http://schemas.openxmlformats.org/officeDocument/2006/relationships/image" Target="../media/image136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emf"/><Relationship Id="rId3" Type="http://schemas.openxmlformats.org/officeDocument/2006/relationships/image" Target="../media/image141.png"/><Relationship Id="rId7" Type="http://schemas.openxmlformats.org/officeDocument/2006/relationships/oleObject" Target="../embeddings/oleObject1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39.emf"/><Relationship Id="rId5" Type="http://schemas.openxmlformats.org/officeDocument/2006/relationships/oleObject" Target="../embeddings/oleObject191.bin"/><Relationship Id="rId4" Type="http://schemas.openxmlformats.org/officeDocument/2006/relationships/image" Target="../media/image138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43.emf"/><Relationship Id="rId4" Type="http://schemas.openxmlformats.org/officeDocument/2006/relationships/oleObject" Target="../embeddings/oleObject19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18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5.e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7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4.emf"/><Relationship Id="rId4" Type="http://schemas.openxmlformats.org/officeDocument/2006/relationships/image" Target="../media/image11.e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6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143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143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45.emf"/><Relationship Id="rId5" Type="http://schemas.openxmlformats.org/officeDocument/2006/relationships/oleObject" Target="../embeddings/oleObject197.bin"/><Relationship Id="rId4" Type="http://schemas.openxmlformats.org/officeDocument/2006/relationships/image" Target="../media/image144.emf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03.bin"/><Relationship Id="rId18" Type="http://schemas.openxmlformats.org/officeDocument/2006/relationships/image" Target="../media/image153.emf"/><Relationship Id="rId26" Type="http://schemas.openxmlformats.org/officeDocument/2006/relationships/image" Target="../media/image157.emf"/><Relationship Id="rId39" Type="http://schemas.openxmlformats.org/officeDocument/2006/relationships/oleObject" Target="../embeddings/oleObject216.bin"/><Relationship Id="rId21" Type="http://schemas.openxmlformats.org/officeDocument/2006/relationships/oleObject" Target="../embeddings/oleObject207.bin"/><Relationship Id="rId34" Type="http://schemas.openxmlformats.org/officeDocument/2006/relationships/image" Target="../media/image161.emf"/><Relationship Id="rId42" Type="http://schemas.openxmlformats.org/officeDocument/2006/relationships/image" Target="../media/image165.emf"/><Relationship Id="rId47" Type="http://schemas.openxmlformats.org/officeDocument/2006/relationships/oleObject" Target="../embeddings/oleObject220.bin"/><Relationship Id="rId7" Type="http://schemas.openxmlformats.org/officeDocument/2006/relationships/oleObject" Target="../embeddings/oleObject200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2.emf"/><Relationship Id="rId29" Type="http://schemas.openxmlformats.org/officeDocument/2006/relationships/oleObject" Target="../embeddings/oleObject211.bin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47.emf"/><Relationship Id="rId11" Type="http://schemas.openxmlformats.org/officeDocument/2006/relationships/oleObject" Target="../embeddings/oleObject202.bin"/><Relationship Id="rId24" Type="http://schemas.openxmlformats.org/officeDocument/2006/relationships/image" Target="../media/image156.emf"/><Relationship Id="rId32" Type="http://schemas.openxmlformats.org/officeDocument/2006/relationships/image" Target="../media/image160.emf"/><Relationship Id="rId37" Type="http://schemas.openxmlformats.org/officeDocument/2006/relationships/oleObject" Target="../embeddings/oleObject215.bin"/><Relationship Id="rId40" Type="http://schemas.openxmlformats.org/officeDocument/2006/relationships/image" Target="../media/image164.emf"/><Relationship Id="rId45" Type="http://schemas.openxmlformats.org/officeDocument/2006/relationships/oleObject" Target="../embeddings/oleObject219.bin"/><Relationship Id="rId5" Type="http://schemas.openxmlformats.org/officeDocument/2006/relationships/oleObject" Target="../embeddings/oleObject199.bin"/><Relationship Id="rId15" Type="http://schemas.openxmlformats.org/officeDocument/2006/relationships/oleObject" Target="../embeddings/oleObject204.bin"/><Relationship Id="rId23" Type="http://schemas.openxmlformats.org/officeDocument/2006/relationships/oleObject" Target="../embeddings/oleObject208.bin"/><Relationship Id="rId28" Type="http://schemas.openxmlformats.org/officeDocument/2006/relationships/image" Target="../media/image158.emf"/><Relationship Id="rId36" Type="http://schemas.openxmlformats.org/officeDocument/2006/relationships/image" Target="../media/image162.emf"/><Relationship Id="rId10" Type="http://schemas.openxmlformats.org/officeDocument/2006/relationships/image" Target="../media/image149.emf"/><Relationship Id="rId19" Type="http://schemas.openxmlformats.org/officeDocument/2006/relationships/oleObject" Target="../embeddings/oleObject206.bin"/><Relationship Id="rId31" Type="http://schemas.openxmlformats.org/officeDocument/2006/relationships/oleObject" Target="../embeddings/oleObject212.bin"/><Relationship Id="rId44" Type="http://schemas.openxmlformats.org/officeDocument/2006/relationships/image" Target="../media/image144.emf"/><Relationship Id="rId4" Type="http://schemas.openxmlformats.org/officeDocument/2006/relationships/image" Target="../media/image146.emf"/><Relationship Id="rId9" Type="http://schemas.openxmlformats.org/officeDocument/2006/relationships/oleObject" Target="../embeddings/oleObject201.bin"/><Relationship Id="rId14" Type="http://schemas.openxmlformats.org/officeDocument/2006/relationships/image" Target="../media/image151.emf"/><Relationship Id="rId22" Type="http://schemas.openxmlformats.org/officeDocument/2006/relationships/image" Target="../media/image155.emf"/><Relationship Id="rId27" Type="http://schemas.openxmlformats.org/officeDocument/2006/relationships/oleObject" Target="../embeddings/oleObject210.bin"/><Relationship Id="rId30" Type="http://schemas.openxmlformats.org/officeDocument/2006/relationships/image" Target="../media/image159.emf"/><Relationship Id="rId35" Type="http://schemas.openxmlformats.org/officeDocument/2006/relationships/oleObject" Target="../embeddings/oleObject214.bin"/><Relationship Id="rId43" Type="http://schemas.openxmlformats.org/officeDocument/2006/relationships/oleObject" Target="../embeddings/oleObject218.bin"/><Relationship Id="rId48" Type="http://schemas.openxmlformats.org/officeDocument/2006/relationships/image" Target="../media/image166.emf"/><Relationship Id="rId8" Type="http://schemas.openxmlformats.org/officeDocument/2006/relationships/image" Target="../media/image148.emf"/><Relationship Id="rId3" Type="http://schemas.openxmlformats.org/officeDocument/2006/relationships/oleObject" Target="../embeddings/oleObject198.bin"/><Relationship Id="rId12" Type="http://schemas.openxmlformats.org/officeDocument/2006/relationships/image" Target="../media/image150.emf"/><Relationship Id="rId17" Type="http://schemas.openxmlformats.org/officeDocument/2006/relationships/oleObject" Target="../embeddings/oleObject205.bin"/><Relationship Id="rId25" Type="http://schemas.openxmlformats.org/officeDocument/2006/relationships/oleObject" Target="../embeddings/oleObject209.bin"/><Relationship Id="rId33" Type="http://schemas.openxmlformats.org/officeDocument/2006/relationships/oleObject" Target="../embeddings/oleObject213.bin"/><Relationship Id="rId38" Type="http://schemas.openxmlformats.org/officeDocument/2006/relationships/image" Target="../media/image163.emf"/><Relationship Id="rId46" Type="http://schemas.openxmlformats.org/officeDocument/2006/relationships/image" Target="../media/image145.emf"/><Relationship Id="rId20" Type="http://schemas.openxmlformats.org/officeDocument/2006/relationships/image" Target="../media/image154.emf"/><Relationship Id="rId41" Type="http://schemas.openxmlformats.org/officeDocument/2006/relationships/oleObject" Target="../embeddings/oleObject217.bin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26.bin"/><Relationship Id="rId18" Type="http://schemas.openxmlformats.org/officeDocument/2006/relationships/image" Target="../media/image174.emf"/><Relationship Id="rId26" Type="http://schemas.openxmlformats.org/officeDocument/2006/relationships/image" Target="../media/image178.emf"/><Relationship Id="rId39" Type="http://schemas.openxmlformats.org/officeDocument/2006/relationships/oleObject" Target="../embeddings/oleObject239.bin"/><Relationship Id="rId21" Type="http://schemas.openxmlformats.org/officeDocument/2006/relationships/oleObject" Target="../embeddings/oleObject230.bin"/><Relationship Id="rId34" Type="http://schemas.openxmlformats.org/officeDocument/2006/relationships/image" Target="../media/image182.emf"/><Relationship Id="rId42" Type="http://schemas.openxmlformats.org/officeDocument/2006/relationships/image" Target="../media/image186.emf"/><Relationship Id="rId47" Type="http://schemas.openxmlformats.org/officeDocument/2006/relationships/oleObject" Target="../embeddings/oleObject243.bin"/><Relationship Id="rId7" Type="http://schemas.openxmlformats.org/officeDocument/2006/relationships/oleObject" Target="../embeddings/oleObject22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73.emf"/><Relationship Id="rId29" Type="http://schemas.openxmlformats.org/officeDocument/2006/relationships/oleObject" Target="../embeddings/oleObject234.bin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68.emf"/><Relationship Id="rId11" Type="http://schemas.openxmlformats.org/officeDocument/2006/relationships/oleObject" Target="../embeddings/oleObject225.bin"/><Relationship Id="rId24" Type="http://schemas.openxmlformats.org/officeDocument/2006/relationships/image" Target="../media/image177.emf"/><Relationship Id="rId32" Type="http://schemas.openxmlformats.org/officeDocument/2006/relationships/image" Target="../media/image181.emf"/><Relationship Id="rId37" Type="http://schemas.openxmlformats.org/officeDocument/2006/relationships/oleObject" Target="../embeddings/oleObject238.bin"/><Relationship Id="rId40" Type="http://schemas.openxmlformats.org/officeDocument/2006/relationships/image" Target="../media/image185.emf"/><Relationship Id="rId45" Type="http://schemas.openxmlformats.org/officeDocument/2006/relationships/oleObject" Target="../embeddings/oleObject242.bin"/><Relationship Id="rId5" Type="http://schemas.openxmlformats.org/officeDocument/2006/relationships/oleObject" Target="../embeddings/oleObject222.bin"/><Relationship Id="rId15" Type="http://schemas.openxmlformats.org/officeDocument/2006/relationships/oleObject" Target="../embeddings/oleObject227.bin"/><Relationship Id="rId23" Type="http://schemas.openxmlformats.org/officeDocument/2006/relationships/oleObject" Target="../embeddings/oleObject231.bin"/><Relationship Id="rId28" Type="http://schemas.openxmlformats.org/officeDocument/2006/relationships/image" Target="../media/image179.emf"/><Relationship Id="rId36" Type="http://schemas.openxmlformats.org/officeDocument/2006/relationships/image" Target="../media/image183.emf"/><Relationship Id="rId10" Type="http://schemas.openxmlformats.org/officeDocument/2006/relationships/image" Target="../media/image170.emf"/><Relationship Id="rId19" Type="http://schemas.openxmlformats.org/officeDocument/2006/relationships/oleObject" Target="../embeddings/oleObject229.bin"/><Relationship Id="rId31" Type="http://schemas.openxmlformats.org/officeDocument/2006/relationships/oleObject" Target="../embeddings/oleObject235.bin"/><Relationship Id="rId44" Type="http://schemas.openxmlformats.org/officeDocument/2006/relationships/image" Target="../media/image144.emf"/><Relationship Id="rId4" Type="http://schemas.openxmlformats.org/officeDocument/2006/relationships/image" Target="../media/image167.emf"/><Relationship Id="rId9" Type="http://schemas.openxmlformats.org/officeDocument/2006/relationships/oleObject" Target="../embeddings/oleObject224.bin"/><Relationship Id="rId14" Type="http://schemas.openxmlformats.org/officeDocument/2006/relationships/image" Target="../media/image172.emf"/><Relationship Id="rId22" Type="http://schemas.openxmlformats.org/officeDocument/2006/relationships/image" Target="../media/image176.emf"/><Relationship Id="rId27" Type="http://schemas.openxmlformats.org/officeDocument/2006/relationships/oleObject" Target="../embeddings/oleObject233.bin"/><Relationship Id="rId30" Type="http://schemas.openxmlformats.org/officeDocument/2006/relationships/image" Target="../media/image180.emf"/><Relationship Id="rId35" Type="http://schemas.openxmlformats.org/officeDocument/2006/relationships/oleObject" Target="../embeddings/oleObject237.bin"/><Relationship Id="rId43" Type="http://schemas.openxmlformats.org/officeDocument/2006/relationships/oleObject" Target="../embeddings/oleObject241.bin"/><Relationship Id="rId48" Type="http://schemas.openxmlformats.org/officeDocument/2006/relationships/image" Target="../media/image166.emf"/><Relationship Id="rId8" Type="http://schemas.openxmlformats.org/officeDocument/2006/relationships/image" Target="../media/image169.emf"/><Relationship Id="rId3" Type="http://schemas.openxmlformats.org/officeDocument/2006/relationships/oleObject" Target="../embeddings/oleObject221.bin"/><Relationship Id="rId12" Type="http://schemas.openxmlformats.org/officeDocument/2006/relationships/image" Target="../media/image171.emf"/><Relationship Id="rId17" Type="http://schemas.openxmlformats.org/officeDocument/2006/relationships/oleObject" Target="../embeddings/oleObject228.bin"/><Relationship Id="rId25" Type="http://schemas.openxmlformats.org/officeDocument/2006/relationships/oleObject" Target="../embeddings/oleObject232.bin"/><Relationship Id="rId33" Type="http://schemas.openxmlformats.org/officeDocument/2006/relationships/oleObject" Target="../embeddings/oleObject236.bin"/><Relationship Id="rId38" Type="http://schemas.openxmlformats.org/officeDocument/2006/relationships/image" Target="../media/image184.emf"/><Relationship Id="rId46" Type="http://schemas.openxmlformats.org/officeDocument/2006/relationships/image" Target="../media/image145.emf"/><Relationship Id="rId20" Type="http://schemas.openxmlformats.org/officeDocument/2006/relationships/image" Target="../media/image175.emf"/><Relationship Id="rId41" Type="http://schemas.openxmlformats.org/officeDocument/2006/relationships/oleObject" Target="../embeddings/oleObject240.bin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49.bin"/><Relationship Id="rId18" Type="http://schemas.openxmlformats.org/officeDocument/2006/relationships/image" Target="../media/image194.emf"/><Relationship Id="rId26" Type="http://schemas.openxmlformats.org/officeDocument/2006/relationships/image" Target="../media/image198.emf"/><Relationship Id="rId39" Type="http://schemas.openxmlformats.org/officeDocument/2006/relationships/oleObject" Target="../embeddings/oleObject262.bin"/><Relationship Id="rId21" Type="http://schemas.openxmlformats.org/officeDocument/2006/relationships/oleObject" Target="../embeddings/oleObject253.bin"/><Relationship Id="rId34" Type="http://schemas.openxmlformats.org/officeDocument/2006/relationships/image" Target="../media/image202.emf"/><Relationship Id="rId42" Type="http://schemas.openxmlformats.org/officeDocument/2006/relationships/image" Target="../media/image206.emf"/><Relationship Id="rId47" Type="http://schemas.openxmlformats.org/officeDocument/2006/relationships/oleObject" Target="../embeddings/oleObject266.bin"/><Relationship Id="rId7" Type="http://schemas.openxmlformats.org/officeDocument/2006/relationships/oleObject" Target="../embeddings/oleObject24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93.emf"/><Relationship Id="rId29" Type="http://schemas.openxmlformats.org/officeDocument/2006/relationships/oleObject" Target="../embeddings/oleObject257.bin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88.emf"/><Relationship Id="rId11" Type="http://schemas.openxmlformats.org/officeDocument/2006/relationships/oleObject" Target="../embeddings/oleObject248.bin"/><Relationship Id="rId24" Type="http://schemas.openxmlformats.org/officeDocument/2006/relationships/image" Target="../media/image197.emf"/><Relationship Id="rId32" Type="http://schemas.openxmlformats.org/officeDocument/2006/relationships/image" Target="../media/image201.emf"/><Relationship Id="rId37" Type="http://schemas.openxmlformats.org/officeDocument/2006/relationships/oleObject" Target="../embeddings/oleObject261.bin"/><Relationship Id="rId40" Type="http://schemas.openxmlformats.org/officeDocument/2006/relationships/image" Target="../media/image205.emf"/><Relationship Id="rId45" Type="http://schemas.openxmlformats.org/officeDocument/2006/relationships/oleObject" Target="../embeddings/oleObject265.bin"/><Relationship Id="rId5" Type="http://schemas.openxmlformats.org/officeDocument/2006/relationships/oleObject" Target="../embeddings/oleObject245.bin"/><Relationship Id="rId15" Type="http://schemas.openxmlformats.org/officeDocument/2006/relationships/oleObject" Target="../embeddings/oleObject250.bin"/><Relationship Id="rId23" Type="http://schemas.openxmlformats.org/officeDocument/2006/relationships/oleObject" Target="../embeddings/oleObject254.bin"/><Relationship Id="rId28" Type="http://schemas.openxmlformats.org/officeDocument/2006/relationships/image" Target="../media/image199.emf"/><Relationship Id="rId36" Type="http://schemas.openxmlformats.org/officeDocument/2006/relationships/image" Target="../media/image203.emf"/><Relationship Id="rId10" Type="http://schemas.openxmlformats.org/officeDocument/2006/relationships/image" Target="../media/image190.emf"/><Relationship Id="rId19" Type="http://schemas.openxmlformats.org/officeDocument/2006/relationships/oleObject" Target="../embeddings/oleObject252.bin"/><Relationship Id="rId31" Type="http://schemas.openxmlformats.org/officeDocument/2006/relationships/oleObject" Target="../embeddings/oleObject258.bin"/><Relationship Id="rId44" Type="http://schemas.openxmlformats.org/officeDocument/2006/relationships/image" Target="../media/image144.emf"/><Relationship Id="rId4" Type="http://schemas.openxmlformats.org/officeDocument/2006/relationships/image" Target="../media/image187.emf"/><Relationship Id="rId9" Type="http://schemas.openxmlformats.org/officeDocument/2006/relationships/oleObject" Target="../embeddings/oleObject247.bin"/><Relationship Id="rId14" Type="http://schemas.openxmlformats.org/officeDocument/2006/relationships/image" Target="../media/image192.emf"/><Relationship Id="rId22" Type="http://schemas.openxmlformats.org/officeDocument/2006/relationships/image" Target="../media/image196.emf"/><Relationship Id="rId27" Type="http://schemas.openxmlformats.org/officeDocument/2006/relationships/oleObject" Target="../embeddings/oleObject256.bin"/><Relationship Id="rId30" Type="http://schemas.openxmlformats.org/officeDocument/2006/relationships/image" Target="../media/image200.emf"/><Relationship Id="rId35" Type="http://schemas.openxmlformats.org/officeDocument/2006/relationships/oleObject" Target="../embeddings/oleObject260.bin"/><Relationship Id="rId43" Type="http://schemas.openxmlformats.org/officeDocument/2006/relationships/oleObject" Target="../embeddings/oleObject264.bin"/><Relationship Id="rId48" Type="http://schemas.openxmlformats.org/officeDocument/2006/relationships/image" Target="../media/image166.emf"/><Relationship Id="rId8" Type="http://schemas.openxmlformats.org/officeDocument/2006/relationships/image" Target="../media/image189.emf"/><Relationship Id="rId3" Type="http://schemas.openxmlformats.org/officeDocument/2006/relationships/oleObject" Target="../embeddings/oleObject244.bin"/><Relationship Id="rId12" Type="http://schemas.openxmlformats.org/officeDocument/2006/relationships/image" Target="../media/image191.emf"/><Relationship Id="rId17" Type="http://schemas.openxmlformats.org/officeDocument/2006/relationships/oleObject" Target="../embeddings/oleObject251.bin"/><Relationship Id="rId25" Type="http://schemas.openxmlformats.org/officeDocument/2006/relationships/oleObject" Target="../embeddings/oleObject255.bin"/><Relationship Id="rId33" Type="http://schemas.openxmlformats.org/officeDocument/2006/relationships/oleObject" Target="../embeddings/oleObject259.bin"/><Relationship Id="rId38" Type="http://schemas.openxmlformats.org/officeDocument/2006/relationships/image" Target="../media/image204.emf"/><Relationship Id="rId46" Type="http://schemas.openxmlformats.org/officeDocument/2006/relationships/image" Target="../media/image145.emf"/><Relationship Id="rId20" Type="http://schemas.openxmlformats.org/officeDocument/2006/relationships/image" Target="../media/image195.emf"/><Relationship Id="rId41" Type="http://schemas.openxmlformats.org/officeDocument/2006/relationships/oleObject" Target="../embeddings/oleObject263.bin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72.bin"/><Relationship Id="rId18" Type="http://schemas.openxmlformats.org/officeDocument/2006/relationships/image" Target="../media/image214.emf"/><Relationship Id="rId26" Type="http://schemas.openxmlformats.org/officeDocument/2006/relationships/image" Target="../media/image218.emf"/><Relationship Id="rId39" Type="http://schemas.openxmlformats.org/officeDocument/2006/relationships/oleObject" Target="../embeddings/oleObject285.bin"/><Relationship Id="rId21" Type="http://schemas.openxmlformats.org/officeDocument/2006/relationships/oleObject" Target="../embeddings/oleObject276.bin"/><Relationship Id="rId34" Type="http://schemas.openxmlformats.org/officeDocument/2006/relationships/image" Target="../media/image222.emf"/><Relationship Id="rId42" Type="http://schemas.openxmlformats.org/officeDocument/2006/relationships/image" Target="../media/image226.emf"/><Relationship Id="rId7" Type="http://schemas.openxmlformats.org/officeDocument/2006/relationships/oleObject" Target="../embeddings/oleObject26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13.emf"/><Relationship Id="rId20" Type="http://schemas.openxmlformats.org/officeDocument/2006/relationships/image" Target="../media/image215.emf"/><Relationship Id="rId29" Type="http://schemas.openxmlformats.org/officeDocument/2006/relationships/oleObject" Target="../embeddings/oleObject280.bin"/><Relationship Id="rId41" Type="http://schemas.openxmlformats.org/officeDocument/2006/relationships/oleObject" Target="../embeddings/oleObject286.bin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08.emf"/><Relationship Id="rId11" Type="http://schemas.openxmlformats.org/officeDocument/2006/relationships/oleObject" Target="../embeddings/oleObject271.bin"/><Relationship Id="rId24" Type="http://schemas.openxmlformats.org/officeDocument/2006/relationships/image" Target="../media/image217.emf"/><Relationship Id="rId32" Type="http://schemas.openxmlformats.org/officeDocument/2006/relationships/image" Target="../media/image221.emf"/><Relationship Id="rId37" Type="http://schemas.openxmlformats.org/officeDocument/2006/relationships/oleObject" Target="../embeddings/oleObject284.bin"/><Relationship Id="rId40" Type="http://schemas.openxmlformats.org/officeDocument/2006/relationships/image" Target="../media/image225.emf"/><Relationship Id="rId5" Type="http://schemas.openxmlformats.org/officeDocument/2006/relationships/oleObject" Target="../embeddings/oleObject268.bin"/><Relationship Id="rId15" Type="http://schemas.openxmlformats.org/officeDocument/2006/relationships/oleObject" Target="../embeddings/oleObject273.bin"/><Relationship Id="rId23" Type="http://schemas.openxmlformats.org/officeDocument/2006/relationships/oleObject" Target="../embeddings/oleObject277.bin"/><Relationship Id="rId28" Type="http://schemas.openxmlformats.org/officeDocument/2006/relationships/image" Target="../media/image219.emf"/><Relationship Id="rId36" Type="http://schemas.openxmlformats.org/officeDocument/2006/relationships/image" Target="../media/image223.emf"/><Relationship Id="rId10" Type="http://schemas.openxmlformats.org/officeDocument/2006/relationships/image" Target="../media/image210.emf"/><Relationship Id="rId19" Type="http://schemas.openxmlformats.org/officeDocument/2006/relationships/oleObject" Target="../embeddings/oleObject275.bin"/><Relationship Id="rId31" Type="http://schemas.openxmlformats.org/officeDocument/2006/relationships/oleObject" Target="../embeddings/oleObject281.bin"/><Relationship Id="rId4" Type="http://schemas.openxmlformats.org/officeDocument/2006/relationships/image" Target="../media/image207.emf"/><Relationship Id="rId9" Type="http://schemas.openxmlformats.org/officeDocument/2006/relationships/oleObject" Target="../embeddings/oleObject270.bin"/><Relationship Id="rId14" Type="http://schemas.openxmlformats.org/officeDocument/2006/relationships/image" Target="../media/image212.emf"/><Relationship Id="rId22" Type="http://schemas.openxmlformats.org/officeDocument/2006/relationships/image" Target="../media/image216.emf"/><Relationship Id="rId27" Type="http://schemas.openxmlformats.org/officeDocument/2006/relationships/oleObject" Target="../embeddings/oleObject279.bin"/><Relationship Id="rId30" Type="http://schemas.openxmlformats.org/officeDocument/2006/relationships/image" Target="../media/image220.emf"/><Relationship Id="rId35" Type="http://schemas.openxmlformats.org/officeDocument/2006/relationships/oleObject" Target="../embeddings/oleObject283.bin"/><Relationship Id="rId8" Type="http://schemas.openxmlformats.org/officeDocument/2006/relationships/image" Target="../media/image209.emf"/><Relationship Id="rId3" Type="http://schemas.openxmlformats.org/officeDocument/2006/relationships/oleObject" Target="../embeddings/oleObject267.bin"/><Relationship Id="rId12" Type="http://schemas.openxmlformats.org/officeDocument/2006/relationships/image" Target="../media/image211.emf"/><Relationship Id="rId17" Type="http://schemas.openxmlformats.org/officeDocument/2006/relationships/oleObject" Target="../embeddings/oleObject274.bin"/><Relationship Id="rId25" Type="http://schemas.openxmlformats.org/officeDocument/2006/relationships/oleObject" Target="../embeddings/oleObject278.bin"/><Relationship Id="rId33" Type="http://schemas.openxmlformats.org/officeDocument/2006/relationships/oleObject" Target="../embeddings/oleObject282.bin"/><Relationship Id="rId38" Type="http://schemas.openxmlformats.org/officeDocument/2006/relationships/image" Target="../media/image22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jpe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360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1.)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2465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CHAPTER  29:</a:t>
            </a: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40046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Apple Chancery"/>
                <a:cs typeface="Apple Chancery"/>
              </a:rPr>
              <a:t>Magnetic Fields and Sources</a:t>
            </a:r>
            <a:endParaRPr lang="en-US" sz="2800" dirty="0">
              <a:solidFill>
                <a:srgbClr val="0000FF"/>
              </a:solidFill>
              <a:latin typeface="Apple Chancery"/>
              <a:cs typeface="Apple Chancery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3800" y="6103947"/>
            <a:ext cx="179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pple Chancery"/>
                <a:cs typeface="Apple Chancery"/>
              </a:rPr>
              <a:t>photo courtesy of Mr. White</a:t>
            </a:r>
          </a:p>
        </p:txBody>
      </p:sp>
      <p:pic>
        <p:nvPicPr>
          <p:cNvPr id="9" name="Picture 8" descr="iStock_000000352839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8504"/>
            <a:ext cx="7315200" cy="486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44957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73025" y="50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Terminology and the Compass</a:t>
            </a:r>
            <a:endParaRPr lang="en-US" sz="3600" dirty="0">
              <a:latin typeface="Apple Chancery"/>
              <a:cs typeface="Apple Chancery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838200"/>
            <a:ext cx="662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800">
              <a:latin typeface="Times" charset="0"/>
            </a:endParaRPr>
          </a:p>
        </p:txBody>
      </p:sp>
      <p:sp>
        <p:nvSpPr>
          <p:cNvPr id="6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 dirty="0"/>
          </a:p>
        </p:txBody>
      </p:sp>
      <p:sp>
        <p:nvSpPr>
          <p:cNvPr id="7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10.)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025" y="891384"/>
            <a:ext cx="4152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Place a compass </a:t>
            </a:r>
            <a:r>
              <a:rPr lang="en-US" sz="2000" dirty="0">
                <a:latin typeface="Times New Roman"/>
                <a:cs typeface="Times New Roman"/>
              </a:rPr>
              <a:t>in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earth’s magnetic field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endParaRPr lang="en-US" sz="2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2" name="Oval 1"/>
          <p:cNvSpPr/>
          <p:nvPr/>
        </p:nvSpPr>
        <p:spPr>
          <a:xfrm>
            <a:off x="4811963" y="1643090"/>
            <a:ext cx="3013167" cy="301316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310563" y="1301777"/>
            <a:ext cx="0" cy="3810000"/>
          </a:xfrm>
          <a:prstGeom prst="line">
            <a:avLst/>
          </a:prstGeom>
          <a:ln w="12700" cmpd="sng">
            <a:solidFill>
              <a:srgbClr val="0000FF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616530" y="1375201"/>
            <a:ext cx="1375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Apple Chancery"/>
                <a:cs typeface="Apple Chancery"/>
              </a:rPr>
              <a:t>north geographic pole</a:t>
            </a:r>
          </a:p>
        </p:txBody>
      </p:sp>
      <p:sp>
        <p:nvSpPr>
          <p:cNvPr id="35" name="Oval 34"/>
          <p:cNvSpPr/>
          <p:nvPr/>
        </p:nvSpPr>
        <p:spPr>
          <a:xfrm>
            <a:off x="5909673" y="2776657"/>
            <a:ext cx="801780" cy="80178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201898" y="2844827"/>
            <a:ext cx="840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compass</a:t>
            </a:r>
            <a:endParaRPr lang="en-US" sz="2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132763" y="2895627"/>
            <a:ext cx="355600" cy="5579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777413" y="3475945"/>
            <a:ext cx="170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north geographic seeking pole</a:t>
            </a:r>
            <a:endParaRPr lang="en-US" sz="2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6558213" y="2952777"/>
            <a:ext cx="1266917" cy="660433"/>
          </a:xfrm>
          <a:custGeom>
            <a:avLst/>
            <a:gdLst>
              <a:gd name="connsiteX0" fmla="*/ 0 w 1409700"/>
              <a:gd name="connsiteY0" fmla="*/ 0 h 660433"/>
              <a:gd name="connsiteX1" fmla="*/ 755650 w 1409700"/>
              <a:gd name="connsiteY1" fmla="*/ 660400 h 660433"/>
              <a:gd name="connsiteX2" fmla="*/ 615950 w 1409700"/>
              <a:gd name="connsiteY2" fmla="*/ 31750 h 660433"/>
              <a:gd name="connsiteX3" fmla="*/ 1409700 w 1409700"/>
              <a:gd name="connsiteY3" fmla="*/ 628650 h 66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9700" h="660433">
                <a:moveTo>
                  <a:pt x="0" y="0"/>
                </a:moveTo>
                <a:cubicBezTo>
                  <a:pt x="326496" y="327554"/>
                  <a:pt x="652992" y="655108"/>
                  <a:pt x="755650" y="660400"/>
                </a:cubicBezTo>
                <a:cubicBezTo>
                  <a:pt x="858308" y="665692"/>
                  <a:pt x="506942" y="37042"/>
                  <a:pt x="615950" y="31750"/>
                </a:cubicBezTo>
                <a:cubicBezTo>
                  <a:pt x="724958" y="26458"/>
                  <a:pt x="1409700" y="628650"/>
                  <a:pt x="1409700" y="628650"/>
                </a:cubicBezTo>
              </a:path>
            </a:pathLst>
          </a:custGeom>
          <a:ln w="12700" cmpd="sng">
            <a:solidFill>
              <a:srgbClr val="0000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643813" y="4063811"/>
            <a:ext cx="1375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Apple Chancery"/>
                <a:cs typeface="Apple Chancery"/>
              </a:rPr>
              <a:t>south geographic pole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5497763" y="1835150"/>
            <a:ext cx="3261410" cy="3613722"/>
            <a:chOff x="4762500" y="2133573"/>
            <a:chExt cx="3261410" cy="3613722"/>
          </a:xfrm>
        </p:grpSpPr>
        <p:sp>
          <p:nvSpPr>
            <p:cNvPr id="48" name="Freeform 47"/>
            <p:cNvSpPr/>
            <p:nvPr/>
          </p:nvSpPr>
          <p:spPr>
            <a:xfrm>
              <a:off x="4762500" y="2133573"/>
              <a:ext cx="3261410" cy="3613722"/>
            </a:xfrm>
            <a:custGeom>
              <a:avLst/>
              <a:gdLst>
                <a:gd name="connsiteX0" fmla="*/ 1663700 w 3261410"/>
                <a:gd name="connsiteY0" fmla="*/ 57177 h 3613722"/>
                <a:gd name="connsiteX1" fmla="*/ 2051050 w 3261410"/>
                <a:gd name="connsiteY1" fmla="*/ 27 h 3613722"/>
                <a:gd name="connsiteX2" fmla="*/ 2520950 w 3261410"/>
                <a:gd name="connsiteY2" fmla="*/ 63527 h 3613722"/>
                <a:gd name="connsiteX3" fmla="*/ 2901950 w 3261410"/>
                <a:gd name="connsiteY3" fmla="*/ 298477 h 3613722"/>
                <a:gd name="connsiteX4" fmla="*/ 3155950 w 3261410"/>
                <a:gd name="connsiteY4" fmla="*/ 698527 h 3613722"/>
                <a:gd name="connsiteX5" fmla="*/ 3257550 w 3261410"/>
                <a:gd name="connsiteY5" fmla="*/ 1219227 h 3613722"/>
                <a:gd name="connsiteX6" fmla="*/ 3225800 w 3261410"/>
                <a:gd name="connsiteY6" fmla="*/ 1778027 h 3613722"/>
                <a:gd name="connsiteX7" fmla="*/ 3092450 w 3261410"/>
                <a:gd name="connsiteY7" fmla="*/ 2273327 h 3613722"/>
                <a:gd name="connsiteX8" fmla="*/ 2851150 w 3261410"/>
                <a:gd name="connsiteY8" fmla="*/ 2679727 h 3613722"/>
                <a:gd name="connsiteX9" fmla="*/ 2609850 w 3261410"/>
                <a:gd name="connsiteY9" fmla="*/ 2990877 h 3613722"/>
                <a:gd name="connsiteX10" fmla="*/ 2235200 w 3261410"/>
                <a:gd name="connsiteY10" fmla="*/ 3282977 h 3613722"/>
                <a:gd name="connsiteX11" fmla="*/ 1720850 w 3261410"/>
                <a:gd name="connsiteY11" fmla="*/ 3517927 h 3613722"/>
                <a:gd name="connsiteX12" fmla="*/ 1225550 w 3261410"/>
                <a:gd name="connsiteY12" fmla="*/ 3613177 h 3613722"/>
                <a:gd name="connsiteX13" fmla="*/ 679450 w 3261410"/>
                <a:gd name="connsiteY13" fmla="*/ 3543327 h 3613722"/>
                <a:gd name="connsiteX14" fmla="*/ 279400 w 3261410"/>
                <a:gd name="connsiteY14" fmla="*/ 3289327 h 3613722"/>
                <a:gd name="connsiteX15" fmla="*/ 76200 w 3261410"/>
                <a:gd name="connsiteY15" fmla="*/ 2946427 h 3613722"/>
                <a:gd name="connsiteX16" fmla="*/ 0 w 3261410"/>
                <a:gd name="connsiteY16" fmla="*/ 2590827 h 361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61410" h="3613722">
                  <a:moveTo>
                    <a:pt x="1663700" y="57177"/>
                  </a:moveTo>
                  <a:cubicBezTo>
                    <a:pt x="1785937" y="28073"/>
                    <a:pt x="1908175" y="-1031"/>
                    <a:pt x="2051050" y="27"/>
                  </a:cubicBezTo>
                  <a:cubicBezTo>
                    <a:pt x="2193925" y="1085"/>
                    <a:pt x="2379133" y="13785"/>
                    <a:pt x="2520950" y="63527"/>
                  </a:cubicBezTo>
                  <a:cubicBezTo>
                    <a:pt x="2662767" y="113269"/>
                    <a:pt x="2796117" y="192644"/>
                    <a:pt x="2901950" y="298477"/>
                  </a:cubicBezTo>
                  <a:cubicBezTo>
                    <a:pt x="3007783" y="404310"/>
                    <a:pt x="3096683" y="545069"/>
                    <a:pt x="3155950" y="698527"/>
                  </a:cubicBezTo>
                  <a:cubicBezTo>
                    <a:pt x="3215217" y="851985"/>
                    <a:pt x="3245908" y="1039310"/>
                    <a:pt x="3257550" y="1219227"/>
                  </a:cubicBezTo>
                  <a:cubicBezTo>
                    <a:pt x="3269192" y="1399144"/>
                    <a:pt x="3253317" y="1602344"/>
                    <a:pt x="3225800" y="1778027"/>
                  </a:cubicBezTo>
                  <a:cubicBezTo>
                    <a:pt x="3198283" y="1953710"/>
                    <a:pt x="3154892" y="2123044"/>
                    <a:pt x="3092450" y="2273327"/>
                  </a:cubicBezTo>
                  <a:cubicBezTo>
                    <a:pt x="3030008" y="2423610"/>
                    <a:pt x="2931583" y="2560135"/>
                    <a:pt x="2851150" y="2679727"/>
                  </a:cubicBezTo>
                  <a:cubicBezTo>
                    <a:pt x="2770717" y="2799319"/>
                    <a:pt x="2712508" y="2890335"/>
                    <a:pt x="2609850" y="2990877"/>
                  </a:cubicBezTo>
                  <a:cubicBezTo>
                    <a:pt x="2507192" y="3091419"/>
                    <a:pt x="2383367" y="3195135"/>
                    <a:pt x="2235200" y="3282977"/>
                  </a:cubicBezTo>
                  <a:cubicBezTo>
                    <a:pt x="2087033" y="3370819"/>
                    <a:pt x="1889125" y="3462894"/>
                    <a:pt x="1720850" y="3517927"/>
                  </a:cubicBezTo>
                  <a:cubicBezTo>
                    <a:pt x="1552575" y="3572960"/>
                    <a:pt x="1399117" y="3608944"/>
                    <a:pt x="1225550" y="3613177"/>
                  </a:cubicBezTo>
                  <a:cubicBezTo>
                    <a:pt x="1051983" y="3617410"/>
                    <a:pt x="837142" y="3597302"/>
                    <a:pt x="679450" y="3543327"/>
                  </a:cubicBezTo>
                  <a:cubicBezTo>
                    <a:pt x="521758" y="3489352"/>
                    <a:pt x="379942" y="3388810"/>
                    <a:pt x="279400" y="3289327"/>
                  </a:cubicBezTo>
                  <a:cubicBezTo>
                    <a:pt x="178858" y="3189844"/>
                    <a:pt x="122767" y="3062844"/>
                    <a:pt x="76200" y="2946427"/>
                  </a:cubicBezTo>
                  <a:cubicBezTo>
                    <a:pt x="29633" y="2830010"/>
                    <a:pt x="0" y="2590827"/>
                    <a:pt x="0" y="2590827"/>
                  </a:cubicBezTo>
                </a:path>
              </a:pathLst>
            </a:custGeom>
            <a:ln w="127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768850" y="2197100"/>
              <a:ext cx="2806736" cy="3111972"/>
            </a:xfrm>
            <a:custGeom>
              <a:avLst/>
              <a:gdLst>
                <a:gd name="connsiteX0" fmla="*/ 1657350 w 2806736"/>
                <a:gd name="connsiteY0" fmla="*/ 0 h 3111972"/>
                <a:gd name="connsiteX1" fmla="*/ 1955800 w 2806736"/>
                <a:gd name="connsiteY1" fmla="*/ 69850 h 3111972"/>
                <a:gd name="connsiteX2" fmla="*/ 2311400 w 2806736"/>
                <a:gd name="connsiteY2" fmla="*/ 222250 h 3111972"/>
                <a:gd name="connsiteX3" fmla="*/ 2590800 w 2806736"/>
                <a:gd name="connsiteY3" fmla="*/ 476250 h 3111972"/>
                <a:gd name="connsiteX4" fmla="*/ 2749550 w 2806736"/>
                <a:gd name="connsiteY4" fmla="*/ 793750 h 3111972"/>
                <a:gd name="connsiteX5" fmla="*/ 2806700 w 2806736"/>
                <a:gd name="connsiteY5" fmla="*/ 1250950 h 3111972"/>
                <a:gd name="connsiteX6" fmla="*/ 2743200 w 2806736"/>
                <a:gd name="connsiteY6" fmla="*/ 1739900 h 3111972"/>
                <a:gd name="connsiteX7" fmla="*/ 2546350 w 2806736"/>
                <a:gd name="connsiteY7" fmla="*/ 2222500 h 3111972"/>
                <a:gd name="connsiteX8" fmla="*/ 2298700 w 2806736"/>
                <a:gd name="connsiteY8" fmla="*/ 2597150 h 3111972"/>
                <a:gd name="connsiteX9" fmla="*/ 1847850 w 2806736"/>
                <a:gd name="connsiteY9" fmla="*/ 2908300 h 3111972"/>
                <a:gd name="connsiteX10" fmla="*/ 1263650 w 2806736"/>
                <a:gd name="connsiteY10" fmla="*/ 3098800 h 3111972"/>
                <a:gd name="connsiteX11" fmla="*/ 628650 w 2806736"/>
                <a:gd name="connsiteY11" fmla="*/ 3067050 h 3111972"/>
                <a:gd name="connsiteX12" fmla="*/ 254000 w 2806736"/>
                <a:gd name="connsiteY12" fmla="*/ 2838450 h 3111972"/>
                <a:gd name="connsiteX13" fmla="*/ 0 w 2806736"/>
                <a:gd name="connsiteY13" fmla="*/ 2508250 h 311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06736" h="3111972">
                  <a:moveTo>
                    <a:pt x="1657350" y="0"/>
                  </a:moveTo>
                  <a:cubicBezTo>
                    <a:pt x="1752071" y="16404"/>
                    <a:pt x="1846792" y="32808"/>
                    <a:pt x="1955800" y="69850"/>
                  </a:cubicBezTo>
                  <a:cubicBezTo>
                    <a:pt x="2064808" y="106892"/>
                    <a:pt x="2205567" y="154517"/>
                    <a:pt x="2311400" y="222250"/>
                  </a:cubicBezTo>
                  <a:cubicBezTo>
                    <a:pt x="2417233" y="289983"/>
                    <a:pt x="2517775" y="381000"/>
                    <a:pt x="2590800" y="476250"/>
                  </a:cubicBezTo>
                  <a:cubicBezTo>
                    <a:pt x="2663825" y="571500"/>
                    <a:pt x="2713567" y="664633"/>
                    <a:pt x="2749550" y="793750"/>
                  </a:cubicBezTo>
                  <a:cubicBezTo>
                    <a:pt x="2785533" y="922867"/>
                    <a:pt x="2807758" y="1093258"/>
                    <a:pt x="2806700" y="1250950"/>
                  </a:cubicBezTo>
                  <a:cubicBezTo>
                    <a:pt x="2805642" y="1408642"/>
                    <a:pt x="2786592" y="1577975"/>
                    <a:pt x="2743200" y="1739900"/>
                  </a:cubicBezTo>
                  <a:cubicBezTo>
                    <a:pt x="2699808" y="1901825"/>
                    <a:pt x="2620433" y="2079625"/>
                    <a:pt x="2546350" y="2222500"/>
                  </a:cubicBezTo>
                  <a:cubicBezTo>
                    <a:pt x="2472267" y="2365375"/>
                    <a:pt x="2415117" y="2482850"/>
                    <a:pt x="2298700" y="2597150"/>
                  </a:cubicBezTo>
                  <a:cubicBezTo>
                    <a:pt x="2182283" y="2711450"/>
                    <a:pt x="2020358" y="2824692"/>
                    <a:pt x="1847850" y="2908300"/>
                  </a:cubicBezTo>
                  <a:cubicBezTo>
                    <a:pt x="1675342" y="2991908"/>
                    <a:pt x="1466850" y="3072342"/>
                    <a:pt x="1263650" y="3098800"/>
                  </a:cubicBezTo>
                  <a:cubicBezTo>
                    <a:pt x="1060450" y="3125258"/>
                    <a:pt x="796925" y="3110442"/>
                    <a:pt x="628650" y="3067050"/>
                  </a:cubicBezTo>
                  <a:cubicBezTo>
                    <a:pt x="460375" y="3023658"/>
                    <a:pt x="358775" y="2931583"/>
                    <a:pt x="254000" y="2838450"/>
                  </a:cubicBezTo>
                  <a:cubicBezTo>
                    <a:pt x="149225" y="2745317"/>
                    <a:pt x="74612" y="2626783"/>
                    <a:pt x="0" y="2508250"/>
                  </a:cubicBezTo>
                </a:path>
              </a:pathLst>
            </a:custGeom>
            <a:ln w="127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4762500" y="2197100"/>
              <a:ext cx="2542925" cy="2927600"/>
            </a:xfrm>
            <a:custGeom>
              <a:avLst/>
              <a:gdLst>
                <a:gd name="connsiteX0" fmla="*/ 1663700 w 2542925"/>
                <a:gd name="connsiteY0" fmla="*/ 0 h 2927600"/>
                <a:gd name="connsiteX1" fmla="*/ 2070100 w 2542925"/>
                <a:gd name="connsiteY1" fmla="*/ 203200 h 2927600"/>
                <a:gd name="connsiteX2" fmla="*/ 2362200 w 2542925"/>
                <a:gd name="connsiteY2" fmla="*/ 482600 h 2927600"/>
                <a:gd name="connsiteX3" fmla="*/ 2514600 w 2542925"/>
                <a:gd name="connsiteY3" fmla="*/ 838200 h 2927600"/>
                <a:gd name="connsiteX4" fmla="*/ 2540000 w 2542925"/>
                <a:gd name="connsiteY4" fmla="*/ 1346200 h 2927600"/>
                <a:gd name="connsiteX5" fmla="*/ 2476500 w 2542925"/>
                <a:gd name="connsiteY5" fmla="*/ 1765300 h 2927600"/>
                <a:gd name="connsiteX6" fmla="*/ 2273300 w 2542925"/>
                <a:gd name="connsiteY6" fmla="*/ 2235200 h 2927600"/>
                <a:gd name="connsiteX7" fmla="*/ 1905000 w 2542925"/>
                <a:gd name="connsiteY7" fmla="*/ 2603500 h 2927600"/>
                <a:gd name="connsiteX8" fmla="*/ 1358900 w 2542925"/>
                <a:gd name="connsiteY8" fmla="*/ 2882900 h 2927600"/>
                <a:gd name="connsiteX9" fmla="*/ 787400 w 2542925"/>
                <a:gd name="connsiteY9" fmla="*/ 2921000 h 2927600"/>
                <a:gd name="connsiteX10" fmla="*/ 393700 w 2542925"/>
                <a:gd name="connsiteY10" fmla="*/ 2819400 h 2927600"/>
                <a:gd name="connsiteX11" fmla="*/ 0 w 2542925"/>
                <a:gd name="connsiteY11" fmla="*/ 2514600 h 292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2925" h="2927600">
                  <a:moveTo>
                    <a:pt x="1663700" y="0"/>
                  </a:moveTo>
                  <a:cubicBezTo>
                    <a:pt x="1808691" y="61383"/>
                    <a:pt x="1953683" y="122767"/>
                    <a:pt x="2070100" y="203200"/>
                  </a:cubicBezTo>
                  <a:cubicBezTo>
                    <a:pt x="2186517" y="283633"/>
                    <a:pt x="2288117" y="376767"/>
                    <a:pt x="2362200" y="482600"/>
                  </a:cubicBezTo>
                  <a:cubicBezTo>
                    <a:pt x="2436283" y="588433"/>
                    <a:pt x="2484967" y="694267"/>
                    <a:pt x="2514600" y="838200"/>
                  </a:cubicBezTo>
                  <a:cubicBezTo>
                    <a:pt x="2544233" y="982133"/>
                    <a:pt x="2546350" y="1191683"/>
                    <a:pt x="2540000" y="1346200"/>
                  </a:cubicBezTo>
                  <a:cubicBezTo>
                    <a:pt x="2533650" y="1500717"/>
                    <a:pt x="2520950" y="1617133"/>
                    <a:pt x="2476500" y="1765300"/>
                  </a:cubicBezTo>
                  <a:cubicBezTo>
                    <a:pt x="2432050" y="1913467"/>
                    <a:pt x="2368550" y="2095500"/>
                    <a:pt x="2273300" y="2235200"/>
                  </a:cubicBezTo>
                  <a:cubicBezTo>
                    <a:pt x="2178050" y="2374900"/>
                    <a:pt x="2057400" y="2495550"/>
                    <a:pt x="1905000" y="2603500"/>
                  </a:cubicBezTo>
                  <a:cubicBezTo>
                    <a:pt x="1752600" y="2711450"/>
                    <a:pt x="1545167" y="2829983"/>
                    <a:pt x="1358900" y="2882900"/>
                  </a:cubicBezTo>
                  <a:cubicBezTo>
                    <a:pt x="1172633" y="2935817"/>
                    <a:pt x="948267" y="2931583"/>
                    <a:pt x="787400" y="2921000"/>
                  </a:cubicBezTo>
                  <a:cubicBezTo>
                    <a:pt x="626533" y="2910417"/>
                    <a:pt x="524933" y="2887133"/>
                    <a:pt x="393700" y="2819400"/>
                  </a:cubicBezTo>
                  <a:cubicBezTo>
                    <a:pt x="262467" y="2751667"/>
                    <a:pt x="0" y="2514600"/>
                    <a:pt x="0" y="2514600"/>
                  </a:cubicBezTo>
                </a:path>
              </a:pathLst>
            </a:custGeom>
            <a:ln w="127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 flipH="1" flipV="1">
            <a:off x="3889235" y="868196"/>
            <a:ext cx="3261410" cy="3613722"/>
            <a:chOff x="4762500" y="2133573"/>
            <a:chExt cx="3261410" cy="3613722"/>
          </a:xfrm>
        </p:grpSpPr>
        <p:sp>
          <p:nvSpPr>
            <p:cNvPr id="61" name="Freeform 60"/>
            <p:cNvSpPr/>
            <p:nvPr/>
          </p:nvSpPr>
          <p:spPr>
            <a:xfrm>
              <a:off x="4762500" y="2133573"/>
              <a:ext cx="3261410" cy="3613722"/>
            </a:xfrm>
            <a:custGeom>
              <a:avLst/>
              <a:gdLst>
                <a:gd name="connsiteX0" fmla="*/ 1663700 w 3261410"/>
                <a:gd name="connsiteY0" fmla="*/ 57177 h 3613722"/>
                <a:gd name="connsiteX1" fmla="*/ 2051050 w 3261410"/>
                <a:gd name="connsiteY1" fmla="*/ 27 h 3613722"/>
                <a:gd name="connsiteX2" fmla="*/ 2520950 w 3261410"/>
                <a:gd name="connsiteY2" fmla="*/ 63527 h 3613722"/>
                <a:gd name="connsiteX3" fmla="*/ 2901950 w 3261410"/>
                <a:gd name="connsiteY3" fmla="*/ 298477 h 3613722"/>
                <a:gd name="connsiteX4" fmla="*/ 3155950 w 3261410"/>
                <a:gd name="connsiteY4" fmla="*/ 698527 h 3613722"/>
                <a:gd name="connsiteX5" fmla="*/ 3257550 w 3261410"/>
                <a:gd name="connsiteY5" fmla="*/ 1219227 h 3613722"/>
                <a:gd name="connsiteX6" fmla="*/ 3225800 w 3261410"/>
                <a:gd name="connsiteY6" fmla="*/ 1778027 h 3613722"/>
                <a:gd name="connsiteX7" fmla="*/ 3092450 w 3261410"/>
                <a:gd name="connsiteY7" fmla="*/ 2273327 h 3613722"/>
                <a:gd name="connsiteX8" fmla="*/ 2851150 w 3261410"/>
                <a:gd name="connsiteY8" fmla="*/ 2679727 h 3613722"/>
                <a:gd name="connsiteX9" fmla="*/ 2609850 w 3261410"/>
                <a:gd name="connsiteY9" fmla="*/ 2990877 h 3613722"/>
                <a:gd name="connsiteX10" fmla="*/ 2235200 w 3261410"/>
                <a:gd name="connsiteY10" fmla="*/ 3282977 h 3613722"/>
                <a:gd name="connsiteX11" fmla="*/ 1720850 w 3261410"/>
                <a:gd name="connsiteY11" fmla="*/ 3517927 h 3613722"/>
                <a:gd name="connsiteX12" fmla="*/ 1225550 w 3261410"/>
                <a:gd name="connsiteY12" fmla="*/ 3613177 h 3613722"/>
                <a:gd name="connsiteX13" fmla="*/ 679450 w 3261410"/>
                <a:gd name="connsiteY13" fmla="*/ 3543327 h 3613722"/>
                <a:gd name="connsiteX14" fmla="*/ 279400 w 3261410"/>
                <a:gd name="connsiteY14" fmla="*/ 3289327 h 3613722"/>
                <a:gd name="connsiteX15" fmla="*/ 76200 w 3261410"/>
                <a:gd name="connsiteY15" fmla="*/ 2946427 h 3613722"/>
                <a:gd name="connsiteX16" fmla="*/ 0 w 3261410"/>
                <a:gd name="connsiteY16" fmla="*/ 2590827 h 361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61410" h="3613722">
                  <a:moveTo>
                    <a:pt x="1663700" y="57177"/>
                  </a:moveTo>
                  <a:cubicBezTo>
                    <a:pt x="1785937" y="28073"/>
                    <a:pt x="1908175" y="-1031"/>
                    <a:pt x="2051050" y="27"/>
                  </a:cubicBezTo>
                  <a:cubicBezTo>
                    <a:pt x="2193925" y="1085"/>
                    <a:pt x="2379133" y="13785"/>
                    <a:pt x="2520950" y="63527"/>
                  </a:cubicBezTo>
                  <a:cubicBezTo>
                    <a:pt x="2662767" y="113269"/>
                    <a:pt x="2796117" y="192644"/>
                    <a:pt x="2901950" y="298477"/>
                  </a:cubicBezTo>
                  <a:cubicBezTo>
                    <a:pt x="3007783" y="404310"/>
                    <a:pt x="3096683" y="545069"/>
                    <a:pt x="3155950" y="698527"/>
                  </a:cubicBezTo>
                  <a:cubicBezTo>
                    <a:pt x="3215217" y="851985"/>
                    <a:pt x="3245908" y="1039310"/>
                    <a:pt x="3257550" y="1219227"/>
                  </a:cubicBezTo>
                  <a:cubicBezTo>
                    <a:pt x="3269192" y="1399144"/>
                    <a:pt x="3253317" y="1602344"/>
                    <a:pt x="3225800" y="1778027"/>
                  </a:cubicBezTo>
                  <a:cubicBezTo>
                    <a:pt x="3198283" y="1953710"/>
                    <a:pt x="3154892" y="2123044"/>
                    <a:pt x="3092450" y="2273327"/>
                  </a:cubicBezTo>
                  <a:cubicBezTo>
                    <a:pt x="3030008" y="2423610"/>
                    <a:pt x="2931583" y="2560135"/>
                    <a:pt x="2851150" y="2679727"/>
                  </a:cubicBezTo>
                  <a:cubicBezTo>
                    <a:pt x="2770717" y="2799319"/>
                    <a:pt x="2712508" y="2890335"/>
                    <a:pt x="2609850" y="2990877"/>
                  </a:cubicBezTo>
                  <a:cubicBezTo>
                    <a:pt x="2507192" y="3091419"/>
                    <a:pt x="2383367" y="3195135"/>
                    <a:pt x="2235200" y="3282977"/>
                  </a:cubicBezTo>
                  <a:cubicBezTo>
                    <a:pt x="2087033" y="3370819"/>
                    <a:pt x="1889125" y="3462894"/>
                    <a:pt x="1720850" y="3517927"/>
                  </a:cubicBezTo>
                  <a:cubicBezTo>
                    <a:pt x="1552575" y="3572960"/>
                    <a:pt x="1399117" y="3608944"/>
                    <a:pt x="1225550" y="3613177"/>
                  </a:cubicBezTo>
                  <a:cubicBezTo>
                    <a:pt x="1051983" y="3617410"/>
                    <a:pt x="837142" y="3597302"/>
                    <a:pt x="679450" y="3543327"/>
                  </a:cubicBezTo>
                  <a:cubicBezTo>
                    <a:pt x="521758" y="3489352"/>
                    <a:pt x="379942" y="3388810"/>
                    <a:pt x="279400" y="3289327"/>
                  </a:cubicBezTo>
                  <a:cubicBezTo>
                    <a:pt x="178858" y="3189844"/>
                    <a:pt x="122767" y="3062844"/>
                    <a:pt x="76200" y="2946427"/>
                  </a:cubicBezTo>
                  <a:cubicBezTo>
                    <a:pt x="29633" y="2830010"/>
                    <a:pt x="0" y="2590827"/>
                    <a:pt x="0" y="2590827"/>
                  </a:cubicBezTo>
                </a:path>
              </a:pathLst>
            </a:custGeom>
            <a:ln w="127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4768850" y="2197100"/>
              <a:ext cx="2806736" cy="3111972"/>
            </a:xfrm>
            <a:custGeom>
              <a:avLst/>
              <a:gdLst>
                <a:gd name="connsiteX0" fmla="*/ 1657350 w 2806736"/>
                <a:gd name="connsiteY0" fmla="*/ 0 h 3111972"/>
                <a:gd name="connsiteX1" fmla="*/ 1955800 w 2806736"/>
                <a:gd name="connsiteY1" fmla="*/ 69850 h 3111972"/>
                <a:gd name="connsiteX2" fmla="*/ 2311400 w 2806736"/>
                <a:gd name="connsiteY2" fmla="*/ 222250 h 3111972"/>
                <a:gd name="connsiteX3" fmla="*/ 2590800 w 2806736"/>
                <a:gd name="connsiteY3" fmla="*/ 476250 h 3111972"/>
                <a:gd name="connsiteX4" fmla="*/ 2749550 w 2806736"/>
                <a:gd name="connsiteY4" fmla="*/ 793750 h 3111972"/>
                <a:gd name="connsiteX5" fmla="*/ 2806700 w 2806736"/>
                <a:gd name="connsiteY5" fmla="*/ 1250950 h 3111972"/>
                <a:gd name="connsiteX6" fmla="*/ 2743200 w 2806736"/>
                <a:gd name="connsiteY6" fmla="*/ 1739900 h 3111972"/>
                <a:gd name="connsiteX7" fmla="*/ 2546350 w 2806736"/>
                <a:gd name="connsiteY7" fmla="*/ 2222500 h 3111972"/>
                <a:gd name="connsiteX8" fmla="*/ 2298700 w 2806736"/>
                <a:gd name="connsiteY8" fmla="*/ 2597150 h 3111972"/>
                <a:gd name="connsiteX9" fmla="*/ 1847850 w 2806736"/>
                <a:gd name="connsiteY9" fmla="*/ 2908300 h 3111972"/>
                <a:gd name="connsiteX10" fmla="*/ 1263650 w 2806736"/>
                <a:gd name="connsiteY10" fmla="*/ 3098800 h 3111972"/>
                <a:gd name="connsiteX11" fmla="*/ 628650 w 2806736"/>
                <a:gd name="connsiteY11" fmla="*/ 3067050 h 3111972"/>
                <a:gd name="connsiteX12" fmla="*/ 254000 w 2806736"/>
                <a:gd name="connsiteY12" fmla="*/ 2838450 h 3111972"/>
                <a:gd name="connsiteX13" fmla="*/ 0 w 2806736"/>
                <a:gd name="connsiteY13" fmla="*/ 2508250 h 311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06736" h="3111972">
                  <a:moveTo>
                    <a:pt x="1657350" y="0"/>
                  </a:moveTo>
                  <a:cubicBezTo>
                    <a:pt x="1752071" y="16404"/>
                    <a:pt x="1846792" y="32808"/>
                    <a:pt x="1955800" y="69850"/>
                  </a:cubicBezTo>
                  <a:cubicBezTo>
                    <a:pt x="2064808" y="106892"/>
                    <a:pt x="2205567" y="154517"/>
                    <a:pt x="2311400" y="222250"/>
                  </a:cubicBezTo>
                  <a:cubicBezTo>
                    <a:pt x="2417233" y="289983"/>
                    <a:pt x="2517775" y="381000"/>
                    <a:pt x="2590800" y="476250"/>
                  </a:cubicBezTo>
                  <a:cubicBezTo>
                    <a:pt x="2663825" y="571500"/>
                    <a:pt x="2713567" y="664633"/>
                    <a:pt x="2749550" y="793750"/>
                  </a:cubicBezTo>
                  <a:cubicBezTo>
                    <a:pt x="2785533" y="922867"/>
                    <a:pt x="2807758" y="1093258"/>
                    <a:pt x="2806700" y="1250950"/>
                  </a:cubicBezTo>
                  <a:cubicBezTo>
                    <a:pt x="2805642" y="1408642"/>
                    <a:pt x="2786592" y="1577975"/>
                    <a:pt x="2743200" y="1739900"/>
                  </a:cubicBezTo>
                  <a:cubicBezTo>
                    <a:pt x="2699808" y="1901825"/>
                    <a:pt x="2620433" y="2079625"/>
                    <a:pt x="2546350" y="2222500"/>
                  </a:cubicBezTo>
                  <a:cubicBezTo>
                    <a:pt x="2472267" y="2365375"/>
                    <a:pt x="2415117" y="2482850"/>
                    <a:pt x="2298700" y="2597150"/>
                  </a:cubicBezTo>
                  <a:cubicBezTo>
                    <a:pt x="2182283" y="2711450"/>
                    <a:pt x="2020358" y="2824692"/>
                    <a:pt x="1847850" y="2908300"/>
                  </a:cubicBezTo>
                  <a:cubicBezTo>
                    <a:pt x="1675342" y="2991908"/>
                    <a:pt x="1466850" y="3072342"/>
                    <a:pt x="1263650" y="3098800"/>
                  </a:cubicBezTo>
                  <a:cubicBezTo>
                    <a:pt x="1060450" y="3125258"/>
                    <a:pt x="796925" y="3110442"/>
                    <a:pt x="628650" y="3067050"/>
                  </a:cubicBezTo>
                  <a:cubicBezTo>
                    <a:pt x="460375" y="3023658"/>
                    <a:pt x="358775" y="2931583"/>
                    <a:pt x="254000" y="2838450"/>
                  </a:cubicBezTo>
                  <a:cubicBezTo>
                    <a:pt x="149225" y="2745317"/>
                    <a:pt x="74612" y="2626783"/>
                    <a:pt x="0" y="2508250"/>
                  </a:cubicBezTo>
                </a:path>
              </a:pathLst>
            </a:custGeom>
            <a:ln w="127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762500" y="2197100"/>
              <a:ext cx="2542925" cy="2927600"/>
            </a:xfrm>
            <a:custGeom>
              <a:avLst/>
              <a:gdLst>
                <a:gd name="connsiteX0" fmla="*/ 1663700 w 2542925"/>
                <a:gd name="connsiteY0" fmla="*/ 0 h 2927600"/>
                <a:gd name="connsiteX1" fmla="*/ 2070100 w 2542925"/>
                <a:gd name="connsiteY1" fmla="*/ 203200 h 2927600"/>
                <a:gd name="connsiteX2" fmla="*/ 2362200 w 2542925"/>
                <a:gd name="connsiteY2" fmla="*/ 482600 h 2927600"/>
                <a:gd name="connsiteX3" fmla="*/ 2514600 w 2542925"/>
                <a:gd name="connsiteY3" fmla="*/ 838200 h 2927600"/>
                <a:gd name="connsiteX4" fmla="*/ 2540000 w 2542925"/>
                <a:gd name="connsiteY4" fmla="*/ 1346200 h 2927600"/>
                <a:gd name="connsiteX5" fmla="*/ 2476500 w 2542925"/>
                <a:gd name="connsiteY5" fmla="*/ 1765300 h 2927600"/>
                <a:gd name="connsiteX6" fmla="*/ 2273300 w 2542925"/>
                <a:gd name="connsiteY6" fmla="*/ 2235200 h 2927600"/>
                <a:gd name="connsiteX7" fmla="*/ 1905000 w 2542925"/>
                <a:gd name="connsiteY7" fmla="*/ 2603500 h 2927600"/>
                <a:gd name="connsiteX8" fmla="*/ 1358900 w 2542925"/>
                <a:gd name="connsiteY8" fmla="*/ 2882900 h 2927600"/>
                <a:gd name="connsiteX9" fmla="*/ 787400 w 2542925"/>
                <a:gd name="connsiteY9" fmla="*/ 2921000 h 2927600"/>
                <a:gd name="connsiteX10" fmla="*/ 393700 w 2542925"/>
                <a:gd name="connsiteY10" fmla="*/ 2819400 h 2927600"/>
                <a:gd name="connsiteX11" fmla="*/ 0 w 2542925"/>
                <a:gd name="connsiteY11" fmla="*/ 2514600 h 292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2925" h="2927600">
                  <a:moveTo>
                    <a:pt x="1663700" y="0"/>
                  </a:moveTo>
                  <a:cubicBezTo>
                    <a:pt x="1808691" y="61383"/>
                    <a:pt x="1953683" y="122767"/>
                    <a:pt x="2070100" y="203200"/>
                  </a:cubicBezTo>
                  <a:cubicBezTo>
                    <a:pt x="2186517" y="283633"/>
                    <a:pt x="2288117" y="376767"/>
                    <a:pt x="2362200" y="482600"/>
                  </a:cubicBezTo>
                  <a:cubicBezTo>
                    <a:pt x="2436283" y="588433"/>
                    <a:pt x="2484967" y="694267"/>
                    <a:pt x="2514600" y="838200"/>
                  </a:cubicBezTo>
                  <a:cubicBezTo>
                    <a:pt x="2544233" y="982133"/>
                    <a:pt x="2546350" y="1191683"/>
                    <a:pt x="2540000" y="1346200"/>
                  </a:cubicBezTo>
                  <a:cubicBezTo>
                    <a:pt x="2533650" y="1500717"/>
                    <a:pt x="2520950" y="1617133"/>
                    <a:pt x="2476500" y="1765300"/>
                  </a:cubicBezTo>
                  <a:cubicBezTo>
                    <a:pt x="2432050" y="1913467"/>
                    <a:pt x="2368550" y="2095500"/>
                    <a:pt x="2273300" y="2235200"/>
                  </a:cubicBezTo>
                  <a:cubicBezTo>
                    <a:pt x="2178050" y="2374900"/>
                    <a:pt x="2057400" y="2495550"/>
                    <a:pt x="1905000" y="2603500"/>
                  </a:cubicBezTo>
                  <a:cubicBezTo>
                    <a:pt x="1752600" y="2711450"/>
                    <a:pt x="1545167" y="2829983"/>
                    <a:pt x="1358900" y="2882900"/>
                  </a:cubicBezTo>
                  <a:cubicBezTo>
                    <a:pt x="1172633" y="2935817"/>
                    <a:pt x="948267" y="2931583"/>
                    <a:pt x="787400" y="2921000"/>
                  </a:cubicBezTo>
                  <a:cubicBezTo>
                    <a:pt x="626533" y="2910417"/>
                    <a:pt x="524933" y="2887133"/>
                    <a:pt x="393700" y="2819400"/>
                  </a:cubicBezTo>
                  <a:cubicBezTo>
                    <a:pt x="262467" y="2751667"/>
                    <a:pt x="0" y="2514600"/>
                    <a:pt x="0" y="2514600"/>
                  </a:cubicBezTo>
                </a:path>
              </a:pathLst>
            </a:custGeom>
            <a:ln w="127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73024" y="1790699"/>
            <a:ext cx="3965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The compass end </a:t>
            </a:r>
            <a:r>
              <a:rPr lang="en-US" sz="2000" dirty="0">
                <a:latin typeface="Times New Roman"/>
                <a:cs typeface="Times New Roman"/>
              </a:rPr>
              <a:t>that originally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pointed toward</a:t>
            </a:r>
            <a:r>
              <a:rPr lang="en-US" sz="2000" dirty="0">
                <a:latin typeface="Times New Roman"/>
                <a:cs typeface="Times New Roman"/>
              </a:rPr>
              <a:t>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north geographic hemisphere </a:t>
            </a:r>
            <a:r>
              <a:rPr lang="en-US" sz="2000" dirty="0">
                <a:latin typeface="Times New Roman"/>
                <a:cs typeface="Times New Roman"/>
              </a:rPr>
              <a:t>was called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the north geographic seeking magnetic pole</a:t>
            </a:r>
            <a:r>
              <a:rPr lang="en-US" sz="2000" i="1" dirty="0">
                <a:latin typeface="Times New Roman"/>
                <a:cs typeface="Times New Roman"/>
              </a:rPr>
              <a:t>.</a:t>
            </a:r>
            <a:endParaRPr lang="en-US" sz="2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024" y="3290061"/>
            <a:ext cx="39655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With time, </a:t>
            </a:r>
            <a:r>
              <a:rPr lang="en-US" sz="2000" dirty="0">
                <a:latin typeface="Times New Roman"/>
                <a:cs typeface="Times New Roman"/>
              </a:rPr>
              <a:t>the word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geographic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was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dropped</a:t>
            </a:r>
            <a:r>
              <a:rPr lang="en-US" sz="2000" dirty="0">
                <a:latin typeface="Times New Roman"/>
                <a:cs typeface="Times New Roman"/>
              </a:rPr>
              <a:t> leaving </a:t>
            </a:r>
            <a:r>
              <a:rPr lang="en-US" sz="2000" i="1" dirty="0">
                <a:latin typeface="Times New Roman"/>
                <a:cs typeface="Times New Roman"/>
              </a:rPr>
              <a:t>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north seeking magnetic pole</a:t>
            </a:r>
            <a:r>
              <a:rPr lang="en-US" sz="2000" i="1" dirty="0">
                <a:latin typeface="Times New Roman"/>
                <a:cs typeface="Times New Roman"/>
              </a:rPr>
              <a:t>, </a:t>
            </a:r>
            <a:r>
              <a:rPr lang="en-US" sz="2000" dirty="0">
                <a:latin typeface="Times New Roman"/>
                <a:cs typeface="Times New Roman"/>
              </a:rPr>
              <a:t>and with even more time,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seeking and magnetic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was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dropped</a:t>
            </a:r>
            <a:r>
              <a:rPr lang="en-US" sz="2000" dirty="0">
                <a:latin typeface="Times New Roman"/>
                <a:cs typeface="Times New Roman"/>
              </a:rPr>
              <a:t> leaving us with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north pole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endParaRPr lang="en-US" sz="2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022" y="5035854"/>
            <a:ext cx="8893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Problem is,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north poles </a:t>
            </a:r>
            <a:r>
              <a:rPr lang="en-US" sz="2000" dirty="0">
                <a:latin typeface="Times New Roman"/>
                <a:cs typeface="Times New Roman"/>
              </a:rPr>
              <a:t>are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attracted to south poles</a:t>
            </a:r>
            <a:r>
              <a:rPr lang="en-US" sz="2000" dirty="0">
                <a:latin typeface="Times New Roman"/>
                <a:cs typeface="Times New Roman"/>
              </a:rPr>
              <a:t>, which means that given the definition, there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must be a south magnetic pole in the north geographic hemisphere</a:t>
            </a:r>
            <a:r>
              <a:rPr lang="en-US" sz="2000" dirty="0">
                <a:latin typeface="Times New Roman"/>
                <a:cs typeface="Times New Roman"/>
              </a:rPr>
              <a:t>.  Not very esthetically pleasing, but that’s life (and it’ll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switch directions </a:t>
            </a:r>
            <a:r>
              <a:rPr lang="en-US" sz="2000" dirty="0">
                <a:latin typeface="Times New Roman"/>
                <a:cs typeface="Times New Roman"/>
              </a:rPr>
              <a:t>in another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200,000</a:t>
            </a:r>
            <a:r>
              <a:rPr lang="en-US" sz="2000" dirty="0">
                <a:latin typeface="Times New Roman"/>
                <a:cs typeface="Times New Roman"/>
              </a:rPr>
              <a:t> or so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years</a:t>
            </a:r>
            <a:r>
              <a:rPr lang="en-US" sz="2000" dirty="0">
                <a:latin typeface="Times New Roman"/>
                <a:cs typeface="Times New Roman"/>
              </a:rPr>
              <a:t> due to slow oscillatory patterns in the earth’s magma).</a:t>
            </a:r>
            <a:endParaRPr lang="en-US" sz="2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018245" y="2148938"/>
            <a:ext cx="840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earth</a:t>
            </a:r>
            <a:endParaRPr lang="en-US" sz="2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26017" y="1124905"/>
            <a:ext cx="13753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8000"/>
                </a:solidFill>
                <a:latin typeface="Apple Chancery"/>
                <a:cs typeface="Apple Chancery"/>
              </a:rPr>
              <a:t>south magnetic pole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58628" y="4522358"/>
            <a:ext cx="13753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8000"/>
                </a:solidFill>
                <a:latin typeface="Apple Chancery"/>
                <a:cs typeface="Apple Chancery"/>
              </a:rPr>
              <a:t>north magnetic pole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975600" y="2736877"/>
            <a:ext cx="114300" cy="158750"/>
            <a:chOff x="7975600" y="2736877"/>
            <a:chExt cx="114300" cy="158750"/>
          </a:xfrm>
        </p:grpSpPr>
        <p:cxnSp>
          <p:nvCxnSpPr>
            <p:cNvPr id="4" name="Straight Connector 3"/>
            <p:cNvCxnSpPr>
              <a:stCxn id="56" idx="3"/>
            </p:cNvCxnSpPr>
            <p:nvPr/>
          </p:nvCxnSpPr>
          <p:spPr>
            <a:xfrm flipH="1">
              <a:off x="7975600" y="2736877"/>
              <a:ext cx="36763" cy="15875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012364" y="2736877"/>
              <a:ext cx="77536" cy="15875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8242300" y="2776684"/>
            <a:ext cx="114300" cy="158750"/>
            <a:chOff x="7975600" y="2736877"/>
            <a:chExt cx="114300" cy="158750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7975600" y="2736877"/>
              <a:ext cx="36763" cy="15875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012364" y="2736877"/>
              <a:ext cx="77536" cy="15875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8695881" y="2844827"/>
            <a:ext cx="114300" cy="158750"/>
            <a:chOff x="7975600" y="2736877"/>
            <a:chExt cx="114300" cy="158750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7975600" y="2736877"/>
              <a:ext cx="36763" cy="15875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8012364" y="2736877"/>
              <a:ext cx="77536" cy="15875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 rot="1016883" flipH="1">
            <a:off x="4535316" y="2111985"/>
            <a:ext cx="114300" cy="158750"/>
            <a:chOff x="7975600" y="2736877"/>
            <a:chExt cx="114300" cy="158750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7975600" y="2736877"/>
              <a:ext cx="36763" cy="15875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8012364" y="2736877"/>
              <a:ext cx="77536" cy="15875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 rot="915680" flipH="1">
            <a:off x="4718756" y="2273946"/>
            <a:ext cx="114300" cy="158750"/>
            <a:chOff x="7975600" y="2736877"/>
            <a:chExt cx="114300" cy="158750"/>
          </a:xfrm>
        </p:grpSpPr>
        <p:cxnSp>
          <p:nvCxnSpPr>
            <p:cNvPr id="51" name="Straight Connector 50"/>
            <p:cNvCxnSpPr/>
            <p:nvPr/>
          </p:nvCxnSpPr>
          <p:spPr>
            <a:xfrm flipH="1">
              <a:off x="7975600" y="2736877"/>
              <a:ext cx="36763" cy="15875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012364" y="2736877"/>
              <a:ext cx="77536" cy="15875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 rot="1335139" flipH="1">
            <a:off x="4171393" y="1819302"/>
            <a:ext cx="114300" cy="158750"/>
            <a:chOff x="7975600" y="2736877"/>
            <a:chExt cx="114300" cy="158750"/>
          </a:xfrm>
        </p:grpSpPr>
        <p:cxnSp>
          <p:nvCxnSpPr>
            <p:cNvPr id="55" name="Straight Connector 54"/>
            <p:cNvCxnSpPr/>
            <p:nvPr/>
          </p:nvCxnSpPr>
          <p:spPr>
            <a:xfrm flipH="1">
              <a:off x="7975600" y="2736877"/>
              <a:ext cx="36763" cy="15875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8012364" y="2736877"/>
              <a:ext cx="77536" cy="15875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reeform 11"/>
          <p:cNvSpPr/>
          <p:nvPr/>
        </p:nvSpPr>
        <p:spPr>
          <a:xfrm>
            <a:off x="7175500" y="1600200"/>
            <a:ext cx="266832" cy="228600"/>
          </a:xfrm>
          <a:custGeom>
            <a:avLst/>
            <a:gdLst>
              <a:gd name="connsiteX0" fmla="*/ 0 w 266832"/>
              <a:gd name="connsiteY0" fmla="*/ 228600 h 228600"/>
              <a:gd name="connsiteX1" fmla="*/ 266700 w 266832"/>
              <a:gd name="connsiteY1" fmla="*/ 127000 h 228600"/>
              <a:gd name="connsiteX2" fmla="*/ 38100 w 266832"/>
              <a:gd name="connsiteY2" fmla="*/ 25400 h 228600"/>
              <a:gd name="connsiteX3" fmla="*/ 203200 w 266832"/>
              <a:gd name="connsiteY3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832" h="228600">
                <a:moveTo>
                  <a:pt x="0" y="228600"/>
                </a:moveTo>
                <a:cubicBezTo>
                  <a:pt x="130175" y="194733"/>
                  <a:pt x="260350" y="160867"/>
                  <a:pt x="266700" y="127000"/>
                </a:cubicBezTo>
                <a:cubicBezTo>
                  <a:pt x="273050" y="93133"/>
                  <a:pt x="48683" y="46567"/>
                  <a:pt x="38100" y="25400"/>
                </a:cubicBezTo>
                <a:cubicBezTo>
                  <a:pt x="27517" y="4233"/>
                  <a:pt x="203200" y="0"/>
                  <a:pt x="203200" y="0"/>
                </a:cubicBezTo>
              </a:path>
            </a:pathLst>
          </a:custGeom>
          <a:ln w="952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 rot="10011387">
            <a:off x="5246938" y="4468384"/>
            <a:ext cx="266832" cy="228600"/>
          </a:xfrm>
          <a:custGeom>
            <a:avLst/>
            <a:gdLst>
              <a:gd name="connsiteX0" fmla="*/ 0 w 266832"/>
              <a:gd name="connsiteY0" fmla="*/ 228600 h 228600"/>
              <a:gd name="connsiteX1" fmla="*/ 266700 w 266832"/>
              <a:gd name="connsiteY1" fmla="*/ 127000 h 228600"/>
              <a:gd name="connsiteX2" fmla="*/ 38100 w 266832"/>
              <a:gd name="connsiteY2" fmla="*/ 25400 h 228600"/>
              <a:gd name="connsiteX3" fmla="*/ 203200 w 266832"/>
              <a:gd name="connsiteY3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832" h="228600">
                <a:moveTo>
                  <a:pt x="0" y="228600"/>
                </a:moveTo>
                <a:cubicBezTo>
                  <a:pt x="130175" y="194733"/>
                  <a:pt x="260350" y="160867"/>
                  <a:pt x="266700" y="127000"/>
                </a:cubicBezTo>
                <a:cubicBezTo>
                  <a:pt x="273050" y="93133"/>
                  <a:pt x="48683" y="46567"/>
                  <a:pt x="38100" y="25400"/>
                </a:cubicBezTo>
                <a:cubicBezTo>
                  <a:pt x="27517" y="4233"/>
                  <a:pt x="203200" y="0"/>
                  <a:pt x="203200" y="0"/>
                </a:cubicBezTo>
              </a:path>
            </a:pathLst>
          </a:custGeom>
          <a:ln w="952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3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9" grpId="0" animBg="1"/>
      <p:bldP spid="64" grpId="0"/>
      <p:bldP spid="65" grpId="0"/>
      <p:bldP spid="66" grpId="0"/>
      <p:bldP spid="28" grpId="0"/>
      <p:bldP spid="29" grpId="0"/>
      <p:bldP spid="12" grpId="0" animBg="1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73025" y="50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Bar Magnets</a:t>
            </a:r>
            <a:endParaRPr lang="en-US" sz="3600" dirty="0">
              <a:latin typeface="Apple Chancery"/>
              <a:cs typeface="Apple Chancery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838200"/>
            <a:ext cx="662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800">
              <a:latin typeface="Times" charset="0"/>
            </a:endParaRPr>
          </a:p>
        </p:txBody>
      </p:sp>
      <p:sp>
        <p:nvSpPr>
          <p:cNvPr id="6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 dirty="0"/>
          </a:p>
        </p:txBody>
      </p:sp>
      <p:sp>
        <p:nvSpPr>
          <p:cNvPr id="7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4270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11.)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025" y="891384"/>
            <a:ext cx="41985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If magnetic fields </a:t>
            </a:r>
            <a:r>
              <a:rPr lang="en-US" sz="2000" dirty="0">
                <a:latin typeface="Times New Roman"/>
                <a:cs typeface="Times New Roman"/>
              </a:rPr>
              <a:t>are generated by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charge in motion</a:t>
            </a:r>
            <a:r>
              <a:rPr lang="en-US" sz="2000" i="1" dirty="0">
                <a:latin typeface="Times New Roman"/>
                <a:cs typeface="Times New Roman"/>
              </a:rPr>
              <a:t>,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where is the motion </a:t>
            </a:r>
            <a:r>
              <a:rPr lang="en-US" sz="2000" dirty="0">
                <a:latin typeface="Times New Roman"/>
                <a:cs typeface="Times New Roman"/>
              </a:rPr>
              <a:t>associated with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bar magnet</a:t>
            </a:r>
            <a:r>
              <a:rPr lang="en-US" sz="2000" dirty="0">
                <a:latin typeface="Times New Roman"/>
                <a:cs typeface="Times New Roman"/>
              </a:rPr>
              <a:t>?</a:t>
            </a:r>
            <a:endParaRPr lang="en-US" sz="2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2" name="Oval 1"/>
          <p:cNvSpPr/>
          <p:nvPr/>
        </p:nvSpPr>
        <p:spPr>
          <a:xfrm>
            <a:off x="4811963" y="1643090"/>
            <a:ext cx="3013167" cy="3013167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194301" y="1206500"/>
            <a:ext cx="2400299" cy="3713708"/>
          </a:xfrm>
          <a:prstGeom prst="line">
            <a:avLst/>
          </a:prstGeom>
          <a:ln w="12700" cmpd="sng">
            <a:solidFill>
              <a:srgbClr val="0000FF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06917" y="659794"/>
            <a:ext cx="1812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Apple Chancery"/>
                <a:cs typeface="Apple Chancery"/>
              </a:rPr>
              <a:t>electron spin about an axis producing a B-</a:t>
            </a:r>
            <a:r>
              <a:rPr lang="en-US" sz="1600" dirty="0" err="1">
                <a:solidFill>
                  <a:srgbClr val="0000FF"/>
                </a:solidFill>
                <a:latin typeface="Apple Chancery"/>
                <a:cs typeface="Apple Chancery"/>
              </a:rPr>
              <a:t>fld</a:t>
            </a:r>
            <a:endParaRPr lang="en-US" sz="1600" dirty="0">
              <a:solidFill>
                <a:srgbClr val="0000FF"/>
              </a:solidFill>
              <a:latin typeface="Apple Chancery"/>
              <a:cs typeface="Apple Chancery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5497763" y="1835150"/>
            <a:ext cx="3261410" cy="3613722"/>
            <a:chOff x="4762500" y="2133573"/>
            <a:chExt cx="3261410" cy="3613722"/>
          </a:xfrm>
        </p:grpSpPr>
        <p:sp>
          <p:nvSpPr>
            <p:cNvPr id="48" name="Freeform 47"/>
            <p:cNvSpPr/>
            <p:nvPr/>
          </p:nvSpPr>
          <p:spPr>
            <a:xfrm>
              <a:off x="4762500" y="2133573"/>
              <a:ext cx="3261410" cy="3613722"/>
            </a:xfrm>
            <a:custGeom>
              <a:avLst/>
              <a:gdLst>
                <a:gd name="connsiteX0" fmla="*/ 1663700 w 3261410"/>
                <a:gd name="connsiteY0" fmla="*/ 57177 h 3613722"/>
                <a:gd name="connsiteX1" fmla="*/ 2051050 w 3261410"/>
                <a:gd name="connsiteY1" fmla="*/ 27 h 3613722"/>
                <a:gd name="connsiteX2" fmla="*/ 2520950 w 3261410"/>
                <a:gd name="connsiteY2" fmla="*/ 63527 h 3613722"/>
                <a:gd name="connsiteX3" fmla="*/ 2901950 w 3261410"/>
                <a:gd name="connsiteY3" fmla="*/ 298477 h 3613722"/>
                <a:gd name="connsiteX4" fmla="*/ 3155950 w 3261410"/>
                <a:gd name="connsiteY4" fmla="*/ 698527 h 3613722"/>
                <a:gd name="connsiteX5" fmla="*/ 3257550 w 3261410"/>
                <a:gd name="connsiteY5" fmla="*/ 1219227 h 3613722"/>
                <a:gd name="connsiteX6" fmla="*/ 3225800 w 3261410"/>
                <a:gd name="connsiteY6" fmla="*/ 1778027 h 3613722"/>
                <a:gd name="connsiteX7" fmla="*/ 3092450 w 3261410"/>
                <a:gd name="connsiteY7" fmla="*/ 2273327 h 3613722"/>
                <a:gd name="connsiteX8" fmla="*/ 2851150 w 3261410"/>
                <a:gd name="connsiteY8" fmla="*/ 2679727 h 3613722"/>
                <a:gd name="connsiteX9" fmla="*/ 2609850 w 3261410"/>
                <a:gd name="connsiteY9" fmla="*/ 2990877 h 3613722"/>
                <a:gd name="connsiteX10" fmla="*/ 2235200 w 3261410"/>
                <a:gd name="connsiteY10" fmla="*/ 3282977 h 3613722"/>
                <a:gd name="connsiteX11" fmla="*/ 1720850 w 3261410"/>
                <a:gd name="connsiteY11" fmla="*/ 3517927 h 3613722"/>
                <a:gd name="connsiteX12" fmla="*/ 1225550 w 3261410"/>
                <a:gd name="connsiteY12" fmla="*/ 3613177 h 3613722"/>
                <a:gd name="connsiteX13" fmla="*/ 679450 w 3261410"/>
                <a:gd name="connsiteY13" fmla="*/ 3543327 h 3613722"/>
                <a:gd name="connsiteX14" fmla="*/ 279400 w 3261410"/>
                <a:gd name="connsiteY14" fmla="*/ 3289327 h 3613722"/>
                <a:gd name="connsiteX15" fmla="*/ 76200 w 3261410"/>
                <a:gd name="connsiteY15" fmla="*/ 2946427 h 3613722"/>
                <a:gd name="connsiteX16" fmla="*/ 0 w 3261410"/>
                <a:gd name="connsiteY16" fmla="*/ 2590827 h 361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61410" h="3613722">
                  <a:moveTo>
                    <a:pt x="1663700" y="57177"/>
                  </a:moveTo>
                  <a:cubicBezTo>
                    <a:pt x="1785937" y="28073"/>
                    <a:pt x="1908175" y="-1031"/>
                    <a:pt x="2051050" y="27"/>
                  </a:cubicBezTo>
                  <a:cubicBezTo>
                    <a:pt x="2193925" y="1085"/>
                    <a:pt x="2379133" y="13785"/>
                    <a:pt x="2520950" y="63527"/>
                  </a:cubicBezTo>
                  <a:cubicBezTo>
                    <a:pt x="2662767" y="113269"/>
                    <a:pt x="2796117" y="192644"/>
                    <a:pt x="2901950" y="298477"/>
                  </a:cubicBezTo>
                  <a:cubicBezTo>
                    <a:pt x="3007783" y="404310"/>
                    <a:pt x="3096683" y="545069"/>
                    <a:pt x="3155950" y="698527"/>
                  </a:cubicBezTo>
                  <a:cubicBezTo>
                    <a:pt x="3215217" y="851985"/>
                    <a:pt x="3245908" y="1039310"/>
                    <a:pt x="3257550" y="1219227"/>
                  </a:cubicBezTo>
                  <a:cubicBezTo>
                    <a:pt x="3269192" y="1399144"/>
                    <a:pt x="3253317" y="1602344"/>
                    <a:pt x="3225800" y="1778027"/>
                  </a:cubicBezTo>
                  <a:cubicBezTo>
                    <a:pt x="3198283" y="1953710"/>
                    <a:pt x="3154892" y="2123044"/>
                    <a:pt x="3092450" y="2273327"/>
                  </a:cubicBezTo>
                  <a:cubicBezTo>
                    <a:pt x="3030008" y="2423610"/>
                    <a:pt x="2931583" y="2560135"/>
                    <a:pt x="2851150" y="2679727"/>
                  </a:cubicBezTo>
                  <a:cubicBezTo>
                    <a:pt x="2770717" y="2799319"/>
                    <a:pt x="2712508" y="2890335"/>
                    <a:pt x="2609850" y="2990877"/>
                  </a:cubicBezTo>
                  <a:cubicBezTo>
                    <a:pt x="2507192" y="3091419"/>
                    <a:pt x="2383367" y="3195135"/>
                    <a:pt x="2235200" y="3282977"/>
                  </a:cubicBezTo>
                  <a:cubicBezTo>
                    <a:pt x="2087033" y="3370819"/>
                    <a:pt x="1889125" y="3462894"/>
                    <a:pt x="1720850" y="3517927"/>
                  </a:cubicBezTo>
                  <a:cubicBezTo>
                    <a:pt x="1552575" y="3572960"/>
                    <a:pt x="1399117" y="3608944"/>
                    <a:pt x="1225550" y="3613177"/>
                  </a:cubicBezTo>
                  <a:cubicBezTo>
                    <a:pt x="1051983" y="3617410"/>
                    <a:pt x="837142" y="3597302"/>
                    <a:pt x="679450" y="3543327"/>
                  </a:cubicBezTo>
                  <a:cubicBezTo>
                    <a:pt x="521758" y="3489352"/>
                    <a:pt x="379942" y="3388810"/>
                    <a:pt x="279400" y="3289327"/>
                  </a:cubicBezTo>
                  <a:cubicBezTo>
                    <a:pt x="178858" y="3189844"/>
                    <a:pt x="122767" y="3062844"/>
                    <a:pt x="76200" y="2946427"/>
                  </a:cubicBezTo>
                  <a:cubicBezTo>
                    <a:pt x="29633" y="2830010"/>
                    <a:pt x="0" y="2590827"/>
                    <a:pt x="0" y="2590827"/>
                  </a:cubicBezTo>
                </a:path>
              </a:pathLst>
            </a:custGeom>
            <a:ln w="127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768850" y="2197100"/>
              <a:ext cx="2806736" cy="3111972"/>
            </a:xfrm>
            <a:custGeom>
              <a:avLst/>
              <a:gdLst>
                <a:gd name="connsiteX0" fmla="*/ 1657350 w 2806736"/>
                <a:gd name="connsiteY0" fmla="*/ 0 h 3111972"/>
                <a:gd name="connsiteX1" fmla="*/ 1955800 w 2806736"/>
                <a:gd name="connsiteY1" fmla="*/ 69850 h 3111972"/>
                <a:gd name="connsiteX2" fmla="*/ 2311400 w 2806736"/>
                <a:gd name="connsiteY2" fmla="*/ 222250 h 3111972"/>
                <a:gd name="connsiteX3" fmla="*/ 2590800 w 2806736"/>
                <a:gd name="connsiteY3" fmla="*/ 476250 h 3111972"/>
                <a:gd name="connsiteX4" fmla="*/ 2749550 w 2806736"/>
                <a:gd name="connsiteY4" fmla="*/ 793750 h 3111972"/>
                <a:gd name="connsiteX5" fmla="*/ 2806700 w 2806736"/>
                <a:gd name="connsiteY5" fmla="*/ 1250950 h 3111972"/>
                <a:gd name="connsiteX6" fmla="*/ 2743200 w 2806736"/>
                <a:gd name="connsiteY6" fmla="*/ 1739900 h 3111972"/>
                <a:gd name="connsiteX7" fmla="*/ 2546350 w 2806736"/>
                <a:gd name="connsiteY7" fmla="*/ 2222500 h 3111972"/>
                <a:gd name="connsiteX8" fmla="*/ 2298700 w 2806736"/>
                <a:gd name="connsiteY8" fmla="*/ 2597150 h 3111972"/>
                <a:gd name="connsiteX9" fmla="*/ 1847850 w 2806736"/>
                <a:gd name="connsiteY9" fmla="*/ 2908300 h 3111972"/>
                <a:gd name="connsiteX10" fmla="*/ 1263650 w 2806736"/>
                <a:gd name="connsiteY10" fmla="*/ 3098800 h 3111972"/>
                <a:gd name="connsiteX11" fmla="*/ 628650 w 2806736"/>
                <a:gd name="connsiteY11" fmla="*/ 3067050 h 3111972"/>
                <a:gd name="connsiteX12" fmla="*/ 254000 w 2806736"/>
                <a:gd name="connsiteY12" fmla="*/ 2838450 h 3111972"/>
                <a:gd name="connsiteX13" fmla="*/ 0 w 2806736"/>
                <a:gd name="connsiteY13" fmla="*/ 2508250 h 311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06736" h="3111972">
                  <a:moveTo>
                    <a:pt x="1657350" y="0"/>
                  </a:moveTo>
                  <a:cubicBezTo>
                    <a:pt x="1752071" y="16404"/>
                    <a:pt x="1846792" y="32808"/>
                    <a:pt x="1955800" y="69850"/>
                  </a:cubicBezTo>
                  <a:cubicBezTo>
                    <a:pt x="2064808" y="106892"/>
                    <a:pt x="2205567" y="154517"/>
                    <a:pt x="2311400" y="222250"/>
                  </a:cubicBezTo>
                  <a:cubicBezTo>
                    <a:pt x="2417233" y="289983"/>
                    <a:pt x="2517775" y="381000"/>
                    <a:pt x="2590800" y="476250"/>
                  </a:cubicBezTo>
                  <a:cubicBezTo>
                    <a:pt x="2663825" y="571500"/>
                    <a:pt x="2713567" y="664633"/>
                    <a:pt x="2749550" y="793750"/>
                  </a:cubicBezTo>
                  <a:cubicBezTo>
                    <a:pt x="2785533" y="922867"/>
                    <a:pt x="2807758" y="1093258"/>
                    <a:pt x="2806700" y="1250950"/>
                  </a:cubicBezTo>
                  <a:cubicBezTo>
                    <a:pt x="2805642" y="1408642"/>
                    <a:pt x="2786592" y="1577975"/>
                    <a:pt x="2743200" y="1739900"/>
                  </a:cubicBezTo>
                  <a:cubicBezTo>
                    <a:pt x="2699808" y="1901825"/>
                    <a:pt x="2620433" y="2079625"/>
                    <a:pt x="2546350" y="2222500"/>
                  </a:cubicBezTo>
                  <a:cubicBezTo>
                    <a:pt x="2472267" y="2365375"/>
                    <a:pt x="2415117" y="2482850"/>
                    <a:pt x="2298700" y="2597150"/>
                  </a:cubicBezTo>
                  <a:cubicBezTo>
                    <a:pt x="2182283" y="2711450"/>
                    <a:pt x="2020358" y="2824692"/>
                    <a:pt x="1847850" y="2908300"/>
                  </a:cubicBezTo>
                  <a:cubicBezTo>
                    <a:pt x="1675342" y="2991908"/>
                    <a:pt x="1466850" y="3072342"/>
                    <a:pt x="1263650" y="3098800"/>
                  </a:cubicBezTo>
                  <a:cubicBezTo>
                    <a:pt x="1060450" y="3125258"/>
                    <a:pt x="796925" y="3110442"/>
                    <a:pt x="628650" y="3067050"/>
                  </a:cubicBezTo>
                  <a:cubicBezTo>
                    <a:pt x="460375" y="3023658"/>
                    <a:pt x="358775" y="2931583"/>
                    <a:pt x="254000" y="2838450"/>
                  </a:cubicBezTo>
                  <a:cubicBezTo>
                    <a:pt x="149225" y="2745317"/>
                    <a:pt x="74612" y="2626783"/>
                    <a:pt x="0" y="2508250"/>
                  </a:cubicBezTo>
                </a:path>
              </a:pathLst>
            </a:custGeom>
            <a:ln w="127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4762500" y="2197100"/>
              <a:ext cx="2542925" cy="2927600"/>
            </a:xfrm>
            <a:custGeom>
              <a:avLst/>
              <a:gdLst>
                <a:gd name="connsiteX0" fmla="*/ 1663700 w 2542925"/>
                <a:gd name="connsiteY0" fmla="*/ 0 h 2927600"/>
                <a:gd name="connsiteX1" fmla="*/ 2070100 w 2542925"/>
                <a:gd name="connsiteY1" fmla="*/ 203200 h 2927600"/>
                <a:gd name="connsiteX2" fmla="*/ 2362200 w 2542925"/>
                <a:gd name="connsiteY2" fmla="*/ 482600 h 2927600"/>
                <a:gd name="connsiteX3" fmla="*/ 2514600 w 2542925"/>
                <a:gd name="connsiteY3" fmla="*/ 838200 h 2927600"/>
                <a:gd name="connsiteX4" fmla="*/ 2540000 w 2542925"/>
                <a:gd name="connsiteY4" fmla="*/ 1346200 h 2927600"/>
                <a:gd name="connsiteX5" fmla="*/ 2476500 w 2542925"/>
                <a:gd name="connsiteY5" fmla="*/ 1765300 h 2927600"/>
                <a:gd name="connsiteX6" fmla="*/ 2273300 w 2542925"/>
                <a:gd name="connsiteY6" fmla="*/ 2235200 h 2927600"/>
                <a:gd name="connsiteX7" fmla="*/ 1905000 w 2542925"/>
                <a:gd name="connsiteY7" fmla="*/ 2603500 h 2927600"/>
                <a:gd name="connsiteX8" fmla="*/ 1358900 w 2542925"/>
                <a:gd name="connsiteY8" fmla="*/ 2882900 h 2927600"/>
                <a:gd name="connsiteX9" fmla="*/ 787400 w 2542925"/>
                <a:gd name="connsiteY9" fmla="*/ 2921000 h 2927600"/>
                <a:gd name="connsiteX10" fmla="*/ 393700 w 2542925"/>
                <a:gd name="connsiteY10" fmla="*/ 2819400 h 2927600"/>
                <a:gd name="connsiteX11" fmla="*/ 0 w 2542925"/>
                <a:gd name="connsiteY11" fmla="*/ 2514600 h 292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2925" h="2927600">
                  <a:moveTo>
                    <a:pt x="1663700" y="0"/>
                  </a:moveTo>
                  <a:cubicBezTo>
                    <a:pt x="1808691" y="61383"/>
                    <a:pt x="1953683" y="122767"/>
                    <a:pt x="2070100" y="203200"/>
                  </a:cubicBezTo>
                  <a:cubicBezTo>
                    <a:pt x="2186517" y="283633"/>
                    <a:pt x="2288117" y="376767"/>
                    <a:pt x="2362200" y="482600"/>
                  </a:cubicBezTo>
                  <a:cubicBezTo>
                    <a:pt x="2436283" y="588433"/>
                    <a:pt x="2484967" y="694267"/>
                    <a:pt x="2514600" y="838200"/>
                  </a:cubicBezTo>
                  <a:cubicBezTo>
                    <a:pt x="2544233" y="982133"/>
                    <a:pt x="2546350" y="1191683"/>
                    <a:pt x="2540000" y="1346200"/>
                  </a:cubicBezTo>
                  <a:cubicBezTo>
                    <a:pt x="2533650" y="1500717"/>
                    <a:pt x="2520950" y="1617133"/>
                    <a:pt x="2476500" y="1765300"/>
                  </a:cubicBezTo>
                  <a:cubicBezTo>
                    <a:pt x="2432050" y="1913467"/>
                    <a:pt x="2368550" y="2095500"/>
                    <a:pt x="2273300" y="2235200"/>
                  </a:cubicBezTo>
                  <a:cubicBezTo>
                    <a:pt x="2178050" y="2374900"/>
                    <a:pt x="2057400" y="2495550"/>
                    <a:pt x="1905000" y="2603500"/>
                  </a:cubicBezTo>
                  <a:cubicBezTo>
                    <a:pt x="1752600" y="2711450"/>
                    <a:pt x="1545167" y="2829983"/>
                    <a:pt x="1358900" y="2882900"/>
                  </a:cubicBezTo>
                  <a:cubicBezTo>
                    <a:pt x="1172633" y="2935817"/>
                    <a:pt x="948267" y="2931583"/>
                    <a:pt x="787400" y="2921000"/>
                  </a:cubicBezTo>
                  <a:cubicBezTo>
                    <a:pt x="626533" y="2910417"/>
                    <a:pt x="524933" y="2887133"/>
                    <a:pt x="393700" y="2819400"/>
                  </a:cubicBezTo>
                  <a:cubicBezTo>
                    <a:pt x="262467" y="2751667"/>
                    <a:pt x="0" y="2514600"/>
                    <a:pt x="0" y="2514600"/>
                  </a:cubicBezTo>
                </a:path>
              </a:pathLst>
            </a:custGeom>
            <a:ln w="127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 flipH="1" flipV="1">
            <a:off x="3889235" y="868196"/>
            <a:ext cx="3261410" cy="3613722"/>
            <a:chOff x="4762500" y="2133573"/>
            <a:chExt cx="3261410" cy="3613722"/>
          </a:xfrm>
        </p:grpSpPr>
        <p:sp>
          <p:nvSpPr>
            <p:cNvPr id="61" name="Freeform 60"/>
            <p:cNvSpPr/>
            <p:nvPr/>
          </p:nvSpPr>
          <p:spPr>
            <a:xfrm>
              <a:off x="4762500" y="2133573"/>
              <a:ext cx="3261410" cy="3613722"/>
            </a:xfrm>
            <a:custGeom>
              <a:avLst/>
              <a:gdLst>
                <a:gd name="connsiteX0" fmla="*/ 1663700 w 3261410"/>
                <a:gd name="connsiteY0" fmla="*/ 57177 h 3613722"/>
                <a:gd name="connsiteX1" fmla="*/ 2051050 w 3261410"/>
                <a:gd name="connsiteY1" fmla="*/ 27 h 3613722"/>
                <a:gd name="connsiteX2" fmla="*/ 2520950 w 3261410"/>
                <a:gd name="connsiteY2" fmla="*/ 63527 h 3613722"/>
                <a:gd name="connsiteX3" fmla="*/ 2901950 w 3261410"/>
                <a:gd name="connsiteY3" fmla="*/ 298477 h 3613722"/>
                <a:gd name="connsiteX4" fmla="*/ 3155950 w 3261410"/>
                <a:gd name="connsiteY4" fmla="*/ 698527 h 3613722"/>
                <a:gd name="connsiteX5" fmla="*/ 3257550 w 3261410"/>
                <a:gd name="connsiteY5" fmla="*/ 1219227 h 3613722"/>
                <a:gd name="connsiteX6" fmla="*/ 3225800 w 3261410"/>
                <a:gd name="connsiteY6" fmla="*/ 1778027 h 3613722"/>
                <a:gd name="connsiteX7" fmla="*/ 3092450 w 3261410"/>
                <a:gd name="connsiteY7" fmla="*/ 2273327 h 3613722"/>
                <a:gd name="connsiteX8" fmla="*/ 2851150 w 3261410"/>
                <a:gd name="connsiteY8" fmla="*/ 2679727 h 3613722"/>
                <a:gd name="connsiteX9" fmla="*/ 2609850 w 3261410"/>
                <a:gd name="connsiteY9" fmla="*/ 2990877 h 3613722"/>
                <a:gd name="connsiteX10" fmla="*/ 2235200 w 3261410"/>
                <a:gd name="connsiteY10" fmla="*/ 3282977 h 3613722"/>
                <a:gd name="connsiteX11" fmla="*/ 1720850 w 3261410"/>
                <a:gd name="connsiteY11" fmla="*/ 3517927 h 3613722"/>
                <a:gd name="connsiteX12" fmla="*/ 1225550 w 3261410"/>
                <a:gd name="connsiteY12" fmla="*/ 3613177 h 3613722"/>
                <a:gd name="connsiteX13" fmla="*/ 679450 w 3261410"/>
                <a:gd name="connsiteY13" fmla="*/ 3543327 h 3613722"/>
                <a:gd name="connsiteX14" fmla="*/ 279400 w 3261410"/>
                <a:gd name="connsiteY14" fmla="*/ 3289327 h 3613722"/>
                <a:gd name="connsiteX15" fmla="*/ 76200 w 3261410"/>
                <a:gd name="connsiteY15" fmla="*/ 2946427 h 3613722"/>
                <a:gd name="connsiteX16" fmla="*/ 0 w 3261410"/>
                <a:gd name="connsiteY16" fmla="*/ 2590827 h 361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61410" h="3613722">
                  <a:moveTo>
                    <a:pt x="1663700" y="57177"/>
                  </a:moveTo>
                  <a:cubicBezTo>
                    <a:pt x="1785937" y="28073"/>
                    <a:pt x="1908175" y="-1031"/>
                    <a:pt x="2051050" y="27"/>
                  </a:cubicBezTo>
                  <a:cubicBezTo>
                    <a:pt x="2193925" y="1085"/>
                    <a:pt x="2379133" y="13785"/>
                    <a:pt x="2520950" y="63527"/>
                  </a:cubicBezTo>
                  <a:cubicBezTo>
                    <a:pt x="2662767" y="113269"/>
                    <a:pt x="2796117" y="192644"/>
                    <a:pt x="2901950" y="298477"/>
                  </a:cubicBezTo>
                  <a:cubicBezTo>
                    <a:pt x="3007783" y="404310"/>
                    <a:pt x="3096683" y="545069"/>
                    <a:pt x="3155950" y="698527"/>
                  </a:cubicBezTo>
                  <a:cubicBezTo>
                    <a:pt x="3215217" y="851985"/>
                    <a:pt x="3245908" y="1039310"/>
                    <a:pt x="3257550" y="1219227"/>
                  </a:cubicBezTo>
                  <a:cubicBezTo>
                    <a:pt x="3269192" y="1399144"/>
                    <a:pt x="3253317" y="1602344"/>
                    <a:pt x="3225800" y="1778027"/>
                  </a:cubicBezTo>
                  <a:cubicBezTo>
                    <a:pt x="3198283" y="1953710"/>
                    <a:pt x="3154892" y="2123044"/>
                    <a:pt x="3092450" y="2273327"/>
                  </a:cubicBezTo>
                  <a:cubicBezTo>
                    <a:pt x="3030008" y="2423610"/>
                    <a:pt x="2931583" y="2560135"/>
                    <a:pt x="2851150" y="2679727"/>
                  </a:cubicBezTo>
                  <a:cubicBezTo>
                    <a:pt x="2770717" y="2799319"/>
                    <a:pt x="2712508" y="2890335"/>
                    <a:pt x="2609850" y="2990877"/>
                  </a:cubicBezTo>
                  <a:cubicBezTo>
                    <a:pt x="2507192" y="3091419"/>
                    <a:pt x="2383367" y="3195135"/>
                    <a:pt x="2235200" y="3282977"/>
                  </a:cubicBezTo>
                  <a:cubicBezTo>
                    <a:pt x="2087033" y="3370819"/>
                    <a:pt x="1889125" y="3462894"/>
                    <a:pt x="1720850" y="3517927"/>
                  </a:cubicBezTo>
                  <a:cubicBezTo>
                    <a:pt x="1552575" y="3572960"/>
                    <a:pt x="1399117" y="3608944"/>
                    <a:pt x="1225550" y="3613177"/>
                  </a:cubicBezTo>
                  <a:cubicBezTo>
                    <a:pt x="1051983" y="3617410"/>
                    <a:pt x="837142" y="3597302"/>
                    <a:pt x="679450" y="3543327"/>
                  </a:cubicBezTo>
                  <a:cubicBezTo>
                    <a:pt x="521758" y="3489352"/>
                    <a:pt x="379942" y="3388810"/>
                    <a:pt x="279400" y="3289327"/>
                  </a:cubicBezTo>
                  <a:cubicBezTo>
                    <a:pt x="178858" y="3189844"/>
                    <a:pt x="122767" y="3062844"/>
                    <a:pt x="76200" y="2946427"/>
                  </a:cubicBezTo>
                  <a:cubicBezTo>
                    <a:pt x="29633" y="2830010"/>
                    <a:pt x="0" y="2590827"/>
                    <a:pt x="0" y="2590827"/>
                  </a:cubicBezTo>
                </a:path>
              </a:pathLst>
            </a:custGeom>
            <a:ln w="127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4768850" y="2197100"/>
              <a:ext cx="2806736" cy="3111972"/>
            </a:xfrm>
            <a:custGeom>
              <a:avLst/>
              <a:gdLst>
                <a:gd name="connsiteX0" fmla="*/ 1657350 w 2806736"/>
                <a:gd name="connsiteY0" fmla="*/ 0 h 3111972"/>
                <a:gd name="connsiteX1" fmla="*/ 1955800 w 2806736"/>
                <a:gd name="connsiteY1" fmla="*/ 69850 h 3111972"/>
                <a:gd name="connsiteX2" fmla="*/ 2311400 w 2806736"/>
                <a:gd name="connsiteY2" fmla="*/ 222250 h 3111972"/>
                <a:gd name="connsiteX3" fmla="*/ 2590800 w 2806736"/>
                <a:gd name="connsiteY3" fmla="*/ 476250 h 3111972"/>
                <a:gd name="connsiteX4" fmla="*/ 2749550 w 2806736"/>
                <a:gd name="connsiteY4" fmla="*/ 793750 h 3111972"/>
                <a:gd name="connsiteX5" fmla="*/ 2806700 w 2806736"/>
                <a:gd name="connsiteY5" fmla="*/ 1250950 h 3111972"/>
                <a:gd name="connsiteX6" fmla="*/ 2743200 w 2806736"/>
                <a:gd name="connsiteY6" fmla="*/ 1739900 h 3111972"/>
                <a:gd name="connsiteX7" fmla="*/ 2546350 w 2806736"/>
                <a:gd name="connsiteY7" fmla="*/ 2222500 h 3111972"/>
                <a:gd name="connsiteX8" fmla="*/ 2298700 w 2806736"/>
                <a:gd name="connsiteY8" fmla="*/ 2597150 h 3111972"/>
                <a:gd name="connsiteX9" fmla="*/ 1847850 w 2806736"/>
                <a:gd name="connsiteY9" fmla="*/ 2908300 h 3111972"/>
                <a:gd name="connsiteX10" fmla="*/ 1263650 w 2806736"/>
                <a:gd name="connsiteY10" fmla="*/ 3098800 h 3111972"/>
                <a:gd name="connsiteX11" fmla="*/ 628650 w 2806736"/>
                <a:gd name="connsiteY11" fmla="*/ 3067050 h 3111972"/>
                <a:gd name="connsiteX12" fmla="*/ 254000 w 2806736"/>
                <a:gd name="connsiteY12" fmla="*/ 2838450 h 3111972"/>
                <a:gd name="connsiteX13" fmla="*/ 0 w 2806736"/>
                <a:gd name="connsiteY13" fmla="*/ 2508250 h 311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06736" h="3111972">
                  <a:moveTo>
                    <a:pt x="1657350" y="0"/>
                  </a:moveTo>
                  <a:cubicBezTo>
                    <a:pt x="1752071" y="16404"/>
                    <a:pt x="1846792" y="32808"/>
                    <a:pt x="1955800" y="69850"/>
                  </a:cubicBezTo>
                  <a:cubicBezTo>
                    <a:pt x="2064808" y="106892"/>
                    <a:pt x="2205567" y="154517"/>
                    <a:pt x="2311400" y="222250"/>
                  </a:cubicBezTo>
                  <a:cubicBezTo>
                    <a:pt x="2417233" y="289983"/>
                    <a:pt x="2517775" y="381000"/>
                    <a:pt x="2590800" y="476250"/>
                  </a:cubicBezTo>
                  <a:cubicBezTo>
                    <a:pt x="2663825" y="571500"/>
                    <a:pt x="2713567" y="664633"/>
                    <a:pt x="2749550" y="793750"/>
                  </a:cubicBezTo>
                  <a:cubicBezTo>
                    <a:pt x="2785533" y="922867"/>
                    <a:pt x="2807758" y="1093258"/>
                    <a:pt x="2806700" y="1250950"/>
                  </a:cubicBezTo>
                  <a:cubicBezTo>
                    <a:pt x="2805642" y="1408642"/>
                    <a:pt x="2786592" y="1577975"/>
                    <a:pt x="2743200" y="1739900"/>
                  </a:cubicBezTo>
                  <a:cubicBezTo>
                    <a:pt x="2699808" y="1901825"/>
                    <a:pt x="2620433" y="2079625"/>
                    <a:pt x="2546350" y="2222500"/>
                  </a:cubicBezTo>
                  <a:cubicBezTo>
                    <a:pt x="2472267" y="2365375"/>
                    <a:pt x="2415117" y="2482850"/>
                    <a:pt x="2298700" y="2597150"/>
                  </a:cubicBezTo>
                  <a:cubicBezTo>
                    <a:pt x="2182283" y="2711450"/>
                    <a:pt x="2020358" y="2824692"/>
                    <a:pt x="1847850" y="2908300"/>
                  </a:cubicBezTo>
                  <a:cubicBezTo>
                    <a:pt x="1675342" y="2991908"/>
                    <a:pt x="1466850" y="3072342"/>
                    <a:pt x="1263650" y="3098800"/>
                  </a:cubicBezTo>
                  <a:cubicBezTo>
                    <a:pt x="1060450" y="3125258"/>
                    <a:pt x="796925" y="3110442"/>
                    <a:pt x="628650" y="3067050"/>
                  </a:cubicBezTo>
                  <a:cubicBezTo>
                    <a:pt x="460375" y="3023658"/>
                    <a:pt x="358775" y="2931583"/>
                    <a:pt x="254000" y="2838450"/>
                  </a:cubicBezTo>
                  <a:cubicBezTo>
                    <a:pt x="149225" y="2745317"/>
                    <a:pt x="74612" y="2626783"/>
                    <a:pt x="0" y="2508250"/>
                  </a:cubicBezTo>
                </a:path>
              </a:pathLst>
            </a:custGeom>
            <a:ln w="127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762500" y="2197100"/>
              <a:ext cx="2542925" cy="2927600"/>
            </a:xfrm>
            <a:custGeom>
              <a:avLst/>
              <a:gdLst>
                <a:gd name="connsiteX0" fmla="*/ 1663700 w 2542925"/>
                <a:gd name="connsiteY0" fmla="*/ 0 h 2927600"/>
                <a:gd name="connsiteX1" fmla="*/ 2070100 w 2542925"/>
                <a:gd name="connsiteY1" fmla="*/ 203200 h 2927600"/>
                <a:gd name="connsiteX2" fmla="*/ 2362200 w 2542925"/>
                <a:gd name="connsiteY2" fmla="*/ 482600 h 2927600"/>
                <a:gd name="connsiteX3" fmla="*/ 2514600 w 2542925"/>
                <a:gd name="connsiteY3" fmla="*/ 838200 h 2927600"/>
                <a:gd name="connsiteX4" fmla="*/ 2540000 w 2542925"/>
                <a:gd name="connsiteY4" fmla="*/ 1346200 h 2927600"/>
                <a:gd name="connsiteX5" fmla="*/ 2476500 w 2542925"/>
                <a:gd name="connsiteY5" fmla="*/ 1765300 h 2927600"/>
                <a:gd name="connsiteX6" fmla="*/ 2273300 w 2542925"/>
                <a:gd name="connsiteY6" fmla="*/ 2235200 h 2927600"/>
                <a:gd name="connsiteX7" fmla="*/ 1905000 w 2542925"/>
                <a:gd name="connsiteY7" fmla="*/ 2603500 h 2927600"/>
                <a:gd name="connsiteX8" fmla="*/ 1358900 w 2542925"/>
                <a:gd name="connsiteY8" fmla="*/ 2882900 h 2927600"/>
                <a:gd name="connsiteX9" fmla="*/ 787400 w 2542925"/>
                <a:gd name="connsiteY9" fmla="*/ 2921000 h 2927600"/>
                <a:gd name="connsiteX10" fmla="*/ 393700 w 2542925"/>
                <a:gd name="connsiteY10" fmla="*/ 2819400 h 2927600"/>
                <a:gd name="connsiteX11" fmla="*/ 0 w 2542925"/>
                <a:gd name="connsiteY11" fmla="*/ 2514600 h 292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2925" h="2927600">
                  <a:moveTo>
                    <a:pt x="1663700" y="0"/>
                  </a:moveTo>
                  <a:cubicBezTo>
                    <a:pt x="1808691" y="61383"/>
                    <a:pt x="1953683" y="122767"/>
                    <a:pt x="2070100" y="203200"/>
                  </a:cubicBezTo>
                  <a:cubicBezTo>
                    <a:pt x="2186517" y="283633"/>
                    <a:pt x="2288117" y="376767"/>
                    <a:pt x="2362200" y="482600"/>
                  </a:cubicBezTo>
                  <a:cubicBezTo>
                    <a:pt x="2436283" y="588433"/>
                    <a:pt x="2484967" y="694267"/>
                    <a:pt x="2514600" y="838200"/>
                  </a:cubicBezTo>
                  <a:cubicBezTo>
                    <a:pt x="2544233" y="982133"/>
                    <a:pt x="2546350" y="1191683"/>
                    <a:pt x="2540000" y="1346200"/>
                  </a:cubicBezTo>
                  <a:cubicBezTo>
                    <a:pt x="2533650" y="1500717"/>
                    <a:pt x="2520950" y="1617133"/>
                    <a:pt x="2476500" y="1765300"/>
                  </a:cubicBezTo>
                  <a:cubicBezTo>
                    <a:pt x="2432050" y="1913467"/>
                    <a:pt x="2368550" y="2095500"/>
                    <a:pt x="2273300" y="2235200"/>
                  </a:cubicBezTo>
                  <a:cubicBezTo>
                    <a:pt x="2178050" y="2374900"/>
                    <a:pt x="2057400" y="2495550"/>
                    <a:pt x="1905000" y="2603500"/>
                  </a:cubicBezTo>
                  <a:cubicBezTo>
                    <a:pt x="1752600" y="2711450"/>
                    <a:pt x="1545167" y="2829983"/>
                    <a:pt x="1358900" y="2882900"/>
                  </a:cubicBezTo>
                  <a:cubicBezTo>
                    <a:pt x="1172633" y="2935817"/>
                    <a:pt x="948267" y="2931583"/>
                    <a:pt x="787400" y="2921000"/>
                  </a:cubicBezTo>
                  <a:cubicBezTo>
                    <a:pt x="626533" y="2910417"/>
                    <a:pt x="524933" y="2887133"/>
                    <a:pt x="393700" y="2819400"/>
                  </a:cubicBezTo>
                  <a:cubicBezTo>
                    <a:pt x="262467" y="2751667"/>
                    <a:pt x="0" y="2514600"/>
                    <a:pt x="0" y="2514600"/>
                  </a:cubicBezTo>
                </a:path>
              </a:pathLst>
            </a:custGeom>
            <a:ln w="127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73025" y="3066176"/>
            <a:ext cx="3965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In most atoms, </a:t>
            </a:r>
            <a:r>
              <a:rPr lang="en-US" sz="2000" dirty="0">
                <a:latin typeface="Times New Roman"/>
                <a:cs typeface="Times New Roman"/>
              </a:rPr>
              <a:t>approximately the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same number of electrons spin in one direction as the other</a:t>
            </a:r>
            <a:r>
              <a:rPr lang="en-US" sz="2000" dirty="0">
                <a:latin typeface="Times New Roman"/>
                <a:cs typeface="Times New Roman"/>
              </a:rPr>
              <a:t>, but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in</a:t>
            </a:r>
            <a:r>
              <a:rPr lang="en-US" sz="2000" dirty="0">
                <a:latin typeface="Times New Roman"/>
                <a:cs typeface="Times New Roman"/>
              </a:rPr>
              <a:t> certain atoms (the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ferromagnetic</a:t>
            </a:r>
            <a:r>
              <a:rPr lang="en-US" sz="2000" dirty="0">
                <a:latin typeface="Times New Roman"/>
                <a:cs typeface="Times New Roman"/>
              </a:rPr>
              <a:t> ones), they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spin</a:t>
            </a:r>
            <a:r>
              <a:rPr lang="en-US" sz="2000" dirty="0">
                <a:latin typeface="Times New Roman"/>
                <a:cs typeface="Times New Roman"/>
              </a:rPr>
              <a:t> considerably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more in one direction than the other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endParaRPr lang="en-US" sz="2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022" y="5097999"/>
            <a:ext cx="8893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The most prominent </a:t>
            </a:r>
            <a:r>
              <a:rPr lang="en-US" sz="2000" dirty="0">
                <a:latin typeface="Times New Roman"/>
                <a:cs typeface="Times New Roman"/>
              </a:rPr>
              <a:t>example of a ferromagnetic material is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iron</a:t>
            </a:r>
            <a:r>
              <a:rPr lang="en-US" sz="2000" dirty="0">
                <a:latin typeface="Times New Roman"/>
                <a:cs typeface="Times New Roman"/>
              </a:rPr>
              <a:t>, with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six more electrons spinning in one direction than the other</a:t>
            </a:r>
            <a:r>
              <a:rPr lang="en-US" sz="2000" dirty="0">
                <a:latin typeface="Times New Roman"/>
                <a:cs typeface="Times New Roman"/>
              </a:rPr>
              <a:t>.  As such,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EACH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IRON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ATOM IS A MINI-MAGNET UNTO ITSELF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endParaRPr lang="en-US" sz="2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018245" y="2148938"/>
            <a:ext cx="840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electron</a:t>
            </a:r>
            <a:endParaRPr lang="en-US" sz="2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025" y="2017457"/>
            <a:ext cx="3816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An atom’s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spin quantum number </a:t>
            </a:r>
            <a:r>
              <a:rPr lang="en-US" sz="2000" dirty="0">
                <a:latin typeface="Times New Roman"/>
                <a:cs typeface="Times New Roman"/>
              </a:rPr>
              <a:t>highlights the fact that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electrons spin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up</a:t>
            </a:r>
            <a:r>
              <a:rPr lang="en-US" sz="2000" dirty="0">
                <a:latin typeface="Times New Roman"/>
                <a:cs typeface="Times New Roman"/>
              </a:rPr>
              <a:t> or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down</a:t>
            </a:r>
            <a:r>
              <a:rPr lang="en-US" sz="2000" dirty="0">
                <a:latin typeface="Times New Roman"/>
                <a:cs typeface="Times New Roman"/>
              </a:rPr>
              <a:t>, depending.</a:t>
            </a:r>
            <a:endParaRPr lang="en-US" sz="2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24436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65" grpId="0"/>
      <p:bldP spid="66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6" descr="magdom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501846"/>
            <a:ext cx="3403600" cy="214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4839" name="Picture 7" descr="magdom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00246"/>
            <a:ext cx="336257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4000" y="218284"/>
            <a:ext cx="8636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So how can </a:t>
            </a:r>
            <a:r>
              <a:rPr lang="en-US" sz="2000" dirty="0">
                <a:latin typeface="Times New Roman"/>
                <a:cs typeface="Times New Roman"/>
              </a:rPr>
              <a:t>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piece of iron </a:t>
            </a:r>
            <a:r>
              <a:rPr lang="en-US" sz="2000" i="1" dirty="0">
                <a:solidFill>
                  <a:srgbClr val="008000"/>
                </a:solidFill>
                <a:latin typeface="Times New Roman"/>
                <a:cs typeface="Times New Roman"/>
              </a:rPr>
              <a:t>be magnetic under some conditions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and not under other conditions </a:t>
            </a:r>
            <a:r>
              <a:rPr lang="en-US" sz="2000" dirty="0">
                <a:latin typeface="Times New Roman"/>
                <a:cs typeface="Times New Roman"/>
              </a:rPr>
              <a:t>(there are, after all, iron nails that do not exhibit magnetic characteristics at all).  (The explanation is called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Ampere’s Theory of Magnetism</a:t>
            </a:r>
            <a:r>
              <a:rPr lang="en-US" sz="2000" i="1" dirty="0">
                <a:latin typeface="Times New Roman"/>
                <a:cs typeface="Times New Roman"/>
              </a:rPr>
              <a:t>.</a:t>
            </a:r>
            <a:r>
              <a:rPr lang="en-US" sz="2000" dirty="0">
                <a:latin typeface="Times New Roman"/>
                <a:cs typeface="Times New Roman"/>
              </a:rPr>
              <a:t>)</a:t>
            </a:r>
            <a:endParaRPr lang="en-US" sz="2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399" y="1335884"/>
            <a:ext cx="8407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Enter the magnetic domain.  </a:t>
            </a:r>
            <a:r>
              <a:rPr lang="en-US" sz="2000" dirty="0">
                <a:latin typeface="Times New Roman"/>
                <a:cs typeface="Times New Roman"/>
              </a:rPr>
              <a:t>What happens is this: 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Atoms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within irregular,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microscopic regions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called domains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align</a:t>
            </a:r>
            <a:r>
              <a:rPr lang="en-US" sz="2000" dirty="0">
                <a:latin typeface="Times New Roman"/>
                <a:cs typeface="Times New Roman"/>
              </a:rPr>
              <a:t> themselves so that all of their magnetic fields are in the same direction.</a:t>
            </a:r>
            <a:endParaRPr lang="en-US" sz="2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000" y="2389984"/>
            <a:ext cx="8686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When the domains </a:t>
            </a:r>
            <a:r>
              <a:rPr lang="en-US" sz="2000" dirty="0">
                <a:latin typeface="Times New Roman"/>
                <a:cs typeface="Times New Roman"/>
              </a:rPr>
              <a:t>are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themselves aligned</a:t>
            </a:r>
            <a:r>
              <a:rPr lang="en-US" sz="2000" dirty="0">
                <a:latin typeface="Times New Roman"/>
                <a:cs typeface="Times New Roman"/>
              </a:rPr>
              <a:t>,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material acts like a magnet</a:t>
            </a:r>
            <a:r>
              <a:rPr lang="en-US" sz="2000" dirty="0">
                <a:latin typeface="Times New Roman"/>
                <a:cs typeface="Times New Roman"/>
              </a:rPr>
              <a:t>.  When the domains are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NOT aligned</a:t>
            </a:r>
            <a:r>
              <a:rPr lang="en-US" sz="2000" dirty="0">
                <a:latin typeface="Times New Roman"/>
                <a:cs typeface="Times New Roman"/>
              </a:rPr>
              <a:t>, the </a:t>
            </a:r>
            <a:r>
              <a:rPr lang="en-US" sz="2000" i="1" dirty="0">
                <a:solidFill>
                  <a:srgbClr val="008000"/>
                </a:solidFill>
                <a:latin typeface="Times New Roman"/>
                <a:cs typeface="Times New Roman"/>
              </a:rPr>
              <a:t>net magnetic effect is lost </a:t>
            </a:r>
            <a:r>
              <a:rPr lang="en-US" sz="2000" dirty="0">
                <a:latin typeface="Times New Roman"/>
                <a:cs typeface="Times New Roman"/>
              </a:rPr>
              <a:t>(in some cases, all that is needed to de-magnetize a magnetic is to have thermal agitation shake the domains out of alignment).  In any case, the first sketch below is without alignment, the second with alignment.</a:t>
            </a:r>
            <a:endParaRPr lang="en-US" sz="2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900" y="41228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pple Chancery"/>
                <a:cs typeface="Apple Chancery"/>
              </a:rPr>
              <a:t>domains unaligned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Times New Roman"/>
                <a:cs typeface="Times New Roman"/>
              </a:rPr>
              <a:t>(not realistic rendering)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394201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pple Chancery"/>
                <a:cs typeface="Apple Chancery"/>
              </a:rPr>
              <a:t>domains aligned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3764670"/>
            <a:ext cx="1854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</a:rPr>
              <a:t>sketches courtesy of Mr. White</a:t>
            </a:r>
            <a:endParaRPr lang="en-US" sz="1600" dirty="0">
              <a:solidFill>
                <a:srgbClr val="0000FF"/>
              </a:solidFill>
              <a:latin typeface="Apple Chancery"/>
              <a:cs typeface="Apple Chancery"/>
            </a:endParaRPr>
          </a:p>
        </p:txBody>
      </p:sp>
      <p:sp>
        <p:nvSpPr>
          <p:cNvPr id="11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 dirty="0"/>
          </a:p>
        </p:txBody>
      </p:sp>
      <p:sp>
        <p:nvSpPr>
          <p:cNvPr id="12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12.)</a:t>
            </a:r>
          </a:p>
        </p:txBody>
      </p:sp>
    </p:spTree>
    <p:extLst>
      <p:ext uri="{BB962C8B-B14F-4D97-AF65-F5344CB8AC3E}">
        <p14:creationId xmlns:p14="http://schemas.microsoft.com/office/powerpoint/2010/main" val="9910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0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3 Types of Magnetism</a:t>
            </a:r>
          </a:p>
        </p:txBody>
      </p:sp>
      <p:sp>
        <p:nvSpPr>
          <p:cNvPr id="78851" name="Text Box 1027"/>
          <p:cNvSpPr txBox="1">
            <a:spLocks noChangeArrowheads="1"/>
          </p:cNvSpPr>
          <p:nvPr/>
        </p:nvSpPr>
        <p:spPr bwMode="auto">
          <a:xfrm>
            <a:off x="304800" y="1219200"/>
            <a:ext cx="8534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i="1" dirty="0">
                <a:solidFill>
                  <a:srgbClr val="FF0000"/>
                </a:solidFill>
                <a:latin typeface="Apple Chancery"/>
                <a:cs typeface="Apple Chancery"/>
              </a:rPr>
              <a:t>Ferromagnetism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- material has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permanent </a:t>
            </a:r>
            <a:r>
              <a:rPr lang="ja-JP" alt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“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magnetic moment,</a:t>
            </a:r>
            <a:r>
              <a:rPr lang="ja-JP" alt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”</a:t>
            </a:r>
            <a:r>
              <a:rPr lang="en-US" sz="2000" dirty="0">
                <a:latin typeface="Times New Roman"/>
                <a:cs typeface="Times New Roman"/>
              </a:rPr>
              <a:t> due to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microscopic </a:t>
            </a:r>
            <a:r>
              <a:rPr lang="ja-JP" alt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“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domains</a:t>
            </a:r>
            <a:r>
              <a:rPr lang="ja-JP" alt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”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in which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moments are aligned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i="1" dirty="0" err="1">
                <a:solidFill>
                  <a:srgbClr val="FF0000"/>
                </a:solidFill>
                <a:latin typeface="Apple Chancery"/>
                <a:cs typeface="Apple Chancery"/>
              </a:rPr>
              <a:t>Paramagnetism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- materials has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small magnetic susceptibility</a:t>
            </a:r>
            <a:r>
              <a:rPr lang="en-US" sz="2000" dirty="0">
                <a:latin typeface="Times New Roman"/>
                <a:cs typeface="Times New Roman"/>
              </a:rPr>
              <a:t>, that only becomes evident when placed in an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external magnetic field.</a:t>
            </a:r>
          </a:p>
          <a:p>
            <a:pPr>
              <a:spcBef>
                <a:spcPct val="50000"/>
              </a:spcBef>
            </a:pPr>
            <a:r>
              <a:rPr lang="en-US" sz="2000" i="1" dirty="0">
                <a:solidFill>
                  <a:srgbClr val="FF0000"/>
                </a:solidFill>
                <a:latin typeface="Apple Chancery"/>
                <a:cs typeface="Apple Chancery"/>
              </a:rPr>
              <a:t>Diamagnetism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- material does </a:t>
            </a:r>
            <a:r>
              <a:rPr lang="en-US" sz="2000" u="sng" dirty="0">
                <a:solidFill>
                  <a:srgbClr val="0000FF"/>
                </a:solidFill>
                <a:latin typeface="Times New Roman"/>
                <a:cs typeface="Times New Roman"/>
              </a:rPr>
              <a:t>not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have permanent magnetic moments</a:t>
            </a:r>
            <a:r>
              <a:rPr lang="en-US" sz="2000" dirty="0">
                <a:latin typeface="Times New Roman"/>
                <a:cs typeface="Times New Roman"/>
              </a:rPr>
              <a:t>. In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presence of an external magnetic field</a:t>
            </a:r>
            <a:r>
              <a:rPr lang="en-US" sz="2000" dirty="0">
                <a:latin typeface="Times New Roman"/>
                <a:cs typeface="Times New Roman"/>
              </a:rPr>
              <a:t>,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weak magnetic moment is induced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in a direction opposite to the external field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5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13.)</a:t>
            </a:r>
          </a:p>
        </p:txBody>
      </p:sp>
    </p:spTree>
    <p:extLst>
      <p:ext uri="{BB962C8B-B14F-4D97-AF65-F5344CB8AC3E}">
        <p14:creationId xmlns:p14="http://schemas.microsoft.com/office/powerpoint/2010/main" val="1649244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righthandrulephoto(myhand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3543512"/>
            <a:ext cx="4010801" cy="300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73025" y="50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Magnetic Force</a:t>
            </a:r>
            <a:endParaRPr lang="en-US" sz="3600" dirty="0">
              <a:latin typeface="Apple Chancery"/>
              <a:cs typeface="Apple Chancery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838200"/>
            <a:ext cx="662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800">
              <a:latin typeface="Times" charset="0"/>
            </a:endParaRPr>
          </a:p>
        </p:txBody>
      </p:sp>
      <p:sp>
        <p:nvSpPr>
          <p:cNvPr id="6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 dirty="0"/>
          </a:p>
        </p:txBody>
      </p:sp>
      <p:sp>
        <p:nvSpPr>
          <p:cNvPr id="7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14.)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3825" y="891384"/>
            <a:ext cx="8893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When charge moves </a:t>
            </a:r>
            <a:r>
              <a:rPr lang="en-US" sz="2000" dirty="0">
                <a:latin typeface="Times New Roman"/>
                <a:cs typeface="Times New Roman"/>
              </a:rPr>
              <a:t>through a magnetic field, it may or may not feel a force, depending upon its motion.  If present, that force will be: </a:t>
            </a:r>
            <a:endParaRPr lang="en-US" sz="2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595745"/>
              </p:ext>
            </p:extLst>
          </p:nvPr>
        </p:nvGraphicFramePr>
        <p:xfrm>
          <a:off x="3454400" y="1733551"/>
          <a:ext cx="14732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770" name="Equation" r:id="rId5" imgW="609600" imgH="228600" progId="Equation.DSMT4">
                  <p:embed/>
                </p:oleObj>
              </mc:Choice>
              <mc:Fallback>
                <p:oleObj name="Equation" r:id="rId5" imgW="609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54400" y="1733551"/>
                        <a:ext cx="14732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36255" y="2381693"/>
            <a:ext cx="8480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The magnitude </a:t>
            </a:r>
            <a:r>
              <a:rPr lang="en-US" sz="2000" dirty="0">
                <a:latin typeface="Times New Roman"/>
                <a:cs typeface="Times New Roman"/>
              </a:rPr>
              <a:t>is                                  , where </a:t>
            </a:r>
            <a:r>
              <a:rPr lang="en-US" sz="2000" i="1" dirty="0">
                <a:latin typeface="Times New Roman"/>
                <a:cs typeface="Times New Roman"/>
              </a:rPr>
              <a:t>q </a:t>
            </a:r>
            <a:r>
              <a:rPr lang="en-US" sz="2000" dirty="0">
                <a:latin typeface="Times New Roman"/>
                <a:cs typeface="Times New Roman"/>
              </a:rPr>
              <a:t>is the size of the charge,       </a:t>
            </a:r>
          </a:p>
          <a:p>
            <a:r>
              <a:rPr lang="en-US" sz="2000" dirty="0">
                <a:latin typeface="Times New Roman"/>
                <a:cs typeface="Times New Roman"/>
              </a:rPr>
              <a:t>      is the magnitude of the velocity vector,        is the magnitude of the magnetic field and     is the angle between the line of the two vectors. </a:t>
            </a:r>
            <a:endParaRPr lang="en-US" sz="2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024831"/>
              </p:ext>
            </p:extLst>
          </p:nvPr>
        </p:nvGraphicFramePr>
        <p:xfrm>
          <a:off x="2486025" y="2273301"/>
          <a:ext cx="2141218" cy="563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771" name="Equation" r:id="rId7" imgW="723900" imgH="190500" progId="Equation.DSMT4">
                  <p:embed/>
                </p:oleObj>
              </mc:Choice>
              <mc:Fallback>
                <p:oleObj name="Equation" r:id="rId7" imgW="7239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86025" y="2273301"/>
                        <a:ext cx="2141218" cy="563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392007"/>
              </p:ext>
            </p:extLst>
          </p:nvPr>
        </p:nvGraphicFramePr>
        <p:xfrm>
          <a:off x="625154" y="2570874"/>
          <a:ext cx="41275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772" name="Equation" r:id="rId9" imgW="139700" imgH="177800" progId="Equation.DSMT4">
                  <p:embed/>
                </p:oleObj>
              </mc:Choice>
              <mc:Fallback>
                <p:oleObj name="Equation" r:id="rId9" imgW="1397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5154" y="2570874"/>
                        <a:ext cx="412750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769991"/>
              </p:ext>
            </p:extLst>
          </p:nvPr>
        </p:nvGraphicFramePr>
        <p:xfrm>
          <a:off x="5033963" y="2576513"/>
          <a:ext cx="44926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773" name="Equation" r:id="rId11" imgW="152400" imgH="177800" progId="Equation.DSMT4">
                  <p:embed/>
                </p:oleObj>
              </mc:Choice>
              <mc:Fallback>
                <p:oleObj name="Equation" r:id="rId11" imgW="1524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33963" y="2576513"/>
                        <a:ext cx="449262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628810"/>
              </p:ext>
            </p:extLst>
          </p:nvPr>
        </p:nvGraphicFramePr>
        <p:xfrm>
          <a:off x="1571625" y="3034705"/>
          <a:ext cx="244475" cy="342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774" name="Equation" r:id="rId13" imgW="127000" imgH="177800" progId="Equation.DSMT4">
                  <p:embed/>
                </p:oleObj>
              </mc:Choice>
              <mc:Fallback>
                <p:oleObj name="Equation" r:id="rId13" imgW="1270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71625" y="3034705"/>
                        <a:ext cx="244475" cy="342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36255" y="3543512"/>
            <a:ext cx="3349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The direction </a:t>
            </a:r>
            <a:r>
              <a:rPr lang="en-US" sz="2000" dirty="0">
                <a:latin typeface="Times New Roman"/>
                <a:cs typeface="Times New Roman"/>
              </a:rPr>
              <a:t>is determined using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right-hand rule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endParaRPr lang="en-US" sz="2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49500" y="5977374"/>
            <a:ext cx="1854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</a:rPr>
              <a:t>sketch courtesy of Mr. White</a:t>
            </a:r>
            <a:endParaRPr lang="en-US" sz="1600" dirty="0">
              <a:solidFill>
                <a:srgbClr val="0000FF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190058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685800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Example 1: </a:t>
            </a:r>
            <a:r>
              <a:rPr lang="en-US" sz="1800" dirty="0">
                <a:latin typeface="Times New Roman"/>
                <a:ea typeface="ＭＳ Ｐゴシック" charset="0"/>
                <a:cs typeface="Times New Roman"/>
              </a:rPr>
              <a:t>(courtesy of Mr. White)</a:t>
            </a:r>
            <a:endParaRPr lang="en-US" sz="2800" dirty="0">
              <a:latin typeface="Apple Chancery"/>
              <a:ea typeface="ＭＳ Ｐゴシック" charset="0"/>
              <a:cs typeface="Apple Chancery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57200" y="685800"/>
            <a:ext cx="8521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Identify the missing </a:t>
            </a:r>
            <a:r>
              <a:rPr lang="en-US" sz="2000" dirty="0">
                <a:latin typeface="Times New Roman"/>
                <a:cs typeface="Times New Roman"/>
              </a:rPr>
              <a:t>vector in these diagrams.  Assume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red </a:t>
            </a:r>
            <a:r>
              <a:rPr lang="en-US" sz="2000" dirty="0">
                <a:latin typeface="Times New Roman"/>
                <a:cs typeface="Times New Roman"/>
              </a:rPr>
              <a:t>signifies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negative charges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>
                <a:solidFill>
                  <a:srgbClr val="3366FF"/>
                </a:solidFill>
                <a:latin typeface="Times New Roman"/>
                <a:cs typeface="Times New Roman"/>
              </a:rPr>
              <a:t>blue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Times New Roman"/>
                <a:cs typeface="Times New Roman"/>
              </a:rPr>
              <a:t>positive charges</a:t>
            </a:r>
            <a:r>
              <a:rPr lang="en-US" sz="2000" dirty="0">
                <a:latin typeface="Times New Roman"/>
                <a:cs typeface="Times New Roman"/>
              </a:rPr>
              <a:t>.  The responses are in green </a:t>
            </a:r>
          </a:p>
        </p:txBody>
      </p:sp>
      <p:pic>
        <p:nvPicPr>
          <p:cNvPr id="604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21336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28800"/>
            <a:ext cx="14859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21336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22479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0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57600"/>
            <a:ext cx="21336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1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24200"/>
            <a:ext cx="22987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2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283200"/>
            <a:ext cx="21336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3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29200"/>
            <a:ext cx="22479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68300" y="2994680"/>
            <a:ext cx="635000" cy="523220"/>
            <a:chOff x="368300" y="2994680"/>
            <a:chExt cx="635000" cy="523220"/>
          </a:xfrm>
        </p:grpSpPr>
        <p:sp>
          <p:nvSpPr>
            <p:cNvPr id="2" name="Oval 1"/>
            <p:cNvSpPr/>
            <p:nvPr/>
          </p:nvSpPr>
          <p:spPr>
            <a:xfrm>
              <a:off x="723900" y="3124200"/>
              <a:ext cx="279400" cy="279400"/>
            </a:xfrm>
            <a:prstGeom prst="ellipse">
              <a:avLst/>
            </a:prstGeom>
            <a:noFill/>
            <a:ln w="1905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3927315"/>
                </p:ext>
              </p:extLst>
            </p:nvPr>
          </p:nvGraphicFramePr>
          <p:xfrm>
            <a:off x="819004" y="3213100"/>
            <a:ext cx="101746" cy="130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9544" name="Equation" r:id="rId12" imgW="88900" imgH="114300" progId="Equation.DSMT4">
                    <p:embed/>
                  </p:oleObj>
                </mc:Choice>
                <mc:Fallback>
                  <p:oleObj name="Equation" r:id="rId12" imgW="88900" imgH="114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819004" y="3213100"/>
                          <a:ext cx="101746" cy="1301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368300" y="2994680"/>
              <a:ext cx="3843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8000"/>
                  </a:solidFill>
                  <a:latin typeface="Times New Roman"/>
                  <a:cs typeface="Times New Roman"/>
                </a:rPr>
                <a:t>F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59100" y="2626380"/>
            <a:ext cx="635000" cy="523220"/>
            <a:chOff x="368300" y="2994680"/>
            <a:chExt cx="635000" cy="523220"/>
          </a:xfrm>
        </p:grpSpPr>
        <p:sp>
          <p:nvSpPr>
            <p:cNvPr id="19" name="Oval 18"/>
            <p:cNvSpPr/>
            <p:nvPr/>
          </p:nvSpPr>
          <p:spPr>
            <a:xfrm>
              <a:off x="723900" y="3124200"/>
              <a:ext cx="279400" cy="279400"/>
            </a:xfrm>
            <a:prstGeom prst="ellipse">
              <a:avLst/>
            </a:prstGeom>
            <a:noFill/>
            <a:ln w="1905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3927315"/>
                </p:ext>
              </p:extLst>
            </p:nvPr>
          </p:nvGraphicFramePr>
          <p:xfrm>
            <a:off x="819004" y="3213100"/>
            <a:ext cx="101746" cy="130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9545" name="Equation" r:id="rId14" imgW="88900" imgH="114300" progId="Equation.DSMT4">
                    <p:embed/>
                  </p:oleObj>
                </mc:Choice>
                <mc:Fallback>
                  <p:oleObj name="Equation" r:id="rId14" imgW="88900" imgH="114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819004" y="3213100"/>
                          <a:ext cx="101746" cy="1301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368300" y="2994680"/>
              <a:ext cx="3843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8000"/>
                  </a:solidFill>
                  <a:latin typeface="Times New Roman"/>
                  <a:cs typeface="Times New Roman"/>
                </a:rPr>
                <a:t>F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330450" y="5829300"/>
            <a:ext cx="635000" cy="523220"/>
            <a:chOff x="368300" y="2994680"/>
            <a:chExt cx="635000" cy="523220"/>
          </a:xfrm>
        </p:grpSpPr>
        <p:sp>
          <p:nvSpPr>
            <p:cNvPr id="27" name="Oval 26"/>
            <p:cNvSpPr/>
            <p:nvPr/>
          </p:nvSpPr>
          <p:spPr>
            <a:xfrm>
              <a:off x="723900" y="3124200"/>
              <a:ext cx="279400" cy="279400"/>
            </a:xfrm>
            <a:prstGeom prst="ellipse">
              <a:avLst/>
            </a:prstGeom>
            <a:noFill/>
            <a:ln w="1905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3927315"/>
                </p:ext>
              </p:extLst>
            </p:nvPr>
          </p:nvGraphicFramePr>
          <p:xfrm>
            <a:off x="819004" y="3213100"/>
            <a:ext cx="101746" cy="130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9546" name="Equation" r:id="rId15" imgW="88900" imgH="114300" progId="Equation.DSMT4">
                    <p:embed/>
                  </p:oleObj>
                </mc:Choice>
                <mc:Fallback>
                  <p:oleObj name="Equation" r:id="rId15" imgW="88900" imgH="114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819004" y="3213100"/>
                          <a:ext cx="101746" cy="1301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TextBox 28"/>
            <p:cNvSpPr txBox="1"/>
            <p:nvPr/>
          </p:nvSpPr>
          <p:spPr>
            <a:xfrm>
              <a:off x="368300" y="2994680"/>
              <a:ext cx="3843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8000"/>
                  </a:solidFill>
                  <a:latin typeface="Times New Roman"/>
                  <a:cs typeface="Times New Roman"/>
                </a:rPr>
                <a:t>F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49900" y="2519690"/>
            <a:ext cx="635000" cy="523220"/>
            <a:chOff x="5549900" y="2519690"/>
            <a:chExt cx="635000" cy="523220"/>
          </a:xfrm>
        </p:grpSpPr>
        <p:sp>
          <p:nvSpPr>
            <p:cNvPr id="23" name="Oval 22"/>
            <p:cNvSpPr/>
            <p:nvPr/>
          </p:nvSpPr>
          <p:spPr>
            <a:xfrm>
              <a:off x="5905500" y="2649210"/>
              <a:ext cx="279400" cy="279400"/>
            </a:xfrm>
            <a:prstGeom prst="ellipse">
              <a:avLst/>
            </a:prstGeom>
            <a:noFill/>
            <a:ln w="1905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549900" y="2519690"/>
              <a:ext cx="3843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8000"/>
                  </a:solidFill>
                  <a:latin typeface="Times New Roman"/>
                  <a:cs typeface="Times New Roman"/>
                </a:rPr>
                <a:t>v</a:t>
              </a:r>
            </a:p>
          </p:txBody>
        </p:sp>
        <p:cxnSp>
          <p:nvCxnSpPr>
            <p:cNvPr id="6" name="Straight Connector 5"/>
            <p:cNvCxnSpPr>
              <a:stCxn id="23" idx="3"/>
              <a:endCxn id="23" idx="7"/>
            </p:cNvCxnSpPr>
            <p:nvPr/>
          </p:nvCxnSpPr>
          <p:spPr>
            <a:xfrm flipV="1">
              <a:off x="5946417" y="2690127"/>
              <a:ext cx="197566" cy="197566"/>
            </a:xfrm>
            <a:prstGeom prst="line">
              <a:avLst/>
            </a:prstGeom>
            <a:ln w="19050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5940615" y="2692042"/>
              <a:ext cx="197566" cy="197566"/>
            </a:xfrm>
            <a:prstGeom prst="line">
              <a:avLst/>
            </a:prstGeom>
            <a:ln w="19050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Arrow Connector 8"/>
          <p:cNvCxnSpPr/>
          <p:nvPr/>
        </p:nvCxnSpPr>
        <p:spPr>
          <a:xfrm flipH="1" flipV="1">
            <a:off x="1016000" y="3816708"/>
            <a:ext cx="0" cy="10160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3409804" y="4132590"/>
            <a:ext cx="635000" cy="523220"/>
            <a:chOff x="5549900" y="2519690"/>
            <a:chExt cx="635000" cy="523220"/>
          </a:xfrm>
        </p:grpSpPr>
        <p:sp>
          <p:nvSpPr>
            <p:cNvPr id="38" name="Oval 37"/>
            <p:cNvSpPr/>
            <p:nvPr/>
          </p:nvSpPr>
          <p:spPr>
            <a:xfrm>
              <a:off x="5905500" y="2649210"/>
              <a:ext cx="279400" cy="279400"/>
            </a:xfrm>
            <a:prstGeom prst="ellipse">
              <a:avLst/>
            </a:prstGeom>
            <a:noFill/>
            <a:ln w="1905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549900" y="2519690"/>
              <a:ext cx="3843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8000"/>
                  </a:solidFill>
                  <a:latin typeface="Times New Roman"/>
                  <a:cs typeface="Times New Roman"/>
                </a:rPr>
                <a:t>F</a:t>
              </a:r>
            </a:p>
          </p:txBody>
        </p:sp>
        <p:cxnSp>
          <p:nvCxnSpPr>
            <p:cNvPr id="40" name="Straight Connector 39"/>
            <p:cNvCxnSpPr>
              <a:stCxn id="38" idx="3"/>
              <a:endCxn id="38" idx="7"/>
            </p:cNvCxnSpPr>
            <p:nvPr/>
          </p:nvCxnSpPr>
          <p:spPr>
            <a:xfrm flipV="1">
              <a:off x="5946417" y="2690127"/>
              <a:ext cx="197566" cy="197566"/>
            </a:xfrm>
            <a:prstGeom prst="line">
              <a:avLst/>
            </a:prstGeom>
            <a:ln w="19050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5940615" y="2692042"/>
              <a:ext cx="197566" cy="197566"/>
            </a:xfrm>
            <a:prstGeom prst="line">
              <a:avLst/>
            </a:prstGeom>
            <a:ln w="19050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635000" y="3552578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Times New Roman"/>
                <a:cs typeface="Times New Roman"/>
              </a:rPr>
              <a:t>F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5959117" y="4419600"/>
            <a:ext cx="1041400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016143" y="6177895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Times New Roman"/>
                <a:cs typeface="Times New Roman"/>
              </a:rPr>
              <a:t>F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381604" y="3966588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Times New Roman"/>
                <a:cs typeface="Times New Roman"/>
              </a:rPr>
              <a:t>v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6368904" y="5829300"/>
            <a:ext cx="0" cy="97029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 dirty="0"/>
          </a:p>
        </p:txBody>
      </p:sp>
      <p:sp>
        <p:nvSpPr>
          <p:cNvPr id="57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15.)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959725" y="1600200"/>
            <a:ext cx="1059584" cy="1584325"/>
            <a:chOff x="7959725" y="1600200"/>
            <a:chExt cx="1059584" cy="1584325"/>
          </a:xfrm>
        </p:grpSpPr>
        <p:sp>
          <p:nvSpPr>
            <p:cNvPr id="5" name="Oval 4"/>
            <p:cNvSpPr/>
            <p:nvPr/>
          </p:nvSpPr>
          <p:spPr>
            <a:xfrm>
              <a:off x="8193087" y="2079625"/>
              <a:ext cx="231775" cy="231775"/>
            </a:xfrm>
            <a:prstGeom prst="ellipse">
              <a:avLst/>
            </a:pr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7959725" y="1695450"/>
              <a:ext cx="0" cy="1149350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8191500" y="1695450"/>
              <a:ext cx="0" cy="1149350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8423275" y="1695450"/>
              <a:ext cx="0" cy="1149350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8655050" y="1695450"/>
              <a:ext cx="0" cy="1149350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8312150" y="2371725"/>
              <a:ext cx="0" cy="709285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8629358" y="1600200"/>
              <a:ext cx="3899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/>
                  <a:cs typeface="Times New Roman"/>
                </a:rPr>
                <a:t>B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316496" y="272286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/>
                  <a:cs typeface="Times New Roman"/>
                </a:rPr>
                <a:t>v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7451243" y="2574865"/>
            <a:ext cx="4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zip</a:t>
            </a:r>
          </a:p>
        </p:txBody>
      </p:sp>
    </p:spTree>
    <p:extLst>
      <p:ext uri="{BB962C8B-B14F-4D97-AF65-F5344CB8AC3E}">
        <p14:creationId xmlns:p14="http://schemas.microsoft.com/office/powerpoint/2010/main" val="49186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1" grpId="0"/>
      <p:bldP spid="52" grpId="0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0314"/>
            <a:ext cx="633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Apple Chancery"/>
                <a:cs typeface="Apple Chancery"/>
              </a:rPr>
              <a:t>Fine Print for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7494"/>
              </p:ext>
            </p:extLst>
          </p:nvPr>
        </p:nvGraphicFramePr>
        <p:xfrm>
          <a:off x="4870449" y="89120"/>
          <a:ext cx="1913467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351" name="Equation" r:id="rId4" imgW="609600" imgH="228600" progId="Equation.DSMT4">
                  <p:embed/>
                </p:oleObj>
              </mc:Choice>
              <mc:Fallback>
                <p:oleObj name="Equation" r:id="rId4" imgW="609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70449" y="89120"/>
                        <a:ext cx="1913467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5300" y="1066800"/>
            <a:ext cx="8394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pple Chancery"/>
                <a:cs typeface="Apple Chancery"/>
              </a:rPr>
              <a:t>The </a:t>
            </a:r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right-hand-rule </a:t>
            </a:r>
            <a:r>
              <a:rPr lang="en-US" sz="2000" dirty="0">
                <a:latin typeface="Times New Roman"/>
                <a:cs typeface="Times New Roman"/>
              </a:rPr>
              <a:t>determine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direction of force </a:t>
            </a:r>
            <a:r>
              <a:rPr lang="en-US" sz="2000" dirty="0">
                <a:latin typeface="Times New Roman"/>
                <a:cs typeface="Times New Roman"/>
              </a:rPr>
              <a:t>for a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positive charge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" y="1987610"/>
            <a:ext cx="83947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pple Chancery"/>
                <a:cs typeface="Apple Chancery"/>
              </a:rPr>
              <a:t>Magnetic forces </a:t>
            </a:r>
            <a:r>
              <a:rPr lang="en-US" sz="2000" dirty="0">
                <a:latin typeface="Times New Roman"/>
                <a:cs typeface="Times New Roman"/>
              </a:rPr>
              <a:t>are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centripetal forces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acting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perpendicular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to magnetic fields </a:t>
            </a:r>
            <a:r>
              <a:rPr lang="en-US" sz="2000" dirty="0">
                <a:latin typeface="Times New Roman"/>
                <a:cs typeface="Times New Roman"/>
              </a:rPr>
              <a:t>(whereas electric forces act along electric fields).  That means magnetic forces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DO NO WORK </a:t>
            </a:r>
            <a:r>
              <a:rPr lang="en-US" sz="2000" dirty="0">
                <a:latin typeface="Times New Roman"/>
                <a:cs typeface="Times New Roman"/>
              </a:rPr>
              <a:t>on charges that feel their effect.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3290957"/>
            <a:ext cx="839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pple Chancery"/>
                <a:cs typeface="Apple Chancery"/>
              </a:rPr>
              <a:t>Magnetic forces </a:t>
            </a:r>
            <a:r>
              <a:rPr lang="en-US" sz="2000" dirty="0">
                <a:latin typeface="Times New Roman"/>
                <a:cs typeface="Times New Roman"/>
              </a:rPr>
              <a:t>are experience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only by charges in motion</a:t>
            </a:r>
            <a:r>
              <a:rPr lang="en-US" sz="2000" dirty="0">
                <a:latin typeface="Times New Roman"/>
                <a:cs typeface="Times New Roman"/>
              </a:rPr>
              <a:t>.  </a:t>
            </a:r>
          </a:p>
        </p:txBody>
      </p:sp>
      <p:sp>
        <p:nvSpPr>
          <p:cNvPr id="13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 dirty="0"/>
          </a:p>
        </p:txBody>
      </p:sp>
      <p:sp>
        <p:nvSpPr>
          <p:cNvPr id="14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16.)</a:t>
            </a:r>
          </a:p>
        </p:txBody>
      </p:sp>
    </p:spTree>
    <p:extLst>
      <p:ext uri="{BB962C8B-B14F-4D97-AF65-F5344CB8AC3E}">
        <p14:creationId xmlns:p14="http://schemas.microsoft.com/office/powerpoint/2010/main" val="12653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 txBox="1">
            <a:spLocks noChangeArrowheads="1"/>
          </p:cNvSpPr>
          <p:nvPr/>
        </p:nvSpPr>
        <p:spPr>
          <a:xfrm>
            <a:off x="158749" y="380999"/>
            <a:ext cx="8864601" cy="12109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Example 2: </a:t>
            </a: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A proton </a:t>
            </a:r>
            <a:r>
              <a:rPr lang="en-US" sz="2000" dirty="0">
                <a:latin typeface="Times New Roman"/>
                <a:cs typeface="Times New Roman"/>
              </a:rPr>
              <a:t>moving upward with speed                   in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magnetic field </a:t>
            </a:r>
            <a:r>
              <a:rPr lang="en-US" sz="2000" dirty="0">
                <a:latin typeface="Times New Roman"/>
                <a:cs typeface="Times New Roman"/>
              </a:rPr>
              <a:t>feels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force</a:t>
            </a:r>
            <a:r>
              <a:rPr lang="en-US" sz="2000" dirty="0">
                <a:latin typeface="Times New Roman"/>
                <a:cs typeface="Times New Roman"/>
              </a:rPr>
              <a:t> of                   to 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west</a:t>
            </a:r>
            <a:r>
              <a:rPr lang="en-US" sz="2000" dirty="0">
                <a:latin typeface="Times New Roman"/>
                <a:cs typeface="Times New Roman"/>
              </a:rPr>
              <a:t>.  When moving horizontally to the north, it feels no force.  Find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magnitude and direction of the magnetic field </a:t>
            </a:r>
            <a:r>
              <a:rPr lang="en-US" sz="2000" dirty="0">
                <a:latin typeface="Times New Roman"/>
                <a:cs typeface="Times New Roman"/>
              </a:rPr>
              <a:t>in this region. </a:t>
            </a:r>
            <a:r>
              <a:rPr lang="en-US" sz="1800" dirty="0">
                <a:solidFill>
                  <a:srgbClr val="008000"/>
                </a:solidFill>
                <a:latin typeface="Times New Roman"/>
                <a:cs typeface="Times New Roman"/>
              </a:rPr>
              <a:t>(courtesy of Mr. White)</a:t>
            </a:r>
            <a:endParaRPr lang="en-US" sz="1800" dirty="0">
              <a:solidFill>
                <a:srgbClr val="008000"/>
              </a:solidFill>
              <a:latin typeface="Apple Chancery"/>
              <a:ea typeface="ＭＳ Ｐゴシック" charset="0"/>
              <a:cs typeface="Apple Chancery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396528"/>
              </p:ext>
            </p:extLst>
          </p:nvPr>
        </p:nvGraphicFramePr>
        <p:xfrm>
          <a:off x="5824318" y="362169"/>
          <a:ext cx="114617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831" name="Equation" r:id="rId4" imgW="685800" imgH="190500" progId="Equation.DSMT4">
                  <p:embed/>
                </p:oleObj>
              </mc:Choice>
              <mc:Fallback>
                <p:oleObj name="Equation" r:id="rId4" imgW="6858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24318" y="362169"/>
                        <a:ext cx="1146175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071067"/>
              </p:ext>
            </p:extLst>
          </p:nvPr>
        </p:nvGraphicFramePr>
        <p:xfrm>
          <a:off x="1816100" y="711199"/>
          <a:ext cx="112395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832" name="Equation" r:id="rId6" imgW="673100" imgH="190500" progId="Equation.DSMT4">
                  <p:embed/>
                </p:oleObj>
              </mc:Choice>
              <mc:Fallback>
                <p:oleObj name="Equation" r:id="rId6" imgW="6731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16100" y="711199"/>
                        <a:ext cx="112395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 dirty="0"/>
          </a:p>
        </p:txBody>
      </p:sp>
      <p:sp>
        <p:nvSpPr>
          <p:cNvPr id="9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17.)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5899" y="1784074"/>
            <a:ext cx="8103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Because no force </a:t>
            </a:r>
            <a:r>
              <a:rPr lang="en-US" sz="2000" dirty="0">
                <a:latin typeface="Times New Roman"/>
                <a:cs typeface="Times New Roman"/>
              </a:rPr>
              <a:t>is felt when the proton is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moving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northward</a:t>
            </a:r>
            <a:r>
              <a:rPr lang="en-US" sz="2000" i="1" dirty="0">
                <a:latin typeface="Times New Roman"/>
                <a:cs typeface="Times New Roman"/>
              </a:rPr>
              <a:t>,</a:t>
            </a:r>
            <a:r>
              <a:rPr lang="en-US" sz="2000" dirty="0">
                <a:latin typeface="Times New Roman"/>
                <a:cs typeface="Times New Roman"/>
              </a:rPr>
              <a:t>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magnetic field </a:t>
            </a:r>
            <a:r>
              <a:rPr lang="en-US" sz="2000" dirty="0">
                <a:latin typeface="Times New Roman"/>
                <a:cs typeface="Times New Roman"/>
              </a:rPr>
              <a:t>must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either</a:t>
            </a:r>
            <a:r>
              <a:rPr lang="en-US" sz="2000" dirty="0">
                <a:latin typeface="Times New Roman"/>
                <a:cs typeface="Times New Roman"/>
              </a:rPr>
              <a:t> be toward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north or</a:t>
            </a:r>
            <a:r>
              <a:rPr lang="en-US" sz="2000" dirty="0">
                <a:latin typeface="Times New Roman"/>
                <a:cs typeface="Times New Roman"/>
              </a:rPr>
              <a:t>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south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659573"/>
              </p:ext>
            </p:extLst>
          </p:nvPr>
        </p:nvGraphicFramePr>
        <p:xfrm>
          <a:off x="1411288" y="3904299"/>
          <a:ext cx="4264025" cy="248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833" name="Equation" r:id="rId8" imgW="2247900" imgH="1308100" progId="Equation.DSMT4">
                  <p:embed/>
                </p:oleObj>
              </mc:Choice>
              <mc:Fallback>
                <p:oleObj name="Equation" r:id="rId8" imgW="2247900" imgH="1308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11288" y="3904299"/>
                        <a:ext cx="4264025" cy="2484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7505700" y="2734964"/>
            <a:ext cx="0" cy="13036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 flipV="1">
            <a:off x="7493000" y="2722264"/>
            <a:ext cx="0" cy="13036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927870"/>
              </p:ext>
            </p:extLst>
          </p:nvPr>
        </p:nvGraphicFramePr>
        <p:xfrm>
          <a:off x="7131050" y="2590501"/>
          <a:ext cx="3143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834" name="Equation" r:id="rId10" imgW="165100" imgH="152400" progId="Equation.DSMT4">
                  <p:embed/>
                </p:oleObj>
              </mc:Choice>
              <mc:Fallback>
                <p:oleObj name="Equation" r:id="rId10" imgW="1651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131050" y="2590501"/>
                        <a:ext cx="314325" cy="28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024968"/>
              </p:ext>
            </p:extLst>
          </p:nvPr>
        </p:nvGraphicFramePr>
        <p:xfrm>
          <a:off x="6600825" y="3421063"/>
          <a:ext cx="3619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835" name="Equation" r:id="rId12" imgW="190500" imgH="152400" progId="Equation.DSMT4">
                  <p:embed/>
                </p:oleObj>
              </mc:Choice>
              <mc:Fallback>
                <p:oleObj name="Equation" r:id="rId12" imgW="1905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00825" y="3421063"/>
                        <a:ext cx="361950" cy="28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15899" y="2542760"/>
            <a:ext cx="5746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Reverse engineering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right-hand-rule </a:t>
            </a:r>
            <a:r>
              <a:rPr lang="en-US" sz="2000" dirty="0">
                <a:latin typeface="Times New Roman"/>
                <a:cs typeface="Times New Roman"/>
              </a:rPr>
              <a:t>suggests if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field</a:t>
            </a:r>
            <a:r>
              <a:rPr lang="en-US" sz="2000" dirty="0">
                <a:latin typeface="Times New Roman"/>
                <a:cs typeface="Times New Roman"/>
              </a:rPr>
              <a:t> is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to the north*</a:t>
            </a:r>
            <a:r>
              <a:rPr lang="en-US" sz="2000" dirty="0">
                <a:latin typeface="Times New Roman"/>
                <a:cs typeface="Times New Roman"/>
              </a:rPr>
              <a:t>,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velocity vector </a:t>
            </a:r>
            <a:r>
              <a:rPr lang="en-US" sz="2000" dirty="0">
                <a:latin typeface="Times New Roman"/>
                <a:cs typeface="Times New Roman"/>
              </a:rPr>
              <a:t>would have to be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out of the page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to generate a force to the </a:t>
            </a:r>
            <a:r>
              <a:rPr lang="en-US" sz="2000" i="1" dirty="0">
                <a:latin typeface="Times New Roman"/>
                <a:cs typeface="Times New Roman"/>
              </a:rPr>
              <a:t>west, </a:t>
            </a:r>
            <a:r>
              <a:rPr lang="en-US" sz="2000" dirty="0">
                <a:latin typeface="Times New Roman"/>
                <a:cs typeface="Times New Roman"/>
              </a:rPr>
              <a:t>with a magnitude of: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49949" y="5010518"/>
            <a:ext cx="2873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*Note that if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field</a:t>
            </a:r>
            <a:r>
              <a:rPr lang="en-US" sz="2000" dirty="0">
                <a:latin typeface="Times New Roman"/>
                <a:cs typeface="Times New Roman"/>
              </a:rPr>
              <a:t> was to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south</a:t>
            </a:r>
            <a:r>
              <a:rPr lang="en-US" sz="2000" dirty="0">
                <a:latin typeface="Times New Roman"/>
                <a:cs typeface="Times New Roman"/>
              </a:rPr>
              <a:t>,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velocity vector </a:t>
            </a:r>
            <a:r>
              <a:rPr lang="en-US" sz="2000" dirty="0">
                <a:latin typeface="Times New Roman"/>
                <a:cs typeface="Times New Roman"/>
              </a:rPr>
              <a:t>would be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into the page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328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 dirty="0"/>
          </a:p>
        </p:txBody>
      </p:sp>
      <p:sp>
        <p:nvSpPr>
          <p:cNvPr id="9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18.)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8943" y="543580"/>
            <a:ext cx="8695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Example 3:  A charge q</a:t>
            </a:r>
            <a:r>
              <a:rPr lang="en-US" sz="2800" i="1" dirty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of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mass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en-US" sz="2000" dirty="0">
                <a:latin typeface="Times New Roman"/>
                <a:cs typeface="Times New Roman"/>
              </a:rPr>
              <a:t> is moving with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constant velocity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at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right angles to</a:t>
            </a:r>
            <a:r>
              <a:rPr lang="en-US" sz="2000" dirty="0">
                <a:latin typeface="Times New Roman"/>
                <a:cs typeface="Times New Roman"/>
              </a:rPr>
              <a:t>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magnetic field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lang="en-US" sz="2000" dirty="0">
                <a:latin typeface="Times New Roman"/>
                <a:cs typeface="Times New Roman"/>
              </a:rPr>
              <a:t>.  </a:t>
            </a:r>
            <a:r>
              <a:rPr lang="en-US" dirty="0">
                <a:latin typeface="Times New Roman"/>
                <a:cs typeface="Times New Roman"/>
              </a:rPr>
              <a:t>(idea courtesy of Mr. White)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899" y="1374577"/>
            <a:ext cx="8103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a.) What kind of motion </a:t>
            </a:r>
            <a:r>
              <a:rPr lang="en-US" sz="2000" dirty="0">
                <a:latin typeface="Times New Roman"/>
                <a:cs typeface="Times New Roman"/>
              </a:rPr>
              <a:t>will it execute?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1670050"/>
            <a:ext cx="28194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05405" y="1796774"/>
            <a:ext cx="4787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Because magnetic forces </a:t>
            </a:r>
            <a:r>
              <a:rPr lang="en-US" sz="2000" dirty="0">
                <a:latin typeface="Times New Roman"/>
                <a:cs typeface="Times New Roman"/>
              </a:rPr>
              <a:t>are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centripetal</a:t>
            </a:r>
            <a:r>
              <a:rPr lang="en-US" sz="2000" dirty="0">
                <a:latin typeface="Times New Roman"/>
                <a:cs typeface="Times New Roman"/>
              </a:rPr>
              <a:t>, the mass will follow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circular path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900" y="2786917"/>
            <a:ext cx="4781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b.) What is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radius of the motion’s path</a:t>
            </a:r>
            <a:r>
              <a:rPr lang="en-US" sz="2000" dirty="0">
                <a:latin typeface="Times New Roman"/>
                <a:cs typeface="Times New Roman"/>
              </a:rPr>
              <a:t>?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690354"/>
              </p:ext>
            </p:extLst>
          </p:nvPr>
        </p:nvGraphicFramePr>
        <p:xfrm>
          <a:off x="2146301" y="3496469"/>
          <a:ext cx="3084513" cy="217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4421" name="Equation" r:id="rId5" imgW="1625600" imgH="1143000" progId="Equation.DSMT4">
                  <p:embed/>
                </p:oleObj>
              </mc:Choice>
              <mc:Fallback>
                <p:oleObj name="Equation" r:id="rId5" imgW="162560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46301" y="3496469"/>
                        <a:ext cx="3084513" cy="2170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793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536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Lorentz Relationship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300" y="1709867"/>
            <a:ext cx="839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When both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magnetic and electric forces act</a:t>
            </a:r>
            <a:r>
              <a:rPr lang="en-US" sz="2000" dirty="0">
                <a:latin typeface="Times New Roman"/>
                <a:cs typeface="Times New Roman"/>
              </a:rPr>
              <a:t>, the relationship looks like: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477284"/>
              </p:ext>
            </p:extLst>
          </p:nvPr>
        </p:nvGraphicFramePr>
        <p:xfrm>
          <a:off x="3149600" y="2579786"/>
          <a:ext cx="2052638" cy="885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2370" name="Equation" r:id="rId4" imgW="1028700" imgH="444500" progId="Equation.DSMT4">
                  <p:embed/>
                </p:oleObj>
              </mc:Choice>
              <mc:Fallback>
                <p:oleObj name="Equation" r:id="rId4" imgW="10287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49600" y="2579786"/>
                        <a:ext cx="2052638" cy="885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 dirty="0"/>
          </a:p>
        </p:txBody>
      </p:sp>
      <p:sp>
        <p:nvSpPr>
          <p:cNvPr id="14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19.)</a:t>
            </a:r>
          </a:p>
        </p:txBody>
      </p:sp>
    </p:spTree>
    <p:extLst>
      <p:ext uri="{BB962C8B-B14F-4D97-AF65-F5344CB8AC3E}">
        <p14:creationId xmlns:p14="http://schemas.microsoft.com/office/powerpoint/2010/main" val="297103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263786" y="100718"/>
            <a:ext cx="8637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pple Chancery"/>
                <a:cs typeface="Apple Chancery"/>
              </a:rPr>
              <a:t>Relativity and Magnetism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18973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2.)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76650" y="982953"/>
            <a:ext cx="8761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--Newton’s Classical Mechanics </a:t>
            </a:r>
            <a:r>
              <a:rPr lang="en-US" sz="2000" dirty="0">
                <a:latin typeface="Times New Roman"/>
                <a:cs typeface="Times New Roman"/>
              </a:rPr>
              <a:t>demands that 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speed of light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depend upon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relative motion </a:t>
            </a:r>
            <a:r>
              <a:rPr lang="en-US" sz="2000" dirty="0">
                <a:latin typeface="Times New Roman"/>
                <a:cs typeface="Times New Roman"/>
              </a:rPr>
              <a:t>between the </a:t>
            </a:r>
            <a:r>
              <a:rPr lang="en-US" sz="2000" i="1" dirty="0">
                <a:latin typeface="Times New Roman"/>
                <a:cs typeface="Times New Roman"/>
              </a:rPr>
              <a:t>frame of reference </a:t>
            </a:r>
            <a:r>
              <a:rPr lang="en-US" sz="2000" dirty="0">
                <a:latin typeface="Times New Roman"/>
                <a:cs typeface="Times New Roman"/>
              </a:rPr>
              <a:t>of the light source and the observer’s frame (think of about a passing car’s speed on the freeway—how fast it passes you depends upon how fast </a:t>
            </a:r>
            <a:r>
              <a:rPr lang="en-US" sz="2000" i="1" dirty="0">
                <a:latin typeface="Times New Roman"/>
                <a:cs typeface="Times New Roman"/>
              </a:rPr>
              <a:t>you </a:t>
            </a:r>
            <a:r>
              <a:rPr lang="en-US" sz="2000" dirty="0">
                <a:latin typeface="Times New Roman"/>
                <a:cs typeface="Times New Roman"/>
              </a:rPr>
              <a:t>are going).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6650" y="2303115"/>
            <a:ext cx="8624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--Yet because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alternating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magnetic fields </a:t>
            </a:r>
            <a:r>
              <a:rPr lang="en-US" sz="2000" dirty="0">
                <a:latin typeface="Times New Roman"/>
                <a:cs typeface="Times New Roman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B-</a:t>
            </a:r>
            <a:r>
              <a:rPr lang="en-US" sz="2000" dirty="0" err="1">
                <a:solidFill>
                  <a:srgbClr val="FF0000"/>
                </a:solidFill>
                <a:latin typeface="Times New Roman"/>
                <a:cs typeface="Times New Roman"/>
              </a:rPr>
              <a:t>flds</a:t>
            </a:r>
            <a:r>
              <a:rPr lang="en-US" sz="2000" dirty="0">
                <a:latin typeface="Times New Roman"/>
                <a:cs typeface="Times New Roman"/>
              </a:rPr>
              <a:t>)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induce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electric fields </a:t>
            </a:r>
            <a:r>
              <a:rPr lang="en-US" sz="2000" dirty="0">
                <a:latin typeface="Times New Roman"/>
                <a:cs typeface="Times New Roman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E-</a:t>
            </a:r>
            <a:r>
              <a:rPr lang="en-US" sz="2000" dirty="0" err="1">
                <a:solidFill>
                  <a:srgbClr val="FF0000"/>
                </a:solidFill>
                <a:latin typeface="Times New Roman"/>
                <a:cs typeface="Times New Roman"/>
              </a:rPr>
              <a:t>flds</a:t>
            </a:r>
            <a:r>
              <a:rPr lang="en-US" sz="2000" dirty="0">
                <a:latin typeface="Times New Roman"/>
                <a:cs typeface="Times New Roman"/>
              </a:rPr>
              <a:t>), and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alternating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E-</a:t>
            </a:r>
            <a:r>
              <a:rPr lang="en-US" sz="2000" dirty="0" err="1">
                <a:solidFill>
                  <a:srgbClr val="0000FF"/>
                </a:solidFill>
                <a:latin typeface="Times New Roman"/>
                <a:cs typeface="Times New Roman"/>
              </a:rPr>
              <a:t>flds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induce B-</a:t>
            </a:r>
            <a:r>
              <a:rPr lang="en-US" sz="2000" dirty="0" err="1">
                <a:solidFill>
                  <a:srgbClr val="0000FF"/>
                </a:solidFill>
                <a:latin typeface="Times New Roman"/>
                <a:cs typeface="Times New Roman"/>
              </a:rPr>
              <a:t>flds</a:t>
            </a:r>
            <a:r>
              <a:rPr lang="en-US" sz="2000" dirty="0">
                <a:latin typeface="Times New Roman"/>
                <a:cs typeface="Times New Roman"/>
              </a:rPr>
              <a:t>, the only way an alternating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E-</a:t>
            </a:r>
            <a:r>
              <a:rPr lang="en-US" sz="2000" dirty="0" err="1">
                <a:solidFill>
                  <a:srgbClr val="FF0000"/>
                </a:solidFill>
                <a:latin typeface="Times New Roman"/>
                <a:cs typeface="Times New Roman"/>
              </a:rPr>
              <a:t>fld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can coupled with </a:t>
            </a:r>
            <a:r>
              <a:rPr lang="en-US" sz="2000" dirty="0">
                <a:latin typeface="Times New Roman"/>
                <a:cs typeface="Times New Roman"/>
              </a:rPr>
              <a:t>an alternating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dirty="0" err="1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to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produce an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electromagnetic wave </a:t>
            </a:r>
            <a:r>
              <a:rPr lang="en-US" sz="2000" dirty="0">
                <a:latin typeface="Times New Roman"/>
                <a:cs typeface="Times New Roman"/>
              </a:rPr>
              <a:t>(i.e., a wave in which the alternating E-</a:t>
            </a:r>
            <a:r>
              <a:rPr lang="en-US" sz="2000" dirty="0" err="1">
                <a:latin typeface="Times New Roman"/>
                <a:cs typeface="Times New Roman"/>
              </a:rPr>
              <a:t>fld</a:t>
            </a:r>
            <a:r>
              <a:rPr lang="en-US" sz="2000" dirty="0">
                <a:latin typeface="Times New Roman"/>
                <a:cs typeface="Times New Roman"/>
              </a:rPr>
              <a:t> feeds the B-</a:t>
            </a:r>
            <a:r>
              <a:rPr lang="en-US" sz="2000" dirty="0" err="1">
                <a:latin typeface="Times New Roman"/>
                <a:cs typeface="Times New Roman"/>
              </a:rPr>
              <a:t>fld</a:t>
            </a:r>
            <a:r>
              <a:rPr lang="en-US" sz="2000" dirty="0">
                <a:latin typeface="Times New Roman"/>
                <a:cs typeface="Times New Roman"/>
              </a:rPr>
              <a:t> and the alternating B-</a:t>
            </a:r>
            <a:r>
              <a:rPr lang="en-US" sz="2000" dirty="0" err="1">
                <a:latin typeface="Times New Roman"/>
                <a:cs typeface="Times New Roman"/>
              </a:rPr>
              <a:t>fld</a:t>
            </a:r>
            <a:r>
              <a:rPr lang="en-US" sz="2000" dirty="0">
                <a:latin typeface="Times New Roman"/>
                <a:cs typeface="Times New Roman"/>
              </a:rPr>
              <a:t> feeds the E-</a:t>
            </a:r>
            <a:r>
              <a:rPr lang="en-US" sz="2000" dirty="0" err="1">
                <a:latin typeface="Times New Roman"/>
                <a:cs typeface="Times New Roman"/>
              </a:rPr>
              <a:t>fld</a:t>
            </a:r>
            <a:r>
              <a:rPr lang="en-US" sz="2000" dirty="0">
                <a:latin typeface="Times New Roman"/>
                <a:cs typeface="Times New Roman"/>
              </a:rPr>
              <a:t>), is if, according to Maxwell’s equations, the wave’s velocity is                  , </a:t>
            </a:r>
            <a:r>
              <a:rPr lang="en-US" sz="2000" i="1" dirty="0">
                <a:latin typeface="Times New Roman"/>
                <a:cs typeface="Times New Roman"/>
              </a:rPr>
              <a:t>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speed of light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76650" y="4233049"/>
            <a:ext cx="8383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--You can’t have it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both ways. 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speed of light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is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either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frame-of-reference dependent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alla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Newton,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or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it’s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fixed value independent of frame-of-reference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alla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Maxwell.  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663573"/>
              </p:ext>
            </p:extLst>
          </p:nvPr>
        </p:nvGraphicFramePr>
        <p:xfrm>
          <a:off x="7158038" y="3550713"/>
          <a:ext cx="11271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2048" name="Equation" r:id="rId4" imgW="673100" imgH="190500" progId="Equation.DSMT4">
                  <p:embed/>
                </p:oleObj>
              </mc:Choice>
              <mc:Fallback>
                <p:oleObj name="Equation" r:id="rId4" imgW="6731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58038" y="3550713"/>
                        <a:ext cx="1127125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263786" y="5280764"/>
            <a:ext cx="8383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--This conundrum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is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what motivated Einstein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to develop his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Theory of Special Relativity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, a form of Mechanics that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assume that the speed of light is the same in all frames of reference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667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2" grpId="0"/>
      <p:bldP spid="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108"/>
          <p:cNvSpPr>
            <a:spLocks noChangeShapeType="1"/>
          </p:cNvSpPr>
          <p:nvPr/>
        </p:nvSpPr>
        <p:spPr bwMode="auto">
          <a:xfrm flipH="1">
            <a:off x="5813337" y="2812659"/>
            <a:ext cx="846794" cy="0"/>
          </a:xfrm>
          <a:prstGeom prst="line">
            <a:avLst/>
          </a:prstGeom>
          <a:noFill/>
          <a:ln w="38100">
            <a:solidFill>
              <a:srgbClr val="FF12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grpSp>
        <p:nvGrpSpPr>
          <p:cNvPr id="13317" name="Group 4"/>
          <p:cNvGrpSpPr>
            <a:grpSpLocks/>
          </p:cNvGrpSpPr>
          <p:nvPr/>
        </p:nvGrpSpPr>
        <p:grpSpPr bwMode="auto">
          <a:xfrm>
            <a:off x="4321367" y="1844894"/>
            <a:ext cx="217747" cy="1935528"/>
            <a:chOff x="1576" y="1200"/>
            <a:chExt cx="216" cy="1920"/>
          </a:xfrm>
        </p:grpSpPr>
        <p:grpSp>
          <p:nvGrpSpPr>
            <p:cNvPr id="13567" name="Group 5"/>
            <p:cNvGrpSpPr>
              <a:grpSpLocks/>
            </p:cNvGrpSpPr>
            <p:nvPr/>
          </p:nvGrpSpPr>
          <p:grpSpPr bwMode="auto">
            <a:xfrm>
              <a:off x="1576" y="1200"/>
              <a:ext cx="216" cy="216"/>
              <a:chOff x="1576" y="1200"/>
              <a:chExt cx="216" cy="216"/>
            </a:xfrm>
          </p:grpSpPr>
          <p:sp>
            <p:nvSpPr>
              <p:cNvPr id="13580" name="Oval 6"/>
              <p:cNvSpPr>
                <a:spLocks noChangeArrowheads="1"/>
              </p:cNvSpPr>
              <p:nvPr/>
            </p:nvSpPr>
            <p:spPr bwMode="auto">
              <a:xfrm>
                <a:off x="1576" y="1200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1" name="Line 7"/>
              <p:cNvSpPr>
                <a:spLocks noChangeShapeType="1"/>
              </p:cNvSpPr>
              <p:nvPr/>
            </p:nvSpPr>
            <p:spPr bwMode="auto">
              <a:xfrm>
                <a:off x="1600" y="1224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2" name="Line 8"/>
              <p:cNvSpPr>
                <a:spLocks noChangeShapeType="1"/>
              </p:cNvSpPr>
              <p:nvPr/>
            </p:nvSpPr>
            <p:spPr bwMode="auto">
              <a:xfrm flipH="1">
                <a:off x="1608" y="1232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68" name="Group 9"/>
            <p:cNvGrpSpPr>
              <a:grpSpLocks/>
            </p:cNvGrpSpPr>
            <p:nvPr/>
          </p:nvGrpSpPr>
          <p:grpSpPr bwMode="auto">
            <a:xfrm>
              <a:off x="1576" y="1768"/>
              <a:ext cx="216" cy="216"/>
              <a:chOff x="1576" y="1768"/>
              <a:chExt cx="216" cy="216"/>
            </a:xfrm>
          </p:grpSpPr>
          <p:sp>
            <p:nvSpPr>
              <p:cNvPr id="13577" name="Oval 10"/>
              <p:cNvSpPr>
                <a:spLocks noChangeArrowheads="1"/>
              </p:cNvSpPr>
              <p:nvPr/>
            </p:nvSpPr>
            <p:spPr bwMode="auto">
              <a:xfrm>
                <a:off x="1576" y="1768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8" name="Line 11"/>
              <p:cNvSpPr>
                <a:spLocks noChangeShapeType="1"/>
              </p:cNvSpPr>
              <p:nvPr/>
            </p:nvSpPr>
            <p:spPr bwMode="auto">
              <a:xfrm>
                <a:off x="1600" y="1792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9" name="Line 12"/>
              <p:cNvSpPr>
                <a:spLocks noChangeShapeType="1"/>
              </p:cNvSpPr>
              <p:nvPr/>
            </p:nvSpPr>
            <p:spPr bwMode="auto">
              <a:xfrm flipH="1">
                <a:off x="1608" y="1800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69" name="Group 13"/>
            <p:cNvGrpSpPr>
              <a:grpSpLocks/>
            </p:cNvGrpSpPr>
            <p:nvPr/>
          </p:nvGrpSpPr>
          <p:grpSpPr bwMode="auto">
            <a:xfrm>
              <a:off x="1576" y="2336"/>
              <a:ext cx="216" cy="216"/>
              <a:chOff x="1576" y="2336"/>
              <a:chExt cx="216" cy="216"/>
            </a:xfrm>
          </p:grpSpPr>
          <p:sp>
            <p:nvSpPr>
              <p:cNvPr id="13574" name="Oval 14"/>
              <p:cNvSpPr>
                <a:spLocks noChangeArrowheads="1"/>
              </p:cNvSpPr>
              <p:nvPr/>
            </p:nvSpPr>
            <p:spPr bwMode="auto">
              <a:xfrm>
                <a:off x="1576" y="2336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5" name="Line 15"/>
              <p:cNvSpPr>
                <a:spLocks noChangeShapeType="1"/>
              </p:cNvSpPr>
              <p:nvPr/>
            </p:nvSpPr>
            <p:spPr bwMode="auto">
              <a:xfrm>
                <a:off x="1600" y="2360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6" name="Line 16"/>
              <p:cNvSpPr>
                <a:spLocks noChangeShapeType="1"/>
              </p:cNvSpPr>
              <p:nvPr/>
            </p:nvSpPr>
            <p:spPr bwMode="auto">
              <a:xfrm flipH="1">
                <a:off x="1608" y="2368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70" name="Group 17"/>
            <p:cNvGrpSpPr>
              <a:grpSpLocks/>
            </p:cNvGrpSpPr>
            <p:nvPr/>
          </p:nvGrpSpPr>
          <p:grpSpPr bwMode="auto">
            <a:xfrm>
              <a:off x="1576" y="2904"/>
              <a:ext cx="216" cy="216"/>
              <a:chOff x="1576" y="2904"/>
              <a:chExt cx="216" cy="216"/>
            </a:xfrm>
          </p:grpSpPr>
          <p:sp>
            <p:nvSpPr>
              <p:cNvPr id="13571" name="Oval 18"/>
              <p:cNvSpPr>
                <a:spLocks noChangeArrowheads="1"/>
              </p:cNvSpPr>
              <p:nvPr/>
            </p:nvSpPr>
            <p:spPr bwMode="auto">
              <a:xfrm>
                <a:off x="1576" y="2904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2" name="Line 19"/>
              <p:cNvSpPr>
                <a:spLocks noChangeShapeType="1"/>
              </p:cNvSpPr>
              <p:nvPr/>
            </p:nvSpPr>
            <p:spPr bwMode="auto">
              <a:xfrm>
                <a:off x="1600" y="2928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3" name="Line 20"/>
              <p:cNvSpPr>
                <a:spLocks noChangeShapeType="1"/>
              </p:cNvSpPr>
              <p:nvPr/>
            </p:nvSpPr>
            <p:spPr bwMode="auto">
              <a:xfrm flipH="1">
                <a:off x="1608" y="2936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318" name="Group 21"/>
          <p:cNvGrpSpPr>
            <a:grpSpLocks/>
          </p:cNvGrpSpPr>
          <p:nvPr/>
        </p:nvGrpSpPr>
        <p:grpSpPr bwMode="auto">
          <a:xfrm>
            <a:off x="4813314" y="1844894"/>
            <a:ext cx="217747" cy="1935528"/>
            <a:chOff x="2064" y="1200"/>
            <a:chExt cx="216" cy="1920"/>
          </a:xfrm>
        </p:grpSpPr>
        <p:grpSp>
          <p:nvGrpSpPr>
            <p:cNvPr id="13551" name="Group 22"/>
            <p:cNvGrpSpPr>
              <a:grpSpLocks/>
            </p:cNvGrpSpPr>
            <p:nvPr/>
          </p:nvGrpSpPr>
          <p:grpSpPr bwMode="auto">
            <a:xfrm>
              <a:off x="2064" y="1200"/>
              <a:ext cx="216" cy="216"/>
              <a:chOff x="2064" y="1200"/>
              <a:chExt cx="216" cy="216"/>
            </a:xfrm>
          </p:grpSpPr>
          <p:sp>
            <p:nvSpPr>
              <p:cNvPr id="13564" name="Oval 23"/>
              <p:cNvSpPr>
                <a:spLocks noChangeArrowheads="1"/>
              </p:cNvSpPr>
              <p:nvPr/>
            </p:nvSpPr>
            <p:spPr bwMode="auto">
              <a:xfrm>
                <a:off x="2064" y="1200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5" name="Line 24"/>
              <p:cNvSpPr>
                <a:spLocks noChangeShapeType="1"/>
              </p:cNvSpPr>
              <p:nvPr/>
            </p:nvSpPr>
            <p:spPr bwMode="auto">
              <a:xfrm>
                <a:off x="2088" y="1224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6" name="Line 25"/>
              <p:cNvSpPr>
                <a:spLocks noChangeShapeType="1"/>
              </p:cNvSpPr>
              <p:nvPr/>
            </p:nvSpPr>
            <p:spPr bwMode="auto">
              <a:xfrm flipH="1">
                <a:off x="2096" y="1232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52" name="Group 26"/>
            <p:cNvGrpSpPr>
              <a:grpSpLocks/>
            </p:cNvGrpSpPr>
            <p:nvPr/>
          </p:nvGrpSpPr>
          <p:grpSpPr bwMode="auto">
            <a:xfrm>
              <a:off x="2064" y="1768"/>
              <a:ext cx="216" cy="216"/>
              <a:chOff x="2064" y="1768"/>
              <a:chExt cx="216" cy="216"/>
            </a:xfrm>
          </p:grpSpPr>
          <p:sp>
            <p:nvSpPr>
              <p:cNvPr id="13561" name="Oval 27"/>
              <p:cNvSpPr>
                <a:spLocks noChangeArrowheads="1"/>
              </p:cNvSpPr>
              <p:nvPr/>
            </p:nvSpPr>
            <p:spPr bwMode="auto">
              <a:xfrm>
                <a:off x="2064" y="1768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2" name="Line 28"/>
              <p:cNvSpPr>
                <a:spLocks noChangeShapeType="1"/>
              </p:cNvSpPr>
              <p:nvPr/>
            </p:nvSpPr>
            <p:spPr bwMode="auto">
              <a:xfrm>
                <a:off x="2088" y="1792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3" name="Line 29"/>
              <p:cNvSpPr>
                <a:spLocks noChangeShapeType="1"/>
              </p:cNvSpPr>
              <p:nvPr/>
            </p:nvSpPr>
            <p:spPr bwMode="auto">
              <a:xfrm flipH="1">
                <a:off x="2096" y="1800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53" name="Group 30"/>
            <p:cNvGrpSpPr>
              <a:grpSpLocks/>
            </p:cNvGrpSpPr>
            <p:nvPr/>
          </p:nvGrpSpPr>
          <p:grpSpPr bwMode="auto">
            <a:xfrm>
              <a:off x="2064" y="2336"/>
              <a:ext cx="216" cy="216"/>
              <a:chOff x="2064" y="2336"/>
              <a:chExt cx="216" cy="216"/>
            </a:xfrm>
          </p:grpSpPr>
          <p:sp>
            <p:nvSpPr>
              <p:cNvPr id="13558" name="Oval 31"/>
              <p:cNvSpPr>
                <a:spLocks noChangeArrowheads="1"/>
              </p:cNvSpPr>
              <p:nvPr/>
            </p:nvSpPr>
            <p:spPr bwMode="auto">
              <a:xfrm>
                <a:off x="2064" y="2336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9" name="Line 32"/>
              <p:cNvSpPr>
                <a:spLocks noChangeShapeType="1"/>
              </p:cNvSpPr>
              <p:nvPr/>
            </p:nvSpPr>
            <p:spPr bwMode="auto">
              <a:xfrm>
                <a:off x="2088" y="2360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0" name="Line 33"/>
              <p:cNvSpPr>
                <a:spLocks noChangeShapeType="1"/>
              </p:cNvSpPr>
              <p:nvPr/>
            </p:nvSpPr>
            <p:spPr bwMode="auto">
              <a:xfrm flipH="1">
                <a:off x="2096" y="2368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54" name="Group 34"/>
            <p:cNvGrpSpPr>
              <a:grpSpLocks/>
            </p:cNvGrpSpPr>
            <p:nvPr/>
          </p:nvGrpSpPr>
          <p:grpSpPr bwMode="auto">
            <a:xfrm>
              <a:off x="2064" y="2904"/>
              <a:ext cx="216" cy="216"/>
              <a:chOff x="2064" y="2904"/>
              <a:chExt cx="216" cy="216"/>
            </a:xfrm>
          </p:grpSpPr>
          <p:sp>
            <p:nvSpPr>
              <p:cNvPr id="13555" name="Oval 35"/>
              <p:cNvSpPr>
                <a:spLocks noChangeArrowheads="1"/>
              </p:cNvSpPr>
              <p:nvPr/>
            </p:nvSpPr>
            <p:spPr bwMode="auto">
              <a:xfrm>
                <a:off x="2064" y="2904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6" name="Line 36"/>
              <p:cNvSpPr>
                <a:spLocks noChangeShapeType="1"/>
              </p:cNvSpPr>
              <p:nvPr/>
            </p:nvSpPr>
            <p:spPr bwMode="auto">
              <a:xfrm>
                <a:off x="2088" y="2928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7" name="Line 37"/>
              <p:cNvSpPr>
                <a:spLocks noChangeShapeType="1"/>
              </p:cNvSpPr>
              <p:nvPr/>
            </p:nvSpPr>
            <p:spPr bwMode="auto">
              <a:xfrm flipH="1">
                <a:off x="2096" y="2936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319" name="Group 38"/>
          <p:cNvGrpSpPr>
            <a:grpSpLocks/>
          </p:cNvGrpSpPr>
          <p:nvPr/>
        </p:nvGrpSpPr>
        <p:grpSpPr bwMode="auto">
          <a:xfrm>
            <a:off x="5321390" y="1844894"/>
            <a:ext cx="217747" cy="1935528"/>
            <a:chOff x="2568" y="1200"/>
            <a:chExt cx="216" cy="1920"/>
          </a:xfrm>
        </p:grpSpPr>
        <p:grpSp>
          <p:nvGrpSpPr>
            <p:cNvPr id="13535" name="Group 39"/>
            <p:cNvGrpSpPr>
              <a:grpSpLocks/>
            </p:cNvGrpSpPr>
            <p:nvPr/>
          </p:nvGrpSpPr>
          <p:grpSpPr bwMode="auto">
            <a:xfrm>
              <a:off x="2568" y="1200"/>
              <a:ext cx="216" cy="216"/>
              <a:chOff x="2568" y="1200"/>
              <a:chExt cx="216" cy="216"/>
            </a:xfrm>
          </p:grpSpPr>
          <p:sp>
            <p:nvSpPr>
              <p:cNvPr id="13548" name="Oval 40"/>
              <p:cNvSpPr>
                <a:spLocks noChangeArrowheads="1"/>
              </p:cNvSpPr>
              <p:nvPr/>
            </p:nvSpPr>
            <p:spPr bwMode="auto">
              <a:xfrm>
                <a:off x="2568" y="1200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9" name="Line 41"/>
              <p:cNvSpPr>
                <a:spLocks noChangeShapeType="1"/>
              </p:cNvSpPr>
              <p:nvPr/>
            </p:nvSpPr>
            <p:spPr bwMode="auto">
              <a:xfrm>
                <a:off x="2592" y="1224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0" name="Line 42"/>
              <p:cNvSpPr>
                <a:spLocks noChangeShapeType="1"/>
              </p:cNvSpPr>
              <p:nvPr/>
            </p:nvSpPr>
            <p:spPr bwMode="auto">
              <a:xfrm flipH="1">
                <a:off x="2600" y="1232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36" name="Group 43"/>
            <p:cNvGrpSpPr>
              <a:grpSpLocks/>
            </p:cNvGrpSpPr>
            <p:nvPr/>
          </p:nvGrpSpPr>
          <p:grpSpPr bwMode="auto">
            <a:xfrm>
              <a:off x="2568" y="1768"/>
              <a:ext cx="216" cy="216"/>
              <a:chOff x="2568" y="1768"/>
              <a:chExt cx="216" cy="216"/>
            </a:xfrm>
          </p:grpSpPr>
          <p:sp>
            <p:nvSpPr>
              <p:cNvPr id="13545" name="Oval 44"/>
              <p:cNvSpPr>
                <a:spLocks noChangeArrowheads="1"/>
              </p:cNvSpPr>
              <p:nvPr/>
            </p:nvSpPr>
            <p:spPr bwMode="auto">
              <a:xfrm>
                <a:off x="2568" y="1768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6" name="Line 45"/>
              <p:cNvSpPr>
                <a:spLocks noChangeShapeType="1"/>
              </p:cNvSpPr>
              <p:nvPr/>
            </p:nvSpPr>
            <p:spPr bwMode="auto">
              <a:xfrm>
                <a:off x="2592" y="1792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7" name="Line 46"/>
              <p:cNvSpPr>
                <a:spLocks noChangeShapeType="1"/>
              </p:cNvSpPr>
              <p:nvPr/>
            </p:nvSpPr>
            <p:spPr bwMode="auto">
              <a:xfrm flipH="1">
                <a:off x="2600" y="1800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37" name="Group 47"/>
            <p:cNvGrpSpPr>
              <a:grpSpLocks/>
            </p:cNvGrpSpPr>
            <p:nvPr/>
          </p:nvGrpSpPr>
          <p:grpSpPr bwMode="auto">
            <a:xfrm>
              <a:off x="2568" y="2336"/>
              <a:ext cx="216" cy="216"/>
              <a:chOff x="2568" y="2336"/>
              <a:chExt cx="216" cy="216"/>
            </a:xfrm>
          </p:grpSpPr>
          <p:sp>
            <p:nvSpPr>
              <p:cNvPr id="13542" name="Oval 48"/>
              <p:cNvSpPr>
                <a:spLocks noChangeArrowheads="1"/>
              </p:cNvSpPr>
              <p:nvPr/>
            </p:nvSpPr>
            <p:spPr bwMode="auto">
              <a:xfrm>
                <a:off x="2568" y="2336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3" name="Line 49"/>
              <p:cNvSpPr>
                <a:spLocks noChangeShapeType="1"/>
              </p:cNvSpPr>
              <p:nvPr/>
            </p:nvSpPr>
            <p:spPr bwMode="auto">
              <a:xfrm>
                <a:off x="2592" y="2360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4" name="Line 50"/>
              <p:cNvSpPr>
                <a:spLocks noChangeShapeType="1"/>
              </p:cNvSpPr>
              <p:nvPr/>
            </p:nvSpPr>
            <p:spPr bwMode="auto">
              <a:xfrm flipH="1">
                <a:off x="2600" y="2368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38" name="Group 51"/>
            <p:cNvGrpSpPr>
              <a:grpSpLocks/>
            </p:cNvGrpSpPr>
            <p:nvPr/>
          </p:nvGrpSpPr>
          <p:grpSpPr bwMode="auto">
            <a:xfrm>
              <a:off x="2568" y="2904"/>
              <a:ext cx="216" cy="216"/>
              <a:chOff x="2568" y="2904"/>
              <a:chExt cx="216" cy="216"/>
            </a:xfrm>
          </p:grpSpPr>
          <p:sp>
            <p:nvSpPr>
              <p:cNvPr id="13539" name="Oval 52"/>
              <p:cNvSpPr>
                <a:spLocks noChangeArrowheads="1"/>
              </p:cNvSpPr>
              <p:nvPr/>
            </p:nvSpPr>
            <p:spPr bwMode="auto">
              <a:xfrm>
                <a:off x="2568" y="2904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0" name="Line 53"/>
              <p:cNvSpPr>
                <a:spLocks noChangeShapeType="1"/>
              </p:cNvSpPr>
              <p:nvPr/>
            </p:nvSpPr>
            <p:spPr bwMode="auto">
              <a:xfrm>
                <a:off x="2592" y="2928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1" name="Line 54"/>
              <p:cNvSpPr>
                <a:spLocks noChangeShapeType="1"/>
              </p:cNvSpPr>
              <p:nvPr/>
            </p:nvSpPr>
            <p:spPr bwMode="auto">
              <a:xfrm flipH="1">
                <a:off x="2600" y="2936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320" name="Group 55"/>
          <p:cNvGrpSpPr>
            <a:grpSpLocks/>
          </p:cNvGrpSpPr>
          <p:nvPr/>
        </p:nvGrpSpPr>
        <p:grpSpPr bwMode="auto">
          <a:xfrm>
            <a:off x="5821402" y="1844894"/>
            <a:ext cx="217747" cy="1935528"/>
            <a:chOff x="3064" y="1200"/>
            <a:chExt cx="216" cy="1920"/>
          </a:xfrm>
        </p:grpSpPr>
        <p:grpSp>
          <p:nvGrpSpPr>
            <p:cNvPr id="13519" name="Group 56"/>
            <p:cNvGrpSpPr>
              <a:grpSpLocks/>
            </p:cNvGrpSpPr>
            <p:nvPr/>
          </p:nvGrpSpPr>
          <p:grpSpPr bwMode="auto">
            <a:xfrm>
              <a:off x="3064" y="1200"/>
              <a:ext cx="216" cy="216"/>
              <a:chOff x="3064" y="1200"/>
              <a:chExt cx="216" cy="216"/>
            </a:xfrm>
          </p:grpSpPr>
          <p:sp>
            <p:nvSpPr>
              <p:cNvPr id="13532" name="Oval 57"/>
              <p:cNvSpPr>
                <a:spLocks noChangeArrowheads="1"/>
              </p:cNvSpPr>
              <p:nvPr/>
            </p:nvSpPr>
            <p:spPr bwMode="auto">
              <a:xfrm>
                <a:off x="3064" y="1200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3" name="Line 58"/>
              <p:cNvSpPr>
                <a:spLocks noChangeShapeType="1"/>
              </p:cNvSpPr>
              <p:nvPr/>
            </p:nvSpPr>
            <p:spPr bwMode="auto">
              <a:xfrm>
                <a:off x="3088" y="1224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4" name="Line 59"/>
              <p:cNvSpPr>
                <a:spLocks noChangeShapeType="1"/>
              </p:cNvSpPr>
              <p:nvPr/>
            </p:nvSpPr>
            <p:spPr bwMode="auto">
              <a:xfrm flipH="1">
                <a:off x="3096" y="1232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20" name="Group 60"/>
            <p:cNvGrpSpPr>
              <a:grpSpLocks/>
            </p:cNvGrpSpPr>
            <p:nvPr/>
          </p:nvGrpSpPr>
          <p:grpSpPr bwMode="auto">
            <a:xfrm>
              <a:off x="3064" y="1768"/>
              <a:ext cx="216" cy="216"/>
              <a:chOff x="3064" y="1768"/>
              <a:chExt cx="216" cy="216"/>
            </a:xfrm>
          </p:grpSpPr>
          <p:sp>
            <p:nvSpPr>
              <p:cNvPr id="13529" name="Oval 61"/>
              <p:cNvSpPr>
                <a:spLocks noChangeArrowheads="1"/>
              </p:cNvSpPr>
              <p:nvPr/>
            </p:nvSpPr>
            <p:spPr bwMode="auto">
              <a:xfrm>
                <a:off x="3064" y="1768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0" name="Line 62"/>
              <p:cNvSpPr>
                <a:spLocks noChangeShapeType="1"/>
              </p:cNvSpPr>
              <p:nvPr/>
            </p:nvSpPr>
            <p:spPr bwMode="auto">
              <a:xfrm>
                <a:off x="3088" y="1792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1" name="Line 63"/>
              <p:cNvSpPr>
                <a:spLocks noChangeShapeType="1"/>
              </p:cNvSpPr>
              <p:nvPr/>
            </p:nvSpPr>
            <p:spPr bwMode="auto">
              <a:xfrm flipH="1">
                <a:off x="3096" y="1800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21" name="Group 64"/>
            <p:cNvGrpSpPr>
              <a:grpSpLocks/>
            </p:cNvGrpSpPr>
            <p:nvPr/>
          </p:nvGrpSpPr>
          <p:grpSpPr bwMode="auto">
            <a:xfrm>
              <a:off x="3064" y="2336"/>
              <a:ext cx="216" cy="216"/>
              <a:chOff x="3064" y="2336"/>
              <a:chExt cx="216" cy="216"/>
            </a:xfrm>
          </p:grpSpPr>
          <p:sp>
            <p:nvSpPr>
              <p:cNvPr id="13526" name="Oval 65"/>
              <p:cNvSpPr>
                <a:spLocks noChangeArrowheads="1"/>
              </p:cNvSpPr>
              <p:nvPr/>
            </p:nvSpPr>
            <p:spPr bwMode="auto">
              <a:xfrm>
                <a:off x="3064" y="2336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7" name="Line 66"/>
              <p:cNvSpPr>
                <a:spLocks noChangeShapeType="1"/>
              </p:cNvSpPr>
              <p:nvPr/>
            </p:nvSpPr>
            <p:spPr bwMode="auto">
              <a:xfrm>
                <a:off x="3088" y="2360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8" name="Line 67"/>
              <p:cNvSpPr>
                <a:spLocks noChangeShapeType="1"/>
              </p:cNvSpPr>
              <p:nvPr/>
            </p:nvSpPr>
            <p:spPr bwMode="auto">
              <a:xfrm flipH="1">
                <a:off x="3096" y="2368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22" name="Group 68"/>
            <p:cNvGrpSpPr>
              <a:grpSpLocks/>
            </p:cNvGrpSpPr>
            <p:nvPr/>
          </p:nvGrpSpPr>
          <p:grpSpPr bwMode="auto">
            <a:xfrm>
              <a:off x="3064" y="2904"/>
              <a:ext cx="216" cy="216"/>
              <a:chOff x="3064" y="2904"/>
              <a:chExt cx="216" cy="216"/>
            </a:xfrm>
          </p:grpSpPr>
          <p:sp>
            <p:nvSpPr>
              <p:cNvPr id="13523" name="Oval 69"/>
              <p:cNvSpPr>
                <a:spLocks noChangeArrowheads="1"/>
              </p:cNvSpPr>
              <p:nvPr/>
            </p:nvSpPr>
            <p:spPr bwMode="auto">
              <a:xfrm>
                <a:off x="3064" y="2904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4" name="Line 70"/>
              <p:cNvSpPr>
                <a:spLocks noChangeShapeType="1"/>
              </p:cNvSpPr>
              <p:nvPr/>
            </p:nvSpPr>
            <p:spPr bwMode="auto">
              <a:xfrm>
                <a:off x="3088" y="2928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5" name="Line 71"/>
              <p:cNvSpPr>
                <a:spLocks noChangeShapeType="1"/>
              </p:cNvSpPr>
              <p:nvPr/>
            </p:nvSpPr>
            <p:spPr bwMode="auto">
              <a:xfrm flipH="1">
                <a:off x="3096" y="2936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321" name="Group 72"/>
          <p:cNvGrpSpPr>
            <a:grpSpLocks/>
          </p:cNvGrpSpPr>
          <p:nvPr/>
        </p:nvGrpSpPr>
        <p:grpSpPr bwMode="auto">
          <a:xfrm>
            <a:off x="6321413" y="1844894"/>
            <a:ext cx="217747" cy="1935528"/>
            <a:chOff x="3560" y="1200"/>
            <a:chExt cx="216" cy="1920"/>
          </a:xfrm>
        </p:grpSpPr>
        <p:grpSp>
          <p:nvGrpSpPr>
            <p:cNvPr id="13503" name="Group 73"/>
            <p:cNvGrpSpPr>
              <a:grpSpLocks/>
            </p:cNvGrpSpPr>
            <p:nvPr/>
          </p:nvGrpSpPr>
          <p:grpSpPr bwMode="auto">
            <a:xfrm>
              <a:off x="3560" y="1200"/>
              <a:ext cx="216" cy="216"/>
              <a:chOff x="3560" y="1200"/>
              <a:chExt cx="216" cy="216"/>
            </a:xfrm>
          </p:grpSpPr>
          <p:sp>
            <p:nvSpPr>
              <p:cNvPr id="13516" name="Oval 74"/>
              <p:cNvSpPr>
                <a:spLocks noChangeArrowheads="1"/>
              </p:cNvSpPr>
              <p:nvPr/>
            </p:nvSpPr>
            <p:spPr bwMode="auto">
              <a:xfrm>
                <a:off x="3560" y="1200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7" name="Line 75"/>
              <p:cNvSpPr>
                <a:spLocks noChangeShapeType="1"/>
              </p:cNvSpPr>
              <p:nvPr/>
            </p:nvSpPr>
            <p:spPr bwMode="auto">
              <a:xfrm>
                <a:off x="3584" y="1224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8" name="Line 76"/>
              <p:cNvSpPr>
                <a:spLocks noChangeShapeType="1"/>
              </p:cNvSpPr>
              <p:nvPr/>
            </p:nvSpPr>
            <p:spPr bwMode="auto">
              <a:xfrm flipH="1">
                <a:off x="3592" y="1232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04" name="Group 77"/>
            <p:cNvGrpSpPr>
              <a:grpSpLocks/>
            </p:cNvGrpSpPr>
            <p:nvPr/>
          </p:nvGrpSpPr>
          <p:grpSpPr bwMode="auto">
            <a:xfrm>
              <a:off x="3560" y="1768"/>
              <a:ext cx="216" cy="216"/>
              <a:chOff x="3560" y="1768"/>
              <a:chExt cx="216" cy="216"/>
            </a:xfrm>
          </p:grpSpPr>
          <p:sp>
            <p:nvSpPr>
              <p:cNvPr id="13513" name="Oval 78"/>
              <p:cNvSpPr>
                <a:spLocks noChangeArrowheads="1"/>
              </p:cNvSpPr>
              <p:nvPr/>
            </p:nvSpPr>
            <p:spPr bwMode="auto">
              <a:xfrm>
                <a:off x="3560" y="1768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4" name="Line 79"/>
              <p:cNvSpPr>
                <a:spLocks noChangeShapeType="1"/>
              </p:cNvSpPr>
              <p:nvPr/>
            </p:nvSpPr>
            <p:spPr bwMode="auto">
              <a:xfrm>
                <a:off x="3584" y="1792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5" name="Line 80"/>
              <p:cNvSpPr>
                <a:spLocks noChangeShapeType="1"/>
              </p:cNvSpPr>
              <p:nvPr/>
            </p:nvSpPr>
            <p:spPr bwMode="auto">
              <a:xfrm flipH="1">
                <a:off x="3592" y="1800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05" name="Group 81"/>
            <p:cNvGrpSpPr>
              <a:grpSpLocks/>
            </p:cNvGrpSpPr>
            <p:nvPr/>
          </p:nvGrpSpPr>
          <p:grpSpPr bwMode="auto">
            <a:xfrm>
              <a:off x="3560" y="2336"/>
              <a:ext cx="216" cy="216"/>
              <a:chOff x="3560" y="2336"/>
              <a:chExt cx="216" cy="216"/>
            </a:xfrm>
          </p:grpSpPr>
          <p:sp>
            <p:nvSpPr>
              <p:cNvPr id="13510" name="Oval 82"/>
              <p:cNvSpPr>
                <a:spLocks noChangeArrowheads="1"/>
              </p:cNvSpPr>
              <p:nvPr/>
            </p:nvSpPr>
            <p:spPr bwMode="auto">
              <a:xfrm>
                <a:off x="3560" y="2336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1" name="Line 83"/>
              <p:cNvSpPr>
                <a:spLocks noChangeShapeType="1"/>
              </p:cNvSpPr>
              <p:nvPr/>
            </p:nvSpPr>
            <p:spPr bwMode="auto">
              <a:xfrm>
                <a:off x="3584" y="2360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2" name="Line 84"/>
              <p:cNvSpPr>
                <a:spLocks noChangeShapeType="1"/>
              </p:cNvSpPr>
              <p:nvPr/>
            </p:nvSpPr>
            <p:spPr bwMode="auto">
              <a:xfrm flipH="1">
                <a:off x="3592" y="2368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06" name="Group 85"/>
            <p:cNvGrpSpPr>
              <a:grpSpLocks/>
            </p:cNvGrpSpPr>
            <p:nvPr/>
          </p:nvGrpSpPr>
          <p:grpSpPr bwMode="auto">
            <a:xfrm>
              <a:off x="3560" y="2904"/>
              <a:ext cx="216" cy="216"/>
              <a:chOff x="3560" y="2904"/>
              <a:chExt cx="216" cy="216"/>
            </a:xfrm>
          </p:grpSpPr>
          <p:sp>
            <p:nvSpPr>
              <p:cNvPr id="13507" name="Oval 86"/>
              <p:cNvSpPr>
                <a:spLocks noChangeArrowheads="1"/>
              </p:cNvSpPr>
              <p:nvPr/>
            </p:nvSpPr>
            <p:spPr bwMode="auto">
              <a:xfrm>
                <a:off x="3560" y="2904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8" name="Line 87"/>
              <p:cNvSpPr>
                <a:spLocks noChangeShapeType="1"/>
              </p:cNvSpPr>
              <p:nvPr/>
            </p:nvSpPr>
            <p:spPr bwMode="auto">
              <a:xfrm>
                <a:off x="3584" y="2928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9" name="Line 88"/>
              <p:cNvSpPr>
                <a:spLocks noChangeShapeType="1"/>
              </p:cNvSpPr>
              <p:nvPr/>
            </p:nvSpPr>
            <p:spPr bwMode="auto">
              <a:xfrm flipH="1">
                <a:off x="3592" y="2936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322" name="Group 89"/>
          <p:cNvGrpSpPr>
            <a:grpSpLocks/>
          </p:cNvGrpSpPr>
          <p:nvPr/>
        </p:nvGrpSpPr>
        <p:grpSpPr bwMode="auto">
          <a:xfrm>
            <a:off x="6821425" y="1844894"/>
            <a:ext cx="217747" cy="1935528"/>
            <a:chOff x="4056" y="1200"/>
            <a:chExt cx="216" cy="1920"/>
          </a:xfrm>
        </p:grpSpPr>
        <p:grpSp>
          <p:nvGrpSpPr>
            <p:cNvPr id="13487" name="Group 90"/>
            <p:cNvGrpSpPr>
              <a:grpSpLocks/>
            </p:cNvGrpSpPr>
            <p:nvPr/>
          </p:nvGrpSpPr>
          <p:grpSpPr bwMode="auto">
            <a:xfrm>
              <a:off x="4056" y="1200"/>
              <a:ext cx="216" cy="216"/>
              <a:chOff x="4056" y="1200"/>
              <a:chExt cx="216" cy="216"/>
            </a:xfrm>
          </p:grpSpPr>
          <p:sp>
            <p:nvSpPr>
              <p:cNvPr id="13500" name="Oval 91"/>
              <p:cNvSpPr>
                <a:spLocks noChangeArrowheads="1"/>
              </p:cNvSpPr>
              <p:nvPr/>
            </p:nvSpPr>
            <p:spPr bwMode="auto">
              <a:xfrm>
                <a:off x="4056" y="1200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1" name="Line 92"/>
              <p:cNvSpPr>
                <a:spLocks noChangeShapeType="1"/>
              </p:cNvSpPr>
              <p:nvPr/>
            </p:nvSpPr>
            <p:spPr bwMode="auto">
              <a:xfrm>
                <a:off x="4080" y="1224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2" name="Line 93"/>
              <p:cNvSpPr>
                <a:spLocks noChangeShapeType="1"/>
              </p:cNvSpPr>
              <p:nvPr/>
            </p:nvSpPr>
            <p:spPr bwMode="auto">
              <a:xfrm flipH="1">
                <a:off x="4088" y="1232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488" name="Group 94"/>
            <p:cNvGrpSpPr>
              <a:grpSpLocks/>
            </p:cNvGrpSpPr>
            <p:nvPr/>
          </p:nvGrpSpPr>
          <p:grpSpPr bwMode="auto">
            <a:xfrm>
              <a:off x="4056" y="1768"/>
              <a:ext cx="216" cy="216"/>
              <a:chOff x="4056" y="1768"/>
              <a:chExt cx="216" cy="216"/>
            </a:xfrm>
          </p:grpSpPr>
          <p:sp>
            <p:nvSpPr>
              <p:cNvPr id="13497" name="Oval 95"/>
              <p:cNvSpPr>
                <a:spLocks noChangeArrowheads="1"/>
              </p:cNvSpPr>
              <p:nvPr/>
            </p:nvSpPr>
            <p:spPr bwMode="auto">
              <a:xfrm>
                <a:off x="4056" y="1768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8" name="Line 96"/>
              <p:cNvSpPr>
                <a:spLocks noChangeShapeType="1"/>
              </p:cNvSpPr>
              <p:nvPr/>
            </p:nvSpPr>
            <p:spPr bwMode="auto">
              <a:xfrm>
                <a:off x="4080" y="1792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9" name="Line 97"/>
              <p:cNvSpPr>
                <a:spLocks noChangeShapeType="1"/>
              </p:cNvSpPr>
              <p:nvPr/>
            </p:nvSpPr>
            <p:spPr bwMode="auto">
              <a:xfrm flipH="1">
                <a:off x="4088" y="1800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489" name="Group 98"/>
            <p:cNvGrpSpPr>
              <a:grpSpLocks/>
            </p:cNvGrpSpPr>
            <p:nvPr/>
          </p:nvGrpSpPr>
          <p:grpSpPr bwMode="auto">
            <a:xfrm>
              <a:off x="4056" y="2336"/>
              <a:ext cx="216" cy="216"/>
              <a:chOff x="4056" y="2336"/>
              <a:chExt cx="216" cy="216"/>
            </a:xfrm>
          </p:grpSpPr>
          <p:sp>
            <p:nvSpPr>
              <p:cNvPr id="13494" name="Oval 99"/>
              <p:cNvSpPr>
                <a:spLocks noChangeArrowheads="1"/>
              </p:cNvSpPr>
              <p:nvPr/>
            </p:nvSpPr>
            <p:spPr bwMode="auto">
              <a:xfrm>
                <a:off x="4056" y="2336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5" name="Line 100"/>
              <p:cNvSpPr>
                <a:spLocks noChangeShapeType="1"/>
              </p:cNvSpPr>
              <p:nvPr/>
            </p:nvSpPr>
            <p:spPr bwMode="auto">
              <a:xfrm>
                <a:off x="4080" y="2360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6" name="Line 101"/>
              <p:cNvSpPr>
                <a:spLocks noChangeShapeType="1"/>
              </p:cNvSpPr>
              <p:nvPr/>
            </p:nvSpPr>
            <p:spPr bwMode="auto">
              <a:xfrm flipH="1">
                <a:off x="4088" y="2368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490" name="Group 102"/>
            <p:cNvGrpSpPr>
              <a:grpSpLocks/>
            </p:cNvGrpSpPr>
            <p:nvPr/>
          </p:nvGrpSpPr>
          <p:grpSpPr bwMode="auto">
            <a:xfrm>
              <a:off x="4056" y="2904"/>
              <a:ext cx="216" cy="216"/>
              <a:chOff x="4056" y="2904"/>
              <a:chExt cx="216" cy="216"/>
            </a:xfrm>
          </p:grpSpPr>
          <p:sp>
            <p:nvSpPr>
              <p:cNvPr id="13491" name="Oval 103"/>
              <p:cNvSpPr>
                <a:spLocks noChangeArrowheads="1"/>
              </p:cNvSpPr>
              <p:nvPr/>
            </p:nvSpPr>
            <p:spPr bwMode="auto">
              <a:xfrm>
                <a:off x="4056" y="2904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2" name="Line 104"/>
              <p:cNvSpPr>
                <a:spLocks noChangeShapeType="1"/>
              </p:cNvSpPr>
              <p:nvPr/>
            </p:nvSpPr>
            <p:spPr bwMode="auto">
              <a:xfrm>
                <a:off x="4080" y="2928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3" name="Line 105"/>
              <p:cNvSpPr>
                <a:spLocks noChangeShapeType="1"/>
              </p:cNvSpPr>
              <p:nvPr/>
            </p:nvSpPr>
            <p:spPr bwMode="auto">
              <a:xfrm flipH="1">
                <a:off x="4088" y="2936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324" name="Rectangle 126"/>
          <p:cNvSpPr>
            <a:spLocks noChangeArrowheads="1"/>
          </p:cNvSpPr>
          <p:nvPr/>
        </p:nvSpPr>
        <p:spPr bwMode="auto">
          <a:xfrm>
            <a:off x="4732667" y="2159418"/>
            <a:ext cx="2379087" cy="16935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325" name="Rectangle 127"/>
          <p:cNvSpPr>
            <a:spLocks noChangeArrowheads="1"/>
          </p:cNvSpPr>
          <p:nvPr/>
        </p:nvSpPr>
        <p:spPr bwMode="auto">
          <a:xfrm>
            <a:off x="4764926" y="3304605"/>
            <a:ext cx="2379087" cy="16935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grpSp>
        <p:nvGrpSpPr>
          <p:cNvPr id="13327" name="Group 130"/>
          <p:cNvGrpSpPr>
            <a:grpSpLocks/>
          </p:cNvGrpSpPr>
          <p:nvPr/>
        </p:nvGrpSpPr>
        <p:grpSpPr bwMode="auto">
          <a:xfrm>
            <a:off x="4861702" y="2167482"/>
            <a:ext cx="145165" cy="145165"/>
            <a:chOff x="2112" y="1520"/>
            <a:chExt cx="144" cy="144"/>
          </a:xfrm>
        </p:grpSpPr>
        <p:sp>
          <p:nvSpPr>
            <p:cNvPr id="13485" name="Line 131"/>
            <p:cNvSpPr>
              <a:spLocks noChangeShapeType="1"/>
            </p:cNvSpPr>
            <p:nvPr/>
          </p:nvSpPr>
          <p:spPr bwMode="auto">
            <a:xfrm>
              <a:off x="2112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6" name="Line 132"/>
            <p:cNvSpPr>
              <a:spLocks noChangeShapeType="1"/>
            </p:cNvSpPr>
            <p:nvPr/>
          </p:nvSpPr>
          <p:spPr bwMode="auto">
            <a:xfrm rot="10800000" flipH="1">
              <a:off x="2184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8" name="Group 133"/>
          <p:cNvGrpSpPr>
            <a:grpSpLocks/>
          </p:cNvGrpSpPr>
          <p:nvPr/>
        </p:nvGrpSpPr>
        <p:grpSpPr bwMode="auto">
          <a:xfrm>
            <a:off x="5192355" y="2167482"/>
            <a:ext cx="145165" cy="145165"/>
            <a:chOff x="2440" y="1520"/>
            <a:chExt cx="144" cy="144"/>
          </a:xfrm>
        </p:grpSpPr>
        <p:sp>
          <p:nvSpPr>
            <p:cNvPr id="13483" name="Line 134"/>
            <p:cNvSpPr>
              <a:spLocks noChangeShapeType="1"/>
            </p:cNvSpPr>
            <p:nvPr/>
          </p:nvSpPr>
          <p:spPr bwMode="auto">
            <a:xfrm>
              <a:off x="2440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4" name="Line 135"/>
            <p:cNvSpPr>
              <a:spLocks noChangeShapeType="1"/>
            </p:cNvSpPr>
            <p:nvPr/>
          </p:nvSpPr>
          <p:spPr bwMode="auto">
            <a:xfrm rot="10800000" flipH="1">
              <a:off x="2512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9" name="Group 136"/>
          <p:cNvGrpSpPr>
            <a:grpSpLocks/>
          </p:cNvGrpSpPr>
          <p:nvPr/>
        </p:nvGrpSpPr>
        <p:grpSpPr bwMode="auto">
          <a:xfrm>
            <a:off x="5523008" y="2167482"/>
            <a:ext cx="145165" cy="145165"/>
            <a:chOff x="2768" y="1520"/>
            <a:chExt cx="144" cy="144"/>
          </a:xfrm>
        </p:grpSpPr>
        <p:sp>
          <p:nvSpPr>
            <p:cNvPr id="13481" name="Line 137"/>
            <p:cNvSpPr>
              <a:spLocks noChangeShapeType="1"/>
            </p:cNvSpPr>
            <p:nvPr/>
          </p:nvSpPr>
          <p:spPr bwMode="auto">
            <a:xfrm>
              <a:off x="2768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2" name="Line 138"/>
            <p:cNvSpPr>
              <a:spLocks noChangeShapeType="1"/>
            </p:cNvSpPr>
            <p:nvPr/>
          </p:nvSpPr>
          <p:spPr bwMode="auto">
            <a:xfrm rot="10800000" flipH="1">
              <a:off x="2840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0" name="Group 139"/>
          <p:cNvGrpSpPr>
            <a:grpSpLocks/>
          </p:cNvGrpSpPr>
          <p:nvPr/>
        </p:nvGrpSpPr>
        <p:grpSpPr bwMode="auto">
          <a:xfrm>
            <a:off x="5853660" y="2167482"/>
            <a:ext cx="145165" cy="145165"/>
            <a:chOff x="3096" y="1520"/>
            <a:chExt cx="144" cy="144"/>
          </a:xfrm>
        </p:grpSpPr>
        <p:sp>
          <p:nvSpPr>
            <p:cNvPr id="13479" name="Line 140"/>
            <p:cNvSpPr>
              <a:spLocks noChangeShapeType="1"/>
            </p:cNvSpPr>
            <p:nvPr/>
          </p:nvSpPr>
          <p:spPr bwMode="auto">
            <a:xfrm>
              <a:off x="3096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0" name="Line 141"/>
            <p:cNvSpPr>
              <a:spLocks noChangeShapeType="1"/>
            </p:cNvSpPr>
            <p:nvPr/>
          </p:nvSpPr>
          <p:spPr bwMode="auto">
            <a:xfrm rot="10800000" flipH="1">
              <a:off x="3168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1" name="Group 142"/>
          <p:cNvGrpSpPr>
            <a:grpSpLocks/>
          </p:cNvGrpSpPr>
          <p:nvPr/>
        </p:nvGrpSpPr>
        <p:grpSpPr bwMode="auto">
          <a:xfrm>
            <a:off x="6184313" y="2167482"/>
            <a:ext cx="145165" cy="145165"/>
            <a:chOff x="3424" y="1520"/>
            <a:chExt cx="144" cy="144"/>
          </a:xfrm>
        </p:grpSpPr>
        <p:sp>
          <p:nvSpPr>
            <p:cNvPr id="13477" name="Line 143"/>
            <p:cNvSpPr>
              <a:spLocks noChangeShapeType="1"/>
            </p:cNvSpPr>
            <p:nvPr/>
          </p:nvSpPr>
          <p:spPr bwMode="auto">
            <a:xfrm>
              <a:off x="3424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8" name="Line 144"/>
            <p:cNvSpPr>
              <a:spLocks noChangeShapeType="1"/>
            </p:cNvSpPr>
            <p:nvPr/>
          </p:nvSpPr>
          <p:spPr bwMode="auto">
            <a:xfrm rot="10800000" flipH="1">
              <a:off x="3496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2" name="Group 145"/>
          <p:cNvGrpSpPr>
            <a:grpSpLocks/>
          </p:cNvGrpSpPr>
          <p:nvPr/>
        </p:nvGrpSpPr>
        <p:grpSpPr bwMode="auto">
          <a:xfrm>
            <a:off x="6514966" y="2167482"/>
            <a:ext cx="145165" cy="145165"/>
            <a:chOff x="3752" y="1520"/>
            <a:chExt cx="144" cy="144"/>
          </a:xfrm>
        </p:grpSpPr>
        <p:sp>
          <p:nvSpPr>
            <p:cNvPr id="13475" name="Line 146"/>
            <p:cNvSpPr>
              <a:spLocks noChangeShapeType="1"/>
            </p:cNvSpPr>
            <p:nvPr/>
          </p:nvSpPr>
          <p:spPr bwMode="auto">
            <a:xfrm>
              <a:off x="3752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6" name="Line 147"/>
            <p:cNvSpPr>
              <a:spLocks noChangeShapeType="1"/>
            </p:cNvSpPr>
            <p:nvPr/>
          </p:nvSpPr>
          <p:spPr bwMode="auto">
            <a:xfrm rot="10800000" flipH="1">
              <a:off x="3824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3" name="Group 148"/>
          <p:cNvGrpSpPr>
            <a:grpSpLocks/>
          </p:cNvGrpSpPr>
          <p:nvPr/>
        </p:nvGrpSpPr>
        <p:grpSpPr bwMode="auto">
          <a:xfrm>
            <a:off x="6845619" y="2167482"/>
            <a:ext cx="145165" cy="145165"/>
            <a:chOff x="4080" y="1520"/>
            <a:chExt cx="144" cy="144"/>
          </a:xfrm>
        </p:grpSpPr>
        <p:sp>
          <p:nvSpPr>
            <p:cNvPr id="13473" name="Line 149"/>
            <p:cNvSpPr>
              <a:spLocks noChangeShapeType="1"/>
            </p:cNvSpPr>
            <p:nvPr/>
          </p:nvSpPr>
          <p:spPr bwMode="auto">
            <a:xfrm>
              <a:off x="4080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4" name="Line 150"/>
            <p:cNvSpPr>
              <a:spLocks noChangeShapeType="1"/>
            </p:cNvSpPr>
            <p:nvPr/>
          </p:nvSpPr>
          <p:spPr bwMode="auto">
            <a:xfrm rot="10800000" flipH="1">
              <a:off x="4152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4" name="Group 151"/>
          <p:cNvGrpSpPr>
            <a:grpSpLocks/>
          </p:cNvGrpSpPr>
          <p:nvPr/>
        </p:nvGrpSpPr>
        <p:grpSpPr bwMode="auto">
          <a:xfrm>
            <a:off x="4877831" y="3385252"/>
            <a:ext cx="2129081" cy="1008"/>
            <a:chOff x="2128" y="2728"/>
            <a:chExt cx="2112" cy="1"/>
          </a:xfrm>
        </p:grpSpPr>
        <p:sp>
          <p:nvSpPr>
            <p:cNvPr id="13466" name="Line 152"/>
            <p:cNvSpPr>
              <a:spLocks noChangeShapeType="1"/>
            </p:cNvSpPr>
            <p:nvPr/>
          </p:nvSpPr>
          <p:spPr bwMode="auto">
            <a:xfrm>
              <a:off x="2128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7" name="Line 153"/>
            <p:cNvSpPr>
              <a:spLocks noChangeShapeType="1"/>
            </p:cNvSpPr>
            <p:nvPr/>
          </p:nvSpPr>
          <p:spPr bwMode="auto">
            <a:xfrm>
              <a:off x="2456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8" name="Line 154"/>
            <p:cNvSpPr>
              <a:spLocks noChangeShapeType="1"/>
            </p:cNvSpPr>
            <p:nvPr/>
          </p:nvSpPr>
          <p:spPr bwMode="auto">
            <a:xfrm>
              <a:off x="2784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9" name="Line 155"/>
            <p:cNvSpPr>
              <a:spLocks noChangeShapeType="1"/>
            </p:cNvSpPr>
            <p:nvPr/>
          </p:nvSpPr>
          <p:spPr bwMode="auto">
            <a:xfrm>
              <a:off x="3112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0" name="Line 156"/>
            <p:cNvSpPr>
              <a:spLocks noChangeShapeType="1"/>
            </p:cNvSpPr>
            <p:nvPr/>
          </p:nvSpPr>
          <p:spPr bwMode="auto">
            <a:xfrm>
              <a:off x="3440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1" name="Line 157"/>
            <p:cNvSpPr>
              <a:spLocks noChangeShapeType="1"/>
            </p:cNvSpPr>
            <p:nvPr/>
          </p:nvSpPr>
          <p:spPr bwMode="auto">
            <a:xfrm>
              <a:off x="3768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2" name="Line 158"/>
            <p:cNvSpPr>
              <a:spLocks noChangeShapeType="1"/>
            </p:cNvSpPr>
            <p:nvPr/>
          </p:nvSpPr>
          <p:spPr bwMode="auto">
            <a:xfrm>
              <a:off x="4096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35" name="Line 159"/>
          <p:cNvSpPr>
            <a:spLocks noChangeShapeType="1"/>
          </p:cNvSpPr>
          <p:nvPr/>
        </p:nvSpPr>
        <p:spPr bwMode="auto">
          <a:xfrm rot="10800000" flipH="1">
            <a:off x="5063320" y="2336841"/>
            <a:ext cx="0" cy="967764"/>
          </a:xfrm>
          <a:prstGeom prst="line">
            <a:avLst/>
          </a:prstGeom>
          <a:noFill/>
          <a:ln w="38100">
            <a:solidFill>
              <a:srgbClr val="060FFF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336" name="Line 160"/>
          <p:cNvSpPr>
            <a:spLocks noChangeShapeType="1"/>
          </p:cNvSpPr>
          <p:nvPr/>
        </p:nvSpPr>
        <p:spPr bwMode="auto">
          <a:xfrm rot="10800000" flipH="1">
            <a:off x="5635913" y="2336841"/>
            <a:ext cx="0" cy="967764"/>
          </a:xfrm>
          <a:prstGeom prst="line">
            <a:avLst/>
          </a:prstGeom>
          <a:noFill/>
          <a:ln w="38100">
            <a:solidFill>
              <a:srgbClr val="060FFF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337" name="Line 161"/>
          <p:cNvSpPr>
            <a:spLocks noChangeShapeType="1"/>
          </p:cNvSpPr>
          <p:nvPr/>
        </p:nvSpPr>
        <p:spPr bwMode="auto">
          <a:xfrm rot="10800000" flipH="1">
            <a:off x="6208507" y="2336841"/>
            <a:ext cx="0" cy="967764"/>
          </a:xfrm>
          <a:prstGeom prst="line">
            <a:avLst/>
          </a:prstGeom>
          <a:noFill/>
          <a:ln w="38100">
            <a:solidFill>
              <a:srgbClr val="060FFF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338" name="Line 162"/>
          <p:cNvSpPr>
            <a:spLocks noChangeShapeType="1"/>
          </p:cNvSpPr>
          <p:nvPr/>
        </p:nvSpPr>
        <p:spPr bwMode="auto">
          <a:xfrm rot="10800000" flipH="1">
            <a:off x="6781101" y="2336841"/>
            <a:ext cx="0" cy="967764"/>
          </a:xfrm>
          <a:prstGeom prst="line">
            <a:avLst/>
          </a:prstGeom>
          <a:noFill/>
          <a:ln w="38100">
            <a:solidFill>
              <a:srgbClr val="060FFF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2452" name="Rectangle 164"/>
          <p:cNvSpPr>
            <a:spLocks noChangeArrowheads="1"/>
          </p:cNvSpPr>
          <p:nvPr/>
        </p:nvSpPr>
        <p:spPr bwMode="auto">
          <a:xfrm>
            <a:off x="5958502" y="2667494"/>
            <a:ext cx="129035" cy="27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n-US" sz="2200" dirty="0"/>
          </a:p>
        </p:txBody>
      </p:sp>
      <p:grpSp>
        <p:nvGrpSpPr>
          <p:cNvPr id="13340" name="Group 285"/>
          <p:cNvGrpSpPr>
            <a:grpSpLocks/>
          </p:cNvGrpSpPr>
          <p:nvPr/>
        </p:nvGrpSpPr>
        <p:grpSpPr bwMode="auto">
          <a:xfrm>
            <a:off x="7328493" y="1215847"/>
            <a:ext cx="1936536" cy="3217816"/>
            <a:chOff x="4559" y="719"/>
            <a:chExt cx="1921" cy="3192"/>
          </a:xfrm>
        </p:grpSpPr>
        <p:grpSp>
          <p:nvGrpSpPr>
            <p:cNvPr id="13347" name="Group 166"/>
            <p:cNvGrpSpPr>
              <a:grpSpLocks/>
            </p:cNvGrpSpPr>
            <p:nvPr/>
          </p:nvGrpSpPr>
          <p:grpSpPr bwMode="auto">
            <a:xfrm rot="5400000">
              <a:off x="5411" y="-133"/>
              <a:ext cx="216" cy="1920"/>
              <a:chOff x="1576" y="1200"/>
              <a:chExt cx="216" cy="1920"/>
            </a:xfrm>
          </p:grpSpPr>
          <p:grpSp>
            <p:nvGrpSpPr>
              <p:cNvPr id="13450" name="Group 167"/>
              <p:cNvGrpSpPr>
                <a:grpSpLocks/>
              </p:cNvGrpSpPr>
              <p:nvPr/>
            </p:nvGrpSpPr>
            <p:grpSpPr bwMode="auto">
              <a:xfrm>
                <a:off x="1576" y="1200"/>
                <a:ext cx="216" cy="216"/>
                <a:chOff x="1576" y="1200"/>
                <a:chExt cx="216" cy="216"/>
              </a:xfrm>
            </p:grpSpPr>
            <p:sp>
              <p:nvSpPr>
                <p:cNvPr id="13463" name="Oval 168"/>
                <p:cNvSpPr>
                  <a:spLocks noChangeArrowheads="1"/>
                </p:cNvSpPr>
                <p:nvPr/>
              </p:nvSpPr>
              <p:spPr bwMode="auto">
                <a:xfrm>
                  <a:off x="1576" y="1200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4" name="Line 169"/>
                <p:cNvSpPr>
                  <a:spLocks noChangeShapeType="1"/>
                </p:cNvSpPr>
                <p:nvPr/>
              </p:nvSpPr>
              <p:spPr bwMode="auto">
                <a:xfrm>
                  <a:off x="1600" y="1224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5" name="Line 170"/>
                <p:cNvSpPr>
                  <a:spLocks noChangeShapeType="1"/>
                </p:cNvSpPr>
                <p:nvPr/>
              </p:nvSpPr>
              <p:spPr bwMode="auto">
                <a:xfrm flipH="1">
                  <a:off x="1608" y="1232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51" name="Group 171"/>
              <p:cNvGrpSpPr>
                <a:grpSpLocks/>
              </p:cNvGrpSpPr>
              <p:nvPr/>
            </p:nvGrpSpPr>
            <p:grpSpPr bwMode="auto">
              <a:xfrm>
                <a:off x="1576" y="1768"/>
                <a:ext cx="216" cy="216"/>
                <a:chOff x="1576" y="1768"/>
                <a:chExt cx="216" cy="216"/>
              </a:xfrm>
            </p:grpSpPr>
            <p:sp>
              <p:nvSpPr>
                <p:cNvPr id="13460" name="Oval 172"/>
                <p:cNvSpPr>
                  <a:spLocks noChangeArrowheads="1"/>
                </p:cNvSpPr>
                <p:nvPr/>
              </p:nvSpPr>
              <p:spPr bwMode="auto">
                <a:xfrm>
                  <a:off x="1576" y="1768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1" name="Line 173"/>
                <p:cNvSpPr>
                  <a:spLocks noChangeShapeType="1"/>
                </p:cNvSpPr>
                <p:nvPr/>
              </p:nvSpPr>
              <p:spPr bwMode="auto">
                <a:xfrm>
                  <a:off x="1600" y="1792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2" name="Line 174"/>
                <p:cNvSpPr>
                  <a:spLocks noChangeShapeType="1"/>
                </p:cNvSpPr>
                <p:nvPr/>
              </p:nvSpPr>
              <p:spPr bwMode="auto">
                <a:xfrm flipH="1">
                  <a:off x="1608" y="1800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52" name="Group 175"/>
              <p:cNvGrpSpPr>
                <a:grpSpLocks/>
              </p:cNvGrpSpPr>
              <p:nvPr/>
            </p:nvGrpSpPr>
            <p:grpSpPr bwMode="auto">
              <a:xfrm>
                <a:off x="1576" y="2336"/>
                <a:ext cx="216" cy="216"/>
                <a:chOff x="1576" y="2336"/>
                <a:chExt cx="216" cy="216"/>
              </a:xfrm>
            </p:grpSpPr>
            <p:sp>
              <p:nvSpPr>
                <p:cNvPr id="13457" name="Oval 176"/>
                <p:cNvSpPr>
                  <a:spLocks noChangeArrowheads="1"/>
                </p:cNvSpPr>
                <p:nvPr/>
              </p:nvSpPr>
              <p:spPr bwMode="auto">
                <a:xfrm>
                  <a:off x="1576" y="2336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58" name="Line 177"/>
                <p:cNvSpPr>
                  <a:spLocks noChangeShapeType="1"/>
                </p:cNvSpPr>
                <p:nvPr/>
              </p:nvSpPr>
              <p:spPr bwMode="auto">
                <a:xfrm>
                  <a:off x="1600" y="2360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59" name="Line 178"/>
                <p:cNvSpPr>
                  <a:spLocks noChangeShapeType="1"/>
                </p:cNvSpPr>
                <p:nvPr/>
              </p:nvSpPr>
              <p:spPr bwMode="auto">
                <a:xfrm flipH="1">
                  <a:off x="1608" y="2368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53" name="Group 179"/>
              <p:cNvGrpSpPr>
                <a:grpSpLocks/>
              </p:cNvGrpSpPr>
              <p:nvPr/>
            </p:nvGrpSpPr>
            <p:grpSpPr bwMode="auto">
              <a:xfrm>
                <a:off x="1576" y="2904"/>
                <a:ext cx="216" cy="216"/>
                <a:chOff x="1576" y="2904"/>
                <a:chExt cx="216" cy="216"/>
              </a:xfrm>
            </p:grpSpPr>
            <p:sp>
              <p:nvSpPr>
                <p:cNvPr id="13454" name="Oval 180"/>
                <p:cNvSpPr>
                  <a:spLocks noChangeArrowheads="1"/>
                </p:cNvSpPr>
                <p:nvPr/>
              </p:nvSpPr>
              <p:spPr bwMode="auto">
                <a:xfrm>
                  <a:off x="1576" y="2904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55" name="Line 181"/>
                <p:cNvSpPr>
                  <a:spLocks noChangeShapeType="1"/>
                </p:cNvSpPr>
                <p:nvPr/>
              </p:nvSpPr>
              <p:spPr bwMode="auto">
                <a:xfrm>
                  <a:off x="1600" y="2928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56" name="Line 182"/>
                <p:cNvSpPr>
                  <a:spLocks noChangeShapeType="1"/>
                </p:cNvSpPr>
                <p:nvPr/>
              </p:nvSpPr>
              <p:spPr bwMode="auto">
                <a:xfrm flipH="1">
                  <a:off x="1608" y="2936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48" name="Group 183"/>
            <p:cNvGrpSpPr>
              <a:grpSpLocks/>
            </p:cNvGrpSpPr>
            <p:nvPr/>
          </p:nvGrpSpPr>
          <p:grpSpPr bwMode="auto">
            <a:xfrm rot="5400000">
              <a:off x="5411" y="355"/>
              <a:ext cx="216" cy="1920"/>
              <a:chOff x="2064" y="1200"/>
              <a:chExt cx="216" cy="1920"/>
            </a:xfrm>
          </p:grpSpPr>
          <p:grpSp>
            <p:nvGrpSpPr>
              <p:cNvPr id="13434" name="Group 184"/>
              <p:cNvGrpSpPr>
                <a:grpSpLocks/>
              </p:cNvGrpSpPr>
              <p:nvPr/>
            </p:nvGrpSpPr>
            <p:grpSpPr bwMode="auto">
              <a:xfrm>
                <a:off x="2064" y="1200"/>
                <a:ext cx="216" cy="216"/>
                <a:chOff x="2064" y="1200"/>
                <a:chExt cx="216" cy="216"/>
              </a:xfrm>
            </p:grpSpPr>
            <p:sp>
              <p:nvSpPr>
                <p:cNvPr id="13447" name="Oval 185"/>
                <p:cNvSpPr>
                  <a:spLocks noChangeArrowheads="1"/>
                </p:cNvSpPr>
                <p:nvPr/>
              </p:nvSpPr>
              <p:spPr bwMode="auto">
                <a:xfrm>
                  <a:off x="2064" y="1200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8" name="Line 186"/>
                <p:cNvSpPr>
                  <a:spLocks noChangeShapeType="1"/>
                </p:cNvSpPr>
                <p:nvPr/>
              </p:nvSpPr>
              <p:spPr bwMode="auto">
                <a:xfrm>
                  <a:off x="2088" y="1224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9" name="Line 187"/>
                <p:cNvSpPr>
                  <a:spLocks noChangeShapeType="1"/>
                </p:cNvSpPr>
                <p:nvPr/>
              </p:nvSpPr>
              <p:spPr bwMode="auto">
                <a:xfrm flipH="1">
                  <a:off x="2096" y="1232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35" name="Group 188"/>
              <p:cNvGrpSpPr>
                <a:grpSpLocks/>
              </p:cNvGrpSpPr>
              <p:nvPr/>
            </p:nvGrpSpPr>
            <p:grpSpPr bwMode="auto">
              <a:xfrm>
                <a:off x="2064" y="1768"/>
                <a:ext cx="216" cy="216"/>
                <a:chOff x="2064" y="1768"/>
                <a:chExt cx="216" cy="216"/>
              </a:xfrm>
            </p:grpSpPr>
            <p:sp>
              <p:nvSpPr>
                <p:cNvPr id="13444" name="Oval 189"/>
                <p:cNvSpPr>
                  <a:spLocks noChangeArrowheads="1"/>
                </p:cNvSpPr>
                <p:nvPr/>
              </p:nvSpPr>
              <p:spPr bwMode="auto">
                <a:xfrm>
                  <a:off x="2064" y="1768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5" name="Line 190"/>
                <p:cNvSpPr>
                  <a:spLocks noChangeShapeType="1"/>
                </p:cNvSpPr>
                <p:nvPr/>
              </p:nvSpPr>
              <p:spPr bwMode="auto">
                <a:xfrm>
                  <a:off x="2088" y="1792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6" name="Line 191"/>
                <p:cNvSpPr>
                  <a:spLocks noChangeShapeType="1"/>
                </p:cNvSpPr>
                <p:nvPr/>
              </p:nvSpPr>
              <p:spPr bwMode="auto">
                <a:xfrm flipH="1">
                  <a:off x="2096" y="1800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36" name="Group 192"/>
              <p:cNvGrpSpPr>
                <a:grpSpLocks/>
              </p:cNvGrpSpPr>
              <p:nvPr/>
            </p:nvGrpSpPr>
            <p:grpSpPr bwMode="auto">
              <a:xfrm>
                <a:off x="2064" y="2336"/>
                <a:ext cx="216" cy="216"/>
                <a:chOff x="2064" y="2336"/>
                <a:chExt cx="216" cy="216"/>
              </a:xfrm>
            </p:grpSpPr>
            <p:sp>
              <p:nvSpPr>
                <p:cNvPr id="13441" name="Oval 193"/>
                <p:cNvSpPr>
                  <a:spLocks noChangeArrowheads="1"/>
                </p:cNvSpPr>
                <p:nvPr/>
              </p:nvSpPr>
              <p:spPr bwMode="auto">
                <a:xfrm>
                  <a:off x="2064" y="2336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2" name="Line 194"/>
                <p:cNvSpPr>
                  <a:spLocks noChangeShapeType="1"/>
                </p:cNvSpPr>
                <p:nvPr/>
              </p:nvSpPr>
              <p:spPr bwMode="auto">
                <a:xfrm>
                  <a:off x="2088" y="2360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3" name="Line 195"/>
                <p:cNvSpPr>
                  <a:spLocks noChangeShapeType="1"/>
                </p:cNvSpPr>
                <p:nvPr/>
              </p:nvSpPr>
              <p:spPr bwMode="auto">
                <a:xfrm flipH="1">
                  <a:off x="2096" y="2368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37" name="Group 196"/>
              <p:cNvGrpSpPr>
                <a:grpSpLocks/>
              </p:cNvGrpSpPr>
              <p:nvPr/>
            </p:nvGrpSpPr>
            <p:grpSpPr bwMode="auto">
              <a:xfrm>
                <a:off x="2064" y="2904"/>
                <a:ext cx="216" cy="216"/>
                <a:chOff x="2064" y="2904"/>
                <a:chExt cx="216" cy="216"/>
              </a:xfrm>
            </p:grpSpPr>
            <p:sp>
              <p:nvSpPr>
                <p:cNvPr id="13438" name="Oval 197"/>
                <p:cNvSpPr>
                  <a:spLocks noChangeArrowheads="1"/>
                </p:cNvSpPr>
                <p:nvPr/>
              </p:nvSpPr>
              <p:spPr bwMode="auto">
                <a:xfrm>
                  <a:off x="2064" y="2904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9" name="Line 198"/>
                <p:cNvSpPr>
                  <a:spLocks noChangeShapeType="1"/>
                </p:cNvSpPr>
                <p:nvPr/>
              </p:nvSpPr>
              <p:spPr bwMode="auto">
                <a:xfrm>
                  <a:off x="2088" y="2928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0" name="Line 199"/>
                <p:cNvSpPr>
                  <a:spLocks noChangeShapeType="1"/>
                </p:cNvSpPr>
                <p:nvPr/>
              </p:nvSpPr>
              <p:spPr bwMode="auto">
                <a:xfrm flipH="1">
                  <a:off x="2096" y="2936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49" name="Group 200"/>
            <p:cNvGrpSpPr>
              <a:grpSpLocks/>
            </p:cNvGrpSpPr>
            <p:nvPr/>
          </p:nvGrpSpPr>
          <p:grpSpPr bwMode="auto">
            <a:xfrm rot="5400000">
              <a:off x="5411" y="859"/>
              <a:ext cx="216" cy="1920"/>
              <a:chOff x="2568" y="1200"/>
              <a:chExt cx="216" cy="1920"/>
            </a:xfrm>
          </p:grpSpPr>
          <p:grpSp>
            <p:nvGrpSpPr>
              <p:cNvPr id="13418" name="Group 201"/>
              <p:cNvGrpSpPr>
                <a:grpSpLocks/>
              </p:cNvGrpSpPr>
              <p:nvPr/>
            </p:nvGrpSpPr>
            <p:grpSpPr bwMode="auto">
              <a:xfrm>
                <a:off x="2568" y="1200"/>
                <a:ext cx="216" cy="216"/>
                <a:chOff x="2568" y="1200"/>
                <a:chExt cx="216" cy="216"/>
              </a:xfrm>
            </p:grpSpPr>
            <p:sp>
              <p:nvSpPr>
                <p:cNvPr id="13431" name="Oval 202"/>
                <p:cNvSpPr>
                  <a:spLocks noChangeArrowheads="1"/>
                </p:cNvSpPr>
                <p:nvPr/>
              </p:nvSpPr>
              <p:spPr bwMode="auto">
                <a:xfrm>
                  <a:off x="2568" y="1200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2" name="Line 203"/>
                <p:cNvSpPr>
                  <a:spLocks noChangeShapeType="1"/>
                </p:cNvSpPr>
                <p:nvPr/>
              </p:nvSpPr>
              <p:spPr bwMode="auto">
                <a:xfrm>
                  <a:off x="2592" y="1224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3" name="Line 204"/>
                <p:cNvSpPr>
                  <a:spLocks noChangeShapeType="1"/>
                </p:cNvSpPr>
                <p:nvPr/>
              </p:nvSpPr>
              <p:spPr bwMode="auto">
                <a:xfrm flipH="1">
                  <a:off x="2600" y="1232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19" name="Group 205"/>
              <p:cNvGrpSpPr>
                <a:grpSpLocks/>
              </p:cNvGrpSpPr>
              <p:nvPr/>
            </p:nvGrpSpPr>
            <p:grpSpPr bwMode="auto">
              <a:xfrm>
                <a:off x="2568" y="1768"/>
                <a:ext cx="216" cy="216"/>
                <a:chOff x="2568" y="1768"/>
                <a:chExt cx="216" cy="216"/>
              </a:xfrm>
            </p:grpSpPr>
            <p:sp>
              <p:nvSpPr>
                <p:cNvPr id="13428" name="Oval 206"/>
                <p:cNvSpPr>
                  <a:spLocks noChangeArrowheads="1"/>
                </p:cNvSpPr>
                <p:nvPr/>
              </p:nvSpPr>
              <p:spPr bwMode="auto">
                <a:xfrm>
                  <a:off x="2568" y="1768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9" name="Line 207"/>
                <p:cNvSpPr>
                  <a:spLocks noChangeShapeType="1"/>
                </p:cNvSpPr>
                <p:nvPr/>
              </p:nvSpPr>
              <p:spPr bwMode="auto">
                <a:xfrm>
                  <a:off x="2592" y="1792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0" name="Line 208"/>
                <p:cNvSpPr>
                  <a:spLocks noChangeShapeType="1"/>
                </p:cNvSpPr>
                <p:nvPr/>
              </p:nvSpPr>
              <p:spPr bwMode="auto">
                <a:xfrm flipH="1">
                  <a:off x="2600" y="1800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20" name="Group 209"/>
              <p:cNvGrpSpPr>
                <a:grpSpLocks/>
              </p:cNvGrpSpPr>
              <p:nvPr/>
            </p:nvGrpSpPr>
            <p:grpSpPr bwMode="auto">
              <a:xfrm>
                <a:off x="2568" y="2336"/>
                <a:ext cx="216" cy="216"/>
                <a:chOff x="2568" y="2336"/>
                <a:chExt cx="216" cy="216"/>
              </a:xfrm>
            </p:grpSpPr>
            <p:sp>
              <p:nvSpPr>
                <p:cNvPr id="13425" name="Oval 210"/>
                <p:cNvSpPr>
                  <a:spLocks noChangeArrowheads="1"/>
                </p:cNvSpPr>
                <p:nvPr/>
              </p:nvSpPr>
              <p:spPr bwMode="auto">
                <a:xfrm>
                  <a:off x="2568" y="2336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6" name="Line 211"/>
                <p:cNvSpPr>
                  <a:spLocks noChangeShapeType="1"/>
                </p:cNvSpPr>
                <p:nvPr/>
              </p:nvSpPr>
              <p:spPr bwMode="auto">
                <a:xfrm>
                  <a:off x="2592" y="2360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7" name="Line 212"/>
                <p:cNvSpPr>
                  <a:spLocks noChangeShapeType="1"/>
                </p:cNvSpPr>
                <p:nvPr/>
              </p:nvSpPr>
              <p:spPr bwMode="auto">
                <a:xfrm flipH="1">
                  <a:off x="2600" y="2368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21" name="Group 213"/>
              <p:cNvGrpSpPr>
                <a:grpSpLocks/>
              </p:cNvGrpSpPr>
              <p:nvPr/>
            </p:nvGrpSpPr>
            <p:grpSpPr bwMode="auto">
              <a:xfrm>
                <a:off x="2568" y="2904"/>
                <a:ext cx="216" cy="216"/>
                <a:chOff x="2568" y="2904"/>
                <a:chExt cx="216" cy="216"/>
              </a:xfrm>
            </p:grpSpPr>
            <p:sp>
              <p:nvSpPr>
                <p:cNvPr id="13422" name="Oval 214"/>
                <p:cNvSpPr>
                  <a:spLocks noChangeArrowheads="1"/>
                </p:cNvSpPr>
                <p:nvPr/>
              </p:nvSpPr>
              <p:spPr bwMode="auto">
                <a:xfrm>
                  <a:off x="2568" y="2904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3" name="Line 215"/>
                <p:cNvSpPr>
                  <a:spLocks noChangeShapeType="1"/>
                </p:cNvSpPr>
                <p:nvPr/>
              </p:nvSpPr>
              <p:spPr bwMode="auto">
                <a:xfrm>
                  <a:off x="2592" y="2928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4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2600" y="2936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50" name="Group 217"/>
            <p:cNvGrpSpPr>
              <a:grpSpLocks/>
            </p:cNvGrpSpPr>
            <p:nvPr/>
          </p:nvGrpSpPr>
          <p:grpSpPr bwMode="auto">
            <a:xfrm rot="5400000">
              <a:off x="5412" y="1356"/>
              <a:ext cx="216" cy="1920"/>
              <a:chOff x="3064" y="1200"/>
              <a:chExt cx="216" cy="1920"/>
            </a:xfrm>
          </p:grpSpPr>
          <p:grpSp>
            <p:nvGrpSpPr>
              <p:cNvPr id="13402" name="Group 218"/>
              <p:cNvGrpSpPr>
                <a:grpSpLocks/>
              </p:cNvGrpSpPr>
              <p:nvPr/>
            </p:nvGrpSpPr>
            <p:grpSpPr bwMode="auto">
              <a:xfrm>
                <a:off x="3064" y="1200"/>
                <a:ext cx="216" cy="216"/>
                <a:chOff x="3064" y="1200"/>
                <a:chExt cx="216" cy="216"/>
              </a:xfrm>
            </p:grpSpPr>
            <p:sp>
              <p:nvSpPr>
                <p:cNvPr id="13415" name="Oval 219"/>
                <p:cNvSpPr>
                  <a:spLocks noChangeArrowheads="1"/>
                </p:cNvSpPr>
                <p:nvPr/>
              </p:nvSpPr>
              <p:spPr bwMode="auto">
                <a:xfrm>
                  <a:off x="3064" y="1200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6" name="Line 220"/>
                <p:cNvSpPr>
                  <a:spLocks noChangeShapeType="1"/>
                </p:cNvSpPr>
                <p:nvPr/>
              </p:nvSpPr>
              <p:spPr bwMode="auto">
                <a:xfrm>
                  <a:off x="3088" y="1224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7" name="Line 221"/>
                <p:cNvSpPr>
                  <a:spLocks noChangeShapeType="1"/>
                </p:cNvSpPr>
                <p:nvPr/>
              </p:nvSpPr>
              <p:spPr bwMode="auto">
                <a:xfrm flipH="1">
                  <a:off x="3096" y="1232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03" name="Group 222"/>
              <p:cNvGrpSpPr>
                <a:grpSpLocks/>
              </p:cNvGrpSpPr>
              <p:nvPr/>
            </p:nvGrpSpPr>
            <p:grpSpPr bwMode="auto">
              <a:xfrm>
                <a:off x="3064" y="1768"/>
                <a:ext cx="216" cy="216"/>
                <a:chOff x="3064" y="1768"/>
                <a:chExt cx="216" cy="216"/>
              </a:xfrm>
            </p:grpSpPr>
            <p:sp>
              <p:nvSpPr>
                <p:cNvPr id="13412" name="Oval 223"/>
                <p:cNvSpPr>
                  <a:spLocks noChangeArrowheads="1"/>
                </p:cNvSpPr>
                <p:nvPr/>
              </p:nvSpPr>
              <p:spPr bwMode="auto">
                <a:xfrm>
                  <a:off x="3064" y="1768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3" name="Line 224"/>
                <p:cNvSpPr>
                  <a:spLocks noChangeShapeType="1"/>
                </p:cNvSpPr>
                <p:nvPr/>
              </p:nvSpPr>
              <p:spPr bwMode="auto">
                <a:xfrm>
                  <a:off x="3088" y="1792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4" name="Line 225"/>
                <p:cNvSpPr>
                  <a:spLocks noChangeShapeType="1"/>
                </p:cNvSpPr>
                <p:nvPr/>
              </p:nvSpPr>
              <p:spPr bwMode="auto">
                <a:xfrm flipH="1">
                  <a:off x="3096" y="1800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04" name="Group 226"/>
              <p:cNvGrpSpPr>
                <a:grpSpLocks/>
              </p:cNvGrpSpPr>
              <p:nvPr/>
            </p:nvGrpSpPr>
            <p:grpSpPr bwMode="auto">
              <a:xfrm>
                <a:off x="3064" y="2336"/>
                <a:ext cx="216" cy="216"/>
                <a:chOff x="3064" y="2336"/>
                <a:chExt cx="216" cy="216"/>
              </a:xfrm>
            </p:grpSpPr>
            <p:sp>
              <p:nvSpPr>
                <p:cNvPr id="13409" name="Oval 227"/>
                <p:cNvSpPr>
                  <a:spLocks noChangeArrowheads="1"/>
                </p:cNvSpPr>
                <p:nvPr/>
              </p:nvSpPr>
              <p:spPr bwMode="auto">
                <a:xfrm>
                  <a:off x="3064" y="2336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0" name="Line 228"/>
                <p:cNvSpPr>
                  <a:spLocks noChangeShapeType="1"/>
                </p:cNvSpPr>
                <p:nvPr/>
              </p:nvSpPr>
              <p:spPr bwMode="auto">
                <a:xfrm>
                  <a:off x="3088" y="2360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1" name="Line 229"/>
                <p:cNvSpPr>
                  <a:spLocks noChangeShapeType="1"/>
                </p:cNvSpPr>
                <p:nvPr/>
              </p:nvSpPr>
              <p:spPr bwMode="auto">
                <a:xfrm flipH="1">
                  <a:off x="3096" y="2368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05" name="Group 230"/>
              <p:cNvGrpSpPr>
                <a:grpSpLocks/>
              </p:cNvGrpSpPr>
              <p:nvPr/>
            </p:nvGrpSpPr>
            <p:grpSpPr bwMode="auto">
              <a:xfrm>
                <a:off x="3064" y="2904"/>
                <a:ext cx="216" cy="216"/>
                <a:chOff x="3064" y="2904"/>
                <a:chExt cx="216" cy="216"/>
              </a:xfrm>
            </p:grpSpPr>
            <p:sp>
              <p:nvSpPr>
                <p:cNvPr id="13406" name="Oval 231"/>
                <p:cNvSpPr>
                  <a:spLocks noChangeArrowheads="1"/>
                </p:cNvSpPr>
                <p:nvPr/>
              </p:nvSpPr>
              <p:spPr bwMode="auto">
                <a:xfrm>
                  <a:off x="3064" y="2904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7" name="Line 232"/>
                <p:cNvSpPr>
                  <a:spLocks noChangeShapeType="1"/>
                </p:cNvSpPr>
                <p:nvPr/>
              </p:nvSpPr>
              <p:spPr bwMode="auto">
                <a:xfrm>
                  <a:off x="3088" y="2928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8" name="Line 233"/>
                <p:cNvSpPr>
                  <a:spLocks noChangeShapeType="1"/>
                </p:cNvSpPr>
                <p:nvPr/>
              </p:nvSpPr>
              <p:spPr bwMode="auto">
                <a:xfrm flipH="1">
                  <a:off x="3096" y="2936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51" name="Group 234"/>
            <p:cNvGrpSpPr>
              <a:grpSpLocks/>
            </p:cNvGrpSpPr>
            <p:nvPr/>
          </p:nvGrpSpPr>
          <p:grpSpPr bwMode="auto">
            <a:xfrm rot="5400000">
              <a:off x="5411" y="1851"/>
              <a:ext cx="216" cy="1920"/>
              <a:chOff x="3560" y="1200"/>
              <a:chExt cx="216" cy="1920"/>
            </a:xfrm>
          </p:grpSpPr>
          <p:grpSp>
            <p:nvGrpSpPr>
              <p:cNvPr id="13386" name="Group 235"/>
              <p:cNvGrpSpPr>
                <a:grpSpLocks/>
              </p:cNvGrpSpPr>
              <p:nvPr/>
            </p:nvGrpSpPr>
            <p:grpSpPr bwMode="auto">
              <a:xfrm>
                <a:off x="3560" y="1200"/>
                <a:ext cx="216" cy="216"/>
                <a:chOff x="3560" y="1200"/>
                <a:chExt cx="216" cy="216"/>
              </a:xfrm>
            </p:grpSpPr>
            <p:sp>
              <p:nvSpPr>
                <p:cNvPr id="13399" name="Oval 236"/>
                <p:cNvSpPr>
                  <a:spLocks noChangeArrowheads="1"/>
                </p:cNvSpPr>
                <p:nvPr/>
              </p:nvSpPr>
              <p:spPr bwMode="auto">
                <a:xfrm>
                  <a:off x="3560" y="1200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0" name="Line 237"/>
                <p:cNvSpPr>
                  <a:spLocks noChangeShapeType="1"/>
                </p:cNvSpPr>
                <p:nvPr/>
              </p:nvSpPr>
              <p:spPr bwMode="auto">
                <a:xfrm>
                  <a:off x="3584" y="1224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1" name="Line 238"/>
                <p:cNvSpPr>
                  <a:spLocks noChangeShapeType="1"/>
                </p:cNvSpPr>
                <p:nvPr/>
              </p:nvSpPr>
              <p:spPr bwMode="auto">
                <a:xfrm flipH="1">
                  <a:off x="3592" y="1232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87" name="Group 239"/>
              <p:cNvGrpSpPr>
                <a:grpSpLocks/>
              </p:cNvGrpSpPr>
              <p:nvPr/>
            </p:nvGrpSpPr>
            <p:grpSpPr bwMode="auto">
              <a:xfrm>
                <a:off x="3560" y="1768"/>
                <a:ext cx="216" cy="216"/>
                <a:chOff x="3560" y="1768"/>
                <a:chExt cx="216" cy="216"/>
              </a:xfrm>
            </p:grpSpPr>
            <p:sp>
              <p:nvSpPr>
                <p:cNvPr id="13396" name="Oval 240"/>
                <p:cNvSpPr>
                  <a:spLocks noChangeArrowheads="1"/>
                </p:cNvSpPr>
                <p:nvPr/>
              </p:nvSpPr>
              <p:spPr bwMode="auto">
                <a:xfrm>
                  <a:off x="3560" y="1768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7" name="Line 241"/>
                <p:cNvSpPr>
                  <a:spLocks noChangeShapeType="1"/>
                </p:cNvSpPr>
                <p:nvPr/>
              </p:nvSpPr>
              <p:spPr bwMode="auto">
                <a:xfrm>
                  <a:off x="3584" y="1792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8" name="Line 242"/>
                <p:cNvSpPr>
                  <a:spLocks noChangeShapeType="1"/>
                </p:cNvSpPr>
                <p:nvPr/>
              </p:nvSpPr>
              <p:spPr bwMode="auto">
                <a:xfrm flipH="1">
                  <a:off x="3592" y="1800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88" name="Group 243"/>
              <p:cNvGrpSpPr>
                <a:grpSpLocks/>
              </p:cNvGrpSpPr>
              <p:nvPr/>
            </p:nvGrpSpPr>
            <p:grpSpPr bwMode="auto">
              <a:xfrm>
                <a:off x="3560" y="2336"/>
                <a:ext cx="216" cy="216"/>
                <a:chOff x="3560" y="2336"/>
                <a:chExt cx="216" cy="216"/>
              </a:xfrm>
            </p:grpSpPr>
            <p:sp>
              <p:nvSpPr>
                <p:cNvPr id="13393" name="Oval 244"/>
                <p:cNvSpPr>
                  <a:spLocks noChangeArrowheads="1"/>
                </p:cNvSpPr>
                <p:nvPr/>
              </p:nvSpPr>
              <p:spPr bwMode="auto">
                <a:xfrm>
                  <a:off x="3560" y="2336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4" name="Line 245"/>
                <p:cNvSpPr>
                  <a:spLocks noChangeShapeType="1"/>
                </p:cNvSpPr>
                <p:nvPr/>
              </p:nvSpPr>
              <p:spPr bwMode="auto">
                <a:xfrm>
                  <a:off x="3584" y="2360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5" name="Line 246"/>
                <p:cNvSpPr>
                  <a:spLocks noChangeShapeType="1"/>
                </p:cNvSpPr>
                <p:nvPr/>
              </p:nvSpPr>
              <p:spPr bwMode="auto">
                <a:xfrm flipH="1">
                  <a:off x="3592" y="2368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89" name="Group 247"/>
              <p:cNvGrpSpPr>
                <a:grpSpLocks/>
              </p:cNvGrpSpPr>
              <p:nvPr/>
            </p:nvGrpSpPr>
            <p:grpSpPr bwMode="auto">
              <a:xfrm>
                <a:off x="3560" y="2904"/>
                <a:ext cx="216" cy="216"/>
                <a:chOff x="3560" y="2904"/>
                <a:chExt cx="216" cy="216"/>
              </a:xfrm>
            </p:grpSpPr>
            <p:sp>
              <p:nvSpPr>
                <p:cNvPr id="13390" name="Oval 248"/>
                <p:cNvSpPr>
                  <a:spLocks noChangeArrowheads="1"/>
                </p:cNvSpPr>
                <p:nvPr/>
              </p:nvSpPr>
              <p:spPr bwMode="auto">
                <a:xfrm>
                  <a:off x="3560" y="2904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1" name="Line 249"/>
                <p:cNvSpPr>
                  <a:spLocks noChangeShapeType="1"/>
                </p:cNvSpPr>
                <p:nvPr/>
              </p:nvSpPr>
              <p:spPr bwMode="auto">
                <a:xfrm>
                  <a:off x="3584" y="2928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2" name="Line 250"/>
                <p:cNvSpPr>
                  <a:spLocks noChangeShapeType="1"/>
                </p:cNvSpPr>
                <p:nvPr/>
              </p:nvSpPr>
              <p:spPr bwMode="auto">
                <a:xfrm flipH="1">
                  <a:off x="3592" y="2936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52" name="Group 251"/>
            <p:cNvGrpSpPr>
              <a:grpSpLocks/>
            </p:cNvGrpSpPr>
            <p:nvPr/>
          </p:nvGrpSpPr>
          <p:grpSpPr bwMode="auto">
            <a:xfrm rot="5400000">
              <a:off x="5411" y="2347"/>
              <a:ext cx="216" cy="1920"/>
              <a:chOff x="4056" y="1200"/>
              <a:chExt cx="216" cy="1920"/>
            </a:xfrm>
          </p:grpSpPr>
          <p:grpSp>
            <p:nvGrpSpPr>
              <p:cNvPr id="13370" name="Group 252"/>
              <p:cNvGrpSpPr>
                <a:grpSpLocks/>
              </p:cNvGrpSpPr>
              <p:nvPr/>
            </p:nvGrpSpPr>
            <p:grpSpPr bwMode="auto">
              <a:xfrm>
                <a:off x="4056" y="1200"/>
                <a:ext cx="216" cy="216"/>
                <a:chOff x="4056" y="1200"/>
                <a:chExt cx="216" cy="216"/>
              </a:xfrm>
            </p:grpSpPr>
            <p:sp>
              <p:nvSpPr>
                <p:cNvPr id="13383" name="Oval 253"/>
                <p:cNvSpPr>
                  <a:spLocks noChangeArrowheads="1"/>
                </p:cNvSpPr>
                <p:nvPr/>
              </p:nvSpPr>
              <p:spPr bwMode="auto">
                <a:xfrm>
                  <a:off x="4056" y="1200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84" name="Line 254"/>
                <p:cNvSpPr>
                  <a:spLocks noChangeShapeType="1"/>
                </p:cNvSpPr>
                <p:nvPr/>
              </p:nvSpPr>
              <p:spPr bwMode="auto">
                <a:xfrm>
                  <a:off x="4080" y="1224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85" name="Line 255"/>
                <p:cNvSpPr>
                  <a:spLocks noChangeShapeType="1"/>
                </p:cNvSpPr>
                <p:nvPr/>
              </p:nvSpPr>
              <p:spPr bwMode="auto">
                <a:xfrm flipH="1">
                  <a:off x="4088" y="1232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71" name="Group 256"/>
              <p:cNvGrpSpPr>
                <a:grpSpLocks/>
              </p:cNvGrpSpPr>
              <p:nvPr/>
            </p:nvGrpSpPr>
            <p:grpSpPr bwMode="auto">
              <a:xfrm>
                <a:off x="4056" y="1768"/>
                <a:ext cx="216" cy="216"/>
                <a:chOff x="4056" y="1768"/>
                <a:chExt cx="216" cy="216"/>
              </a:xfrm>
            </p:grpSpPr>
            <p:sp>
              <p:nvSpPr>
                <p:cNvPr id="13380" name="Oval 257"/>
                <p:cNvSpPr>
                  <a:spLocks noChangeArrowheads="1"/>
                </p:cNvSpPr>
                <p:nvPr/>
              </p:nvSpPr>
              <p:spPr bwMode="auto">
                <a:xfrm>
                  <a:off x="4056" y="1768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81" name="Line 258"/>
                <p:cNvSpPr>
                  <a:spLocks noChangeShapeType="1"/>
                </p:cNvSpPr>
                <p:nvPr/>
              </p:nvSpPr>
              <p:spPr bwMode="auto">
                <a:xfrm>
                  <a:off x="4080" y="1792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82" name="Line 259"/>
                <p:cNvSpPr>
                  <a:spLocks noChangeShapeType="1"/>
                </p:cNvSpPr>
                <p:nvPr/>
              </p:nvSpPr>
              <p:spPr bwMode="auto">
                <a:xfrm flipH="1">
                  <a:off x="4088" y="1800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72" name="Group 260"/>
              <p:cNvGrpSpPr>
                <a:grpSpLocks/>
              </p:cNvGrpSpPr>
              <p:nvPr/>
            </p:nvGrpSpPr>
            <p:grpSpPr bwMode="auto">
              <a:xfrm>
                <a:off x="4056" y="2336"/>
                <a:ext cx="216" cy="216"/>
                <a:chOff x="4056" y="2336"/>
                <a:chExt cx="216" cy="216"/>
              </a:xfrm>
            </p:grpSpPr>
            <p:sp>
              <p:nvSpPr>
                <p:cNvPr id="13377" name="Oval 261"/>
                <p:cNvSpPr>
                  <a:spLocks noChangeArrowheads="1"/>
                </p:cNvSpPr>
                <p:nvPr/>
              </p:nvSpPr>
              <p:spPr bwMode="auto">
                <a:xfrm>
                  <a:off x="4056" y="2336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78" name="Line 262"/>
                <p:cNvSpPr>
                  <a:spLocks noChangeShapeType="1"/>
                </p:cNvSpPr>
                <p:nvPr/>
              </p:nvSpPr>
              <p:spPr bwMode="auto">
                <a:xfrm>
                  <a:off x="4080" y="2360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79" name="Line 263"/>
                <p:cNvSpPr>
                  <a:spLocks noChangeShapeType="1"/>
                </p:cNvSpPr>
                <p:nvPr/>
              </p:nvSpPr>
              <p:spPr bwMode="auto">
                <a:xfrm flipH="1">
                  <a:off x="4088" y="2368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73" name="Group 264"/>
              <p:cNvGrpSpPr>
                <a:grpSpLocks/>
              </p:cNvGrpSpPr>
              <p:nvPr/>
            </p:nvGrpSpPr>
            <p:grpSpPr bwMode="auto">
              <a:xfrm>
                <a:off x="4056" y="2904"/>
                <a:ext cx="216" cy="216"/>
                <a:chOff x="4056" y="2904"/>
                <a:chExt cx="216" cy="216"/>
              </a:xfrm>
            </p:grpSpPr>
            <p:sp>
              <p:nvSpPr>
                <p:cNvPr id="13374" name="Oval 265"/>
                <p:cNvSpPr>
                  <a:spLocks noChangeArrowheads="1"/>
                </p:cNvSpPr>
                <p:nvPr/>
              </p:nvSpPr>
              <p:spPr bwMode="auto">
                <a:xfrm>
                  <a:off x="4056" y="2904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75" name="Line 266"/>
                <p:cNvSpPr>
                  <a:spLocks noChangeShapeType="1"/>
                </p:cNvSpPr>
                <p:nvPr/>
              </p:nvSpPr>
              <p:spPr bwMode="auto">
                <a:xfrm>
                  <a:off x="4080" y="2928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76" name="Line 267"/>
                <p:cNvSpPr>
                  <a:spLocks noChangeShapeType="1"/>
                </p:cNvSpPr>
                <p:nvPr/>
              </p:nvSpPr>
              <p:spPr bwMode="auto">
                <a:xfrm flipH="1">
                  <a:off x="4088" y="2936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53" name="Group 268"/>
            <p:cNvGrpSpPr>
              <a:grpSpLocks/>
            </p:cNvGrpSpPr>
            <p:nvPr/>
          </p:nvGrpSpPr>
          <p:grpSpPr bwMode="auto">
            <a:xfrm rot="5400000">
              <a:off x="5411" y="2843"/>
              <a:ext cx="216" cy="1920"/>
              <a:chOff x="4552" y="1200"/>
              <a:chExt cx="216" cy="1920"/>
            </a:xfrm>
          </p:grpSpPr>
          <p:grpSp>
            <p:nvGrpSpPr>
              <p:cNvPr id="13354" name="Group 269"/>
              <p:cNvGrpSpPr>
                <a:grpSpLocks/>
              </p:cNvGrpSpPr>
              <p:nvPr/>
            </p:nvGrpSpPr>
            <p:grpSpPr bwMode="auto">
              <a:xfrm>
                <a:off x="4552" y="1200"/>
                <a:ext cx="216" cy="216"/>
                <a:chOff x="4552" y="1200"/>
                <a:chExt cx="216" cy="216"/>
              </a:xfrm>
            </p:grpSpPr>
            <p:sp>
              <p:nvSpPr>
                <p:cNvPr id="13367" name="Oval 270"/>
                <p:cNvSpPr>
                  <a:spLocks noChangeArrowheads="1"/>
                </p:cNvSpPr>
                <p:nvPr/>
              </p:nvSpPr>
              <p:spPr bwMode="auto">
                <a:xfrm>
                  <a:off x="4552" y="1200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8" name="Line 271"/>
                <p:cNvSpPr>
                  <a:spLocks noChangeShapeType="1"/>
                </p:cNvSpPr>
                <p:nvPr/>
              </p:nvSpPr>
              <p:spPr bwMode="auto">
                <a:xfrm>
                  <a:off x="4576" y="1224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9" name="Line 272"/>
                <p:cNvSpPr>
                  <a:spLocks noChangeShapeType="1"/>
                </p:cNvSpPr>
                <p:nvPr/>
              </p:nvSpPr>
              <p:spPr bwMode="auto">
                <a:xfrm flipH="1">
                  <a:off x="4584" y="1232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55" name="Group 273"/>
              <p:cNvGrpSpPr>
                <a:grpSpLocks/>
              </p:cNvGrpSpPr>
              <p:nvPr/>
            </p:nvGrpSpPr>
            <p:grpSpPr bwMode="auto">
              <a:xfrm>
                <a:off x="4552" y="1768"/>
                <a:ext cx="216" cy="216"/>
                <a:chOff x="4552" y="1768"/>
                <a:chExt cx="216" cy="216"/>
              </a:xfrm>
            </p:grpSpPr>
            <p:sp>
              <p:nvSpPr>
                <p:cNvPr id="13364" name="Oval 274"/>
                <p:cNvSpPr>
                  <a:spLocks noChangeArrowheads="1"/>
                </p:cNvSpPr>
                <p:nvPr/>
              </p:nvSpPr>
              <p:spPr bwMode="auto">
                <a:xfrm>
                  <a:off x="4552" y="1768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5" name="Line 275"/>
                <p:cNvSpPr>
                  <a:spLocks noChangeShapeType="1"/>
                </p:cNvSpPr>
                <p:nvPr/>
              </p:nvSpPr>
              <p:spPr bwMode="auto">
                <a:xfrm>
                  <a:off x="4576" y="1792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6" name="Line 276"/>
                <p:cNvSpPr>
                  <a:spLocks noChangeShapeType="1"/>
                </p:cNvSpPr>
                <p:nvPr/>
              </p:nvSpPr>
              <p:spPr bwMode="auto">
                <a:xfrm flipH="1">
                  <a:off x="4584" y="1800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56" name="Group 277"/>
              <p:cNvGrpSpPr>
                <a:grpSpLocks/>
              </p:cNvGrpSpPr>
              <p:nvPr/>
            </p:nvGrpSpPr>
            <p:grpSpPr bwMode="auto">
              <a:xfrm>
                <a:off x="4552" y="2336"/>
                <a:ext cx="216" cy="216"/>
                <a:chOff x="4552" y="2336"/>
                <a:chExt cx="216" cy="216"/>
              </a:xfrm>
            </p:grpSpPr>
            <p:sp>
              <p:nvSpPr>
                <p:cNvPr id="13361" name="Oval 278"/>
                <p:cNvSpPr>
                  <a:spLocks noChangeArrowheads="1"/>
                </p:cNvSpPr>
                <p:nvPr/>
              </p:nvSpPr>
              <p:spPr bwMode="auto">
                <a:xfrm>
                  <a:off x="4552" y="2336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2" name="Line 279"/>
                <p:cNvSpPr>
                  <a:spLocks noChangeShapeType="1"/>
                </p:cNvSpPr>
                <p:nvPr/>
              </p:nvSpPr>
              <p:spPr bwMode="auto">
                <a:xfrm>
                  <a:off x="4576" y="2360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3" name="Line 280"/>
                <p:cNvSpPr>
                  <a:spLocks noChangeShapeType="1"/>
                </p:cNvSpPr>
                <p:nvPr/>
              </p:nvSpPr>
              <p:spPr bwMode="auto">
                <a:xfrm flipH="1">
                  <a:off x="4584" y="2368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57" name="Group 281"/>
              <p:cNvGrpSpPr>
                <a:grpSpLocks/>
              </p:cNvGrpSpPr>
              <p:nvPr/>
            </p:nvGrpSpPr>
            <p:grpSpPr bwMode="auto">
              <a:xfrm>
                <a:off x="4552" y="2904"/>
                <a:ext cx="216" cy="216"/>
                <a:chOff x="4552" y="2904"/>
                <a:chExt cx="216" cy="216"/>
              </a:xfrm>
            </p:grpSpPr>
            <p:sp>
              <p:nvSpPr>
                <p:cNvPr id="13358" name="Oval 282"/>
                <p:cNvSpPr>
                  <a:spLocks noChangeArrowheads="1"/>
                </p:cNvSpPr>
                <p:nvPr/>
              </p:nvSpPr>
              <p:spPr bwMode="auto">
                <a:xfrm>
                  <a:off x="4552" y="2904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59" name="Line 283"/>
                <p:cNvSpPr>
                  <a:spLocks noChangeShapeType="1"/>
                </p:cNvSpPr>
                <p:nvPr/>
              </p:nvSpPr>
              <p:spPr bwMode="auto">
                <a:xfrm>
                  <a:off x="4576" y="2928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0" name="Line 284"/>
                <p:cNvSpPr>
                  <a:spLocks noChangeShapeType="1"/>
                </p:cNvSpPr>
                <p:nvPr/>
              </p:nvSpPr>
              <p:spPr bwMode="auto">
                <a:xfrm flipH="1">
                  <a:off x="4584" y="2936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3341" name="Rectangle 286"/>
          <p:cNvSpPr>
            <a:spLocks/>
          </p:cNvSpPr>
          <p:nvPr/>
        </p:nvSpPr>
        <p:spPr bwMode="auto">
          <a:xfrm>
            <a:off x="7135948" y="877130"/>
            <a:ext cx="2145211" cy="3871057"/>
          </a:xfrm>
          <a:prstGeom prst="rect">
            <a:avLst/>
          </a:prstGeom>
          <a:noFill/>
          <a:ln w="25400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13342" name="Rectangle 287"/>
          <p:cNvSpPr>
            <a:spLocks/>
          </p:cNvSpPr>
          <p:nvPr/>
        </p:nvSpPr>
        <p:spPr bwMode="auto">
          <a:xfrm>
            <a:off x="7135948" y="877130"/>
            <a:ext cx="48388" cy="1838752"/>
          </a:xfrm>
          <a:prstGeom prst="rect">
            <a:avLst/>
          </a:prstGeom>
          <a:solidFill>
            <a:srgbClr val="36BC0D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13343" name="Rectangle 288"/>
          <p:cNvSpPr>
            <a:spLocks/>
          </p:cNvSpPr>
          <p:nvPr/>
        </p:nvSpPr>
        <p:spPr bwMode="auto">
          <a:xfrm>
            <a:off x="7135948" y="2909435"/>
            <a:ext cx="48388" cy="1838752"/>
          </a:xfrm>
          <a:prstGeom prst="rect">
            <a:avLst/>
          </a:prstGeom>
          <a:solidFill>
            <a:srgbClr val="36BC0D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13344" name="Text Box 289"/>
          <p:cNvSpPr txBox="1">
            <a:spLocks/>
          </p:cNvSpPr>
          <p:nvPr/>
        </p:nvSpPr>
        <p:spPr bwMode="auto">
          <a:xfrm>
            <a:off x="191452" y="1564640"/>
            <a:ext cx="3843906" cy="223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>
                <a:latin typeface="Times New Roman"/>
                <a:cs typeface="Times New Roman"/>
              </a:rPr>
              <a:t>potential difference to give them velocity, and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sent through a velocity trap </a:t>
            </a:r>
            <a:r>
              <a:rPr lang="en-US" sz="2000" dirty="0">
                <a:latin typeface="Times New Roman"/>
                <a:cs typeface="Times New Roman"/>
              </a:rPr>
              <a:t>made up of a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95,000 V/m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E-</a:t>
            </a:r>
            <a:r>
              <a:rPr lang="en-US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and a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.93 </a:t>
            </a:r>
            <a:r>
              <a:rPr lang="en-US" sz="2000" dirty="0" err="1">
                <a:solidFill>
                  <a:srgbClr val="FF0000"/>
                </a:solidFill>
                <a:latin typeface="Times New Roman"/>
                <a:cs typeface="Times New Roman"/>
              </a:rPr>
              <a:t>teslas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B-fld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. </a:t>
            </a:r>
            <a:r>
              <a:rPr lang="en-US" sz="2000" dirty="0">
                <a:latin typeface="Times New Roman"/>
                <a:cs typeface="Times New Roman"/>
              </a:rPr>
              <a:t> The molecules that make it through the trap move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into a region </a:t>
            </a:r>
            <a:r>
              <a:rPr lang="en-US" sz="2000" dirty="0">
                <a:latin typeface="Times New Roman"/>
                <a:cs typeface="Times New Roman"/>
              </a:rPr>
              <a:t>in which there is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only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B-fld</a:t>
            </a:r>
            <a:r>
              <a:rPr lang="en-US" sz="2000" dirty="0">
                <a:latin typeface="Times New Roman"/>
                <a:cs typeface="Times New Roman"/>
              </a:rPr>
              <a:t>.  </a:t>
            </a:r>
            <a:endParaRPr lang="en-US" sz="1800" dirty="0"/>
          </a:p>
        </p:txBody>
      </p:sp>
      <p:sp>
        <p:nvSpPr>
          <p:cNvPr id="13345" name="Rectangle 29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275" name="Rectangle 9"/>
          <p:cNvSpPr txBox="1">
            <a:spLocks noChangeArrowheads="1"/>
          </p:cNvSpPr>
          <p:nvPr/>
        </p:nvSpPr>
        <p:spPr>
          <a:xfrm>
            <a:off x="158749" y="556259"/>
            <a:ext cx="6501382" cy="105918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Example 5 </a:t>
            </a: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(mass spectrometer):  </a:t>
            </a:r>
            <a:r>
              <a:rPr lang="en-US" sz="2000" dirty="0">
                <a:latin typeface="Times New Roman"/>
                <a:cs typeface="Times New Roman"/>
              </a:rPr>
              <a:t>An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unknown mass </a:t>
            </a:r>
            <a:r>
              <a:rPr lang="en-US" sz="2000" dirty="0">
                <a:latin typeface="Times New Roman"/>
                <a:cs typeface="Times New Roman"/>
              </a:rPr>
              <a:t>is </a:t>
            </a:r>
            <a:r>
              <a:rPr lang="en-US" sz="2000" dirty="0" err="1">
                <a:solidFill>
                  <a:srgbClr val="0000FF"/>
                </a:solidFill>
                <a:latin typeface="Times New Roman"/>
                <a:cs typeface="Times New Roman"/>
              </a:rPr>
              <a:t>volatalizes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(made into a gas), had its molecules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singly ionized </a:t>
            </a:r>
            <a:r>
              <a:rPr lang="en-US" sz="2000" dirty="0">
                <a:latin typeface="Times New Roman"/>
                <a:cs typeface="Times New Roman"/>
              </a:rPr>
              <a:t>(had one electron stripped away),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accelerated</a:t>
            </a:r>
            <a:r>
              <a:rPr lang="en-US" sz="2000" dirty="0">
                <a:latin typeface="Times New Roman"/>
                <a:cs typeface="Times New Roman"/>
              </a:rPr>
              <a:t> through a </a:t>
            </a:r>
            <a:endParaRPr lang="en-US" sz="2000" dirty="0">
              <a:solidFill>
                <a:srgbClr val="008000"/>
              </a:solidFill>
              <a:latin typeface="Apple Chancery"/>
              <a:ea typeface="ＭＳ Ｐゴシック" charset="0"/>
              <a:cs typeface="Apple Chancery"/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399999" y="3953635"/>
            <a:ext cx="6461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a.) What is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velocity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of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molecules</a:t>
            </a:r>
            <a:r>
              <a:rPr lang="en-US" sz="2000" dirty="0">
                <a:latin typeface="Times New Roman"/>
                <a:cs typeface="Times New Roman"/>
              </a:rPr>
              <a:t> that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make it through the trap</a:t>
            </a:r>
            <a:r>
              <a:rPr lang="en-US" sz="2000" dirty="0">
                <a:latin typeface="Times New Roman"/>
                <a:cs typeface="Times New Roman"/>
              </a:rPr>
              <a:t>?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278" name="Object 2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543012"/>
              </p:ext>
            </p:extLst>
          </p:nvPr>
        </p:nvGraphicFramePr>
        <p:xfrm>
          <a:off x="2706975" y="4661521"/>
          <a:ext cx="2928938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849" name="Equation" r:id="rId4" imgW="1752600" imgH="812800" progId="Equation.DSMT4">
                  <p:embed/>
                </p:oleObj>
              </mc:Choice>
              <mc:Fallback>
                <p:oleObj name="Equation" r:id="rId4" imgW="1752600" imgH="812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06975" y="4661521"/>
                        <a:ext cx="2928938" cy="135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9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459549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220.)</a:t>
            </a:r>
          </a:p>
        </p:txBody>
      </p:sp>
      <p:graphicFrame>
        <p:nvGraphicFramePr>
          <p:cNvPr id="280" name="Object 2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493552"/>
              </p:ext>
            </p:extLst>
          </p:nvPr>
        </p:nvGraphicFramePr>
        <p:xfrm>
          <a:off x="6124340" y="1564640"/>
          <a:ext cx="26511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850" name="Equation" r:id="rId6" imgW="139700" imgH="152400" progId="Equation.DSMT4">
                  <p:embed/>
                </p:oleObj>
              </mc:Choice>
              <mc:Fallback>
                <p:oleObj name="Equation" r:id="rId6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24340" y="1564640"/>
                        <a:ext cx="265112" cy="28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2" name="Object 2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74340"/>
              </p:ext>
            </p:extLst>
          </p:nvPr>
        </p:nvGraphicFramePr>
        <p:xfrm>
          <a:off x="6531095" y="2547637"/>
          <a:ext cx="219075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851" name="Equation" r:id="rId8" imgW="114300" imgH="127000" progId="Equation.DSMT4">
                  <p:embed/>
                </p:oleObj>
              </mc:Choice>
              <mc:Fallback>
                <p:oleObj name="Equation" r:id="rId8" imgW="1143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31095" y="2547637"/>
                        <a:ext cx="219075" cy="239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" name="Object 2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962257"/>
              </p:ext>
            </p:extLst>
          </p:nvPr>
        </p:nvGraphicFramePr>
        <p:xfrm>
          <a:off x="5048360" y="2453141"/>
          <a:ext cx="26511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852" name="Equation" r:id="rId10" imgW="139700" imgH="152400" progId="Equation.DSMT4">
                  <p:embed/>
                </p:oleObj>
              </mc:Choice>
              <mc:Fallback>
                <p:oleObj name="Equation" r:id="rId10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48360" y="2453141"/>
                        <a:ext cx="265112" cy="28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246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270"/>
          <p:cNvGrpSpPr>
            <a:grpSpLocks/>
          </p:cNvGrpSpPr>
          <p:nvPr/>
        </p:nvGrpSpPr>
        <p:grpSpPr bwMode="auto">
          <a:xfrm>
            <a:off x="6611742" y="1649627"/>
            <a:ext cx="1112930" cy="1209705"/>
            <a:chOff x="3022600" y="2438400"/>
            <a:chExt cx="1752602" cy="1905000"/>
          </a:xfrm>
        </p:grpSpPr>
        <p:sp>
          <p:nvSpPr>
            <p:cNvPr id="13583" name="Oval 271"/>
            <p:cNvSpPr>
              <a:spLocks noChangeArrowheads="1"/>
            </p:cNvSpPr>
            <p:nvPr/>
          </p:nvSpPr>
          <p:spPr bwMode="auto">
            <a:xfrm flipV="1">
              <a:off x="3098801" y="2590799"/>
              <a:ext cx="1676401" cy="167639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4" name="Rectangle 272"/>
            <p:cNvSpPr>
              <a:spLocks noChangeArrowheads="1"/>
            </p:cNvSpPr>
            <p:nvPr/>
          </p:nvSpPr>
          <p:spPr bwMode="auto">
            <a:xfrm>
              <a:off x="3022600" y="2438400"/>
              <a:ext cx="914401" cy="1905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4" name="Line 108"/>
          <p:cNvSpPr>
            <a:spLocks noChangeShapeType="1"/>
          </p:cNvSpPr>
          <p:nvPr/>
        </p:nvSpPr>
        <p:spPr bwMode="auto">
          <a:xfrm flipH="1">
            <a:off x="7184336" y="1990725"/>
            <a:ext cx="435664" cy="320206"/>
          </a:xfrm>
          <a:prstGeom prst="line">
            <a:avLst/>
          </a:prstGeom>
          <a:noFill/>
          <a:ln w="12700" cmpd="sng">
            <a:solidFill>
              <a:srgbClr val="FF12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grpSp>
        <p:nvGrpSpPr>
          <p:cNvPr id="13317" name="Group 4"/>
          <p:cNvGrpSpPr>
            <a:grpSpLocks/>
          </p:cNvGrpSpPr>
          <p:nvPr/>
        </p:nvGrpSpPr>
        <p:grpSpPr bwMode="auto">
          <a:xfrm>
            <a:off x="4321367" y="1844894"/>
            <a:ext cx="217747" cy="1935528"/>
            <a:chOff x="1576" y="1200"/>
            <a:chExt cx="216" cy="1920"/>
          </a:xfrm>
        </p:grpSpPr>
        <p:grpSp>
          <p:nvGrpSpPr>
            <p:cNvPr id="13567" name="Group 5"/>
            <p:cNvGrpSpPr>
              <a:grpSpLocks/>
            </p:cNvGrpSpPr>
            <p:nvPr/>
          </p:nvGrpSpPr>
          <p:grpSpPr bwMode="auto">
            <a:xfrm>
              <a:off x="1576" y="1200"/>
              <a:ext cx="216" cy="216"/>
              <a:chOff x="1576" y="1200"/>
              <a:chExt cx="216" cy="216"/>
            </a:xfrm>
          </p:grpSpPr>
          <p:sp>
            <p:nvSpPr>
              <p:cNvPr id="13580" name="Oval 6"/>
              <p:cNvSpPr>
                <a:spLocks noChangeArrowheads="1"/>
              </p:cNvSpPr>
              <p:nvPr/>
            </p:nvSpPr>
            <p:spPr bwMode="auto">
              <a:xfrm>
                <a:off x="1576" y="1200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1" name="Line 7"/>
              <p:cNvSpPr>
                <a:spLocks noChangeShapeType="1"/>
              </p:cNvSpPr>
              <p:nvPr/>
            </p:nvSpPr>
            <p:spPr bwMode="auto">
              <a:xfrm>
                <a:off x="1600" y="1224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2" name="Line 8"/>
              <p:cNvSpPr>
                <a:spLocks noChangeShapeType="1"/>
              </p:cNvSpPr>
              <p:nvPr/>
            </p:nvSpPr>
            <p:spPr bwMode="auto">
              <a:xfrm flipH="1">
                <a:off x="1608" y="1232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68" name="Group 9"/>
            <p:cNvGrpSpPr>
              <a:grpSpLocks/>
            </p:cNvGrpSpPr>
            <p:nvPr/>
          </p:nvGrpSpPr>
          <p:grpSpPr bwMode="auto">
            <a:xfrm>
              <a:off x="1576" y="1768"/>
              <a:ext cx="216" cy="216"/>
              <a:chOff x="1576" y="1768"/>
              <a:chExt cx="216" cy="216"/>
            </a:xfrm>
          </p:grpSpPr>
          <p:sp>
            <p:nvSpPr>
              <p:cNvPr id="13577" name="Oval 10"/>
              <p:cNvSpPr>
                <a:spLocks noChangeArrowheads="1"/>
              </p:cNvSpPr>
              <p:nvPr/>
            </p:nvSpPr>
            <p:spPr bwMode="auto">
              <a:xfrm>
                <a:off x="1576" y="1768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8" name="Line 11"/>
              <p:cNvSpPr>
                <a:spLocks noChangeShapeType="1"/>
              </p:cNvSpPr>
              <p:nvPr/>
            </p:nvSpPr>
            <p:spPr bwMode="auto">
              <a:xfrm>
                <a:off x="1600" y="1792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9" name="Line 12"/>
              <p:cNvSpPr>
                <a:spLocks noChangeShapeType="1"/>
              </p:cNvSpPr>
              <p:nvPr/>
            </p:nvSpPr>
            <p:spPr bwMode="auto">
              <a:xfrm flipH="1">
                <a:off x="1608" y="1800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69" name="Group 13"/>
            <p:cNvGrpSpPr>
              <a:grpSpLocks/>
            </p:cNvGrpSpPr>
            <p:nvPr/>
          </p:nvGrpSpPr>
          <p:grpSpPr bwMode="auto">
            <a:xfrm>
              <a:off x="1576" y="2336"/>
              <a:ext cx="216" cy="216"/>
              <a:chOff x="1576" y="2336"/>
              <a:chExt cx="216" cy="216"/>
            </a:xfrm>
          </p:grpSpPr>
          <p:sp>
            <p:nvSpPr>
              <p:cNvPr id="13574" name="Oval 14"/>
              <p:cNvSpPr>
                <a:spLocks noChangeArrowheads="1"/>
              </p:cNvSpPr>
              <p:nvPr/>
            </p:nvSpPr>
            <p:spPr bwMode="auto">
              <a:xfrm>
                <a:off x="1576" y="2336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5" name="Line 15"/>
              <p:cNvSpPr>
                <a:spLocks noChangeShapeType="1"/>
              </p:cNvSpPr>
              <p:nvPr/>
            </p:nvSpPr>
            <p:spPr bwMode="auto">
              <a:xfrm>
                <a:off x="1600" y="2360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6" name="Line 16"/>
              <p:cNvSpPr>
                <a:spLocks noChangeShapeType="1"/>
              </p:cNvSpPr>
              <p:nvPr/>
            </p:nvSpPr>
            <p:spPr bwMode="auto">
              <a:xfrm flipH="1">
                <a:off x="1608" y="2368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70" name="Group 17"/>
            <p:cNvGrpSpPr>
              <a:grpSpLocks/>
            </p:cNvGrpSpPr>
            <p:nvPr/>
          </p:nvGrpSpPr>
          <p:grpSpPr bwMode="auto">
            <a:xfrm>
              <a:off x="1576" y="2904"/>
              <a:ext cx="216" cy="216"/>
              <a:chOff x="1576" y="2904"/>
              <a:chExt cx="216" cy="216"/>
            </a:xfrm>
          </p:grpSpPr>
          <p:sp>
            <p:nvSpPr>
              <p:cNvPr id="13571" name="Oval 18"/>
              <p:cNvSpPr>
                <a:spLocks noChangeArrowheads="1"/>
              </p:cNvSpPr>
              <p:nvPr/>
            </p:nvSpPr>
            <p:spPr bwMode="auto">
              <a:xfrm>
                <a:off x="1576" y="2904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2" name="Line 19"/>
              <p:cNvSpPr>
                <a:spLocks noChangeShapeType="1"/>
              </p:cNvSpPr>
              <p:nvPr/>
            </p:nvSpPr>
            <p:spPr bwMode="auto">
              <a:xfrm>
                <a:off x="1600" y="2928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3" name="Line 20"/>
              <p:cNvSpPr>
                <a:spLocks noChangeShapeType="1"/>
              </p:cNvSpPr>
              <p:nvPr/>
            </p:nvSpPr>
            <p:spPr bwMode="auto">
              <a:xfrm flipH="1">
                <a:off x="1608" y="2936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318" name="Group 21"/>
          <p:cNvGrpSpPr>
            <a:grpSpLocks/>
          </p:cNvGrpSpPr>
          <p:nvPr/>
        </p:nvGrpSpPr>
        <p:grpSpPr bwMode="auto">
          <a:xfrm>
            <a:off x="4813314" y="1844894"/>
            <a:ext cx="217747" cy="1935528"/>
            <a:chOff x="2064" y="1200"/>
            <a:chExt cx="216" cy="1920"/>
          </a:xfrm>
        </p:grpSpPr>
        <p:grpSp>
          <p:nvGrpSpPr>
            <p:cNvPr id="13551" name="Group 22"/>
            <p:cNvGrpSpPr>
              <a:grpSpLocks/>
            </p:cNvGrpSpPr>
            <p:nvPr/>
          </p:nvGrpSpPr>
          <p:grpSpPr bwMode="auto">
            <a:xfrm>
              <a:off x="2064" y="1200"/>
              <a:ext cx="216" cy="216"/>
              <a:chOff x="2064" y="1200"/>
              <a:chExt cx="216" cy="216"/>
            </a:xfrm>
          </p:grpSpPr>
          <p:sp>
            <p:nvSpPr>
              <p:cNvPr id="13564" name="Oval 23"/>
              <p:cNvSpPr>
                <a:spLocks noChangeArrowheads="1"/>
              </p:cNvSpPr>
              <p:nvPr/>
            </p:nvSpPr>
            <p:spPr bwMode="auto">
              <a:xfrm>
                <a:off x="2064" y="1200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5" name="Line 24"/>
              <p:cNvSpPr>
                <a:spLocks noChangeShapeType="1"/>
              </p:cNvSpPr>
              <p:nvPr/>
            </p:nvSpPr>
            <p:spPr bwMode="auto">
              <a:xfrm>
                <a:off x="2088" y="1224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6" name="Line 25"/>
              <p:cNvSpPr>
                <a:spLocks noChangeShapeType="1"/>
              </p:cNvSpPr>
              <p:nvPr/>
            </p:nvSpPr>
            <p:spPr bwMode="auto">
              <a:xfrm flipH="1">
                <a:off x="2096" y="1232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52" name="Group 26"/>
            <p:cNvGrpSpPr>
              <a:grpSpLocks/>
            </p:cNvGrpSpPr>
            <p:nvPr/>
          </p:nvGrpSpPr>
          <p:grpSpPr bwMode="auto">
            <a:xfrm>
              <a:off x="2064" y="1768"/>
              <a:ext cx="216" cy="216"/>
              <a:chOff x="2064" y="1768"/>
              <a:chExt cx="216" cy="216"/>
            </a:xfrm>
          </p:grpSpPr>
          <p:sp>
            <p:nvSpPr>
              <p:cNvPr id="13561" name="Oval 27"/>
              <p:cNvSpPr>
                <a:spLocks noChangeArrowheads="1"/>
              </p:cNvSpPr>
              <p:nvPr/>
            </p:nvSpPr>
            <p:spPr bwMode="auto">
              <a:xfrm>
                <a:off x="2064" y="1768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2" name="Line 28"/>
              <p:cNvSpPr>
                <a:spLocks noChangeShapeType="1"/>
              </p:cNvSpPr>
              <p:nvPr/>
            </p:nvSpPr>
            <p:spPr bwMode="auto">
              <a:xfrm>
                <a:off x="2088" y="1792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3" name="Line 29"/>
              <p:cNvSpPr>
                <a:spLocks noChangeShapeType="1"/>
              </p:cNvSpPr>
              <p:nvPr/>
            </p:nvSpPr>
            <p:spPr bwMode="auto">
              <a:xfrm flipH="1">
                <a:off x="2096" y="1800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53" name="Group 30"/>
            <p:cNvGrpSpPr>
              <a:grpSpLocks/>
            </p:cNvGrpSpPr>
            <p:nvPr/>
          </p:nvGrpSpPr>
          <p:grpSpPr bwMode="auto">
            <a:xfrm>
              <a:off x="2064" y="2336"/>
              <a:ext cx="216" cy="216"/>
              <a:chOff x="2064" y="2336"/>
              <a:chExt cx="216" cy="216"/>
            </a:xfrm>
          </p:grpSpPr>
          <p:sp>
            <p:nvSpPr>
              <p:cNvPr id="13558" name="Oval 31"/>
              <p:cNvSpPr>
                <a:spLocks noChangeArrowheads="1"/>
              </p:cNvSpPr>
              <p:nvPr/>
            </p:nvSpPr>
            <p:spPr bwMode="auto">
              <a:xfrm>
                <a:off x="2064" y="2336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9" name="Line 32"/>
              <p:cNvSpPr>
                <a:spLocks noChangeShapeType="1"/>
              </p:cNvSpPr>
              <p:nvPr/>
            </p:nvSpPr>
            <p:spPr bwMode="auto">
              <a:xfrm>
                <a:off x="2088" y="2360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0" name="Line 33"/>
              <p:cNvSpPr>
                <a:spLocks noChangeShapeType="1"/>
              </p:cNvSpPr>
              <p:nvPr/>
            </p:nvSpPr>
            <p:spPr bwMode="auto">
              <a:xfrm flipH="1">
                <a:off x="2096" y="2368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54" name="Group 34"/>
            <p:cNvGrpSpPr>
              <a:grpSpLocks/>
            </p:cNvGrpSpPr>
            <p:nvPr/>
          </p:nvGrpSpPr>
          <p:grpSpPr bwMode="auto">
            <a:xfrm>
              <a:off x="2064" y="2904"/>
              <a:ext cx="216" cy="216"/>
              <a:chOff x="2064" y="2904"/>
              <a:chExt cx="216" cy="216"/>
            </a:xfrm>
          </p:grpSpPr>
          <p:sp>
            <p:nvSpPr>
              <p:cNvPr id="13555" name="Oval 35"/>
              <p:cNvSpPr>
                <a:spLocks noChangeArrowheads="1"/>
              </p:cNvSpPr>
              <p:nvPr/>
            </p:nvSpPr>
            <p:spPr bwMode="auto">
              <a:xfrm>
                <a:off x="2064" y="2904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6" name="Line 36"/>
              <p:cNvSpPr>
                <a:spLocks noChangeShapeType="1"/>
              </p:cNvSpPr>
              <p:nvPr/>
            </p:nvSpPr>
            <p:spPr bwMode="auto">
              <a:xfrm>
                <a:off x="2088" y="2928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7" name="Line 37"/>
              <p:cNvSpPr>
                <a:spLocks noChangeShapeType="1"/>
              </p:cNvSpPr>
              <p:nvPr/>
            </p:nvSpPr>
            <p:spPr bwMode="auto">
              <a:xfrm flipH="1">
                <a:off x="2096" y="2936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319" name="Group 38"/>
          <p:cNvGrpSpPr>
            <a:grpSpLocks/>
          </p:cNvGrpSpPr>
          <p:nvPr/>
        </p:nvGrpSpPr>
        <p:grpSpPr bwMode="auto">
          <a:xfrm>
            <a:off x="5321390" y="1844894"/>
            <a:ext cx="217747" cy="1935528"/>
            <a:chOff x="2568" y="1200"/>
            <a:chExt cx="216" cy="1920"/>
          </a:xfrm>
        </p:grpSpPr>
        <p:grpSp>
          <p:nvGrpSpPr>
            <p:cNvPr id="13535" name="Group 39"/>
            <p:cNvGrpSpPr>
              <a:grpSpLocks/>
            </p:cNvGrpSpPr>
            <p:nvPr/>
          </p:nvGrpSpPr>
          <p:grpSpPr bwMode="auto">
            <a:xfrm>
              <a:off x="2568" y="1200"/>
              <a:ext cx="216" cy="216"/>
              <a:chOff x="2568" y="1200"/>
              <a:chExt cx="216" cy="216"/>
            </a:xfrm>
          </p:grpSpPr>
          <p:sp>
            <p:nvSpPr>
              <p:cNvPr id="13548" name="Oval 40"/>
              <p:cNvSpPr>
                <a:spLocks noChangeArrowheads="1"/>
              </p:cNvSpPr>
              <p:nvPr/>
            </p:nvSpPr>
            <p:spPr bwMode="auto">
              <a:xfrm>
                <a:off x="2568" y="1200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9" name="Line 41"/>
              <p:cNvSpPr>
                <a:spLocks noChangeShapeType="1"/>
              </p:cNvSpPr>
              <p:nvPr/>
            </p:nvSpPr>
            <p:spPr bwMode="auto">
              <a:xfrm>
                <a:off x="2592" y="1224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0" name="Line 42"/>
              <p:cNvSpPr>
                <a:spLocks noChangeShapeType="1"/>
              </p:cNvSpPr>
              <p:nvPr/>
            </p:nvSpPr>
            <p:spPr bwMode="auto">
              <a:xfrm flipH="1">
                <a:off x="2600" y="1232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36" name="Group 43"/>
            <p:cNvGrpSpPr>
              <a:grpSpLocks/>
            </p:cNvGrpSpPr>
            <p:nvPr/>
          </p:nvGrpSpPr>
          <p:grpSpPr bwMode="auto">
            <a:xfrm>
              <a:off x="2568" y="1768"/>
              <a:ext cx="216" cy="216"/>
              <a:chOff x="2568" y="1768"/>
              <a:chExt cx="216" cy="216"/>
            </a:xfrm>
          </p:grpSpPr>
          <p:sp>
            <p:nvSpPr>
              <p:cNvPr id="13545" name="Oval 44"/>
              <p:cNvSpPr>
                <a:spLocks noChangeArrowheads="1"/>
              </p:cNvSpPr>
              <p:nvPr/>
            </p:nvSpPr>
            <p:spPr bwMode="auto">
              <a:xfrm>
                <a:off x="2568" y="1768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6" name="Line 45"/>
              <p:cNvSpPr>
                <a:spLocks noChangeShapeType="1"/>
              </p:cNvSpPr>
              <p:nvPr/>
            </p:nvSpPr>
            <p:spPr bwMode="auto">
              <a:xfrm>
                <a:off x="2592" y="1792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7" name="Line 46"/>
              <p:cNvSpPr>
                <a:spLocks noChangeShapeType="1"/>
              </p:cNvSpPr>
              <p:nvPr/>
            </p:nvSpPr>
            <p:spPr bwMode="auto">
              <a:xfrm flipH="1">
                <a:off x="2600" y="1800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37" name="Group 47"/>
            <p:cNvGrpSpPr>
              <a:grpSpLocks/>
            </p:cNvGrpSpPr>
            <p:nvPr/>
          </p:nvGrpSpPr>
          <p:grpSpPr bwMode="auto">
            <a:xfrm>
              <a:off x="2568" y="2336"/>
              <a:ext cx="216" cy="216"/>
              <a:chOff x="2568" y="2336"/>
              <a:chExt cx="216" cy="216"/>
            </a:xfrm>
          </p:grpSpPr>
          <p:sp>
            <p:nvSpPr>
              <p:cNvPr id="13542" name="Oval 48"/>
              <p:cNvSpPr>
                <a:spLocks noChangeArrowheads="1"/>
              </p:cNvSpPr>
              <p:nvPr/>
            </p:nvSpPr>
            <p:spPr bwMode="auto">
              <a:xfrm>
                <a:off x="2568" y="2336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3" name="Line 49"/>
              <p:cNvSpPr>
                <a:spLocks noChangeShapeType="1"/>
              </p:cNvSpPr>
              <p:nvPr/>
            </p:nvSpPr>
            <p:spPr bwMode="auto">
              <a:xfrm>
                <a:off x="2592" y="2360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4" name="Line 50"/>
              <p:cNvSpPr>
                <a:spLocks noChangeShapeType="1"/>
              </p:cNvSpPr>
              <p:nvPr/>
            </p:nvSpPr>
            <p:spPr bwMode="auto">
              <a:xfrm flipH="1">
                <a:off x="2600" y="2368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38" name="Group 51"/>
            <p:cNvGrpSpPr>
              <a:grpSpLocks/>
            </p:cNvGrpSpPr>
            <p:nvPr/>
          </p:nvGrpSpPr>
          <p:grpSpPr bwMode="auto">
            <a:xfrm>
              <a:off x="2568" y="2904"/>
              <a:ext cx="216" cy="216"/>
              <a:chOff x="2568" y="2904"/>
              <a:chExt cx="216" cy="216"/>
            </a:xfrm>
          </p:grpSpPr>
          <p:sp>
            <p:nvSpPr>
              <p:cNvPr id="13539" name="Oval 52"/>
              <p:cNvSpPr>
                <a:spLocks noChangeArrowheads="1"/>
              </p:cNvSpPr>
              <p:nvPr/>
            </p:nvSpPr>
            <p:spPr bwMode="auto">
              <a:xfrm>
                <a:off x="2568" y="2904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0" name="Line 53"/>
              <p:cNvSpPr>
                <a:spLocks noChangeShapeType="1"/>
              </p:cNvSpPr>
              <p:nvPr/>
            </p:nvSpPr>
            <p:spPr bwMode="auto">
              <a:xfrm>
                <a:off x="2592" y="2928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1" name="Line 54"/>
              <p:cNvSpPr>
                <a:spLocks noChangeShapeType="1"/>
              </p:cNvSpPr>
              <p:nvPr/>
            </p:nvSpPr>
            <p:spPr bwMode="auto">
              <a:xfrm flipH="1">
                <a:off x="2600" y="2936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320" name="Group 55"/>
          <p:cNvGrpSpPr>
            <a:grpSpLocks/>
          </p:cNvGrpSpPr>
          <p:nvPr/>
        </p:nvGrpSpPr>
        <p:grpSpPr bwMode="auto">
          <a:xfrm>
            <a:off x="5821402" y="1844894"/>
            <a:ext cx="217747" cy="1935528"/>
            <a:chOff x="3064" y="1200"/>
            <a:chExt cx="216" cy="1920"/>
          </a:xfrm>
        </p:grpSpPr>
        <p:grpSp>
          <p:nvGrpSpPr>
            <p:cNvPr id="13519" name="Group 56"/>
            <p:cNvGrpSpPr>
              <a:grpSpLocks/>
            </p:cNvGrpSpPr>
            <p:nvPr/>
          </p:nvGrpSpPr>
          <p:grpSpPr bwMode="auto">
            <a:xfrm>
              <a:off x="3064" y="1200"/>
              <a:ext cx="216" cy="216"/>
              <a:chOff x="3064" y="1200"/>
              <a:chExt cx="216" cy="216"/>
            </a:xfrm>
          </p:grpSpPr>
          <p:sp>
            <p:nvSpPr>
              <p:cNvPr id="13532" name="Oval 57"/>
              <p:cNvSpPr>
                <a:spLocks noChangeArrowheads="1"/>
              </p:cNvSpPr>
              <p:nvPr/>
            </p:nvSpPr>
            <p:spPr bwMode="auto">
              <a:xfrm>
                <a:off x="3064" y="1200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3" name="Line 58"/>
              <p:cNvSpPr>
                <a:spLocks noChangeShapeType="1"/>
              </p:cNvSpPr>
              <p:nvPr/>
            </p:nvSpPr>
            <p:spPr bwMode="auto">
              <a:xfrm>
                <a:off x="3088" y="1224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4" name="Line 59"/>
              <p:cNvSpPr>
                <a:spLocks noChangeShapeType="1"/>
              </p:cNvSpPr>
              <p:nvPr/>
            </p:nvSpPr>
            <p:spPr bwMode="auto">
              <a:xfrm flipH="1">
                <a:off x="3096" y="1232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20" name="Group 60"/>
            <p:cNvGrpSpPr>
              <a:grpSpLocks/>
            </p:cNvGrpSpPr>
            <p:nvPr/>
          </p:nvGrpSpPr>
          <p:grpSpPr bwMode="auto">
            <a:xfrm>
              <a:off x="3064" y="1768"/>
              <a:ext cx="216" cy="216"/>
              <a:chOff x="3064" y="1768"/>
              <a:chExt cx="216" cy="216"/>
            </a:xfrm>
          </p:grpSpPr>
          <p:sp>
            <p:nvSpPr>
              <p:cNvPr id="13529" name="Oval 61"/>
              <p:cNvSpPr>
                <a:spLocks noChangeArrowheads="1"/>
              </p:cNvSpPr>
              <p:nvPr/>
            </p:nvSpPr>
            <p:spPr bwMode="auto">
              <a:xfrm>
                <a:off x="3064" y="1768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0" name="Line 62"/>
              <p:cNvSpPr>
                <a:spLocks noChangeShapeType="1"/>
              </p:cNvSpPr>
              <p:nvPr/>
            </p:nvSpPr>
            <p:spPr bwMode="auto">
              <a:xfrm>
                <a:off x="3088" y="1792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1" name="Line 63"/>
              <p:cNvSpPr>
                <a:spLocks noChangeShapeType="1"/>
              </p:cNvSpPr>
              <p:nvPr/>
            </p:nvSpPr>
            <p:spPr bwMode="auto">
              <a:xfrm flipH="1">
                <a:off x="3096" y="1800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21" name="Group 64"/>
            <p:cNvGrpSpPr>
              <a:grpSpLocks/>
            </p:cNvGrpSpPr>
            <p:nvPr/>
          </p:nvGrpSpPr>
          <p:grpSpPr bwMode="auto">
            <a:xfrm>
              <a:off x="3064" y="2336"/>
              <a:ext cx="216" cy="216"/>
              <a:chOff x="3064" y="2336"/>
              <a:chExt cx="216" cy="216"/>
            </a:xfrm>
          </p:grpSpPr>
          <p:sp>
            <p:nvSpPr>
              <p:cNvPr id="13526" name="Oval 65"/>
              <p:cNvSpPr>
                <a:spLocks noChangeArrowheads="1"/>
              </p:cNvSpPr>
              <p:nvPr/>
            </p:nvSpPr>
            <p:spPr bwMode="auto">
              <a:xfrm>
                <a:off x="3064" y="2336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7" name="Line 66"/>
              <p:cNvSpPr>
                <a:spLocks noChangeShapeType="1"/>
              </p:cNvSpPr>
              <p:nvPr/>
            </p:nvSpPr>
            <p:spPr bwMode="auto">
              <a:xfrm>
                <a:off x="3088" y="2360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8" name="Line 67"/>
              <p:cNvSpPr>
                <a:spLocks noChangeShapeType="1"/>
              </p:cNvSpPr>
              <p:nvPr/>
            </p:nvSpPr>
            <p:spPr bwMode="auto">
              <a:xfrm flipH="1">
                <a:off x="3096" y="2368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22" name="Group 68"/>
            <p:cNvGrpSpPr>
              <a:grpSpLocks/>
            </p:cNvGrpSpPr>
            <p:nvPr/>
          </p:nvGrpSpPr>
          <p:grpSpPr bwMode="auto">
            <a:xfrm>
              <a:off x="3064" y="2904"/>
              <a:ext cx="216" cy="216"/>
              <a:chOff x="3064" y="2904"/>
              <a:chExt cx="216" cy="216"/>
            </a:xfrm>
          </p:grpSpPr>
          <p:sp>
            <p:nvSpPr>
              <p:cNvPr id="13523" name="Oval 69"/>
              <p:cNvSpPr>
                <a:spLocks noChangeArrowheads="1"/>
              </p:cNvSpPr>
              <p:nvPr/>
            </p:nvSpPr>
            <p:spPr bwMode="auto">
              <a:xfrm>
                <a:off x="3064" y="2904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4" name="Line 70"/>
              <p:cNvSpPr>
                <a:spLocks noChangeShapeType="1"/>
              </p:cNvSpPr>
              <p:nvPr/>
            </p:nvSpPr>
            <p:spPr bwMode="auto">
              <a:xfrm>
                <a:off x="3088" y="2928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5" name="Line 71"/>
              <p:cNvSpPr>
                <a:spLocks noChangeShapeType="1"/>
              </p:cNvSpPr>
              <p:nvPr/>
            </p:nvSpPr>
            <p:spPr bwMode="auto">
              <a:xfrm flipH="1">
                <a:off x="3096" y="2936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321" name="Group 72"/>
          <p:cNvGrpSpPr>
            <a:grpSpLocks/>
          </p:cNvGrpSpPr>
          <p:nvPr/>
        </p:nvGrpSpPr>
        <p:grpSpPr bwMode="auto">
          <a:xfrm>
            <a:off x="6321413" y="1844894"/>
            <a:ext cx="217747" cy="1935528"/>
            <a:chOff x="3560" y="1200"/>
            <a:chExt cx="216" cy="1920"/>
          </a:xfrm>
        </p:grpSpPr>
        <p:grpSp>
          <p:nvGrpSpPr>
            <p:cNvPr id="13503" name="Group 73"/>
            <p:cNvGrpSpPr>
              <a:grpSpLocks/>
            </p:cNvGrpSpPr>
            <p:nvPr/>
          </p:nvGrpSpPr>
          <p:grpSpPr bwMode="auto">
            <a:xfrm>
              <a:off x="3560" y="1200"/>
              <a:ext cx="216" cy="216"/>
              <a:chOff x="3560" y="1200"/>
              <a:chExt cx="216" cy="216"/>
            </a:xfrm>
          </p:grpSpPr>
          <p:sp>
            <p:nvSpPr>
              <p:cNvPr id="13516" name="Oval 74"/>
              <p:cNvSpPr>
                <a:spLocks noChangeArrowheads="1"/>
              </p:cNvSpPr>
              <p:nvPr/>
            </p:nvSpPr>
            <p:spPr bwMode="auto">
              <a:xfrm>
                <a:off x="3560" y="1200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7" name="Line 75"/>
              <p:cNvSpPr>
                <a:spLocks noChangeShapeType="1"/>
              </p:cNvSpPr>
              <p:nvPr/>
            </p:nvSpPr>
            <p:spPr bwMode="auto">
              <a:xfrm>
                <a:off x="3584" y="1224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8" name="Line 76"/>
              <p:cNvSpPr>
                <a:spLocks noChangeShapeType="1"/>
              </p:cNvSpPr>
              <p:nvPr/>
            </p:nvSpPr>
            <p:spPr bwMode="auto">
              <a:xfrm flipH="1">
                <a:off x="3592" y="1232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04" name="Group 77"/>
            <p:cNvGrpSpPr>
              <a:grpSpLocks/>
            </p:cNvGrpSpPr>
            <p:nvPr/>
          </p:nvGrpSpPr>
          <p:grpSpPr bwMode="auto">
            <a:xfrm>
              <a:off x="3560" y="1768"/>
              <a:ext cx="216" cy="216"/>
              <a:chOff x="3560" y="1768"/>
              <a:chExt cx="216" cy="216"/>
            </a:xfrm>
          </p:grpSpPr>
          <p:sp>
            <p:nvSpPr>
              <p:cNvPr id="13513" name="Oval 78"/>
              <p:cNvSpPr>
                <a:spLocks noChangeArrowheads="1"/>
              </p:cNvSpPr>
              <p:nvPr/>
            </p:nvSpPr>
            <p:spPr bwMode="auto">
              <a:xfrm>
                <a:off x="3560" y="1768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4" name="Line 79"/>
              <p:cNvSpPr>
                <a:spLocks noChangeShapeType="1"/>
              </p:cNvSpPr>
              <p:nvPr/>
            </p:nvSpPr>
            <p:spPr bwMode="auto">
              <a:xfrm>
                <a:off x="3584" y="1792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5" name="Line 80"/>
              <p:cNvSpPr>
                <a:spLocks noChangeShapeType="1"/>
              </p:cNvSpPr>
              <p:nvPr/>
            </p:nvSpPr>
            <p:spPr bwMode="auto">
              <a:xfrm flipH="1">
                <a:off x="3592" y="1800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05" name="Group 81"/>
            <p:cNvGrpSpPr>
              <a:grpSpLocks/>
            </p:cNvGrpSpPr>
            <p:nvPr/>
          </p:nvGrpSpPr>
          <p:grpSpPr bwMode="auto">
            <a:xfrm>
              <a:off x="3560" y="2336"/>
              <a:ext cx="216" cy="216"/>
              <a:chOff x="3560" y="2336"/>
              <a:chExt cx="216" cy="216"/>
            </a:xfrm>
          </p:grpSpPr>
          <p:sp>
            <p:nvSpPr>
              <p:cNvPr id="13510" name="Oval 82"/>
              <p:cNvSpPr>
                <a:spLocks noChangeArrowheads="1"/>
              </p:cNvSpPr>
              <p:nvPr/>
            </p:nvSpPr>
            <p:spPr bwMode="auto">
              <a:xfrm>
                <a:off x="3560" y="2336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1" name="Line 83"/>
              <p:cNvSpPr>
                <a:spLocks noChangeShapeType="1"/>
              </p:cNvSpPr>
              <p:nvPr/>
            </p:nvSpPr>
            <p:spPr bwMode="auto">
              <a:xfrm>
                <a:off x="3584" y="2360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2" name="Line 84"/>
              <p:cNvSpPr>
                <a:spLocks noChangeShapeType="1"/>
              </p:cNvSpPr>
              <p:nvPr/>
            </p:nvSpPr>
            <p:spPr bwMode="auto">
              <a:xfrm flipH="1">
                <a:off x="3592" y="2368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06" name="Group 85"/>
            <p:cNvGrpSpPr>
              <a:grpSpLocks/>
            </p:cNvGrpSpPr>
            <p:nvPr/>
          </p:nvGrpSpPr>
          <p:grpSpPr bwMode="auto">
            <a:xfrm>
              <a:off x="3560" y="2904"/>
              <a:ext cx="216" cy="216"/>
              <a:chOff x="3560" y="2904"/>
              <a:chExt cx="216" cy="216"/>
            </a:xfrm>
          </p:grpSpPr>
          <p:sp>
            <p:nvSpPr>
              <p:cNvPr id="13507" name="Oval 86"/>
              <p:cNvSpPr>
                <a:spLocks noChangeArrowheads="1"/>
              </p:cNvSpPr>
              <p:nvPr/>
            </p:nvSpPr>
            <p:spPr bwMode="auto">
              <a:xfrm>
                <a:off x="3560" y="2904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8" name="Line 87"/>
              <p:cNvSpPr>
                <a:spLocks noChangeShapeType="1"/>
              </p:cNvSpPr>
              <p:nvPr/>
            </p:nvSpPr>
            <p:spPr bwMode="auto">
              <a:xfrm>
                <a:off x="3584" y="2928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9" name="Line 88"/>
              <p:cNvSpPr>
                <a:spLocks noChangeShapeType="1"/>
              </p:cNvSpPr>
              <p:nvPr/>
            </p:nvSpPr>
            <p:spPr bwMode="auto">
              <a:xfrm flipH="1">
                <a:off x="3592" y="2936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322" name="Group 89"/>
          <p:cNvGrpSpPr>
            <a:grpSpLocks/>
          </p:cNvGrpSpPr>
          <p:nvPr/>
        </p:nvGrpSpPr>
        <p:grpSpPr bwMode="auto">
          <a:xfrm>
            <a:off x="6821425" y="1844894"/>
            <a:ext cx="217747" cy="1935528"/>
            <a:chOff x="4056" y="1200"/>
            <a:chExt cx="216" cy="1920"/>
          </a:xfrm>
        </p:grpSpPr>
        <p:grpSp>
          <p:nvGrpSpPr>
            <p:cNvPr id="13487" name="Group 90"/>
            <p:cNvGrpSpPr>
              <a:grpSpLocks/>
            </p:cNvGrpSpPr>
            <p:nvPr/>
          </p:nvGrpSpPr>
          <p:grpSpPr bwMode="auto">
            <a:xfrm>
              <a:off x="4056" y="1200"/>
              <a:ext cx="216" cy="216"/>
              <a:chOff x="4056" y="1200"/>
              <a:chExt cx="216" cy="216"/>
            </a:xfrm>
          </p:grpSpPr>
          <p:sp>
            <p:nvSpPr>
              <p:cNvPr id="13500" name="Oval 91"/>
              <p:cNvSpPr>
                <a:spLocks noChangeArrowheads="1"/>
              </p:cNvSpPr>
              <p:nvPr/>
            </p:nvSpPr>
            <p:spPr bwMode="auto">
              <a:xfrm>
                <a:off x="4056" y="1200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1" name="Line 92"/>
              <p:cNvSpPr>
                <a:spLocks noChangeShapeType="1"/>
              </p:cNvSpPr>
              <p:nvPr/>
            </p:nvSpPr>
            <p:spPr bwMode="auto">
              <a:xfrm>
                <a:off x="4080" y="1224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2" name="Line 93"/>
              <p:cNvSpPr>
                <a:spLocks noChangeShapeType="1"/>
              </p:cNvSpPr>
              <p:nvPr/>
            </p:nvSpPr>
            <p:spPr bwMode="auto">
              <a:xfrm flipH="1">
                <a:off x="4088" y="1232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488" name="Group 94"/>
            <p:cNvGrpSpPr>
              <a:grpSpLocks/>
            </p:cNvGrpSpPr>
            <p:nvPr/>
          </p:nvGrpSpPr>
          <p:grpSpPr bwMode="auto">
            <a:xfrm>
              <a:off x="4056" y="1768"/>
              <a:ext cx="216" cy="216"/>
              <a:chOff x="4056" y="1768"/>
              <a:chExt cx="216" cy="216"/>
            </a:xfrm>
          </p:grpSpPr>
          <p:sp>
            <p:nvSpPr>
              <p:cNvPr id="13497" name="Oval 95"/>
              <p:cNvSpPr>
                <a:spLocks noChangeArrowheads="1"/>
              </p:cNvSpPr>
              <p:nvPr/>
            </p:nvSpPr>
            <p:spPr bwMode="auto">
              <a:xfrm>
                <a:off x="4056" y="1768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8" name="Line 96"/>
              <p:cNvSpPr>
                <a:spLocks noChangeShapeType="1"/>
              </p:cNvSpPr>
              <p:nvPr/>
            </p:nvSpPr>
            <p:spPr bwMode="auto">
              <a:xfrm>
                <a:off x="4080" y="1792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9" name="Line 97"/>
              <p:cNvSpPr>
                <a:spLocks noChangeShapeType="1"/>
              </p:cNvSpPr>
              <p:nvPr/>
            </p:nvSpPr>
            <p:spPr bwMode="auto">
              <a:xfrm flipH="1">
                <a:off x="4088" y="1800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489" name="Group 98"/>
            <p:cNvGrpSpPr>
              <a:grpSpLocks/>
            </p:cNvGrpSpPr>
            <p:nvPr/>
          </p:nvGrpSpPr>
          <p:grpSpPr bwMode="auto">
            <a:xfrm>
              <a:off x="4056" y="2336"/>
              <a:ext cx="216" cy="216"/>
              <a:chOff x="4056" y="2336"/>
              <a:chExt cx="216" cy="216"/>
            </a:xfrm>
          </p:grpSpPr>
          <p:sp>
            <p:nvSpPr>
              <p:cNvPr id="13494" name="Oval 99"/>
              <p:cNvSpPr>
                <a:spLocks noChangeArrowheads="1"/>
              </p:cNvSpPr>
              <p:nvPr/>
            </p:nvSpPr>
            <p:spPr bwMode="auto">
              <a:xfrm>
                <a:off x="4056" y="2336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5" name="Line 100"/>
              <p:cNvSpPr>
                <a:spLocks noChangeShapeType="1"/>
              </p:cNvSpPr>
              <p:nvPr/>
            </p:nvSpPr>
            <p:spPr bwMode="auto">
              <a:xfrm>
                <a:off x="4080" y="2360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6" name="Line 101"/>
              <p:cNvSpPr>
                <a:spLocks noChangeShapeType="1"/>
              </p:cNvSpPr>
              <p:nvPr/>
            </p:nvSpPr>
            <p:spPr bwMode="auto">
              <a:xfrm flipH="1">
                <a:off x="4088" y="2368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490" name="Group 102"/>
            <p:cNvGrpSpPr>
              <a:grpSpLocks/>
            </p:cNvGrpSpPr>
            <p:nvPr/>
          </p:nvGrpSpPr>
          <p:grpSpPr bwMode="auto">
            <a:xfrm>
              <a:off x="4056" y="2904"/>
              <a:ext cx="216" cy="216"/>
              <a:chOff x="4056" y="2904"/>
              <a:chExt cx="216" cy="216"/>
            </a:xfrm>
          </p:grpSpPr>
          <p:sp>
            <p:nvSpPr>
              <p:cNvPr id="13491" name="Oval 103"/>
              <p:cNvSpPr>
                <a:spLocks noChangeArrowheads="1"/>
              </p:cNvSpPr>
              <p:nvPr/>
            </p:nvSpPr>
            <p:spPr bwMode="auto">
              <a:xfrm>
                <a:off x="4056" y="2904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2" name="Line 104"/>
              <p:cNvSpPr>
                <a:spLocks noChangeShapeType="1"/>
              </p:cNvSpPr>
              <p:nvPr/>
            </p:nvSpPr>
            <p:spPr bwMode="auto">
              <a:xfrm>
                <a:off x="4080" y="2928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3" name="Line 105"/>
              <p:cNvSpPr>
                <a:spLocks noChangeShapeType="1"/>
              </p:cNvSpPr>
              <p:nvPr/>
            </p:nvSpPr>
            <p:spPr bwMode="auto">
              <a:xfrm flipH="1">
                <a:off x="4088" y="2936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324" name="Rectangle 126"/>
          <p:cNvSpPr>
            <a:spLocks noChangeArrowheads="1"/>
          </p:cNvSpPr>
          <p:nvPr/>
        </p:nvSpPr>
        <p:spPr bwMode="auto">
          <a:xfrm>
            <a:off x="4732667" y="2159418"/>
            <a:ext cx="2379087" cy="16935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325" name="Rectangle 127"/>
          <p:cNvSpPr>
            <a:spLocks noChangeArrowheads="1"/>
          </p:cNvSpPr>
          <p:nvPr/>
        </p:nvSpPr>
        <p:spPr bwMode="auto">
          <a:xfrm>
            <a:off x="4764926" y="3304605"/>
            <a:ext cx="2379087" cy="16935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grpSp>
        <p:nvGrpSpPr>
          <p:cNvPr id="13327" name="Group 130"/>
          <p:cNvGrpSpPr>
            <a:grpSpLocks/>
          </p:cNvGrpSpPr>
          <p:nvPr/>
        </p:nvGrpSpPr>
        <p:grpSpPr bwMode="auto">
          <a:xfrm>
            <a:off x="4861702" y="2167482"/>
            <a:ext cx="145165" cy="145165"/>
            <a:chOff x="2112" y="1520"/>
            <a:chExt cx="144" cy="144"/>
          </a:xfrm>
        </p:grpSpPr>
        <p:sp>
          <p:nvSpPr>
            <p:cNvPr id="13485" name="Line 131"/>
            <p:cNvSpPr>
              <a:spLocks noChangeShapeType="1"/>
            </p:cNvSpPr>
            <p:nvPr/>
          </p:nvSpPr>
          <p:spPr bwMode="auto">
            <a:xfrm>
              <a:off x="2112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6" name="Line 132"/>
            <p:cNvSpPr>
              <a:spLocks noChangeShapeType="1"/>
            </p:cNvSpPr>
            <p:nvPr/>
          </p:nvSpPr>
          <p:spPr bwMode="auto">
            <a:xfrm rot="10800000" flipH="1">
              <a:off x="2184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8" name="Group 133"/>
          <p:cNvGrpSpPr>
            <a:grpSpLocks/>
          </p:cNvGrpSpPr>
          <p:nvPr/>
        </p:nvGrpSpPr>
        <p:grpSpPr bwMode="auto">
          <a:xfrm>
            <a:off x="5192355" y="2167482"/>
            <a:ext cx="145165" cy="145165"/>
            <a:chOff x="2440" y="1520"/>
            <a:chExt cx="144" cy="144"/>
          </a:xfrm>
        </p:grpSpPr>
        <p:sp>
          <p:nvSpPr>
            <p:cNvPr id="13483" name="Line 134"/>
            <p:cNvSpPr>
              <a:spLocks noChangeShapeType="1"/>
            </p:cNvSpPr>
            <p:nvPr/>
          </p:nvSpPr>
          <p:spPr bwMode="auto">
            <a:xfrm>
              <a:off x="2440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4" name="Line 135"/>
            <p:cNvSpPr>
              <a:spLocks noChangeShapeType="1"/>
            </p:cNvSpPr>
            <p:nvPr/>
          </p:nvSpPr>
          <p:spPr bwMode="auto">
            <a:xfrm rot="10800000" flipH="1">
              <a:off x="2512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9" name="Group 136"/>
          <p:cNvGrpSpPr>
            <a:grpSpLocks/>
          </p:cNvGrpSpPr>
          <p:nvPr/>
        </p:nvGrpSpPr>
        <p:grpSpPr bwMode="auto">
          <a:xfrm>
            <a:off x="5523008" y="2167482"/>
            <a:ext cx="145165" cy="145165"/>
            <a:chOff x="2768" y="1520"/>
            <a:chExt cx="144" cy="144"/>
          </a:xfrm>
        </p:grpSpPr>
        <p:sp>
          <p:nvSpPr>
            <p:cNvPr id="13481" name="Line 137"/>
            <p:cNvSpPr>
              <a:spLocks noChangeShapeType="1"/>
            </p:cNvSpPr>
            <p:nvPr/>
          </p:nvSpPr>
          <p:spPr bwMode="auto">
            <a:xfrm>
              <a:off x="2768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2" name="Line 138"/>
            <p:cNvSpPr>
              <a:spLocks noChangeShapeType="1"/>
            </p:cNvSpPr>
            <p:nvPr/>
          </p:nvSpPr>
          <p:spPr bwMode="auto">
            <a:xfrm rot="10800000" flipH="1">
              <a:off x="2840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0" name="Group 139"/>
          <p:cNvGrpSpPr>
            <a:grpSpLocks/>
          </p:cNvGrpSpPr>
          <p:nvPr/>
        </p:nvGrpSpPr>
        <p:grpSpPr bwMode="auto">
          <a:xfrm>
            <a:off x="5853660" y="2167482"/>
            <a:ext cx="145165" cy="145165"/>
            <a:chOff x="3096" y="1520"/>
            <a:chExt cx="144" cy="144"/>
          </a:xfrm>
        </p:grpSpPr>
        <p:sp>
          <p:nvSpPr>
            <p:cNvPr id="13479" name="Line 140"/>
            <p:cNvSpPr>
              <a:spLocks noChangeShapeType="1"/>
            </p:cNvSpPr>
            <p:nvPr/>
          </p:nvSpPr>
          <p:spPr bwMode="auto">
            <a:xfrm>
              <a:off x="3096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0" name="Line 141"/>
            <p:cNvSpPr>
              <a:spLocks noChangeShapeType="1"/>
            </p:cNvSpPr>
            <p:nvPr/>
          </p:nvSpPr>
          <p:spPr bwMode="auto">
            <a:xfrm rot="10800000" flipH="1">
              <a:off x="3168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1" name="Group 142"/>
          <p:cNvGrpSpPr>
            <a:grpSpLocks/>
          </p:cNvGrpSpPr>
          <p:nvPr/>
        </p:nvGrpSpPr>
        <p:grpSpPr bwMode="auto">
          <a:xfrm>
            <a:off x="6184313" y="2167482"/>
            <a:ext cx="145165" cy="145165"/>
            <a:chOff x="3424" y="1520"/>
            <a:chExt cx="144" cy="144"/>
          </a:xfrm>
        </p:grpSpPr>
        <p:sp>
          <p:nvSpPr>
            <p:cNvPr id="13477" name="Line 143"/>
            <p:cNvSpPr>
              <a:spLocks noChangeShapeType="1"/>
            </p:cNvSpPr>
            <p:nvPr/>
          </p:nvSpPr>
          <p:spPr bwMode="auto">
            <a:xfrm>
              <a:off x="3424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8" name="Line 144"/>
            <p:cNvSpPr>
              <a:spLocks noChangeShapeType="1"/>
            </p:cNvSpPr>
            <p:nvPr/>
          </p:nvSpPr>
          <p:spPr bwMode="auto">
            <a:xfrm rot="10800000" flipH="1">
              <a:off x="3496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2" name="Group 145"/>
          <p:cNvGrpSpPr>
            <a:grpSpLocks/>
          </p:cNvGrpSpPr>
          <p:nvPr/>
        </p:nvGrpSpPr>
        <p:grpSpPr bwMode="auto">
          <a:xfrm>
            <a:off x="6514966" y="2167482"/>
            <a:ext cx="145165" cy="145165"/>
            <a:chOff x="3752" y="1520"/>
            <a:chExt cx="144" cy="144"/>
          </a:xfrm>
        </p:grpSpPr>
        <p:sp>
          <p:nvSpPr>
            <p:cNvPr id="13475" name="Line 146"/>
            <p:cNvSpPr>
              <a:spLocks noChangeShapeType="1"/>
            </p:cNvSpPr>
            <p:nvPr/>
          </p:nvSpPr>
          <p:spPr bwMode="auto">
            <a:xfrm>
              <a:off x="3752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6" name="Line 147"/>
            <p:cNvSpPr>
              <a:spLocks noChangeShapeType="1"/>
            </p:cNvSpPr>
            <p:nvPr/>
          </p:nvSpPr>
          <p:spPr bwMode="auto">
            <a:xfrm rot="10800000" flipH="1">
              <a:off x="3824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3" name="Group 148"/>
          <p:cNvGrpSpPr>
            <a:grpSpLocks/>
          </p:cNvGrpSpPr>
          <p:nvPr/>
        </p:nvGrpSpPr>
        <p:grpSpPr bwMode="auto">
          <a:xfrm>
            <a:off x="6845619" y="2167482"/>
            <a:ext cx="145165" cy="145165"/>
            <a:chOff x="4080" y="1520"/>
            <a:chExt cx="144" cy="144"/>
          </a:xfrm>
        </p:grpSpPr>
        <p:sp>
          <p:nvSpPr>
            <p:cNvPr id="13473" name="Line 149"/>
            <p:cNvSpPr>
              <a:spLocks noChangeShapeType="1"/>
            </p:cNvSpPr>
            <p:nvPr/>
          </p:nvSpPr>
          <p:spPr bwMode="auto">
            <a:xfrm>
              <a:off x="4080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4" name="Line 150"/>
            <p:cNvSpPr>
              <a:spLocks noChangeShapeType="1"/>
            </p:cNvSpPr>
            <p:nvPr/>
          </p:nvSpPr>
          <p:spPr bwMode="auto">
            <a:xfrm rot="10800000" flipH="1">
              <a:off x="4152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4" name="Group 151"/>
          <p:cNvGrpSpPr>
            <a:grpSpLocks/>
          </p:cNvGrpSpPr>
          <p:nvPr/>
        </p:nvGrpSpPr>
        <p:grpSpPr bwMode="auto">
          <a:xfrm>
            <a:off x="4877831" y="3385252"/>
            <a:ext cx="2129081" cy="1008"/>
            <a:chOff x="2128" y="2728"/>
            <a:chExt cx="2112" cy="1"/>
          </a:xfrm>
        </p:grpSpPr>
        <p:sp>
          <p:nvSpPr>
            <p:cNvPr id="13466" name="Line 152"/>
            <p:cNvSpPr>
              <a:spLocks noChangeShapeType="1"/>
            </p:cNvSpPr>
            <p:nvPr/>
          </p:nvSpPr>
          <p:spPr bwMode="auto">
            <a:xfrm>
              <a:off x="2128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7" name="Line 153"/>
            <p:cNvSpPr>
              <a:spLocks noChangeShapeType="1"/>
            </p:cNvSpPr>
            <p:nvPr/>
          </p:nvSpPr>
          <p:spPr bwMode="auto">
            <a:xfrm>
              <a:off x="2456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8" name="Line 154"/>
            <p:cNvSpPr>
              <a:spLocks noChangeShapeType="1"/>
            </p:cNvSpPr>
            <p:nvPr/>
          </p:nvSpPr>
          <p:spPr bwMode="auto">
            <a:xfrm>
              <a:off x="2784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9" name="Line 155"/>
            <p:cNvSpPr>
              <a:spLocks noChangeShapeType="1"/>
            </p:cNvSpPr>
            <p:nvPr/>
          </p:nvSpPr>
          <p:spPr bwMode="auto">
            <a:xfrm>
              <a:off x="3112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0" name="Line 156"/>
            <p:cNvSpPr>
              <a:spLocks noChangeShapeType="1"/>
            </p:cNvSpPr>
            <p:nvPr/>
          </p:nvSpPr>
          <p:spPr bwMode="auto">
            <a:xfrm>
              <a:off x="3440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1" name="Line 157"/>
            <p:cNvSpPr>
              <a:spLocks noChangeShapeType="1"/>
            </p:cNvSpPr>
            <p:nvPr/>
          </p:nvSpPr>
          <p:spPr bwMode="auto">
            <a:xfrm>
              <a:off x="3768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2" name="Line 158"/>
            <p:cNvSpPr>
              <a:spLocks noChangeShapeType="1"/>
            </p:cNvSpPr>
            <p:nvPr/>
          </p:nvSpPr>
          <p:spPr bwMode="auto">
            <a:xfrm>
              <a:off x="4096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35" name="Line 159"/>
          <p:cNvSpPr>
            <a:spLocks noChangeShapeType="1"/>
          </p:cNvSpPr>
          <p:nvPr/>
        </p:nvSpPr>
        <p:spPr bwMode="auto">
          <a:xfrm rot="10800000" flipH="1">
            <a:off x="5063320" y="2336841"/>
            <a:ext cx="0" cy="967764"/>
          </a:xfrm>
          <a:prstGeom prst="line">
            <a:avLst/>
          </a:prstGeom>
          <a:noFill/>
          <a:ln w="38100">
            <a:solidFill>
              <a:srgbClr val="060FFF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336" name="Line 160"/>
          <p:cNvSpPr>
            <a:spLocks noChangeShapeType="1"/>
          </p:cNvSpPr>
          <p:nvPr/>
        </p:nvSpPr>
        <p:spPr bwMode="auto">
          <a:xfrm rot="10800000" flipH="1">
            <a:off x="5635913" y="2336841"/>
            <a:ext cx="0" cy="967764"/>
          </a:xfrm>
          <a:prstGeom prst="line">
            <a:avLst/>
          </a:prstGeom>
          <a:noFill/>
          <a:ln w="38100">
            <a:solidFill>
              <a:srgbClr val="060FFF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337" name="Line 161"/>
          <p:cNvSpPr>
            <a:spLocks noChangeShapeType="1"/>
          </p:cNvSpPr>
          <p:nvPr/>
        </p:nvSpPr>
        <p:spPr bwMode="auto">
          <a:xfrm rot="10800000" flipH="1">
            <a:off x="6208507" y="2336841"/>
            <a:ext cx="0" cy="967764"/>
          </a:xfrm>
          <a:prstGeom prst="line">
            <a:avLst/>
          </a:prstGeom>
          <a:noFill/>
          <a:ln w="38100">
            <a:solidFill>
              <a:srgbClr val="060FFF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338" name="Line 162"/>
          <p:cNvSpPr>
            <a:spLocks noChangeShapeType="1"/>
          </p:cNvSpPr>
          <p:nvPr/>
        </p:nvSpPr>
        <p:spPr bwMode="auto">
          <a:xfrm rot="10800000" flipH="1">
            <a:off x="6781101" y="2336841"/>
            <a:ext cx="0" cy="967764"/>
          </a:xfrm>
          <a:prstGeom prst="line">
            <a:avLst/>
          </a:prstGeom>
          <a:noFill/>
          <a:ln w="38100">
            <a:solidFill>
              <a:srgbClr val="060FFF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2452" name="Rectangle 164"/>
          <p:cNvSpPr>
            <a:spLocks noChangeArrowheads="1"/>
          </p:cNvSpPr>
          <p:nvPr/>
        </p:nvSpPr>
        <p:spPr bwMode="auto">
          <a:xfrm>
            <a:off x="5958502" y="2667494"/>
            <a:ext cx="129035" cy="27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n-US" sz="2200" dirty="0"/>
          </a:p>
        </p:txBody>
      </p:sp>
      <p:grpSp>
        <p:nvGrpSpPr>
          <p:cNvPr id="13340" name="Group 285"/>
          <p:cNvGrpSpPr>
            <a:grpSpLocks/>
          </p:cNvGrpSpPr>
          <p:nvPr/>
        </p:nvGrpSpPr>
        <p:grpSpPr bwMode="auto">
          <a:xfrm>
            <a:off x="7328493" y="1215847"/>
            <a:ext cx="1936536" cy="3217816"/>
            <a:chOff x="4559" y="719"/>
            <a:chExt cx="1921" cy="3192"/>
          </a:xfrm>
        </p:grpSpPr>
        <p:grpSp>
          <p:nvGrpSpPr>
            <p:cNvPr id="13347" name="Group 166"/>
            <p:cNvGrpSpPr>
              <a:grpSpLocks/>
            </p:cNvGrpSpPr>
            <p:nvPr/>
          </p:nvGrpSpPr>
          <p:grpSpPr bwMode="auto">
            <a:xfrm rot="5400000">
              <a:off x="5411" y="-133"/>
              <a:ext cx="216" cy="1920"/>
              <a:chOff x="1576" y="1200"/>
              <a:chExt cx="216" cy="1920"/>
            </a:xfrm>
          </p:grpSpPr>
          <p:grpSp>
            <p:nvGrpSpPr>
              <p:cNvPr id="13450" name="Group 167"/>
              <p:cNvGrpSpPr>
                <a:grpSpLocks/>
              </p:cNvGrpSpPr>
              <p:nvPr/>
            </p:nvGrpSpPr>
            <p:grpSpPr bwMode="auto">
              <a:xfrm>
                <a:off x="1576" y="1200"/>
                <a:ext cx="216" cy="216"/>
                <a:chOff x="1576" y="1200"/>
                <a:chExt cx="216" cy="216"/>
              </a:xfrm>
            </p:grpSpPr>
            <p:sp>
              <p:nvSpPr>
                <p:cNvPr id="13463" name="Oval 168"/>
                <p:cNvSpPr>
                  <a:spLocks noChangeArrowheads="1"/>
                </p:cNvSpPr>
                <p:nvPr/>
              </p:nvSpPr>
              <p:spPr bwMode="auto">
                <a:xfrm>
                  <a:off x="1576" y="1200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4" name="Line 169"/>
                <p:cNvSpPr>
                  <a:spLocks noChangeShapeType="1"/>
                </p:cNvSpPr>
                <p:nvPr/>
              </p:nvSpPr>
              <p:spPr bwMode="auto">
                <a:xfrm>
                  <a:off x="1600" y="1224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5" name="Line 170"/>
                <p:cNvSpPr>
                  <a:spLocks noChangeShapeType="1"/>
                </p:cNvSpPr>
                <p:nvPr/>
              </p:nvSpPr>
              <p:spPr bwMode="auto">
                <a:xfrm flipH="1">
                  <a:off x="1608" y="1232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51" name="Group 171"/>
              <p:cNvGrpSpPr>
                <a:grpSpLocks/>
              </p:cNvGrpSpPr>
              <p:nvPr/>
            </p:nvGrpSpPr>
            <p:grpSpPr bwMode="auto">
              <a:xfrm>
                <a:off x="1576" y="1768"/>
                <a:ext cx="216" cy="216"/>
                <a:chOff x="1576" y="1768"/>
                <a:chExt cx="216" cy="216"/>
              </a:xfrm>
            </p:grpSpPr>
            <p:sp>
              <p:nvSpPr>
                <p:cNvPr id="13460" name="Oval 172"/>
                <p:cNvSpPr>
                  <a:spLocks noChangeArrowheads="1"/>
                </p:cNvSpPr>
                <p:nvPr/>
              </p:nvSpPr>
              <p:spPr bwMode="auto">
                <a:xfrm>
                  <a:off x="1576" y="1768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1" name="Line 173"/>
                <p:cNvSpPr>
                  <a:spLocks noChangeShapeType="1"/>
                </p:cNvSpPr>
                <p:nvPr/>
              </p:nvSpPr>
              <p:spPr bwMode="auto">
                <a:xfrm>
                  <a:off x="1600" y="1792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2" name="Line 174"/>
                <p:cNvSpPr>
                  <a:spLocks noChangeShapeType="1"/>
                </p:cNvSpPr>
                <p:nvPr/>
              </p:nvSpPr>
              <p:spPr bwMode="auto">
                <a:xfrm flipH="1">
                  <a:off x="1608" y="1800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52" name="Group 175"/>
              <p:cNvGrpSpPr>
                <a:grpSpLocks/>
              </p:cNvGrpSpPr>
              <p:nvPr/>
            </p:nvGrpSpPr>
            <p:grpSpPr bwMode="auto">
              <a:xfrm>
                <a:off x="1576" y="2336"/>
                <a:ext cx="216" cy="216"/>
                <a:chOff x="1576" y="2336"/>
                <a:chExt cx="216" cy="216"/>
              </a:xfrm>
            </p:grpSpPr>
            <p:sp>
              <p:nvSpPr>
                <p:cNvPr id="13457" name="Oval 176"/>
                <p:cNvSpPr>
                  <a:spLocks noChangeArrowheads="1"/>
                </p:cNvSpPr>
                <p:nvPr/>
              </p:nvSpPr>
              <p:spPr bwMode="auto">
                <a:xfrm>
                  <a:off x="1576" y="2336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58" name="Line 177"/>
                <p:cNvSpPr>
                  <a:spLocks noChangeShapeType="1"/>
                </p:cNvSpPr>
                <p:nvPr/>
              </p:nvSpPr>
              <p:spPr bwMode="auto">
                <a:xfrm>
                  <a:off x="1600" y="2360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59" name="Line 178"/>
                <p:cNvSpPr>
                  <a:spLocks noChangeShapeType="1"/>
                </p:cNvSpPr>
                <p:nvPr/>
              </p:nvSpPr>
              <p:spPr bwMode="auto">
                <a:xfrm flipH="1">
                  <a:off x="1608" y="2368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53" name="Group 179"/>
              <p:cNvGrpSpPr>
                <a:grpSpLocks/>
              </p:cNvGrpSpPr>
              <p:nvPr/>
            </p:nvGrpSpPr>
            <p:grpSpPr bwMode="auto">
              <a:xfrm>
                <a:off x="1576" y="2904"/>
                <a:ext cx="216" cy="216"/>
                <a:chOff x="1576" y="2904"/>
                <a:chExt cx="216" cy="216"/>
              </a:xfrm>
            </p:grpSpPr>
            <p:sp>
              <p:nvSpPr>
                <p:cNvPr id="13454" name="Oval 180"/>
                <p:cNvSpPr>
                  <a:spLocks noChangeArrowheads="1"/>
                </p:cNvSpPr>
                <p:nvPr/>
              </p:nvSpPr>
              <p:spPr bwMode="auto">
                <a:xfrm>
                  <a:off x="1576" y="2904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55" name="Line 181"/>
                <p:cNvSpPr>
                  <a:spLocks noChangeShapeType="1"/>
                </p:cNvSpPr>
                <p:nvPr/>
              </p:nvSpPr>
              <p:spPr bwMode="auto">
                <a:xfrm>
                  <a:off x="1600" y="2928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56" name="Line 182"/>
                <p:cNvSpPr>
                  <a:spLocks noChangeShapeType="1"/>
                </p:cNvSpPr>
                <p:nvPr/>
              </p:nvSpPr>
              <p:spPr bwMode="auto">
                <a:xfrm flipH="1">
                  <a:off x="1608" y="2936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48" name="Group 183"/>
            <p:cNvGrpSpPr>
              <a:grpSpLocks/>
            </p:cNvGrpSpPr>
            <p:nvPr/>
          </p:nvGrpSpPr>
          <p:grpSpPr bwMode="auto">
            <a:xfrm rot="5400000">
              <a:off x="5411" y="355"/>
              <a:ext cx="216" cy="1920"/>
              <a:chOff x="2064" y="1200"/>
              <a:chExt cx="216" cy="1920"/>
            </a:xfrm>
          </p:grpSpPr>
          <p:grpSp>
            <p:nvGrpSpPr>
              <p:cNvPr id="13434" name="Group 184"/>
              <p:cNvGrpSpPr>
                <a:grpSpLocks/>
              </p:cNvGrpSpPr>
              <p:nvPr/>
            </p:nvGrpSpPr>
            <p:grpSpPr bwMode="auto">
              <a:xfrm>
                <a:off x="2064" y="1200"/>
                <a:ext cx="216" cy="216"/>
                <a:chOff x="2064" y="1200"/>
                <a:chExt cx="216" cy="216"/>
              </a:xfrm>
            </p:grpSpPr>
            <p:sp>
              <p:nvSpPr>
                <p:cNvPr id="13447" name="Oval 185"/>
                <p:cNvSpPr>
                  <a:spLocks noChangeArrowheads="1"/>
                </p:cNvSpPr>
                <p:nvPr/>
              </p:nvSpPr>
              <p:spPr bwMode="auto">
                <a:xfrm>
                  <a:off x="2064" y="1200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8" name="Line 186"/>
                <p:cNvSpPr>
                  <a:spLocks noChangeShapeType="1"/>
                </p:cNvSpPr>
                <p:nvPr/>
              </p:nvSpPr>
              <p:spPr bwMode="auto">
                <a:xfrm>
                  <a:off x="2088" y="1224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9" name="Line 187"/>
                <p:cNvSpPr>
                  <a:spLocks noChangeShapeType="1"/>
                </p:cNvSpPr>
                <p:nvPr/>
              </p:nvSpPr>
              <p:spPr bwMode="auto">
                <a:xfrm flipH="1">
                  <a:off x="2096" y="1232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35" name="Group 188"/>
              <p:cNvGrpSpPr>
                <a:grpSpLocks/>
              </p:cNvGrpSpPr>
              <p:nvPr/>
            </p:nvGrpSpPr>
            <p:grpSpPr bwMode="auto">
              <a:xfrm>
                <a:off x="2064" y="1768"/>
                <a:ext cx="216" cy="216"/>
                <a:chOff x="2064" y="1768"/>
                <a:chExt cx="216" cy="216"/>
              </a:xfrm>
            </p:grpSpPr>
            <p:sp>
              <p:nvSpPr>
                <p:cNvPr id="13444" name="Oval 189"/>
                <p:cNvSpPr>
                  <a:spLocks noChangeArrowheads="1"/>
                </p:cNvSpPr>
                <p:nvPr/>
              </p:nvSpPr>
              <p:spPr bwMode="auto">
                <a:xfrm>
                  <a:off x="2064" y="1768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5" name="Line 190"/>
                <p:cNvSpPr>
                  <a:spLocks noChangeShapeType="1"/>
                </p:cNvSpPr>
                <p:nvPr/>
              </p:nvSpPr>
              <p:spPr bwMode="auto">
                <a:xfrm>
                  <a:off x="2088" y="1792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6" name="Line 191"/>
                <p:cNvSpPr>
                  <a:spLocks noChangeShapeType="1"/>
                </p:cNvSpPr>
                <p:nvPr/>
              </p:nvSpPr>
              <p:spPr bwMode="auto">
                <a:xfrm flipH="1">
                  <a:off x="2096" y="1800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36" name="Group 192"/>
              <p:cNvGrpSpPr>
                <a:grpSpLocks/>
              </p:cNvGrpSpPr>
              <p:nvPr/>
            </p:nvGrpSpPr>
            <p:grpSpPr bwMode="auto">
              <a:xfrm>
                <a:off x="2064" y="2336"/>
                <a:ext cx="216" cy="216"/>
                <a:chOff x="2064" y="2336"/>
                <a:chExt cx="216" cy="216"/>
              </a:xfrm>
            </p:grpSpPr>
            <p:sp>
              <p:nvSpPr>
                <p:cNvPr id="13441" name="Oval 193"/>
                <p:cNvSpPr>
                  <a:spLocks noChangeArrowheads="1"/>
                </p:cNvSpPr>
                <p:nvPr/>
              </p:nvSpPr>
              <p:spPr bwMode="auto">
                <a:xfrm>
                  <a:off x="2064" y="2336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2" name="Line 194"/>
                <p:cNvSpPr>
                  <a:spLocks noChangeShapeType="1"/>
                </p:cNvSpPr>
                <p:nvPr/>
              </p:nvSpPr>
              <p:spPr bwMode="auto">
                <a:xfrm>
                  <a:off x="2088" y="2360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3" name="Line 195"/>
                <p:cNvSpPr>
                  <a:spLocks noChangeShapeType="1"/>
                </p:cNvSpPr>
                <p:nvPr/>
              </p:nvSpPr>
              <p:spPr bwMode="auto">
                <a:xfrm flipH="1">
                  <a:off x="2096" y="2368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37" name="Group 196"/>
              <p:cNvGrpSpPr>
                <a:grpSpLocks/>
              </p:cNvGrpSpPr>
              <p:nvPr/>
            </p:nvGrpSpPr>
            <p:grpSpPr bwMode="auto">
              <a:xfrm>
                <a:off x="2064" y="2904"/>
                <a:ext cx="216" cy="216"/>
                <a:chOff x="2064" y="2904"/>
                <a:chExt cx="216" cy="216"/>
              </a:xfrm>
            </p:grpSpPr>
            <p:sp>
              <p:nvSpPr>
                <p:cNvPr id="13438" name="Oval 197"/>
                <p:cNvSpPr>
                  <a:spLocks noChangeArrowheads="1"/>
                </p:cNvSpPr>
                <p:nvPr/>
              </p:nvSpPr>
              <p:spPr bwMode="auto">
                <a:xfrm>
                  <a:off x="2064" y="2904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9" name="Line 198"/>
                <p:cNvSpPr>
                  <a:spLocks noChangeShapeType="1"/>
                </p:cNvSpPr>
                <p:nvPr/>
              </p:nvSpPr>
              <p:spPr bwMode="auto">
                <a:xfrm>
                  <a:off x="2088" y="2928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0" name="Line 199"/>
                <p:cNvSpPr>
                  <a:spLocks noChangeShapeType="1"/>
                </p:cNvSpPr>
                <p:nvPr/>
              </p:nvSpPr>
              <p:spPr bwMode="auto">
                <a:xfrm flipH="1">
                  <a:off x="2096" y="2936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49" name="Group 200"/>
            <p:cNvGrpSpPr>
              <a:grpSpLocks/>
            </p:cNvGrpSpPr>
            <p:nvPr/>
          </p:nvGrpSpPr>
          <p:grpSpPr bwMode="auto">
            <a:xfrm rot="5400000">
              <a:off x="5411" y="859"/>
              <a:ext cx="216" cy="1920"/>
              <a:chOff x="2568" y="1200"/>
              <a:chExt cx="216" cy="1920"/>
            </a:xfrm>
          </p:grpSpPr>
          <p:grpSp>
            <p:nvGrpSpPr>
              <p:cNvPr id="13418" name="Group 201"/>
              <p:cNvGrpSpPr>
                <a:grpSpLocks/>
              </p:cNvGrpSpPr>
              <p:nvPr/>
            </p:nvGrpSpPr>
            <p:grpSpPr bwMode="auto">
              <a:xfrm>
                <a:off x="2568" y="1200"/>
                <a:ext cx="216" cy="216"/>
                <a:chOff x="2568" y="1200"/>
                <a:chExt cx="216" cy="216"/>
              </a:xfrm>
            </p:grpSpPr>
            <p:sp>
              <p:nvSpPr>
                <p:cNvPr id="13431" name="Oval 202"/>
                <p:cNvSpPr>
                  <a:spLocks noChangeArrowheads="1"/>
                </p:cNvSpPr>
                <p:nvPr/>
              </p:nvSpPr>
              <p:spPr bwMode="auto">
                <a:xfrm>
                  <a:off x="2568" y="1200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2" name="Line 203"/>
                <p:cNvSpPr>
                  <a:spLocks noChangeShapeType="1"/>
                </p:cNvSpPr>
                <p:nvPr/>
              </p:nvSpPr>
              <p:spPr bwMode="auto">
                <a:xfrm>
                  <a:off x="2592" y="1224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3" name="Line 204"/>
                <p:cNvSpPr>
                  <a:spLocks noChangeShapeType="1"/>
                </p:cNvSpPr>
                <p:nvPr/>
              </p:nvSpPr>
              <p:spPr bwMode="auto">
                <a:xfrm flipH="1">
                  <a:off x="2600" y="1232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19" name="Group 205"/>
              <p:cNvGrpSpPr>
                <a:grpSpLocks/>
              </p:cNvGrpSpPr>
              <p:nvPr/>
            </p:nvGrpSpPr>
            <p:grpSpPr bwMode="auto">
              <a:xfrm>
                <a:off x="2568" y="1768"/>
                <a:ext cx="216" cy="216"/>
                <a:chOff x="2568" y="1768"/>
                <a:chExt cx="216" cy="216"/>
              </a:xfrm>
            </p:grpSpPr>
            <p:sp>
              <p:nvSpPr>
                <p:cNvPr id="13428" name="Oval 206"/>
                <p:cNvSpPr>
                  <a:spLocks noChangeArrowheads="1"/>
                </p:cNvSpPr>
                <p:nvPr/>
              </p:nvSpPr>
              <p:spPr bwMode="auto">
                <a:xfrm>
                  <a:off x="2568" y="1768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9" name="Line 207"/>
                <p:cNvSpPr>
                  <a:spLocks noChangeShapeType="1"/>
                </p:cNvSpPr>
                <p:nvPr/>
              </p:nvSpPr>
              <p:spPr bwMode="auto">
                <a:xfrm>
                  <a:off x="2592" y="1792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0" name="Line 208"/>
                <p:cNvSpPr>
                  <a:spLocks noChangeShapeType="1"/>
                </p:cNvSpPr>
                <p:nvPr/>
              </p:nvSpPr>
              <p:spPr bwMode="auto">
                <a:xfrm flipH="1">
                  <a:off x="2600" y="1800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20" name="Group 209"/>
              <p:cNvGrpSpPr>
                <a:grpSpLocks/>
              </p:cNvGrpSpPr>
              <p:nvPr/>
            </p:nvGrpSpPr>
            <p:grpSpPr bwMode="auto">
              <a:xfrm>
                <a:off x="2568" y="2336"/>
                <a:ext cx="216" cy="216"/>
                <a:chOff x="2568" y="2336"/>
                <a:chExt cx="216" cy="216"/>
              </a:xfrm>
            </p:grpSpPr>
            <p:sp>
              <p:nvSpPr>
                <p:cNvPr id="13425" name="Oval 210"/>
                <p:cNvSpPr>
                  <a:spLocks noChangeArrowheads="1"/>
                </p:cNvSpPr>
                <p:nvPr/>
              </p:nvSpPr>
              <p:spPr bwMode="auto">
                <a:xfrm>
                  <a:off x="2568" y="2336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6" name="Line 211"/>
                <p:cNvSpPr>
                  <a:spLocks noChangeShapeType="1"/>
                </p:cNvSpPr>
                <p:nvPr/>
              </p:nvSpPr>
              <p:spPr bwMode="auto">
                <a:xfrm>
                  <a:off x="2592" y="2360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7" name="Line 212"/>
                <p:cNvSpPr>
                  <a:spLocks noChangeShapeType="1"/>
                </p:cNvSpPr>
                <p:nvPr/>
              </p:nvSpPr>
              <p:spPr bwMode="auto">
                <a:xfrm flipH="1">
                  <a:off x="2600" y="2368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21" name="Group 213"/>
              <p:cNvGrpSpPr>
                <a:grpSpLocks/>
              </p:cNvGrpSpPr>
              <p:nvPr/>
            </p:nvGrpSpPr>
            <p:grpSpPr bwMode="auto">
              <a:xfrm>
                <a:off x="2568" y="2904"/>
                <a:ext cx="216" cy="216"/>
                <a:chOff x="2568" y="2904"/>
                <a:chExt cx="216" cy="216"/>
              </a:xfrm>
            </p:grpSpPr>
            <p:sp>
              <p:nvSpPr>
                <p:cNvPr id="13422" name="Oval 214"/>
                <p:cNvSpPr>
                  <a:spLocks noChangeArrowheads="1"/>
                </p:cNvSpPr>
                <p:nvPr/>
              </p:nvSpPr>
              <p:spPr bwMode="auto">
                <a:xfrm>
                  <a:off x="2568" y="2904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3" name="Line 215"/>
                <p:cNvSpPr>
                  <a:spLocks noChangeShapeType="1"/>
                </p:cNvSpPr>
                <p:nvPr/>
              </p:nvSpPr>
              <p:spPr bwMode="auto">
                <a:xfrm>
                  <a:off x="2592" y="2928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4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2600" y="2936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50" name="Group 217"/>
            <p:cNvGrpSpPr>
              <a:grpSpLocks/>
            </p:cNvGrpSpPr>
            <p:nvPr/>
          </p:nvGrpSpPr>
          <p:grpSpPr bwMode="auto">
            <a:xfrm rot="5400000">
              <a:off x="5412" y="1356"/>
              <a:ext cx="216" cy="1920"/>
              <a:chOff x="3064" y="1200"/>
              <a:chExt cx="216" cy="1920"/>
            </a:xfrm>
          </p:grpSpPr>
          <p:grpSp>
            <p:nvGrpSpPr>
              <p:cNvPr id="13402" name="Group 218"/>
              <p:cNvGrpSpPr>
                <a:grpSpLocks/>
              </p:cNvGrpSpPr>
              <p:nvPr/>
            </p:nvGrpSpPr>
            <p:grpSpPr bwMode="auto">
              <a:xfrm>
                <a:off x="3064" y="1200"/>
                <a:ext cx="216" cy="216"/>
                <a:chOff x="3064" y="1200"/>
                <a:chExt cx="216" cy="216"/>
              </a:xfrm>
            </p:grpSpPr>
            <p:sp>
              <p:nvSpPr>
                <p:cNvPr id="13415" name="Oval 219"/>
                <p:cNvSpPr>
                  <a:spLocks noChangeArrowheads="1"/>
                </p:cNvSpPr>
                <p:nvPr/>
              </p:nvSpPr>
              <p:spPr bwMode="auto">
                <a:xfrm>
                  <a:off x="3064" y="1200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6" name="Line 220"/>
                <p:cNvSpPr>
                  <a:spLocks noChangeShapeType="1"/>
                </p:cNvSpPr>
                <p:nvPr/>
              </p:nvSpPr>
              <p:spPr bwMode="auto">
                <a:xfrm>
                  <a:off x="3088" y="1224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7" name="Line 221"/>
                <p:cNvSpPr>
                  <a:spLocks noChangeShapeType="1"/>
                </p:cNvSpPr>
                <p:nvPr/>
              </p:nvSpPr>
              <p:spPr bwMode="auto">
                <a:xfrm flipH="1">
                  <a:off x="3096" y="1232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03" name="Group 222"/>
              <p:cNvGrpSpPr>
                <a:grpSpLocks/>
              </p:cNvGrpSpPr>
              <p:nvPr/>
            </p:nvGrpSpPr>
            <p:grpSpPr bwMode="auto">
              <a:xfrm>
                <a:off x="3064" y="1768"/>
                <a:ext cx="216" cy="216"/>
                <a:chOff x="3064" y="1768"/>
                <a:chExt cx="216" cy="216"/>
              </a:xfrm>
            </p:grpSpPr>
            <p:sp>
              <p:nvSpPr>
                <p:cNvPr id="13412" name="Oval 223"/>
                <p:cNvSpPr>
                  <a:spLocks noChangeArrowheads="1"/>
                </p:cNvSpPr>
                <p:nvPr/>
              </p:nvSpPr>
              <p:spPr bwMode="auto">
                <a:xfrm>
                  <a:off x="3064" y="1768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3" name="Line 224"/>
                <p:cNvSpPr>
                  <a:spLocks noChangeShapeType="1"/>
                </p:cNvSpPr>
                <p:nvPr/>
              </p:nvSpPr>
              <p:spPr bwMode="auto">
                <a:xfrm>
                  <a:off x="3088" y="1792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4" name="Line 225"/>
                <p:cNvSpPr>
                  <a:spLocks noChangeShapeType="1"/>
                </p:cNvSpPr>
                <p:nvPr/>
              </p:nvSpPr>
              <p:spPr bwMode="auto">
                <a:xfrm flipH="1">
                  <a:off x="3096" y="1800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04" name="Group 226"/>
              <p:cNvGrpSpPr>
                <a:grpSpLocks/>
              </p:cNvGrpSpPr>
              <p:nvPr/>
            </p:nvGrpSpPr>
            <p:grpSpPr bwMode="auto">
              <a:xfrm>
                <a:off x="3064" y="2336"/>
                <a:ext cx="216" cy="216"/>
                <a:chOff x="3064" y="2336"/>
                <a:chExt cx="216" cy="216"/>
              </a:xfrm>
            </p:grpSpPr>
            <p:sp>
              <p:nvSpPr>
                <p:cNvPr id="13409" name="Oval 227"/>
                <p:cNvSpPr>
                  <a:spLocks noChangeArrowheads="1"/>
                </p:cNvSpPr>
                <p:nvPr/>
              </p:nvSpPr>
              <p:spPr bwMode="auto">
                <a:xfrm>
                  <a:off x="3064" y="2336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0" name="Line 228"/>
                <p:cNvSpPr>
                  <a:spLocks noChangeShapeType="1"/>
                </p:cNvSpPr>
                <p:nvPr/>
              </p:nvSpPr>
              <p:spPr bwMode="auto">
                <a:xfrm>
                  <a:off x="3088" y="2360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1" name="Line 229"/>
                <p:cNvSpPr>
                  <a:spLocks noChangeShapeType="1"/>
                </p:cNvSpPr>
                <p:nvPr/>
              </p:nvSpPr>
              <p:spPr bwMode="auto">
                <a:xfrm flipH="1">
                  <a:off x="3096" y="2368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05" name="Group 230"/>
              <p:cNvGrpSpPr>
                <a:grpSpLocks/>
              </p:cNvGrpSpPr>
              <p:nvPr/>
            </p:nvGrpSpPr>
            <p:grpSpPr bwMode="auto">
              <a:xfrm>
                <a:off x="3064" y="2904"/>
                <a:ext cx="216" cy="216"/>
                <a:chOff x="3064" y="2904"/>
                <a:chExt cx="216" cy="216"/>
              </a:xfrm>
            </p:grpSpPr>
            <p:sp>
              <p:nvSpPr>
                <p:cNvPr id="13406" name="Oval 231"/>
                <p:cNvSpPr>
                  <a:spLocks noChangeArrowheads="1"/>
                </p:cNvSpPr>
                <p:nvPr/>
              </p:nvSpPr>
              <p:spPr bwMode="auto">
                <a:xfrm>
                  <a:off x="3064" y="2904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7" name="Line 232"/>
                <p:cNvSpPr>
                  <a:spLocks noChangeShapeType="1"/>
                </p:cNvSpPr>
                <p:nvPr/>
              </p:nvSpPr>
              <p:spPr bwMode="auto">
                <a:xfrm>
                  <a:off x="3088" y="2928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8" name="Line 233"/>
                <p:cNvSpPr>
                  <a:spLocks noChangeShapeType="1"/>
                </p:cNvSpPr>
                <p:nvPr/>
              </p:nvSpPr>
              <p:spPr bwMode="auto">
                <a:xfrm flipH="1">
                  <a:off x="3096" y="2936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51" name="Group 234"/>
            <p:cNvGrpSpPr>
              <a:grpSpLocks/>
            </p:cNvGrpSpPr>
            <p:nvPr/>
          </p:nvGrpSpPr>
          <p:grpSpPr bwMode="auto">
            <a:xfrm rot="5400000">
              <a:off x="5411" y="1851"/>
              <a:ext cx="216" cy="1920"/>
              <a:chOff x="3560" y="1200"/>
              <a:chExt cx="216" cy="1920"/>
            </a:xfrm>
          </p:grpSpPr>
          <p:grpSp>
            <p:nvGrpSpPr>
              <p:cNvPr id="13386" name="Group 235"/>
              <p:cNvGrpSpPr>
                <a:grpSpLocks/>
              </p:cNvGrpSpPr>
              <p:nvPr/>
            </p:nvGrpSpPr>
            <p:grpSpPr bwMode="auto">
              <a:xfrm>
                <a:off x="3560" y="1200"/>
                <a:ext cx="216" cy="216"/>
                <a:chOff x="3560" y="1200"/>
                <a:chExt cx="216" cy="216"/>
              </a:xfrm>
            </p:grpSpPr>
            <p:sp>
              <p:nvSpPr>
                <p:cNvPr id="13399" name="Oval 236"/>
                <p:cNvSpPr>
                  <a:spLocks noChangeArrowheads="1"/>
                </p:cNvSpPr>
                <p:nvPr/>
              </p:nvSpPr>
              <p:spPr bwMode="auto">
                <a:xfrm>
                  <a:off x="3560" y="1200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0" name="Line 237"/>
                <p:cNvSpPr>
                  <a:spLocks noChangeShapeType="1"/>
                </p:cNvSpPr>
                <p:nvPr/>
              </p:nvSpPr>
              <p:spPr bwMode="auto">
                <a:xfrm>
                  <a:off x="3584" y="1224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1" name="Line 238"/>
                <p:cNvSpPr>
                  <a:spLocks noChangeShapeType="1"/>
                </p:cNvSpPr>
                <p:nvPr/>
              </p:nvSpPr>
              <p:spPr bwMode="auto">
                <a:xfrm flipH="1">
                  <a:off x="3592" y="1232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87" name="Group 239"/>
              <p:cNvGrpSpPr>
                <a:grpSpLocks/>
              </p:cNvGrpSpPr>
              <p:nvPr/>
            </p:nvGrpSpPr>
            <p:grpSpPr bwMode="auto">
              <a:xfrm>
                <a:off x="3560" y="1768"/>
                <a:ext cx="216" cy="216"/>
                <a:chOff x="3560" y="1768"/>
                <a:chExt cx="216" cy="216"/>
              </a:xfrm>
            </p:grpSpPr>
            <p:sp>
              <p:nvSpPr>
                <p:cNvPr id="13396" name="Oval 240"/>
                <p:cNvSpPr>
                  <a:spLocks noChangeArrowheads="1"/>
                </p:cNvSpPr>
                <p:nvPr/>
              </p:nvSpPr>
              <p:spPr bwMode="auto">
                <a:xfrm>
                  <a:off x="3560" y="1768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7" name="Line 241"/>
                <p:cNvSpPr>
                  <a:spLocks noChangeShapeType="1"/>
                </p:cNvSpPr>
                <p:nvPr/>
              </p:nvSpPr>
              <p:spPr bwMode="auto">
                <a:xfrm>
                  <a:off x="3584" y="1792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8" name="Line 242"/>
                <p:cNvSpPr>
                  <a:spLocks noChangeShapeType="1"/>
                </p:cNvSpPr>
                <p:nvPr/>
              </p:nvSpPr>
              <p:spPr bwMode="auto">
                <a:xfrm flipH="1">
                  <a:off x="3592" y="1800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88" name="Group 243"/>
              <p:cNvGrpSpPr>
                <a:grpSpLocks/>
              </p:cNvGrpSpPr>
              <p:nvPr/>
            </p:nvGrpSpPr>
            <p:grpSpPr bwMode="auto">
              <a:xfrm>
                <a:off x="3560" y="2336"/>
                <a:ext cx="216" cy="216"/>
                <a:chOff x="3560" y="2336"/>
                <a:chExt cx="216" cy="216"/>
              </a:xfrm>
            </p:grpSpPr>
            <p:sp>
              <p:nvSpPr>
                <p:cNvPr id="13393" name="Oval 244"/>
                <p:cNvSpPr>
                  <a:spLocks noChangeArrowheads="1"/>
                </p:cNvSpPr>
                <p:nvPr/>
              </p:nvSpPr>
              <p:spPr bwMode="auto">
                <a:xfrm>
                  <a:off x="3560" y="2336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4" name="Line 245"/>
                <p:cNvSpPr>
                  <a:spLocks noChangeShapeType="1"/>
                </p:cNvSpPr>
                <p:nvPr/>
              </p:nvSpPr>
              <p:spPr bwMode="auto">
                <a:xfrm>
                  <a:off x="3584" y="2360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5" name="Line 246"/>
                <p:cNvSpPr>
                  <a:spLocks noChangeShapeType="1"/>
                </p:cNvSpPr>
                <p:nvPr/>
              </p:nvSpPr>
              <p:spPr bwMode="auto">
                <a:xfrm flipH="1">
                  <a:off x="3592" y="2368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89" name="Group 247"/>
              <p:cNvGrpSpPr>
                <a:grpSpLocks/>
              </p:cNvGrpSpPr>
              <p:nvPr/>
            </p:nvGrpSpPr>
            <p:grpSpPr bwMode="auto">
              <a:xfrm>
                <a:off x="3560" y="2904"/>
                <a:ext cx="216" cy="216"/>
                <a:chOff x="3560" y="2904"/>
                <a:chExt cx="216" cy="216"/>
              </a:xfrm>
            </p:grpSpPr>
            <p:sp>
              <p:nvSpPr>
                <p:cNvPr id="13390" name="Oval 248"/>
                <p:cNvSpPr>
                  <a:spLocks noChangeArrowheads="1"/>
                </p:cNvSpPr>
                <p:nvPr/>
              </p:nvSpPr>
              <p:spPr bwMode="auto">
                <a:xfrm>
                  <a:off x="3560" y="2904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1" name="Line 249"/>
                <p:cNvSpPr>
                  <a:spLocks noChangeShapeType="1"/>
                </p:cNvSpPr>
                <p:nvPr/>
              </p:nvSpPr>
              <p:spPr bwMode="auto">
                <a:xfrm>
                  <a:off x="3584" y="2928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2" name="Line 250"/>
                <p:cNvSpPr>
                  <a:spLocks noChangeShapeType="1"/>
                </p:cNvSpPr>
                <p:nvPr/>
              </p:nvSpPr>
              <p:spPr bwMode="auto">
                <a:xfrm flipH="1">
                  <a:off x="3592" y="2936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52" name="Group 251"/>
            <p:cNvGrpSpPr>
              <a:grpSpLocks/>
            </p:cNvGrpSpPr>
            <p:nvPr/>
          </p:nvGrpSpPr>
          <p:grpSpPr bwMode="auto">
            <a:xfrm rot="5400000">
              <a:off x="5411" y="2347"/>
              <a:ext cx="216" cy="1920"/>
              <a:chOff x="4056" y="1200"/>
              <a:chExt cx="216" cy="1920"/>
            </a:xfrm>
          </p:grpSpPr>
          <p:grpSp>
            <p:nvGrpSpPr>
              <p:cNvPr id="13370" name="Group 252"/>
              <p:cNvGrpSpPr>
                <a:grpSpLocks/>
              </p:cNvGrpSpPr>
              <p:nvPr/>
            </p:nvGrpSpPr>
            <p:grpSpPr bwMode="auto">
              <a:xfrm>
                <a:off x="4056" y="1200"/>
                <a:ext cx="216" cy="216"/>
                <a:chOff x="4056" y="1200"/>
                <a:chExt cx="216" cy="216"/>
              </a:xfrm>
            </p:grpSpPr>
            <p:sp>
              <p:nvSpPr>
                <p:cNvPr id="13383" name="Oval 253"/>
                <p:cNvSpPr>
                  <a:spLocks noChangeArrowheads="1"/>
                </p:cNvSpPr>
                <p:nvPr/>
              </p:nvSpPr>
              <p:spPr bwMode="auto">
                <a:xfrm>
                  <a:off x="4056" y="1200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84" name="Line 254"/>
                <p:cNvSpPr>
                  <a:spLocks noChangeShapeType="1"/>
                </p:cNvSpPr>
                <p:nvPr/>
              </p:nvSpPr>
              <p:spPr bwMode="auto">
                <a:xfrm>
                  <a:off x="4080" y="1224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85" name="Line 255"/>
                <p:cNvSpPr>
                  <a:spLocks noChangeShapeType="1"/>
                </p:cNvSpPr>
                <p:nvPr/>
              </p:nvSpPr>
              <p:spPr bwMode="auto">
                <a:xfrm flipH="1">
                  <a:off x="4088" y="1232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71" name="Group 256"/>
              <p:cNvGrpSpPr>
                <a:grpSpLocks/>
              </p:cNvGrpSpPr>
              <p:nvPr/>
            </p:nvGrpSpPr>
            <p:grpSpPr bwMode="auto">
              <a:xfrm>
                <a:off x="4056" y="1768"/>
                <a:ext cx="216" cy="216"/>
                <a:chOff x="4056" y="1768"/>
                <a:chExt cx="216" cy="216"/>
              </a:xfrm>
            </p:grpSpPr>
            <p:sp>
              <p:nvSpPr>
                <p:cNvPr id="13380" name="Oval 257"/>
                <p:cNvSpPr>
                  <a:spLocks noChangeArrowheads="1"/>
                </p:cNvSpPr>
                <p:nvPr/>
              </p:nvSpPr>
              <p:spPr bwMode="auto">
                <a:xfrm>
                  <a:off x="4056" y="1768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81" name="Line 258"/>
                <p:cNvSpPr>
                  <a:spLocks noChangeShapeType="1"/>
                </p:cNvSpPr>
                <p:nvPr/>
              </p:nvSpPr>
              <p:spPr bwMode="auto">
                <a:xfrm>
                  <a:off x="4080" y="1792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82" name="Line 259"/>
                <p:cNvSpPr>
                  <a:spLocks noChangeShapeType="1"/>
                </p:cNvSpPr>
                <p:nvPr/>
              </p:nvSpPr>
              <p:spPr bwMode="auto">
                <a:xfrm flipH="1">
                  <a:off x="4088" y="1800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72" name="Group 260"/>
              <p:cNvGrpSpPr>
                <a:grpSpLocks/>
              </p:cNvGrpSpPr>
              <p:nvPr/>
            </p:nvGrpSpPr>
            <p:grpSpPr bwMode="auto">
              <a:xfrm>
                <a:off x="4056" y="2336"/>
                <a:ext cx="216" cy="216"/>
                <a:chOff x="4056" y="2336"/>
                <a:chExt cx="216" cy="216"/>
              </a:xfrm>
            </p:grpSpPr>
            <p:sp>
              <p:nvSpPr>
                <p:cNvPr id="13377" name="Oval 261"/>
                <p:cNvSpPr>
                  <a:spLocks noChangeArrowheads="1"/>
                </p:cNvSpPr>
                <p:nvPr/>
              </p:nvSpPr>
              <p:spPr bwMode="auto">
                <a:xfrm>
                  <a:off x="4056" y="2336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78" name="Line 262"/>
                <p:cNvSpPr>
                  <a:spLocks noChangeShapeType="1"/>
                </p:cNvSpPr>
                <p:nvPr/>
              </p:nvSpPr>
              <p:spPr bwMode="auto">
                <a:xfrm>
                  <a:off x="4080" y="2360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79" name="Line 263"/>
                <p:cNvSpPr>
                  <a:spLocks noChangeShapeType="1"/>
                </p:cNvSpPr>
                <p:nvPr/>
              </p:nvSpPr>
              <p:spPr bwMode="auto">
                <a:xfrm flipH="1">
                  <a:off x="4088" y="2368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73" name="Group 264"/>
              <p:cNvGrpSpPr>
                <a:grpSpLocks/>
              </p:cNvGrpSpPr>
              <p:nvPr/>
            </p:nvGrpSpPr>
            <p:grpSpPr bwMode="auto">
              <a:xfrm>
                <a:off x="4056" y="2904"/>
                <a:ext cx="216" cy="216"/>
                <a:chOff x="4056" y="2904"/>
                <a:chExt cx="216" cy="216"/>
              </a:xfrm>
            </p:grpSpPr>
            <p:sp>
              <p:nvSpPr>
                <p:cNvPr id="13374" name="Oval 265"/>
                <p:cNvSpPr>
                  <a:spLocks noChangeArrowheads="1"/>
                </p:cNvSpPr>
                <p:nvPr/>
              </p:nvSpPr>
              <p:spPr bwMode="auto">
                <a:xfrm>
                  <a:off x="4056" y="2904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75" name="Line 266"/>
                <p:cNvSpPr>
                  <a:spLocks noChangeShapeType="1"/>
                </p:cNvSpPr>
                <p:nvPr/>
              </p:nvSpPr>
              <p:spPr bwMode="auto">
                <a:xfrm>
                  <a:off x="4080" y="2928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76" name="Line 267"/>
                <p:cNvSpPr>
                  <a:spLocks noChangeShapeType="1"/>
                </p:cNvSpPr>
                <p:nvPr/>
              </p:nvSpPr>
              <p:spPr bwMode="auto">
                <a:xfrm flipH="1">
                  <a:off x="4088" y="2936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53" name="Group 268"/>
            <p:cNvGrpSpPr>
              <a:grpSpLocks/>
            </p:cNvGrpSpPr>
            <p:nvPr/>
          </p:nvGrpSpPr>
          <p:grpSpPr bwMode="auto">
            <a:xfrm rot="5400000">
              <a:off x="5411" y="2843"/>
              <a:ext cx="216" cy="1920"/>
              <a:chOff x="4552" y="1200"/>
              <a:chExt cx="216" cy="1920"/>
            </a:xfrm>
          </p:grpSpPr>
          <p:grpSp>
            <p:nvGrpSpPr>
              <p:cNvPr id="13354" name="Group 269"/>
              <p:cNvGrpSpPr>
                <a:grpSpLocks/>
              </p:cNvGrpSpPr>
              <p:nvPr/>
            </p:nvGrpSpPr>
            <p:grpSpPr bwMode="auto">
              <a:xfrm>
                <a:off x="4552" y="1200"/>
                <a:ext cx="216" cy="216"/>
                <a:chOff x="4552" y="1200"/>
                <a:chExt cx="216" cy="216"/>
              </a:xfrm>
            </p:grpSpPr>
            <p:sp>
              <p:nvSpPr>
                <p:cNvPr id="13367" name="Oval 270"/>
                <p:cNvSpPr>
                  <a:spLocks noChangeArrowheads="1"/>
                </p:cNvSpPr>
                <p:nvPr/>
              </p:nvSpPr>
              <p:spPr bwMode="auto">
                <a:xfrm>
                  <a:off x="4552" y="1200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8" name="Line 271"/>
                <p:cNvSpPr>
                  <a:spLocks noChangeShapeType="1"/>
                </p:cNvSpPr>
                <p:nvPr/>
              </p:nvSpPr>
              <p:spPr bwMode="auto">
                <a:xfrm>
                  <a:off x="4576" y="1224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9" name="Line 272"/>
                <p:cNvSpPr>
                  <a:spLocks noChangeShapeType="1"/>
                </p:cNvSpPr>
                <p:nvPr/>
              </p:nvSpPr>
              <p:spPr bwMode="auto">
                <a:xfrm flipH="1">
                  <a:off x="4584" y="1232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55" name="Group 273"/>
              <p:cNvGrpSpPr>
                <a:grpSpLocks/>
              </p:cNvGrpSpPr>
              <p:nvPr/>
            </p:nvGrpSpPr>
            <p:grpSpPr bwMode="auto">
              <a:xfrm>
                <a:off x="4552" y="1768"/>
                <a:ext cx="216" cy="216"/>
                <a:chOff x="4552" y="1768"/>
                <a:chExt cx="216" cy="216"/>
              </a:xfrm>
            </p:grpSpPr>
            <p:sp>
              <p:nvSpPr>
                <p:cNvPr id="13364" name="Oval 274"/>
                <p:cNvSpPr>
                  <a:spLocks noChangeArrowheads="1"/>
                </p:cNvSpPr>
                <p:nvPr/>
              </p:nvSpPr>
              <p:spPr bwMode="auto">
                <a:xfrm>
                  <a:off x="4552" y="1768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5" name="Line 275"/>
                <p:cNvSpPr>
                  <a:spLocks noChangeShapeType="1"/>
                </p:cNvSpPr>
                <p:nvPr/>
              </p:nvSpPr>
              <p:spPr bwMode="auto">
                <a:xfrm>
                  <a:off x="4576" y="1792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6" name="Line 276"/>
                <p:cNvSpPr>
                  <a:spLocks noChangeShapeType="1"/>
                </p:cNvSpPr>
                <p:nvPr/>
              </p:nvSpPr>
              <p:spPr bwMode="auto">
                <a:xfrm flipH="1">
                  <a:off x="4584" y="1800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56" name="Group 277"/>
              <p:cNvGrpSpPr>
                <a:grpSpLocks/>
              </p:cNvGrpSpPr>
              <p:nvPr/>
            </p:nvGrpSpPr>
            <p:grpSpPr bwMode="auto">
              <a:xfrm>
                <a:off x="4552" y="2336"/>
                <a:ext cx="216" cy="216"/>
                <a:chOff x="4552" y="2336"/>
                <a:chExt cx="216" cy="216"/>
              </a:xfrm>
            </p:grpSpPr>
            <p:sp>
              <p:nvSpPr>
                <p:cNvPr id="13361" name="Oval 278"/>
                <p:cNvSpPr>
                  <a:spLocks noChangeArrowheads="1"/>
                </p:cNvSpPr>
                <p:nvPr/>
              </p:nvSpPr>
              <p:spPr bwMode="auto">
                <a:xfrm>
                  <a:off x="4552" y="2336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2" name="Line 279"/>
                <p:cNvSpPr>
                  <a:spLocks noChangeShapeType="1"/>
                </p:cNvSpPr>
                <p:nvPr/>
              </p:nvSpPr>
              <p:spPr bwMode="auto">
                <a:xfrm>
                  <a:off x="4576" y="2360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3" name="Line 280"/>
                <p:cNvSpPr>
                  <a:spLocks noChangeShapeType="1"/>
                </p:cNvSpPr>
                <p:nvPr/>
              </p:nvSpPr>
              <p:spPr bwMode="auto">
                <a:xfrm flipH="1">
                  <a:off x="4584" y="2368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57" name="Group 281"/>
              <p:cNvGrpSpPr>
                <a:grpSpLocks/>
              </p:cNvGrpSpPr>
              <p:nvPr/>
            </p:nvGrpSpPr>
            <p:grpSpPr bwMode="auto">
              <a:xfrm>
                <a:off x="4552" y="2904"/>
                <a:ext cx="216" cy="216"/>
                <a:chOff x="4552" y="2904"/>
                <a:chExt cx="216" cy="216"/>
              </a:xfrm>
            </p:grpSpPr>
            <p:sp>
              <p:nvSpPr>
                <p:cNvPr id="13358" name="Oval 282"/>
                <p:cNvSpPr>
                  <a:spLocks noChangeArrowheads="1"/>
                </p:cNvSpPr>
                <p:nvPr/>
              </p:nvSpPr>
              <p:spPr bwMode="auto">
                <a:xfrm>
                  <a:off x="4552" y="2904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59" name="Line 283"/>
                <p:cNvSpPr>
                  <a:spLocks noChangeShapeType="1"/>
                </p:cNvSpPr>
                <p:nvPr/>
              </p:nvSpPr>
              <p:spPr bwMode="auto">
                <a:xfrm>
                  <a:off x="4576" y="2928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0" name="Line 284"/>
                <p:cNvSpPr>
                  <a:spLocks noChangeShapeType="1"/>
                </p:cNvSpPr>
                <p:nvPr/>
              </p:nvSpPr>
              <p:spPr bwMode="auto">
                <a:xfrm flipH="1">
                  <a:off x="4584" y="2936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3341" name="Rectangle 286"/>
          <p:cNvSpPr>
            <a:spLocks/>
          </p:cNvSpPr>
          <p:nvPr/>
        </p:nvSpPr>
        <p:spPr bwMode="auto">
          <a:xfrm>
            <a:off x="7135948" y="877130"/>
            <a:ext cx="2145211" cy="3871057"/>
          </a:xfrm>
          <a:prstGeom prst="rect">
            <a:avLst/>
          </a:prstGeom>
          <a:noFill/>
          <a:ln w="25400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13342" name="Rectangle 287"/>
          <p:cNvSpPr>
            <a:spLocks/>
          </p:cNvSpPr>
          <p:nvPr/>
        </p:nvSpPr>
        <p:spPr bwMode="auto">
          <a:xfrm>
            <a:off x="7135948" y="877130"/>
            <a:ext cx="48388" cy="1838752"/>
          </a:xfrm>
          <a:prstGeom prst="rect">
            <a:avLst/>
          </a:prstGeom>
          <a:solidFill>
            <a:srgbClr val="36BC0D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13343" name="Rectangle 288"/>
          <p:cNvSpPr>
            <a:spLocks/>
          </p:cNvSpPr>
          <p:nvPr/>
        </p:nvSpPr>
        <p:spPr bwMode="auto">
          <a:xfrm>
            <a:off x="7135948" y="2909435"/>
            <a:ext cx="48388" cy="1838752"/>
          </a:xfrm>
          <a:prstGeom prst="rect">
            <a:avLst/>
          </a:prstGeom>
          <a:solidFill>
            <a:srgbClr val="36BC0D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13345" name="Rectangle 29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277" name="TextBox 276"/>
          <p:cNvSpPr txBox="1"/>
          <p:nvPr/>
        </p:nvSpPr>
        <p:spPr>
          <a:xfrm>
            <a:off x="399999" y="486372"/>
            <a:ext cx="6211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b.) Draw in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path</a:t>
            </a:r>
            <a:r>
              <a:rPr lang="en-US" sz="2000" dirty="0">
                <a:latin typeface="Times New Roman"/>
                <a:cs typeface="Times New Roman"/>
              </a:rPr>
              <a:t> of the molecules in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far right chamber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278" name="Object 2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895455"/>
              </p:ext>
            </p:extLst>
          </p:nvPr>
        </p:nvGraphicFramePr>
        <p:xfrm>
          <a:off x="1984704" y="4343400"/>
          <a:ext cx="5495925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62" name="Equation" r:id="rId4" imgW="3289300" imgH="1104900" progId="Equation.DSMT4">
                  <p:embed/>
                </p:oleObj>
              </mc:Choice>
              <mc:Fallback>
                <p:oleObj name="Equation" r:id="rId4" imgW="3289300" imgH="1104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4704" y="4343400"/>
                        <a:ext cx="5495925" cy="184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9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21.)</a:t>
            </a:r>
          </a:p>
        </p:txBody>
      </p:sp>
      <p:graphicFrame>
        <p:nvGraphicFramePr>
          <p:cNvPr id="274" name="Object 2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989149"/>
              </p:ext>
            </p:extLst>
          </p:nvPr>
        </p:nvGraphicFramePr>
        <p:xfrm>
          <a:off x="6124340" y="1564640"/>
          <a:ext cx="26511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63" name="Equation" r:id="rId6" imgW="139700" imgH="152400" progId="Equation.DSMT4">
                  <p:embed/>
                </p:oleObj>
              </mc:Choice>
              <mc:Fallback>
                <p:oleObj name="Equation" r:id="rId6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24340" y="1564640"/>
                        <a:ext cx="265112" cy="28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" name="Object 2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748539"/>
              </p:ext>
            </p:extLst>
          </p:nvPr>
        </p:nvGraphicFramePr>
        <p:xfrm>
          <a:off x="6531095" y="2547637"/>
          <a:ext cx="219075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64" name="Equation" r:id="rId8" imgW="114300" imgH="127000" progId="Equation.DSMT4">
                  <p:embed/>
                </p:oleObj>
              </mc:Choice>
              <mc:Fallback>
                <p:oleObj name="Equation" r:id="rId8" imgW="1143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31095" y="2547637"/>
                        <a:ext cx="219075" cy="239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0" name="Object 2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764485"/>
              </p:ext>
            </p:extLst>
          </p:nvPr>
        </p:nvGraphicFramePr>
        <p:xfrm>
          <a:off x="5048360" y="2453141"/>
          <a:ext cx="26511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65" name="Equation" r:id="rId10" imgW="139700" imgH="152400" progId="Equation.DSMT4">
                  <p:embed/>
                </p:oleObj>
              </mc:Choice>
              <mc:Fallback>
                <p:oleObj name="Equation" r:id="rId10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48360" y="2453141"/>
                        <a:ext cx="265112" cy="28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" name="Object 2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718530"/>
              </p:ext>
            </p:extLst>
          </p:nvPr>
        </p:nvGraphicFramePr>
        <p:xfrm>
          <a:off x="7229581" y="1917426"/>
          <a:ext cx="225912" cy="22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66" name="Equation" r:id="rId12" imgW="152400" imgH="152400" progId="Equation.DSMT4">
                  <p:embed/>
                </p:oleObj>
              </mc:Choice>
              <mc:Fallback>
                <p:oleObj name="Equation" r:id="rId12" imgW="1524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229581" y="1917426"/>
                        <a:ext cx="225912" cy="225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2" name="Line 108"/>
          <p:cNvSpPr>
            <a:spLocks noChangeShapeType="1"/>
          </p:cNvSpPr>
          <p:nvPr/>
        </p:nvSpPr>
        <p:spPr bwMode="auto">
          <a:xfrm flipH="1">
            <a:off x="6283237" y="2812659"/>
            <a:ext cx="846794" cy="0"/>
          </a:xfrm>
          <a:prstGeom prst="line">
            <a:avLst/>
          </a:prstGeom>
          <a:noFill/>
          <a:ln w="38100">
            <a:solidFill>
              <a:srgbClr val="FF12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83" name="TextBox 282"/>
          <p:cNvSpPr txBox="1"/>
          <p:nvPr/>
        </p:nvSpPr>
        <p:spPr>
          <a:xfrm>
            <a:off x="795169" y="1185396"/>
            <a:ext cx="2938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They will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circle upward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390621" y="1789395"/>
            <a:ext cx="36447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c.) If the radius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of the arc </a:t>
            </a:r>
            <a:r>
              <a:rPr lang="en-US" sz="2000" dirty="0">
                <a:latin typeface="Times New Roman"/>
                <a:cs typeface="Times New Roman"/>
              </a:rPr>
              <a:t>is observed to be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.0667 meters</a:t>
            </a:r>
            <a:r>
              <a:rPr lang="en-US" sz="2000" dirty="0">
                <a:latin typeface="Times New Roman"/>
                <a:cs typeface="Times New Roman"/>
              </a:rPr>
              <a:t>, what was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mass of the particle </a:t>
            </a:r>
            <a:r>
              <a:rPr lang="en-US" sz="2000" dirty="0">
                <a:latin typeface="Times New Roman"/>
                <a:cs typeface="Times New Roman"/>
              </a:rPr>
              <a:t>(that’s what these devices are designed to do—determine the mass of an unknown material from which the identification of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384570" y="3925832"/>
            <a:ext cx="6654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the material can be had).  In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region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in which there exists only a B-</a:t>
            </a:r>
            <a:r>
              <a:rPr lang="en-US" sz="2000" dirty="0" err="1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dirty="0">
                <a:latin typeface="Times New Roman"/>
                <a:cs typeface="Times New Roman"/>
              </a:rPr>
              <a:t>: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376065" y="6261005"/>
            <a:ext cx="6654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(This is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molecular weight of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table salt</a:t>
            </a:r>
            <a:r>
              <a:rPr lang="en-US" sz="2000" dirty="0">
                <a:latin typeface="Times New Roman"/>
                <a:cs typeface="Times New Roman"/>
              </a:rPr>
              <a:t>.)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104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283" grpId="0"/>
      <p:bldP spid="284" grpId="0"/>
      <p:bldP spid="285" grpId="0"/>
      <p:bldP spid="28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/>
          <p:cNvGrpSpPr/>
          <p:nvPr/>
        </p:nvGrpSpPr>
        <p:grpSpPr>
          <a:xfrm>
            <a:off x="5516033" y="1210735"/>
            <a:ext cx="4021666" cy="4504267"/>
            <a:chOff x="795867" y="939800"/>
            <a:chExt cx="4021666" cy="4504267"/>
          </a:xfrm>
        </p:grpSpPr>
        <p:sp>
          <p:nvSpPr>
            <p:cNvPr id="43" name="Freeform 42"/>
            <p:cNvSpPr/>
            <p:nvPr/>
          </p:nvSpPr>
          <p:spPr>
            <a:xfrm>
              <a:off x="889000" y="4025900"/>
              <a:ext cx="3352800" cy="1257300"/>
            </a:xfrm>
            <a:custGeom>
              <a:avLst/>
              <a:gdLst>
                <a:gd name="connsiteX0" fmla="*/ 850900 w 3352800"/>
                <a:gd name="connsiteY0" fmla="*/ 0 h 1257300"/>
                <a:gd name="connsiteX1" fmla="*/ 3352800 w 3352800"/>
                <a:gd name="connsiteY1" fmla="*/ 0 h 1257300"/>
                <a:gd name="connsiteX2" fmla="*/ 2794000 w 3352800"/>
                <a:gd name="connsiteY2" fmla="*/ 1257300 h 1257300"/>
                <a:gd name="connsiteX3" fmla="*/ 0 w 3352800"/>
                <a:gd name="connsiteY3" fmla="*/ 1257300 h 1257300"/>
                <a:gd name="connsiteX4" fmla="*/ 850900 w 3352800"/>
                <a:gd name="connsiteY4" fmla="*/ 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0" h="1257300">
                  <a:moveTo>
                    <a:pt x="850900" y="0"/>
                  </a:moveTo>
                  <a:lnTo>
                    <a:pt x="3352800" y="0"/>
                  </a:lnTo>
                  <a:lnTo>
                    <a:pt x="2794000" y="1257300"/>
                  </a:lnTo>
                  <a:lnTo>
                    <a:pt x="0" y="1257300"/>
                  </a:lnTo>
                  <a:lnTo>
                    <a:pt x="85090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727200" y="990600"/>
              <a:ext cx="0" cy="30607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727200" y="4051300"/>
              <a:ext cx="3090333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95867" y="4051300"/>
              <a:ext cx="931333" cy="1392767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1562100" y="2120900"/>
              <a:ext cx="0" cy="3073400"/>
            </a:xfrm>
            <a:prstGeom prst="straightConnector1">
              <a:avLst/>
            </a:prstGeom>
            <a:ln w="28575" cmpd="sng">
              <a:solidFill>
                <a:srgbClr val="6FD4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2146300" y="2120900"/>
              <a:ext cx="0" cy="3073400"/>
            </a:xfrm>
            <a:prstGeom prst="straightConnector1">
              <a:avLst/>
            </a:prstGeom>
            <a:ln w="28575" cmpd="sng">
              <a:solidFill>
                <a:srgbClr val="6FD4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2730500" y="2120900"/>
              <a:ext cx="0" cy="3073400"/>
            </a:xfrm>
            <a:prstGeom prst="straightConnector1">
              <a:avLst/>
            </a:prstGeom>
            <a:ln w="28575" cmpd="sng">
              <a:solidFill>
                <a:srgbClr val="6FD4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3314700" y="2120900"/>
              <a:ext cx="0" cy="3073400"/>
            </a:xfrm>
            <a:prstGeom prst="straightConnector1">
              <a:avLst/>
            </a:prstGeom>
            <a:ln w="28575" cmpd="sng">
              <a:solidFill>
                <a:srgbClr val="6FD4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1809750" y="1727200"/>
              <a:ext cx="0" cy="3073400"/>
            </a:xfrm>
            <a:prstGeom prst="straightConnector1">
              <a:avLst/>
            </a:prstGeom>
            <a:ln w="28575" cmpd="sng">
              <a:solidFill>
                <a:srgbClr val="6FD4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2393950" y="1727200"/>
              <a:ext cx="0" cy="3073400"/>
            </a:xfrm>
            <a:prstGeom prst="straightConnector1">
              <a:avLst/>
            </a:prstGeom>
            <a:ln w="28575" cmpd="sng">
              <a:solidFill>
                <a:srgbClr val="6FD4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2978150" y="1727200"/>
              <a:ext cx="0" cy="3073400"/>
            </a:xfrm>
            <a:prstGeom prst="straightConnector1">
              <a:avLst/>
            </a:prstGeom>
            <a:ln w="28575" cmpd="sng">
              <a:solidFill>
                <a:srgbClr val="6FD4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3562350" y="1727200"/>
              <a:ext cx="0" cy="3073400"/>
            </a:xfrm>
            <a:prstGeom prst="straightConnector1">
              <a:avLst/>
            </a:prstGeom>
            <a:ln w="28575" cmpd="sng">
              <a:solidFill>
                <a:srgbClr val="6FD4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V="1">
              <a:off x="2057400" y="1333500"/>
              <a:ext cx="0" cy="3073400"/>
            </a:xfrm>
            <a:prstGeom prst="straightConnector1">
              <a:avLst/>
            </a:prstGeom>
            <a:ln w="28575" cmpd="sng">
              <a:solidFill>
                <a:srgbClr val="6FD4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2641600" y="1333500"/>
              <a:ext cx="0" cy="3073400"/>
            </a:xfrm>
            <a:prstGeom prst="straightConnector1">
              <a:avLst/>
            </a:prstGeom>
            <a:ln w="28575" cmpd="sng">
              <a:solidFill>
                <a:srgbClr val="6FD4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3225800" y="1333500"/>
              <a:ext cx="0" cy="3073400"/>
            </a:xfrm>
            <a:prstGeom prst="straightConnector1">
              <a:avLst/>
            </a:prstGeom>
            <a:ln w="28575" cmpd="sng">
              <a:solidFill>
                <a:srgbClr val="6FD4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V="1">
              <a:off x="3810000" y="1333500"/>
              <a:ext cx="0" cy="3073400"/>
            </a:xfrm>
            <a:prstGeom prst="straightConnector1">
              <a:avLst/>
            </a:prstGeom>
            <a:ln w="28575" cmpd="sng">
              <a:solidFill>
                <a:srgbClr val="6FD4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V="1">
              <a:off x="2305050" y="939800"/>
              <a:ext cx="0" cy="3073400"/>
            </a:xfrm>
            <a:prstGeom prst="straightConnector1">
              <a:avLst/>
            </a:prstGeom>
            <a:ln w="28575" cmpd="sng">
              <a:solidFill>
                <a:srgbClr val="6FD4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V="1">
              <a:off x="2889250" y="939800"/>
              <a:ext cx="0" cy="3073400"/>
            </a:xfrm>
            <a:prstGeom prst="straightConnector1">
              <a:avLst/>
            </a:prstGeom>
            <a:ln w="28575" cmpd="sng">
              <a:solidFill>
                <a:srgbClr val="6FD4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V="1">
              <a:off x="3473450" y="939800"/>
              <a:ext cx="0" cy="3073400"/>
            </a:xfrm>
            <a:prstGeom prst="straightConnector1">
              <a:avLst/>
            </a:prstGeom>
            <a:ln w="28575" cmpd="sng">
              <a:solidFill>
                <a:srgbClr val="6FD4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4057650" y="939800"/>
              <a:ext cx="0" cy="3073400"/>
            </a:xfrm>
            <a:prstGeom prst="straightConnector1">
              <a:avLst/>
            </a:prstGeom>
            <a:ln w="28575" cmpd="sng">
              <a:solidFill>
                <a:srgbClr val="6FD4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6" name="Straight Connector 155"/>
          <p:cNvCxnSpPr/>
          <p:nvPr/>
        </p:nvCxnSpPr>
        <p:spPr>
          <a:xfrm>
            <a:off x="7356210" y="5168904"/>
            <a:ext cx="1397265" cy="0"/>
          </a:xfrm>
          <a:prstGeom prst="line">
            <a:avLst/>
          </a:prstGeom>
          <a:ln w="9525" cmpd="sng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17900" y="127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Point of Order</a:t>
            </a:r>
          </a:p>
        </p:txBody>
      </p:sp>
      <p:sp>
        <p:nvSpPr>
          <p:cNvPr id="13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 dirty="0"/>
          </a:p>
        </p:txBody>
      </p:sp>
      <p:sp>
        <p:nvSpPr>
          <p:cNvPr id="14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22.)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387166" y="5169960"/>
            <a:ext cx="104140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8428566" y="4579411"/>
            <a:ext cx="0" cy="552449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387166" y="4534960"/>
            <a:ext cx="1041400" cy="635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344400"/>
              </p:ext>
            </p:extLst>
          </p:nvPr>
        </p:nvGraphicFramePr>
        <p:xfrm>
          <a:off x="7236036" y="5015607"/>
          <a:ext cx="251460" cy="322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355" name="Equation" r:id="rId4" imgW="88900" imgH="114300" progId="Equation.DSMT4">
                  <p:embed/>
                </p:oleObj>
              </mc:Choice>
              <mc:Fallback>
                <p:oleObj name="Equation" r:id="rId4" imgW="88900" imgH="114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36036" y="5015607"/>
                        <a:ext cx="251460" cy="322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4" name="Group 83"/>
          <p:cNvGrpSpPr>
            <a:grpSpLocks/>
          </p:cNvGrpSpPr>
          <p:nvPr/>
        </p:nvGrpSpPr>
        <p:grpSpPr bwMode="auto">
          <a:xfrm>
            <a:off x="6963303" y="3505204"/>
            <a:ext cx="785813" cy="1651000"/>
            <a:chOff x="4504" y="7971"/>
            <a:chExt cx="2618" cy="2805"/>
          </a:xfrm>
        </p:grpSpPr>
        <p:sp>
          <p:nvSpPr>
            <p:cNvPr id="115" name="Arc 84"/>
            <p:cNvSpPr>
              <a:spLocks/>
            </p:cNvSpPr>
            <p:nvPr/>
          </p:nvSpPr>
          <p:spPr bwMode="auto">
            <a:xfrm>
              <a:off x="5813" y="9841"/>
              <a:ext cx="1309" cy="37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Arc 85"/>
            <p:cNvSpPr>
              <a:spLocks/>
            </p:cNvSpPr>
            <p:nvPr/>
          </p:nvSpPr>
          <p:spPr bwMode="auto">
            <a:xfrm flipH="1">
              <a:off x="4504" y="9841"/>
              <a:ext cx="1309" cy="37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" name="Group 86"/>
            <p:cNvGrpSpPr>
              <a:grpSpLocks/>
            </p:cNvGrpSpPr>
            <p:nvPr/>
          </p:nvGrpSpPr>
          <p:grpSpPr bwMode="auto">
            <a:xfrm>
              <a:off x="4504" y="9467"/>
              <a:ext cx="2618" cy="374"/>
              <a:chOff x="4504" y="9467"/>
              <a:chExt cx="2618" cy="374"/>
            </a:xfrm>
          </p:grpSpPr>
          <p:sp>
            <p:nvSpPr>
              <p:cNvPr id="145" name="Arc 87"/>
              <p:cNvSpPr>
                <a:spLocks/>
              </p:cNvSpPr>
              <p:nvPr/>
            </p:nvSpPr>
            <p:spPr bwMode="auto">
              <a:xfrm>
                <a:off x="5813" y="9467"/>
                <a:ext cx="1309" cy="3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Arc 88"/>
              <p:cNvSpPr>
                <a:spLocks/>
              </p:cNvSpPr>
              <p:nvPr/>
            </p:nvSpPr>
            <p:spPr bwMode="auto">
              <a:xfrm flipH="1">
                <a:off x="4504" y="9467"/>
                <a:ext cx="1309" cy="3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8" name="Group 89"/>
            <p:cNvGrpSpPr>
              <a:grpSpLocks/>
            </p:cNvGrpSpPr>
            <p:nvPr/>
          </p:nvGrpSpPr>
          <p:grpSpPr bwMode="auto">
            <a:xfrm>
              <a:off x="4504" y="9093"/>
              <a:ext cx="2618" cy="374"/>
              <a:chOff x="4504" y="9467"/>
              <a:chExt cx="2618" cy="374"/>
            </a:xfrm>
          </p:grpSpPr>
          <p:sp>
            <p:nvSpPr>
              <p:cNvPr id="143" name="Arc 90"/>
              <p:cNvSpPr>
                <a:spLocks/>
              </p:cNvSpPr>
              <p:nvPr/>
            </p:nvSpPr>
            <p:spPr bwMode="auto">
              <a:xfrm>
                <a:off x="5813" y="9467"/>
                <a:ext cx="1309" cy="3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Arc 91"/>
              <p:cNvSpPr>
                <a:spLocks/>
              </p:cNvSpPr>
              <p:nvPr/>
            </p:nvSpPr>
            <p:spPr bwMode="auto">
              <a:xfrm flipH="1">
                <a:off x="4504" y="9467"/>
                <a:ext cx="1309" cy="3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9" name="Group 92"/>
            <p:cNvGrpSpPr>
              <a:grpSpLocks/>
            </p:cNvGrpSpPr>
            <p:nvPr/>
          </p:nvGrpSpPr>
          <p:grpSpPr bwMode="auto">
            <a:xfrm>
              <a:off x="4504" y="8719"/>
              <a:ext cx="2618" cy="374"/>
              <a:chOff x="4504" y="9467"/>
              <a:chExt cx="2618" cy="374"/>
            </a:xfrm>
          </p:grpSpPr>
          <p:sp>
            <p:nvSpPr>
              <p:cNvPr id="141" name="Arc 93"/>
              <p:cNvSpPr>
                <a:spLocks/>
              </p:cNvSpPr>
              <p:nvPr/>
            </p:nvSpPr>
            <p:spPr bwMode="auto">
              <a:xfrm>
                <a:off x="5813" y="9467"/>
                <a:ext cx="1309" cy="3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Arc 94"/>
              <p:cNvSpPr>
                <a:spLocks/>
              </p:cNvSpPr>
              <p:nvPr/>
            </p:nvSpPr>
            <p:spPr bwMode="auto">
              <a:xfrm flipH="1">
                <a:off x="4504" y="9467"/>
                <a:ext cx="1309" cy="3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0" name="Group 95"/>
            <p:cNvGrpSpPr>
              <a:grpSpLocks/>
            </p:cNvGrpSpPr>
            <p:nvPr/>
          </p:nvGrpSpPr>
          <p:grpSpPr bwMode="auto">
            <a:xfrm>
              <a:off x="4504" y="8345"/>
              <a:ext cx="2618" cy="374"/>
              <a:chOff x="4504" y="9467"/>
              <a:chExt cx="2618" cy="374"/>
            </a:xfrm>
          </p:grpSpPr>
          <p:sp>
            <p:nvSpPr>
              <p:cNvPr id="139" name="Arc 96"/>
              <p:cNvSpPr>
                <a:spLocks/>
              </p:cNvSpPr>
              <p:nvPr/>
            </p:nvSpPr>
            <p:spPr bwMode="auto">
              <a:xfrm>
                <a:off x="5813" y="9467"/>
                <a:ext cx="1309" cy="3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Arc 97"/>
              <p:cNvSpPr>
                <a:spLocks/>
              </p:cNvSpPr>
              <p:nvPr/>
            </p:nvSpPr>
            <p:spPr bwMode="auto">
              <a:xfrm flipH="1">
                <a:off x="4504" y="9467"/>
                <a:ext cx="1309" cy="3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1" name="Arc 98"/>
            <p:cNvSpPr>
              <a:spLocks/>
            </p:cNvSpPr>
            <p:nvPr/>
          </p:nvSpPr>
          <p:spPr bwMode="auto">
            <a:xfrm>
              <a:off x="5813" y="7971"/>
              <a:ext cx="1309" cy="37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Arc 99"/>
            <p:cNvSpPr>
              <a:spLocks/>
            </p:cNvSpPr>
            <p:nvPr/>
          </p:nvSpPr>
          <p:spPr bwMode="auto">
            <a:xfrm flipV="1">
              <a:off x="5813" y="10215"/>
              <a:ext cx="1309" cy="5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4" name="Group 101"/>
            <p:cNvGrpSpPr>
              <a:grpSpLocks/>
            </p:cNvGrpSpPr>
            <p:nvPr/>
          </p:nvGrpSpPr>
          <p:grpSpPr bwMode="auto">
            <a:xfrm>
              <a:off x="4504" y="9841"/>
              <a:ext cx="2618" cy="561"/>
              <a:chOff x="4504" y="9841"/>
              <a:chExt cx="2618" cy="748"/>
            </a:xfrm>
          </p:grpSpPr>
          <p:sp>
            <p:nvSpPr>
              <p:cNvPr id="137" name="Arc 102"/>
              <p:cNvSpPr>
                <a:spLocks/>
              </p:cNvSpPr>
              <p:nvPr/>
            </p:nvSpPr>
            <p:spPr bwMode="auto">
              <a:xfrm flipH="1" flipV="1">
                <a:off x="4504" y="10215"/>
                <a:ext cx="1309" cy="3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Arc 103"/>
              <p:cNvSpPr>
                <a:spLocks/>
              </p:cNvSpPr>
              <p:nvPr/>
            </p:nvSpPr>
            <p:spPr bwMode="auto">
              <a:xfrm flipV="1">
                <a:off x="5813" y="9841"/>
                <a:ext cx="1309" cy="7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5" name="Group 104"/>
            <p:cNvGrpSpPr>
              <a:grpSpLocks/>
            </p:cNvGrpSpPr>
            <p:nvPr/>
          </p:nvGrpSpPr>
          <p:grpSpPr bwMode="auto">
            <a:xfrm>
              <a:off x="4504" y="9467"/>
              <a:ext cx="2618" cy="561"/>
              <a:chOff x="4504" y="9467"/>
              <a:chExt cx="2618" cy="748"/>
            </a:xfrm>
          </p:grpSpPr>
          <p:sp>
            <p:nvSpPr>
              <p:cNvPr id="135" name="Arc 105"/>
              <p:cNvSpPr>
                <a:spLocks/>
              </p:cNvSpPr>
              <p:nvPr/>
            </p:nvSpPr>
            <p:spPr bwMode="auto">
              <a:xfrm flipH="1" flipV="1">
                <a:off x="4504" y="9841"/>
                <a:ext cx="1309" cy="3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Arc 106"/>
              <p:cNvSpPr>
                <a:spLocks/>
              </p:cNvSpPr>
              <p:nvPr/>
            </p:nvSpPr>
            <p:spPr bwMode="auto">
              <a:xfrm flipV="1">
                <a:off x="5813" y="9467"/>
                <a:ext cx="1309" cy="7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6" name="Group 107"/>
            <p:cNvGrpSpPr>
              <a:grpSpLocks/>
            </p:cNvGrpSpPr>
            <p:nvPr/>
          </p:nvGrpSpPr>
          <p:grpSpPr bwMode="auto">
            <a:xfrm>
              <a:off x="4504" y="9093"/>
              <a:ext cx="2618" cy="561"/>
              <a:chOff x="4504" y="9467"/>
              <a:chExt cx="2618" cy="748"/>
            </a:xfrm>
          </p:grpSpPr>
          <p:sp>
            <p:nvSpPr>
              <p:cNvPr id="133" name="Arc 108"/>
              <p:cNvSpPr>
                <a:spLocks/>
              </p:cNvSpPr>
              <p:nvPr/>
            </p:nvSpPr>
            <p:spPr bwMode="auto">
              <a:xfrm flipH="1" flipV="1">
                <a:off x="4504" y="9841"/>
                <a:ext cx="1309" cy="3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Arc 109"/>
              <p:cNvSpPr>
                <a:spLocks/>
              </p:cNvSpPr>
              <p:nvPr/>
            </p:nvSpPr>
            <p:spPr bwMode="auto">
              <a:xfrm flipV="1">
                <a:off x="5813" y="9467"/>
                <a:ext cx="1309" cy="7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" name="Group 110"/>
            <p:cNvGrpSpPr>
              <a:grpSpLocks/>
            </p:cNvGrpSpPr>
            <p:nvPr/>
          </p:nvGrpSpPr>
          <p:grpSpPr bwMode="auto">
            <a:xfrm>
              <a:off x="4504" y="8719"/>
              <a:ext cx="2618" cy="561"/>
              <a:chOff x="4504" y="9467"/>
              <a:chExt cx="2618" cy="748"/>
            </a:xfrm>
          </p:grpSpPr>
          <p:sp>
            <p:nvSpPr>
              <p:cNvPr id="131" name="Arc 111"/>
              <p:cNvSpPr>
                <a:spLocks/>
              </p:cNvSpPr>
              <p:nvPr/>
            </p:nvSpPr>
            <p:spPr bwMode="auto">
              <a:xfrm flipH="1" flipV="1">
                <a:off x="4504" y="9841"/>
                <a:ext cx="1309" cy="3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Arc 112"/>
              <p:cNvSpPr>
                <a:spLocks/>
              </p:cNvSpPr>
              <p:nvPr/>
            </p:nvSpPr>
            <p:spPr bwMode="auto">
              <a:xfrm flipV="1">
                <a:off x="5813" y="9467"/>
                <a:ext cx="1309" cy="7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" name="Group 113"/>
            <p:cNvGrpSpPr>
              <a:grpSpLocks/>
            </p:cNvGrpSpPr>
            <p:nvPr/>
          </p:nvGrpSpPr>
          <p:grpSpPr bwMode="auto">
            <a:xfrm>
              <a:off x="4504" y="8345"/>
              <a:ext cx="2618" cy="561"/>
              <a:chOff x="4504" y="9467"/>
              <a:chExt cx="2618" cy="748"/>
            </a:xfrm>
          </p:grpSpPr>
          <p:sp>
            <p:nvSpPr>
              <p:cNvPr id="129" name="Arc 114"/>
              <p:cNvSpPr>
                <a:spLocks/>
              </p:cNvSpPr>
              <p:nvPr/>
            </p:nvSpPr>
            <p:spPr bwMode="auto">
              <a:xfrm flipH="1" flipV="1">
                <a:off x="4504" y="9841"/>
                <a:ext cx="1309" cy="3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Arc 115"/>
              <p:cNvSpPr>
                <a:spLocks/>
              </p:cNvSpPr>
              <p:nvPr/>
            </p:nvSpPr>
            <p:spPr bwMode="auto">
              <a:xfrm flipV="1">
                <a:off x="5813" y="9467"/>
                <a:ext cx="1309" cy="7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7" name="TextBox 146"/>
          <p:cNvSpPr txBox="1"/>
          <p:nvPr/>
        </p:nvSpPr>
        <p:spPr>
          <a:xfrm>
            <a:off x="324961" y="824407"/>
            <a:ext cx="57964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Magnetic forces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exist</a:t>
            </a:r>
            <a:r>
              <a:rPr lang="en-US" sz="2000" dirty="0">
                <a:latin typeface="Times New Roman"/>
                <a:cs typeface="Times New Roman"/>
              </a:rPr>
              <a:t> on charges moving through magnetic fields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ONLY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when the charges cut across magnetic field lines</a:t>
            </a:r>
            <a:r>
              <a:rPr lang="en-US" sz="2000" dirty="0">
                <a:latin typeface="Times New Roman"/>
                <a:cs typeface="Times New Roman"/>
              </a:rPr>
              <a:t>.  Until now, the only examples we’ve viewed have been situations in which the charges have cut across at right-angles to the field lines. 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What happens when they cut across at an angle?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502760" y="2972327"/>
            <a:ext cx="56186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--The velocity component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perpendicular to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will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generate a magnetic force that will motivate the charge to circle </a:t>
            </a:r>
            <a:r>
              <a:rPr lang="en-US" sz="2000" dirty="0">
                <a:latin typeface="Times New Roman"/>
                <a:cs typeface="Times New Roman"/>
              </a:rPr>
              <a:t>(magnetic forces </a:t>
            </a:r>
            <a:r>
              <a:rPr lang="en-US" sz="2000" i="1" dirty="0">
                <a:latin typeface="Times New Roman"/>
                <a:cs typeface="Times New Roman"/>
              </a:rPr>
              <a:t>are</a:t>
            </a:r>
            <a:r>
              <a:rPr lang="en-US" sz="2000" dirty="0">
                <a:latin typeface="Times New Roman"/>
                <a:cs typeface="Times New Roman"/>
              </a:rPr>
              <a:t> centripetal in nature); 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502760" y="4358345"/>
            <a:ext cx="5009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--The parallel component </a:t>
            </a:r>
            <a:r>
              <a:rPr lang="en-US" sz="2000" dirty="0">
                <a:latin typeface="Times New Roman"/>
                <a:cs typeface="Times New Roman"/>
              </a:rPr>
              <a:t>will simply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provide momentum </a:t>
            </a:r>
            <a:r>
              <a:rPr lang="en-US" sz="2000" dirty="0">
                <a:latin typeface="Times New Roman"/>
                <a:cs typeface="Times New Roman"/>
              </a:rPr>
              <a:t>for the charge to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continue to move in that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parallel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direction</a:t>
            </a:r>
            <a:r>
              <a:rPr lang="en-US" sz="2000" dirty="0">
                <a:latin typeface="Times New Roman"/>
                <a:cs typeface="Times New Roman"/>
              </a:rPr>
              <a:t>.  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506994" y="5443670"/>
            <a:ext cx="4763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--The net effect </a:t>
            </a:r>
            <a:r>
              <a:rPr lang="en-US" sz="2000" dirty="0">
                <a:latin typeface="Times New Roman"/>
                <a:cs typeface="Times New Roman"/>
              </a:rPr>
              <a:t>is that 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charge will helix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along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lines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  <p:graphicFrame>
        <p:nvGraphicFramePr>
          <p:cNvPr id="151" name="Object 1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720526"/>
              </p:ext>
            </p:extLst>
          </p:nvPr>
        </p:nvGraphicFramePr>
        <p:xfrm>
          <a:off x="8265054" y="1261535"/>
          <a:ext cx="26511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356" name="Equation" r:id="rId6" imgW="139700" imgH="152400" progId="Equation.DSMT4">
                  <p:embed/>
                </p:oleObj>
              </mc:Choice>
              <mc:Fallback>
                <p:oleObj name="Equation" r:id="rId6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65054" y="1261535"/>
                        <a:ext cx="265112" cy="28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" name="Object 1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316450"/>
              </p:ext>
            </p:extLst>
          </p:nvPr>
        </p:nvGraphicFramePr>
        <p:xfrm>
          <a:off x="8034338" y="5124450"/>
          <a:ext cx="36512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357" name="Equation" r:id="rId8" imgW="190500" imgH="203200" progId="Equation.DSMT4">
                  <p:embed/>
                </p:oleObj>
              </mc:Choice>
              <mc:Fallback>
                <p:oleObj name="Equation" r:id="rId8" imgW="190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034338" y="5124450"/>
                        <a:ext cx="365125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" name="Object 1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138011"/>
              </p:ext>
            </p:extLst>
          </p:nvPr>
        </p:nvGraphicFramePr>
        <p:xfrm>
          <a:off x="8426450" y="4646613"/>
          <a:ext cx="292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358" name="Equation" r:id="rId10" imgW="152400" imgH="228600" progId="Equation.DSMT4">
                  <p:embed/>
                </p:oleObj>
              </mc:Choice>
              <mc:Fallback>
                <p:oleObj name="Equation" r:id="rId10" imgW="152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426450" y="4646613"/>
                        <a:ext cx="292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" name="Object 1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529383"/>
              </p:ext>
            </p:extLst>
          </p:nvPr>
        </p:nvGraphicFramePr>
        <p:xfrm>
          <a:off x="8011053" y="4467758"/>
          <a:ext cx="219075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359" name="Equation" r:id="rId12" imgW="114300" imgH="127000" progId="Equation.DSMT4">
                  <p:embed/>
                </p:oleObj>
              </mc:Choice>
              <mc:Fallback>
                <p:oleObj name="Equation" r:id="rId12" imgW="1143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011053" y="4467758"/>
                        <a:ext cx="219075" cy="239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reeform 1"/>
          <p:cNvSpPr/>
          <p:nvPr/>
        </p:nvSpPr>
        <p:spPr>
          <a:xfrm>
            <a:off x="7737475" y="4949825"/>
            <a:ext cx="98425" cy="215900"/>
          </a:xfrm>
          <a:custGeom>
            <a:avLst/>
            <a:gdLst>
              <a:gd name="connsiteX0" fmla="*/ 0 w 98425"/>
              <a:gd name="connsiteY0" fmla="*/ 0 h 215900"/>
              <a:gd name="connsiteX1" fmla="*/ 76200 w 98425"/>
              <a:gd name="connsiteY1" fmla="*/ 98425 h 215900"/>
              <a:gd name="connsiteX2" fmla="*/ 98425 w 98425"/>
              <a:gd name="connsiteY2" fmla="*/ 21590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425" h="215900">
                <a:moveTo>
                  <a:pt x="0" y="0"/>
                </a:moveTo>
                <a:cubicBezTo>
                  <a:pt x="29898" y="31221"/>
                  <a:pt x="59796" y="62442"/>
                  <a:pt x="76200" y="98425"/>
                </a:cubicBezTo>
                <a:cubicBezTo>
                  <a:pt x="92604" y="134408"/>
                  <a:pt x="98425" y="215900"/>
                  <a:pt x="98425" y="215900"/>
                </a:cubicBezTo>
              </a:path>
            </a:pathLst>
          </a:cu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424672"/>
              </p:ext>
            </p:extLst>
          </p:nvPr>
        </p:nvGraphicFramePr>
        <p:xfrm>
          <a:off x="7805738" y="4849813"/>
          <a:ext cx="24447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360" name="Equation" r:id="rId14" imgW="127000" imgH="177800" progId="Equation.DSMT4">
                  <p:embed/>
                </p:oleObj>
              </mc:Choice>
              <mc:Fallback>
                <p:oleObj name="Equation" r:id="rId14" imgW="1270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805738" y="4849813"/>
                        <a:ext cx="244475" cy="334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890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49" grpId="0"/>
      <p:bldP spid="1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45" name="Line 1"/>
          <p:cNvSpPr>
            <a:spLocks noChangeShapeType="1"/>
          </p:cNvSpPr>
          <p:nvPr/>
        </p:nvSpPr>
        <p:spPr bwMode="auto">
          <a:xfrm rot="10800000" flipH="1">
            <a:off x="7431776" y="1090534"/>
            <a:ext cx="20350" cy="1206032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46" name="Line 5"/>
          <p:cNvSpPr>
            <a:spLocks noChangeShapeType="1"/>
          </p:cNvSpPr>
          <p:nvPr/>
        </p:nvSpPr>
        <p:spPr bwMode="auto">
          <a:xfrm>
            <a:off x="6327166" y="3258338"/>
            <a:ext cx="132845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47" name="Line 6"/>
          <p:cNvSpPr>
            <a:spLocks noChangeShapeType="1"/>
          </p:cNvSpPr>
          <p:nvPr/>
        </p:nvSpPr>
        <p:spPr bwMode="auto">
          <a:xfrm rot="10800000" flipH="1">
            <a:off x="6897595" y="1217752"/>
            <a:ext cx="20350" cy="1206032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48" name="Line 7"/>
          <p:cNvSpPr>
            <a:spLocks noChangeShapeType="1"/>
          </p:cNvSpPr>
          <p:nvPr/>
        </p:nvSpPr>
        <p:spPr bwMode="auto">
          <a:xfrm rot="10800000" flipH="1">
            <a:off x="7263890" y="1864023"/>
            <a:ext cx="20350" cy="1206032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49" name="Line 8"/>
          <p:cNvSpPr>
            <a:spLocks noChangeShapeType="1"/>
          </p:cNvSpPr>
          <p:nvPr/>
        </p:nvSpPr>
        <p:spPr bwMode="auto">
          <a:xfrm rot="10800000" flipH="1">
            <a:off x="7711585" y="1538343"/>
            <a:ext cx="20350" cy="1206032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50" name="Line 9"/>
          <p:cNvSpPr>
            <a:spLocks noChangeShapeType="1"/>
          </p:cNvSpPr>
          <p:nvPr/>
        </p:nvSpPr>
        <p:spPr bwMode="auto">
          <a:xfrm rot="10800000" flipH="1">
            <a:off x="8001569" y="1975975"/>
            <a:ext cx="20350" cy="1206032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51" name="Line 10"/>
          <p:cNvSpPr>
            <a:spLocks noChangeShapeType="1"/>
          </p:cNvSpPr>
          <p:nvPr/>
        </p:nvSpPr>
        <p:spPr bwMode="auto">
          <a:xfrm rot="10800000" flipH="1">
            <a:off x="6444813" y="1691005"/>
            <a:ext cx="20350" cy="1206032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52" name="Line 11"/>
          <p:cNvSpPr>
            <a:spLocks noChangeShapeType="1"/>
          </p:cNvSpPr>
          <p:nvPr/>
        </p:nvSpPr>
        <p:spPr bwMode="auto">
          <a:xfrm rot="10800000" flipH="1">
            <a:off x="6322714" y="678346"/>
            <a:ext cx="20350" cy="1206032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53" name="Line 12"/>
          <p:cNvSpPr>
            <a:spLocks noChangeShapeType="1"/>
          </p:cNvSpPr>
          <p:nvPr/>
        </p:nvSpPr>
        <p:spPr bwMode="auto">
          <a:xfrm rot="10800000" flipH="1">
            <a:off x="5875020" y="1538343"/>
            <a:ext cx="20350" cy="1206032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54" name="Line 17"/>
          <p:cNvSpPr>
            <a:spLocks noChangeShapeType="1"/>
          </p:cNvSpPr>
          <p:nvPr/>
        </p:nvSpPr>
        <p:spPr bwMode="auto">
          <a:xfrm rot="10800000" flipH="1">
            <a:off x="8652761" y="2874202"/>
            <a:ext cx="266932" cy="30271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55" name="Line 19"/>
          <p:cNvSpPr>
            <a:spLocks noChangeShapeType="1"/>
          </p:cNvSpPr>
          <p:nvPr/>
        </p:nvSpPr>
        <p:spPr bwMode="auto">
          <a:xfrm rot="10800000" flipH="1">
            <a:off x="7981219" y="3237982"/>
            <a:ext cx="605405" cy="31550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56" name="Freeform 31"/>
          <p:cNvSpPr>
            <a:spLocks/>
          </p:cNvSpPr>
          <p:nvPr/>
        </p:nvSpPr>
        <p:spPr bwMode="auto">
          <a:xfrm>
            <a:off x="6917945" y="2874202"/>
            <a:ext cx="181604" cy="384136"/>
          </a:xfrm>
          <a:custGeom>
            <a:avLst/>
            <a:gdLst>
              <a:gd name="T0" fmla="*/ 112 w 112"/>
              <a:gd name="T1" fmla="*/ 0 h 240"/>
              <a:gd name="T2" fmla="*/ 16 w 112"/>
              <a:gd name="T3" fmla="*/ 144 h 240"/>
              <a:gd name="T4" fmla="*/ 16 w 112"/>
              <a:gd name="T5" fmla="*/ 240 h 240"/>
              <a:gd name="T6" fmla="*/ 0 60000 65536"/>
              <a:gd name="T7" fmla="*/ 0 60000 65536"/>
              <a:gd name="T8" fmla="*/ 0 60000 65536"/>
              <a:gd name="T9" fmla="*/ 0 w 112"/>
              <a:gd name="T10" fmla="*/ 0 h 240"/>
              <a:gd name="T11" fmla="*/ 112 w 112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240">
                <a:moveTo>
                  <a:pt x="112" y="0"/>
                </a:moveTo>
                <a:cubicBezTo>
                  <a:pt x="72" y="52"/>
                  <a:pt x="32" y="104"/>
                  <a:pt x="16" y="144"/>
                </a:cubicBezTo>
                <a:cubicBezTo>
                  <a:pt x="0" y="184"/>
                  <a:pt x="8" y="212"/>
                  <a:pt x="16" y="240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57" name="Line 38"/>
          <p:cNvSpPr>
            <a:spLocks noChangeShapeType="1"/>
          </p:cNvSpPr>
          <p:nvPr/>
        </p:nvSpPr>
        <p:spPr bwMode="auto">
          <a:xfrm flipV="1">
            <a:off x="6291508" y="1667648"/>
            <a:ext cx="560105" cy="29103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58" name="Cube 48"/>
          <p:cNvSpPr>
            <a:spLocks noChangeArrowheads="1"/>
          </p:cNvSpPr>
          <p:nvPr/>
        </p:nvSpPr>
        <p:spPr bwMode="auto">
          <a:xfrm rot="2021226">
            <a:off x="5983295" y="2563488"/>
            <a:ext cx="2055337" cy="226022"/>
          </a:xfrm>
          <a:prstGeom prst="cube">
            <a:avLst>
              <a:gd name="adj" fmla="val 26319"/>
            </a:avLst>
          </a:pr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59" name="Cube 49"/>
          <p:cNvSpPr>
            <a:spLocks noChangeArrowheads="1"/>
          </p:cNvSpPr>
          <p:nvPr/>
        </p:nvSpPr>
        <p:spPr bwMode="auto">
          <a:xfrm rot="2021226">
            <a:off x="6741720" y="2218757"/>
            <a:ext cx="2055337" cy="226022"/>
          </a:xfrm>
          <a:prstGeom prst="cube">
            <a:avLst>
              <a:gd name="adj" fmla="val 27347"/>
            </a:avLst>
          </a:pr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37260" name="Line 18"/>
          <p:cNvSpPr>
            <a:spLocks noChangeShapeType="1"/>
          </p:cNvSpPr>
          <p:nvPr/>
        </p:nvSpPr>
        <p:spPr bwMode="auto">
          <a:xfrm>
            <a:off x="7799483" y="3218932"/>
            <a:ext cx="186823" cy="34473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61" name="Line 16"/>
          <p:cNvSpPr>
            <a:spLocks noChangeShapeType="1"/>
          </p:cNvSpPr>
          <p:nvPr/>
        </p:nvSpPr>
        <p:spPr bwMode="auto">
          <a:xfrm rot="10800000">
            <a:off x="8618098" y="2874203"/>
            <a:ext cx="30159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62" name="Cube 50"/>
          <p:cNvSpPr>
            <a:spLocks noChangeArrowheads="1"/>
          </p:cNvSpPr>
          <p:nvPr/>
        </p:nvSpPr>
        <p:spPr bwMode="auto">
          <a:xfrm rot="9142984">
            <a:off x="6197513" y="1925295"/>
            <a:ext cx="1272929" cy="118279"/>
          </a:xfrm>
          <a:prstGeom prst="cube">
            <a:avLst>
              <a:gd name="adj" fmla="val 41926"/>
            </a:avLst>
          </a:prstGeom>
          <a:solidFill>
            <a:srgbClr val="3366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1372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243739"/>
              </p:ext>
            </p:extLst>
          </p:nvPr>
        </p:nvGraphicFramePr>
        <p:xfrm>
          <a:off x="6762430" y="2915542"/>
          <a:ext cx="178593" cy="251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3214" name="Equation" r:id="rId4" imgW="127000" imgH="177800" progId="Equation.DSMT4">
                  <p:embed/>
                </p:oleObj>
              </mc:Choice>
              <mc:Fallback>
                <p:oleObj name="Equation" r:id="rId4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430" y="2915542"/>
                        <a:ext cx="178593" cy="251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7229" name="Group 2"/>
          <p:cNvGrpSpPr>
            <a:grpSpLocks/>
          </p:cNvGrpSpPr>
          <p:nvPr/>
        </p:nvGrpSpPr>
        <p:grpSpPr bwMode="auto">
          <a:xfrm>
            <a:off x="6493715" y="4307868"/>
            <a:ext cx="2148794" cy="1861475"/>
            <a:chOff x="1374" y="794"/>
            <a:chExt cx="2977" cy="2580"/>
          </a:xfrm>
        </p:grpSpPr>
        <p:sp>
          <p:nvSpPr>
            <p:cNvPr id="137238" name="Line 3"/>
            <p:cNvSpPr>
              <a:spLocks noChangeShapeType="1"/>
            </p:cNvSpPr>
            <p:nvPr/>
          </p:nvSpPr>
          <p:spPr bwMode="auto">
            <a:xfrm rot="10800000" flipH="1">
              <a:off x="1374" y="794"/>
              <a:ext cx="0" cy="2579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39" name="Line 4"/>
            <p:cNvSpPr>
              <a:spLocks noChangeShapeType="1"/>
            </p:cNvSpPr>
            <p:nvPr/>
          </p:nvSpPr>
          <p:spPr bwMode="auto">
            <a:xfrm rot="10800000" flipH="1">
              <a:off x="1870" y="794"/>
              <a:ext cx="0" cy="2579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40" name="Line 5"/>
            <p:cNvSpPr>
              <a:spLocks noChangeShapeType="1"/>
            </p:cNvSpPr>
            <p:nvPr/>
          </p:nvSpPr>
          <p:spPr bwMode="auto">
            <a:xfrm rot="10800000" flipH="1">
              <a:off x="2366" y="794"/>
              <a:ext cx="0" cy="2579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41" name="Line 6"/>
            <p:cNvSpPr>
              <a:spLocks noChangeShapeType="1"/>
            </p:cNvSpPr>
            <p:nvPr/>
          </p:nvSpPr>
          <p:spPr bwMode="auto">
            <a:xfrm rot="10800000" flipH="1">
              <a:off x="2862" y="794"/>
              <a:ext cx="0" cy="2580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42" name="Line 7"/>
            <p:cNvSpPr>
              <a:spLocks noChangeShapeType="1"/>
            </p:cNvSpPr>
            <p:nvPr/>
          </p:nvSpPr>
          <p:spPr bwMode="auto">
            <a:xfrm rot="10800000" flipH="1">
              <a:off x="3358" y="794"/>
              <a:ext cx="0" cy="2580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43" name="Line 8"/>
            <p:cNvSpPr>
              <a:spLocks noChangeShapeType="1"/>
            </p:cNvSpPr>
            <p:nvPr/>
          </p:nvSpPr>
          <p:spPr bwMode="auto">
            <a:xfrm rot="10800000" flipH="1">
              <a:off x="3854" y="794"/>
              <a:ext cx="0" cy="2580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44" name="Line 9"/>
            <p:cNvSpPr>
              <a:spLocks noChangeShapeType="1"/>
            </p:cNvSpPr>
            <p:nvPr/>
          </p:nvSpPr>
          <p:spPr bwMode="auto">
            <a:xfrm rot="10800000" flipH="1">
              <a:off x="4350" y="794"/>
              <a:ext cx="0" cy="2580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7231" name="Rectangle 11"/>
          <p:cNvSpPr>
            <a:spLocks noChangeArrowheads="1"/>
          </p:cNvSpPr>
          <p:nvPr/>
        </p:nvSpPr>
        <p:spPr bwMode="auto">
          <a:xfrm rot="1342807">
            <a:off x="6264082" y="5091063"/>
            <a:ext cx="2350693" cy="167511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32" name="Rectangle 12"/>
          <p:cNvSpPr>
            <a:spLocks noChangeArrowheads="1"/>
          </p:cNvSpPr>
          <p:nvPr/>
        </p:nvSpPr>
        <p:spPr bwMode="auto">
          <a:xfrm rot="1342807">
            <a:off x="6808768" y="4647327"/>
            <a:ext cx="259586" cy="215213"/>
          </a:xfrm>
          <a:prstGeom prst="rect">
            <a:avLst/>
          </a:prstGeom>
          <a:solidFill>
            <a:srgbClr val="3366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33" name="Line 13"/>
          <p:cNvSpPr>
            <a:spLocks noChangeShapeType="1"/>
          </p:cNvSpPr>
          <p:nvPr/>
        </p:nvSpPr>
        <p:spPr bwMode="auto">
          <a:xfrm rot="10800000" flipH="1">
            <a:off x="6801003" y="5708967"/>
            <a:ext cx="1657356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34" name="Freeform 16"/>
          <p:cNvSpPr>
            <a:spLocks/>
          </p:cNvSpPr>
          <p:nvPr/>
        </p:nvSpPr>
        <p:spPr bwMode="auto">
          <a:xfrm>
            <a:off x="7721600" y="5431631"/>
            <a:ext cx="160240" cy="277337"/>
          </a:xfrm>
          <a:custGeom>
            <a:avLst/>
            <a:gdLst>
              <a:gd name="T0" fmla="*/ 144 w 144"/>
              <a:gd name="T1" fmla="*/ 0 h 192"/>
              <a:gd name="T2" fmla="*/ 48 w 144"/>
              <a:gd name="T3" fmla="*/ 96 h 192"/>
              <a:gd name="T4" fmla="*/ 0 w 144"/>
              <a:gd name="T5" fmla="*/ 192 h 192"/>
              <a:gd name="T6" fmla="*/ 0 60000 65536"/>
              <a:gd name="T7" fmla="*/ 0 60000 65536"/>
              <a:gd name="T8" fmla="*/ 0 60000 65536"/>
              <a:gd name="T9" fmla="*/ 0 w 144"/>
              <a:gd name="T10" fmla="*/ 0 h 192"/>
              <a:gd name="T11" fmla="*/ 144 w 14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92">
                <a:moveTo>
                  <a:pt x="144" y="0"/>
                </a:moveTo>
                <a:cubicBezTo>
                  <a:pt x="108" y="32"/>
                  <a:pt x="72" y="64"/>
                  <a:pt x="48" y="96"/>
                </a:cubicBezTo>
                <a:cubicBezTo>
                  <a:pt x="24" y="128"/>
                  <a:pt x="12" y="160"/>
                  <a:pt x="0" y="192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137235" name="TextBox 67"/>
          <p:cNvSpPr txBox="1">
            <a:spLocks noChangeArrowheads="1"/>
          </p:cNvSpPr>
          <p:nvPr/>
        </p:nvSpPr>
        <p:spPr bwMode="auto">
          <a:xfrm>
            <a:off x="7799483" y="685920"/>
            <a:ext cx="1049332" cy="36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00"/>
                </a:solidFill>
                <a:latin typeface="Apple Chancery"/>
                <a:cs typeface="Apple Chancery"/>
              </a:rPr>
              <a:t>3-d view:</a:t>
            </a:r>
          </a:p>
        </p:txBody>
      </p:sp>
      <p:sp>
        <p:nvSpPr>
          <p:cNvPr id="137236" name="TextBox 68"/>
          <p:cNvSpPr txBox="1">
            <a:spLocks noChangeArrowheads="1"/>
          </p:cNvSpPr>
          <p:nvPr/>
        </p:nvSpPr>
        <p:spPr bwMode="auto">
          <a:xfrm>
            <a:off x="7890975" y="3712382"/>
            <a:ext cx="1097009" cy="36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00"/>
                </a:solidFill>
                <a:latin typeface="Apple Chancery"/>
                <a:cs typeface="Apple Chancery"/>
              </a:rPr>
              <a:t>side view:</a:t>
            </a:r>
          </a:p>
        </p:txBody>
      </p:sp>
      <p:sp>
        <p:nvSpPr>
          <p:cNvPr id="137237" name="Rectangle 6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48" name="Rectangle 9"/>
          <p:cNvSpPr txBox="1">
            <a:spLocks noChangeArrowheads="1"/>
          </p:cNvSpPr>
          <p:nvPr/>
        </p:nvSpPr>
        <p:spPr>
          <a:xfrm>
            <a:off x="149578" y="358463"/>
            <a:ext cx="5552721" cy="26076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Example 8: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Two metal ramps </a:t>
            </a:r>
            <a:r>
              <a:rPr lang="en-US" sz="2000" dirty="0">
                <a:latin typeface="Times New Roman"/>
                <a:cs typeface="Times New Roman"/>
              </a:rPr>
              <a:t>(in red) at an angle    are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units apart </a:t>
            </a:r>
            <a:r>
              <a:rPr lang="en-US" sz="2000" dirty="0">
                <a:latin typeface="Times New Roman"/>
                <a:cs typeface="Times New Roman"/>
              </a:rPr>
              <a:t>and are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bathed in</a:t>
            </a:r>
            <a:r>
              <a:rPr lang="en-US" sz="2000" dirty="0">
                <a:latin typeface="Times New Roman"/>
                <a:cs typeface="Times New Roman"/>
              </a:rPr>
              <a:t> a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downward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B-fld</a:t>
            </a:r>
            <a:r>
              <a:rPr lang="en-US" sz="2000" dirty="0">
                <a:latin typeface="Times New Roman"/>
                <a:cs typeface="Times New Roman"/>
              </a:rPr>
              <a:t>. 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battery wire </a:t>
            </a:r>
            <a:r>
              <a:rPr lang="en-US" sz="2000" dirty="0">
                <a:latin typeface="Times New Roman"/>
                <a:cs typeface="Times New Roman"/>
              </a:rPr>
              <a:t>is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connected to each ramp </a:t>
            </a:r>
            <a:r>
              <a:rPr lang="en-US" sz="2000" dirty="0">
                <a:latin typeface="Times New Roman"/>
                <a:cs typeface="Times New Roman"/>
              </a:rPr>
              <a:t>making a circuit. 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metal rod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would slide frictionless down the ramp if </a:t>
            </a:r>
            <a:r>
              <a:rPr lang="en-US" sz="2000" dirty="0">
                <a:latin typeface="Times New Roman"/>
                <a:cs typeface="Times New Roman"/>
              </a:rPr>
              <a:t>it were not for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magnetic force </a:t>
            </a:r>
            <a:r>
              <a:rPr lang="en-US" sz="2000" dirty="0">
                <a:latin typeface="Times New Roman"/>
                <a:cs typeface="Times New Roman"/>
              </a:rPr>
              <a:t>provided by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B-fld</a:t>
            </a:r>
            <a:r>
              <a:rPr lang="en-US" sz="2000" dirty="0">
                <a:latin typeface="Times New Roman"/>
                <a:cs typeface="Times New Roman"/>
              </a:rPr>
              <a:t>.  In fact, in this case the rod is motionless. 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Assuming</a:t>
            </a:r>
            <a:r>
              <a:rPr lang="en-US" sz="2000" dirty="0">
                <a:latin typeface="Times New Roman"/>
                <a:cs typeface="Times New Roman"/>
              </a:rPr>
              <a:t>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net resistance </a:t>
            </a:r>
            <a:r>
              <a:rPr lang="en-US" sz="2000" dirty="0">
                <a:latin typeface="Times New Roman"/>
                <a:cs typeface="Times New Roman"/>
              </a:rPr>
              <a:t>of the system is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000" dirty="0">
                <a:latin typeface="Times New Roman"/>
                <a:cs typeface="Times New Roman"/>
              </a:rPr>
              <a:t>:</a:t>
            </a:r>
          </a:p>
        </p:txBody>
      </p:sp>
      <p:graphicFrame>
        <p:nvGraphicFramePr>
          <p:cNvPr id="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917395"/>
              </p:ext>
            </p:extLst>
          </p:nvPr>
        </p:nvGraphicFramePr>
        <p:xfrm>
          <a:off x="6486525" y="1538288"/>
          <a:ext cx="176213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3215" name="Equation" r:id="rId6" imgW="127000" imgH="165100" progId="Equation.DSMT4">
                  <p:embed/>
                </p:oleObj>
              </mc:Choice>
              <mc:Fallback>
                <p:oleObj name="Equation" r:id="rId6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6525" y="1538288"/>
                        <a:ext cx="176213" cy="23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200944"/>
              </p:ext>
            </p:extLst>
          </p:nvPr>
        </p:nvGraphicFramePr>
        <p:xfrm>
          <a:off x="7527925" y="1195388"/>
          <a:ext cx="193675" cy="21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3216" name="Equation" r:id="rId8" imgW="139700" imgH="152400" progId="Equation.DSMT4">
                  <p:embed/>
                </p:oleObj>
              </mc:Choice>
              <mc:Fallback>
                <p:oleObj name="Equation" r:id="rId8" imgW="139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7925" y="1195388"/>
                        <a:ext cx="193675" cy="21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2190"/>
              </p:ext>
            </p:extLst>
          </p:nvPr>
        </p:nvGraphicFramePr>
        <p:xfrm>
          <a:off x="8812212" y="3271475"/>
          <a:ext cx="2127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3217" name="Equation" r:id="rId10" imgW="152400" imgH="152400" progId="Equation.DSMT4">
                  <p:embed/>
                </p:oleObj>
              </mc:Choice>
              <mc:Fallback>
                <p:oleObj name="Equation" r:id="rId10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2212" y="3271475"/>
                        <a:ext cx="21272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118252"/>
              </p:ext>
            </p:extLst>
          </p:nvPr>
        </p:nvGraphicFramePr>
        <p:xfrm>
          <a:off x="8701556" y="4307868"/>
          <a:ext cx="193675" cy="21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3218" name="Equation" r:id="rId12" imgW="139700" imgH="152400" progId="Equation.DSMT4">
                  <p:embed/>
                </p:oleObj>
              </mc:Choice>
              <mc:Fallback>
                <p:oleObj name="Equation" r:id="rId12" imgW="139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1556" y="4307868"/>
                        <a:ext cx="193675" cy="21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20438"/>
              </p:ext>
            </p:extLst>
          </p:nvPr>
        </p:nvGraphicFramePr>
        <p:xfrm>
          <a:off x="7567751" y="5402199"/>
          <a:ext cx="178593" cy="251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3219" name="Equation" r:id="rId13" imgW="127000" imgH="177800" progId="Equation.DSMT4">
                  <p:embed/>
                </p:oleObj>
              </mc:Choice>
              <mc:Fallback>
                <p:oleObj name="Equation" r:id="rId13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7751" y="5402199"/>
                        <a:ext cx="178593" cy="251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 dirty="0"/>
          </a:p>
        </p:txBody>
      </p:sp>
      <p:sp>
        <p:nvSpPr>
          <p:cNvPr id="57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23.)</a:t>
            </a:r>
          </a:p>
        </p:txBody>
      </p:sp>
      <p:graphicFrame>
        <p:nvGraphicFramePr>
          <p:cNvPr id="5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563257"/>
              </p:ext>
            </p:extLst>
          </p:nvPr>
        </p:nvGraphicFramePr>
        <p:xfrm>
          <a:off x="805861" y="830119"/>
          <a:ext cx="213196" cy="300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3220" name="Equation" r:id="rId14" imgW="127000" imgH="177800" progId="Equation.DSMT4">
                  <p:embed/>
                </p:oleObj>
              </mc:Choice>
              <mc:Fallback>
                <p:oleObj name="Equation" r:id="rId14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861" y="830119"/>
                        <a:ext cx="213196" cy="300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9"/>
          <p:cNvSpPr txBox="1">
            <a:spLocks noChangeArrowheads="1"/>
          </p:cNvSpPr>
          <p:nvPr/>
        </p:nvSpPr>
        <p:spPr>
          <a:xfrm>
            <a:off x="540458" y="3051356"/>
            <a:ext cx="5552721" cy="9209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a.) What must</a:t>
            </a:r>
            <a:r>
              <a:rPr lang="en-US" sz="2000" dirty="0">
                <a:latin typeface="Times New Roman"/>
                <a:cs typeface="Times New Roman"/>
              </a:rPr>
              <a:t>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polarity of the battery be </a:t>
            </a:r>
            <a:r>
              <a:rPr lang="en-US" sz="2000" dirty="0">
                <a:latin typeface="Times New Roman"/>
                <a:cs typeface="Times New Roman"/>
              </a:rPr>
              <a:t>if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rod</a:t>
            </a:r>
            <a:r>
              <a:rPr lang="en-US" sz="2000" dirty="0">
                <a:latin typeface="Times New Roman"/>
                <a:cs typeface="Times New Roman"/>
              </a:rPr>
              <a:t> is to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stay stationary on the ramp </a:t>
            </a:r>
            <a:r>
              <a:rPr lang="en-US" sz="2000" dirty="0">
                <a:latin typeface="Times New Roman"/>
                <a:cs typeface="Times New Roman"/>
              </a:rPr>
              <a:t>(again, assume the rod is frictionless).</a:t>
            </a:r>
          </a:p>
        </p:txBody>
      </p:sp>
      <p:sp>
        <p:nvSpPr>
          <p:cNvPr id="60" name="Rectangle 9"/>
          <p:cNvSpPr txBox="1">
            <a:spLocks noChangeArrowheads="1"/>
          </p:cNvSpPr>
          <p:nvPr/>
        </p:nvSpPr>
        <p:spPr>
          <a:xfrm>
            <a:off x="805862" y="4006484"/>
            <a:ext cx="4299538" cy="154373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For equilibrium, </a:t>
            </a:r>
            <a:r>
              <a:rPr lang="en-US" sz="2000" dirty="0">
                <a:latin typeface="Times New Roman"/>
                <a:cs typeface="Times New Roman"/>
              </a:rPr>
              <a:t>you can see from observation that you need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component of the magnetic force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to the left </a:t>
            </a:r>
            <a:r>
              <a:rPr lang="en-US" sz="2000" dirty="0">
                <a:latin typeface="Times New Roman"/>
                <a:cs typeface="Times New Roman"/>
              </a:rPr>
              <a:t>to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counter the component of gravity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to the right</a:t>
            </a:r>
            <a:r>
              <a:rPr lang="en-US" sz="2000" dirty="0">
                <a:latin typeface="Times New Roman"/>
                <a:cs typeface="Times New Roman"/>
              </a:rPr>
              <a:t>.  Reverse engineering</a:t>
            </a:r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75309"/>
              </p:ext>
            </p:extLst>
          </p:nvPr>
        </p:nvGraphicFramePr>
        <p:xfrm>
          <a:off x="3697288" y="5232718"/>
          <a:ext cx="99695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3221" name="Equation" r:id="rId15" imgW="596900" imgH="190500" progId="Equation.DSMT4">
                  <p:embed/>
                </p:oleObj>
              </mc:Choice>
              <mc:Fallback>
                <p:oleObj name="Equation" r:id="rId15" imgW="5969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97288" y="5232718"/>
                        <a:ext cx="99695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211763" y="4108450"/>
            <a:ext cx="889000" cy="1295717"/>
            <a:chOff x="5211763" y="4413250"/>
            <a:chExt cx="889000" cy="1295717"/>
          </a:xfrm>
        </p:grpSpPr>
        <p:sp>
          <p:nvSpPr>
            <p:cNvPr id="62" name="Rectangle 12"/>
            <p:cNvSpPr>
              <a:spLocks noChangeArrowheads="1"/>
            </p:cNvSpPr>
            <p:nvPr/>
          </p:nvSpPr>
          <p:spPr bwMode="auto">
            <a:xfrm rot="1342807">
              <a:off x="5572502" y="4996750"/>
              <a:ext cx="259586" cy="215213"/>
            </a:xfrm>
            <a:prstGeom prst="rect">
              <a:avLst/>
            </a:prstGeom>
            <a:solidFill>
              <a:srgbClr val="3366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2296" tIns="41148" rIns="82296" bIns="41148"/>
            <a:lstStyle/>
            <a:p>
              <a:endParaRPr lang="en-US"/>
            </a:p>
          </p:txBody>
        </p:sp>
        <p:sp>
          <p:nvSpPr>
            <p:cNvPr id="63" name="Line 12"/>
            <p:cNvSpPr>
              <a:spLocks noChangeShapeType="1"/>
            </p:cNvSpPr>
            <p:nvPr/>
          </p:nvSpPr>
          <p:spPr bwMode="auto">
            <a:xfrm rot="10800000" flipH="1">
              <a:off x="5702298" y="5105951"/>
              <a:ext cx="1" cy="603016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12"/>
            <p:cNvSpPr>
              <a:spLocks noChangeShapeType="1"/>
            </p:cNvSpPr>
            <p:nvPr/>
          </p:nvSpPr>
          <p:spPr bwMode="auto">
            <a:xfrm rot="10800000" flipV="1">
              <a:off x="5702299" y="4649859"/>
              <a:ext cx="172721" cy="432347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1074850"/>
                </p:ext>
              </p:extLst>
            </p:nvPr>
          </p:nvGraphicFramePr>
          <p:xfrm>
            <a:off x="5588000" y="4413250"/>
            <a:ext cx="230188" cy="217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3222" name="Equation" r:id="rId17" imgW="165100" imgH="152400" progId="Equation.DSMT4">
                    <p:embed/>
                  </p:oleObj>
                </mc:Choice>
                <mc:Fallback>
                  <p:oleObj name="Equation" r:id="rId17" imgW="1651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8000" y="4413250"/>
                          <a:ext cx="230188" cy="217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3415273"/>
                </p:ext>
              </p:extLst>
            </p:nvPr>
          </p:nvGraphicFramePr>
          <p:xfrm>
            <a:off x="5765800" y="5445125"/>
            <a:ext cx="334963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3223" name="Equation" r:id="rId19" imgW="241300" imgH="165100" progId="Equation.DSMT4">
                    <p:embed/>
                  </p:oleObj>
                </mc:Choice>
                <mc:Fallback>
                  <p:oleObj name="Equation" r:id="rId19" imgW="2413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5800" y="5445125"/>
                          <a:ext cx="334963" cy="236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3112873"/>
                </p:ext>
              </p:extLst>
            </p:nvPr>
          </p:nvGraphicFramePr>
          <p:xfrm>
            <a:off x="5211763" y="5138738"/>
            <a:ext cx="247650" cy="290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3224" name="Equation" r:id="rId21" imgW="177800" imgH="203200" progId="Equation.DSMT4">
                    <p:embed/>
                  </p:oleObj>
                </mc:Choice>
                <mc:Fallback>
                  <p:oleObj name="Equation" r:id="rId21" imgW="1778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1763" y="5138738"/>
                          <a:ext cx="247650" cy="290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" name="Line 12"/>
            <p:cNvSpPr>
              <a:spLocks noChangeShapeType="1"/>
            </p:cNvSpPr>
            <p:nvPr/>
          </p:nvSpPr>
          <p:spPr bwMode="auto">
            <a:xfrm rot="10800000" flipH="1">
              <a:off x="5261769" y="5105951"/>
              <a:ext cx="395286" cy="1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" name="Rectangle 9"/>
          <p:cNvSpPr txBox="1">
            <a:spLocks noChangeArrowheads="1"/>
          </p:cNvSpPr>
          <p:nvPr/>
        </p:nvSpPr>
        <p:spPr>
          <a:xfrm>
            <a:off x="794457" y="5537518"/>
            <a:ext cx="5679367" cy="9418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2000" dirty="0">
                <a:latin typeface="Times New Roman"/>
                <a:cs typeface="Times New Roman"/>
              </a:rPr>
              <a:t>yields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need for a current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into the page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to generate a magnetic force </a:t>
            </a:r>
            <a:r>
              <a:rPr lang="en-US" sz="2000" dirty="0">
                <a:latin typeface="Times New Roman"/>
                <a:cs typeface="Times New Roman"/>
              </a:rPr>
              <a:t>in that direction . . . So the polarity of the battery must be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high-side on left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432800" y="3051356"/>
            <a:ext cx="286862" cy="345894"/>
            <a:chOff x="8432800" y="3051356"/>
            <a:chExt cx="286862" cy="345894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8432800" y="3051356"/>
              <a:ext cx="286862" cy="345894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8610759" y="3107877"/>
              <a:ext cx="90797" cy="111055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129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7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37" name="Rectangle 6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56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 dirty="0"/>
          </a:p>
        </p:txBody>
      </p:sp>
      <p:sp>
        <p:nvSpPr>
          <p:cNvPr id="57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24.)</a:t>
            </a:r>
          </a:p>
        </p:txBody>
      </p:sp>
      <p:sp>
        <p:nvSpPr>
          <p:cNvPr id="59" name="Rectangle 9"/>
          <p:cNvSpPr txBox="1">
            <a:spLocks noChangeArrowheads="1"/>
          </p:cNvSpPr>
          <p:nvPr/>
        </p:nvSpPr>
        <p:spPr>
          <a:xfrm>
            <a:off x="213079" y="492058"/>
            <a:ext cx="5552721" cy="7033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b.) How big must</a:t>
            </a:r>
            <a:r>
              <a:rPr lang="en-US" sz="2000" dirty="0">
                <a:latin typeface="Times New Roman"/>
                <a:cs typeface="Times New Roman"/>
              </a:rPr>
              <a:t>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battery voltage be </a:t>
            </a:r>
            <a:r>
              <a:rPr lang="en-US" sz="2000" dirty="0">
                <a:latin typeface="Times New Roman"/>
                <a:cs typeface="Times New Roman"/>
              </a:rPr>
              <a:t>to effect this situation?</a:t>
            </a:r>
          </a:p>
        </p:txBody>
      </p:sp>
      <p:graphicFrame>
        <p:nvGraphicFramePr>
          <p:cNvPr id="6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117911"/>
              </p:ext>
            </p:extLst>
          </p:nvPr>
        </p:nvGraphicFramePr>
        <p:xfrm>
          <a:off x="8305484" y="2827097"/>
          <a:ext cx="165735" cy="230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82" name="Equation" r:id="rId4" imgW="127000" imgH="177800" progId="Equation.DSMT4">
                  <p:embed/>
                </p:oleObj>
              </mc:Choice>
              <mc:Fallback>
                <p:oleObj name="Equation" r:id="rId4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484" y="2827097"/>
                        <a:ext cx="165735" cy="2300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" name="Group 47"/>
          <p:cNvGrpSpPr>
            <a:grpSpLocks/>
          </p:cNvGrpSpPr>
          <p:nvPr/>
        </p:nvGrpSpPr>
        <p:grpSpPr bwMode="auto">
          <a:xfrm>
            <a:off x="6796724" y="2004137"/>
            <a:ext cx="334328" cy="275749"/>
            <a:chOff x="3707" y="3035"/>
            <a:chExt cx="234" cy="193"/>
          </a:xfrm>
        </p:grpSpPr>
        <p:sp>
          <p:nvSpPr>
            <p:cNvPr id="72" name="Rectangle 37"/>
            <p:cNvSpPr>
              <a:spLocks noChangeArrowheads="1"/>
            </p:cNvSpPr>
            <p:nvPr/>
          </p:nvSpPr>
          <p:spPr bwMode="auto">
            <a:xfrm rot="1342807">
              <a:off x="3707" y="3035"/>
              <a:ext cx="234" cy="193"/>
            </a:xfrm>
            <a:prstGeom prst="rect">
              <a:avLst/>
            </a:prstGeom>
            <a:solidFill>
              <a:srgbClr val="FFBA1B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Oval 43"/>
            <p:cNvSpPr>
              <a:spLocks/>
            </p:cNvSpPr>
            <p:nvPr/>
          </p:nvSpPr>
          <p:spPr bwMode="auto">
            <a:xfrm>
              <a:off x="3747" y="3055"/>
              <a:ext cx="156" cy="15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44"/>
            <p:cNvSpPr>
              <a:spLocks noChangeShapeType="1"/>
            </p:cNvSpPr>
            <p:nvPr/>
          </p:nvSpPr>
          <p:spPr bwMode="auto">
            <a:xfrm>
              <a:off x="3778" y="3086"/>
              <a:ext cx="94" cy="9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45"/>
            <p:cNvSpPr>
              <a:spLocks noChangeShapeType="1"/>
            </p:cNvSpPr>
            <p:nvPr/>
          </p:nvSpPr>
          <p:spPr bwMode="auto">
            <a:xfrm flipH="1">
              <a:off x="3778" y="3086"/>
              <a:ext cx="94" cy="9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" name="Line 46"/>
          <p:cNvSpPr>
            <a:spLocks noChangeShapeType="1"/>
          </p:cNvSpPr>
          <p:nvPr/>
        </p:nvSpPr>
        <p:spPr bwMode="auto">
          <a:xfrm flipH="1">
            <a:off x="5493704" y="2141297"/>
            <a:ext cx="109728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graphicFrame>
        <p:nvGraphicFramePr>
          <p:cNvPr id="7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235626"/>
              </p:ext>
            </p:extLst>
          </p:nvPr>
        </p:nvGraphicFramePr>
        <p:xfrm>
          <a:off x="5059364" y="1656951"/>
          <a:ext cx="1120140" cy="317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83" name="Equation" r:id="rId6" imgW="673100" imgH="190500" progId="Equation.DSMT4">
                  <p:embed/>
                </p:oleObj>
              </mc:Choice>
              <mc:Fallback>
                <p:oleObj name="Equation" r:id="rId6" imgW="6731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364" y="1656951"/>
                        <a:ext cx="1120140" cy="3171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Line 49"/>
          <p:cNvSpPr>
            <a:spLocks noChangeShapeType="1"/>
          </p:cNvSpPr>
          <p:nvPr/>
        </p:nvSpPr>
        <p:spPr bwMode="auto">
          <a:xfrm flipV="1">
            <a:off x="7071044" y="838277"/>
            <a:ext cx="411480" cy="10287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graphicFrame>
        <p:nvGraphicFramePr>
          <p:cNvPr id="8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601253"/>
              </p:ext>
            </p:extLst>
          </p:nvPr>
        </p:nvGraphicFramePr>
        <p:xfrm>
          <a:off x="7551104" y="838277"/>
          <a:ext cx="292893" cy="268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84" name="Equation" r:id="rId8" imgW="165100" imgH="152400" progId="Equation.DSMT4">
                  <p:embed/>
                </p:oleObj>
              </mc:Choice>
              <mc:Fallback>
                <p:oleObj name="Equation" r:id="rId8" imgW="165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1104" y="838277"/>
                        <a:ext cx="292893" cy="2686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Line 51"/>
          <p:cNvSpPr>
            <a:spLocks noChangeShapeType="1"/>
          </p:cNvSpPr>
          <p:nvPr/>
        </p:nvSpPr>
        <p:spPr bwMode="auto">
          <a:xfrm flipH="1">
            <a:off x="7002464" y="2415617"/>
            <a:ext cx="0" cy="96012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graphicFrame>
        <p:nvGraphicFramePr>
          <p:cNvPr id="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283034"/>
              </p:ext>
            </p:extLst>
          </p:nvPr>
        </p:nvGraphicFramePr>
        <p:xfrm>
          <a:off x="7140259" y="3021407"/>
          <a:ext cx="428625" cy="29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85" name="Equation" r:id="rId10" imgW="241300" imgH="165100" progId="Equation.DSMT4">
                  <p:embed/>
                </p:oleObj>
              </mc:Choice>
              <mc:Fallback>
                <p:oleObj name="Equation" r:id="rId10" imgW="241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0259" y="3021407"/>
                        <a:ext cx="428625" cy="2914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Line 53"/>
          <p:cNvSpPr>
            <a:spLocks noChangeShapeType="1"/>
          </p:cNvSpPr>
          <p:nvPr/>
        </p:nvSpPr>
        <p:spPr bwMode="auto">
          <a:xfrm>
            <a:off x="7276784" y="2415617"/>
            <a:ext cx="1851660" cy="685800"/>
          </a:xfrm>
          <a:prstGeom prst="line">
            <a:avLst/>
          </a:prstGeom>
          <a:noFill/>
          <a:ln w="9525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84" name="Line 54"/>
          <p:cNvSpPr>
            <a:spLocks noChangeShapeType="1"/>
          </p:cNvSpPr>
          <p:nvPr/>
        </p:nvSpPr>
        <p:spPr bwMode="auto">
          <a:xfrm>
            <a:off x="7756844" y="3101417"/>
            <a:ext cx="1371600" cy="0"/>
          </a:xfrm>
          <a:prstGeom prst="line">
            <a:avLst/>
          </a:prstGeom>
          <a:noFill/>
          <a:ln w="9525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85" name="Line 56"/>
          <p:cNvSpPr>
            <a:spLocks noChangeShapeType="1"/>
          </p:cNvSpPr>
          <p:nvPr/>
        </p:nvSpPr>
        <p:spPr bwMode="auto">
          <a:xfrm flipV="1">
            <a:off x="7002464" y="492058"/>
            <a:ext cx="0" cy="1443499"/>
          </a:xfrm>
          <a:prstGeom prst="line">
            <a:avLst/>
          </a:prstGeom>
          <a:noFill/>
          <a:ln w="19050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graphicFrame>
        <p:nvGraphicFramePr>
          <p:cNvPr id="8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85100"/>
              </p:ext>
            </p:extLst>
          </p:nvPr>
        </p:nvGraphicFramePr>
        <p:xfrm>
          <a:off x="7042469" y="1249757"/>
          <a:ext cx="165735" cy="230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86" name="Equation" r:id="rId12" imgW="127000" imgH="177800" progId="Equation.DSMT4">
                  <p:embed/>
                </p:oleObj>
              </mc:Choice>
              <mc:Fallback>
                <p:oleObj name="Equation" r:id="rId12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2469" y="1249757"/>
                        <a:ext cx="165735" cy="2300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Freeform 58"/>
          <p:cNvSpPr>
            <a:spLocks/>
          </p:cNvSpPr>
          <p:nvPr/>
        </p:nvSpPr>
        <p:spPr bwMode="auto">
          <a:xfrm>
            <a:off x="8579804" y="2895677"/>
            <a:ext cx="68580" cy="205740"/>
          </a:xfrm>
          <a:custGeom>
            <a:avLst/>
            <a:gdLst>
              <a:gd name="T0" fmla="*/ 48 w 48"/>
              <a:gd name="T1" fmla="*/ 0 h 144"/>
              <a:gd name="T2" fmla="*/ 0 w 48"/>
              <a:gd name="T3" fmla="*/ 144 h 144"/>
              <a:gd name="T4" fmla="*/ 0 60000 65536"/>
              <a:gd name="T5" fmla="*/ 0 60000 65536"/>
              <a:gd name="T6" fmla="*/ 0 w 48"/>
              <a:gd name="T7" fmla="*/ 0 h 144"/>
              <a:gd name="T8" fmla="*/ 48 w 48"/>
              <a:gd name="T9" fmla="*/ 144 h 1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44">
                <a:moveTo>
                  <a:pt x="48" y="0"/>
                </a:moveTo>
                <a:cubicBezTo>
                  <a:pt x="28" y="60"/>
                  <a:pt x="8" y="120"/>
                  <a:pt x="0" y="144"/>
                </a:cubicBez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88" name="Freeform 59"/>
          <p:cNvSpPr>
            <a:spLocks/>
          </p:cNvSpPr>
          <p:nvPr/>
        </p:nvSpPr>
        <p:spPr bwMode="auto">
          <a:xfrm>
            <a:off x="7002464" y="1524077"/>
            <a:ext cx="205740" cy="68580"/>
          </a:xfrm>
          <a:custGeom>
            <a:avLst/>
            <a:gdLst>
              <a:gd name="T0" fmla="*/ 0 w 144"/>
              <a:gd name="T1" fmla="*/ 0 h 48"/>
              <a:gd name="T2" fmla="*/ 144 w 144"/>
              <a:gd name="T3" fmla="*/ 48 h 48"/>
              <a:gd name="T4" fmla="*/ 0 60000 65536"/>
              <a:gd name="T5" fmla="*/ 0 60000 65536"/>
              <a:gd name="T6" fmla="*/ 0 w 144"/>
              <a:gd name="T7" fmla="*/ 0 h 48"/>
              <a:gd name="T8" fmla="*/ 144 w 144"/>
              <a:gd name="T9" fmla="*/ 48 h 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48">
                <a:moveTo>
                  <a:pt x="0" y="0"/>
                </a:moveTo>
                <a:cubicBezTo>
                  <a:pt x="60" y="20"/>
                  <a:pt x="120" y="40"/>
                  <a:pt x="144" y="48"/>
                </a:cubicBez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89" name="Line 56"/>
          <p:cNvSpPr>
            <a:spLocks noChangeShapeType="1"/>
          </p:cNvSpPr>
          <p:nvPr/>
        </p:nvSpPr>
        <p:spPr bwMode="auto">
          <a:xfrm flipV="1">
            <a:off x="7258687" y="2132959"/>
            <a:ext cx="1316355" cy="0"/>
          </a:xfrm>
          <a:prstGeom prst="line">
            <a:avLst/>
          </a:prstGeom>
          <a:noFill/>
          <a:ln w="19050" cmpd="sng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graphicFrame>
        <p:nvGraphicFramePr>
          <p:cNvPr id="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156404"/>
              </p:ext>
            </p:extLst>
          </p:nvPr>
        </p:nvGraphicFramePr>
        <p:xfrm>
          <a:off x="2695575" y="3322638"/>
          <a:ext cx="2874963" cy="307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87" name="Equation" r:id="rId14" imgW="1739900" imgH="1866900" progId="Equation.DSMT4">
                  <p:embed/>
                </p:oleObj>
              </mc:Choice>
              <mc:Fallback>
                <p:oleObj name="Equation" r:id="rId14" imgW="1739900" imgH="1866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575" y="3322638"/>
                        <a:ext cx="2874963" cy="307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39426"/>
              </p:ext>
            </p:extLst>
          </p:nvPr>
        </p:nvGraphicFramePr>
        <p:xfrm>
          <a:off x="139700" y="2362200"/>
          <a:ext cx="2446338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88" name="Equation" r:id="rId16" imgW="1485900" imgH="901700" progId="Equation.DSMT4">
                  <p:embed/>
                </p:oleObj>
              </mc:Choice>
              <mc:Fallback>
                <p:oleObj name="Equation" r:id="rId16" imgW="1485900" imgH="901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2362200"/>
                        <a:ext cx="2446338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Rectangle 9"/>
          <p:cNvSpPr txBox="1">
            <a:spLocks noChangeArrowheads="1"/>
          </p:cNvSpPr>
          <p:nvPr/>
        </p:nvSpPr>
        <p:spPr>
          <a:xfrm>
            <a:off x="626783" y="1172412"/>
            <a:ext cx="4432581" cy="7033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Doing a </a:t>
            </a:r>
            <a:r>
              <a:rPr lang="en-US" sz="2000" dirty="0" err="1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f.d.b</a:t>
            </a:r>
            <a:r>
              <a:rPr lang="en-US" sz="2000" dirty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. </a:t>
            </a:r>
            <a:r>
              <a:rPr lang="en-US" sz="2000" dirty="0">
                <a:latin typeface="Times New Roman"/>
                <a:cs typeface="Times New Roman"/>
              </a:rPr>
              <a:t>and breaking the forces into components, we can determine </a:t>
            </a:r>
            <a:r>
              <a:rPr lang="en-US" sz="20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:</a:t>
            </a:r>
          </a:p>
        </p:txBody>
      </p:sp>
      <p:graphicFrame>
        <p:nvGraphicFramePr>
          <p:cNvPr id="9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183635"/>
              </p:ext>
            </p:extLst>
          </p:nvPr>
        </p:nvGraphicFramePr>
        <p:xfrm>
          <a:off x="6599141" y="4360544"/>
          <a:ext cx="1995067" cy="1113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89" name="Equation" r:id="rId18" imgW="1155700" imgH="647700" progId="Equation.DSMT4">
                  <p:embed/>
                </p:oleObj>
              </mc:Choice>
              <mc:Fallback>
                <p:oleObj name="Equation" r:id="rId18" imgW="11557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9141" y="4360544"/>
                        <a:ext cx="1995067" cy="11131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Rectangle 9"/>
          <p:cNvSpPr txBox="1">
            <a:spLocks noChangeArrowheads="1"/>
          </p:cNvSpPr>
          <p:nvPr/>
        </p:nvSpPr>
        <p:spPr>
          <a:xfrm>
            <a:off x="5998883" y="3737812"/>
            <a:ext cx="2103717" cy="3769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From Ohm’s Law: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4666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4483641" y="5226421"/>
            <a:ext cx="4403784" cy="1270322"/>
            <a:chOff x="4483641" y="5226421"/>
            <a:chExt cx="4403784" cy="1270322"/>
          </a:xfrm>
        </p:grpSpPr>
        <p:sp>
          <p:nvSpPr>
            <p:cNvPr id="84" name="Rectangle 5"/>
            <p:cNvSpPr>
              <a:spLocks noChangeArrowheads="1"/>
            </p:cNvSpPr>
            <p:nvPr/>
          </p:nvSpPr>
          <p:spPr bwMode="auto">
            <a:xfrm>
              <a:off x="4483641" y="5226421"/>
              <a:ext cx="1227978" cy="1270322"/>
            </a:xfrm>
            <a:prstGeom prst="rect">
              <a:avLst/>
            </a:prstGeom>
            <a:solidFill>
              <a:srgbClr val="3366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endParaRPr lang="en-US"/>
            </a:p>
          </p:txBody>
        </p:sp>
        <p:sp>
          <p:nvSpPr>
            <p:cNvPr id="85" name="Rectangle 6"/>
            <p:cNvSpPr>
              <a:spLocks noChangeArrowheads="1"/>
            </p:cNvSpPr>
            <p:nvPr/>
          </p:nvSpPr>
          <p:spPr bwMode="auto">
            <a:xfrm>
              <a:off x="7659447" y="5226421"/>
              <a:ext cx="1227978" cy="1270322"/>
            </a:xfrm>
            <a:prstGeom prst="rect">
              <a:avLst/>
            </a:prstGeom>
            <a:solidFill>
              <a:srgbClr val="3366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endParaRPr lang="en-US"/>
            </a:p>
          </p:txBody>
        </p:sp>
        <p:cxnSp>
          <p:nvCxnSpPr>
            <p:cNvPr id="86" name="Straight Arrow Connector 8"/>
            <p:cNvCxnSpPr>
              <a:cxnSpLocks noChangeShapeType="1"/>
            </p:cNvCxnSpPr>
            <p:nvPr/>
          </p:nvCxnSpPr>
          <p:spPr bwMode="auto">
            <a:xfrm>
              <a:off x="5796307" y="5268766"/>
              <a:ext cx="1778451" cy="882"/>
            </a:xfrm>
            <a:prstGeom prst="straightConnector1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87" name="Straight Arrow Connector 9"/>
            <p:cNvCxnSpPr>
              <a:cxnSpLocks noChangeShapeType="1"/>
            </p:cNvCxnSpPr>
            <p:nvPr/>
          </p:nvCxnSpPr>
          <p:spPr bwMode="auto">
            <a:xfrm>
              <a:off x="5796307" y="5564292"/>
              <a:ext cx="1778451" cy="882"/>
            </a:xfrm>
            <a:prstGeom prst="straightConnector1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88" name="Straight Arrow Connector 10"/>
            <p:cNvCxnSpPr>
              <a:cxnSpLocks noChangeShapeType="1"/>
            </p:cNvCxnSpPr>
            <p:nvPr/>
          </p:nvCxnSpPr>
          <p:spPr bwMode="auto">
            <a:xfrm>
              <a:off x="5796307" y="5859819"/>
              <a:ext cx="1778451" cy="882"/>
            </a:xfrm>
            <a:prstGeom prst="straightConnector1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89" name="Straight Arrow Connector 11"/>
            <p:cNvCxnSpPr>
              <a:cxnSpLocks noChangeShapeType="1"/>
            </p:cNvCxnSpPr>
            <p:nvPr/>
          </p:nvCxnSpPr>
          <p:spPr bwMode="auto">
            <a:xfrm>
              <a:off x="5796307" y="6157991"/>
              <a:ext cx="1778451" cy="882"/>
            </a:xfrm>
            <a:prstGeom prst="straightConnector1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0" name="Straight Arrow Connector 12"/>
            <p:cNvCxnSpPr>
              <a:cxnSpLocks noChangeShapeType="1"/>
            </p:cNvCxnSpPr>
            <p:nvPr/>
          </p:nvCxnSpPr>
          <p:spPr bwMode="auto">
            <a:xfrm>
              <a:off x="5796307" y="6453518"/>
              <a:ext cx="1778451" cy="882"/>
            </a:xfrm>
            <a:prstGeom prst="straightConnector1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3" name="Straight Connector 17"/>
            <p:cNvCxnSpPr>
              <a:cxnSpLocks noChangeShapeType="1"/>
            </p:cNvCxnSpPr>
            <p:nvPr/>
          </p:nvCxnSpPr>
          <p:spPr bwMode="auto">
            <a:xfrm flipV="1">
              <a:off x="6135060" y="5438142"/>
              <a:ext cx="1058602" cy="846882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round/>
              <a:headEnd/>
              <a:tailEnd/>
            </a:ln>
          </p:spPr>
        </p:cxnSp>
        <p:grpSp>
          <p:nvGrpSpPr>
            <p:cNvPr id="101" name="Group 37"/>
            <p:cNvGrpSpPr>
              <a:grpSpLocks/>
            </p:cNvGrpSpPr>
            <p:nvPr/>
          </p:nvGrpSpPr>
          <p:grpSpPr bwMode="auto">
            <a:xfrm>
              <a:off x="6642307" y="5734550"/>
              <a:ext cx="43226" cy="84688"/>
              <a:chOff x="5080000" y="3353594"/>
              <a:chExt cx="76994" cy="152400"/>
            </a:xfrm>
          </p:grpSpPr>
          <p:cxnSp>
            <p:nvCxnSpPr>
              <p:cNvPr id="105" name="Straight Connector 34"/>
              <p:cNvCxnSpPr>
                <a:cxnSpLocks noChangeShapeType="1"/>
              </p:cNvCxnSpPr>
              <p:nvPr/>
            </p:nvCxnSpPr>
            <p:spPr bwMode="auto">
              <a:xfrm rot="5400000">
                <a:off x="5080000" y="3429000"/>
                <a:ext cx="152400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6" name="Straight Connector 36"/>
              <p:cNvCxnSpPr>
                <a:cxnSpLocks noChangeShapeType="1"/>
              </p:cNvCxnSpPr>
              <p:nvPr/>
            </p:nvCxnSpPr>
            <p:spPr bwMode="auto">
              <a:xfrm rot="16200000" flipH="1">
                <a:off x="5080000" y="3429000"/>
                <a:ext cx="76200" cy="762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102" name="Group 38"/>
            <p:cNvGrpSpPr>
              <a:grpSpLocks/>
            </p:cNvGrpSpPr>
            <p:nvPr/>
          </p:nvGrpSpPr>
          <p:grpSpPr bwMode="auto">
            <a:xfrm flipH="1" flipV="1">
              <a:off x="6684651" y="5860701"/>
              <a:ext cx="43226" cy="84688"/>
              <a:chOff x="5080000" y="3353594"/>
              <a:chExt cx="76994" cy="152400"/>
            </a:xfrm>
          </p:grpSpPr>
          <p:cxnSp>
            <p:nvCxnSpPr>
              <p:cNvPr id="103" name="Straight Connector 39"/>
              <p:cNvCxnSpPr>
                <a:cxnSpLocks noChangeShapeType="1"/>
              </p:cNvCxnSpPr>
              <p:nvPr/>
            </p:nvCxnSpPr>
            <p:spPr bwMode="auto">
              <a:xfrm rot="5400000">
                <a:off x="5080000" y="3429000"/>
                <a:ext cx="152400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4" name="Straight Connector 40"/>
              <p:cNvCxnSpPr>
                <a:cxnSpLocks noChangeShapeType="1"/>
              </p:cNvCxnSpPr>
              <p:nvPr/>
            </p:nvCxnSpPr>
            <p:spPr bwMode="auto">
              <a:xfrm rot="16200000" flipH="1">
                <a:off x="5080000" y="3429000"/>
                <a:ext cx="76200" cy="762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aphicFrame>
          <p:nvGraphicFramePr>
            <p:cNvPr id="110" name="Object 10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0796867"/>
                </p:ext>
              </p:extLst>
            </p:nvPr>
          </p:nvGraphicFramePr>
          <p:xfrm>
            <a:off x="5304027" y="5692208"/>
            <a:ext cx="407593" cy="374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3098" name="Equation" r:id="rId4" imgW="165100" imgH="152400" progId="Equation.DSMT4">
                    <p:embed/>
                  </p:oleObj>
                </mc:Choice>
                <mc:Fallback>
                  <p:oleObj name="Equation" r:id="rId4" imgW="1651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304027" y="5692208"/>
                          <a:ext cx="407593" cy="37427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1" name="Object 1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8698955"/>
                </p:ext>
              </p:extLst>
            </p:nvPr>
          </p:nvGraphicFramePr>
          <p:xfrm>
            <a:off x="7672612" y="5692207"/>
            <a:ext cx="313533" cy="374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3099" name="Equation" r:id="rId6" imgW="127000" imgH="152400" progId="Equation.DSMT4">
                    <p:embed/>
                  </p:oleObj>
                </mc:Choice>
                <mc:Fallback>
                  <p:oleObj name="Equation" r:id="rId6" imgW="1270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672612" y="5692207"/>
                          <a:ext cx="313533" cy="3742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5" name="Object 1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3787282"/>
                </p:ext>
              </p:extLst>
            </p:nvPr>
          </p:nvGraphicFramePr>
          <p:xfrm>
            <a:off x="6284916" y="5591323"/>
            <a:ext cx="345177" cy="2864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3100" name="Equation" r:id="rId8" imgW="241300" imgH="203200" progId="Equation.DSMT4">
                    <p:embed/>
                  </p:oleObj>
                </mc:Choice>
                <mc:Fallback>
                  <p:oleObj name="Equation" r:id="rId8" imgW="2413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284916" y="5591323"/>
                          <a:ext cx="345177" cy="28645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475700"/>
              </p:ext>
            </p:extLst>
          </p:nvPr>
        </p:nvGraphicFramePr>
        <p:xfrm>
          <a:off x="6918990" y="3281362"/>
          <a:ext cx="22860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101" name="Equation" r:id="rId10" imgW="114300" imgH="127000" progId="Equation.DSMT4">
                  <p:embed/>
                </p:oleObj>
              </mc:Choice>
              <mc:Fallback>
                <p:oleObj name="Equation" r:id="rId10" imgW="1143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18990" y="3281362"/>
                        <a:ext cx="228600" cy="25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1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742290"/>
              </p:ext>
            </p:extLst>
          </p:nvPr>
        </p:nvGraphicFramePr>
        <p:xfrm>
          <a:off x="6695305" y="3031974"/>
          <a:ext cx="17780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102" name="Equation" r:id="rId12" imgW="88900" imgH="165100" progId="Equation.DSMT4">
                  <p:embed/>
                </p:oleObj>
              </mc:Choice>
              <mc:Fallback>
                <p:oleObj name="Equation" r:id="rId12" imgW="88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95305" y="3031974"/>
                        <a:ext cx="177800" cy="32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88359" y="49596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Show and Tell—the Galvanometer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2724" y="1577777"/>
            <a:ext cx="46205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Consider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current-carrying loop </a:t>
            </a:r>
            <a:r>
              <a:rPr lang="en-US" sz="2000" dirty="0">
                <a:latin typeface="Times New Roman"/>
                <a:cs typeface="Times New Roman"/>
              </a:rPr>
              <a:t>of width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and height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sz="2000" i="1" dirty="0">
                <a:latin typeface="Times New Roman"/>
                <a:cs typeface="Times New Roman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pinned</a:t>
            </a:r>
            <a:r>
              <a:rPr lang="en-US" sz="2000" dirty="0">
                <a:latin typeface="Times New Roman"/>
                <a:cs typeface="Times New Roman"/>
              </a:rPr>
              <a:t> at the top and bottom,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bathed in </a:t>
            </a:r>
            <a:r>
              <a:rPr lang="en-US" sz="2000" dirty="0">
                <a:latin typeface="Times New Roman"/>
                <a:cs typeface="Times New Roman"/>
              </a:rPr>
              <a:t>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magnetic field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3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 dirty="0"/>
          </a:p>
        </p:txBody>
      </p:sp>
      <p:sp>
        <p:nvSpPr>
          <p:cNvPr id="14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25.)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4263" y="2869968"/>
            <a:ext cx="4785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How will </a:t>
            </a:r>
            <a:r>
              <a:rPr lang="en-US" sz="2000" dirty="0">
                <a:latin typeface="Times New Roman"/>
                <a:cs typeface="Times New Roman"/>
              </a:rPr>
              <a:t>the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current </a:t>
            </a:r>
            <a:r>
              <a:rPr lang="en-US" sz="20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respond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to</a:t>
            </a:r>
            <a:r>
              <a:rPr lang="en-US" sz="2000" dirty="0">
                <a:latin typeface="Times New Roman"/>
                <a:cs typeface="Times New Roman"/>
              </a:rPr>
              <a:t>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>
                <a:latin typeface="Times New Roman"/>
                <a:cs typeface="Times New Roman"/>
              </a:rPr>
              <a:t>?</a:t>
            </a:r>
            <a:endParaRPr lang="en-US" sz="2000" dirty="0">
              <a:latin typeface="Times New Roman"/>
              <a:cs typeface="Times New Roman"/>
            </a:endParaRPr>
          </a:p>
        </p:txBody>
      </p:sp>
      <p:grpSp>
        <p:nvGrpSpPr>
          <p:cNvPr id="42" name="Group 9"/>
          <p:cNvGrpSpPr>
            <a:grpSpLocks/>
          </p:cNvGrpSpPr>
          <p:nvPr/>
        </p:nvGrpSpPr>
        <p:grpSpPr bwMode="auto">
          <a:xfrm>
            <a:off x="5739664" y="1928528"/>
            <a:ext cx="1113823" cy="1183005"/>
            <a:chOff x="2273300" y="1409700"/>
            <a:chExt cx="2044700" cy="2171700"/>
          </a:xfrm>
        </p:grpSpPr>
        <p:sp>
          <p:nvSpPr>
            <p:cNvPr id="69" name="Freeform 10"/>
            <p:cNvSpPr>
              <a:spLocks noChangeArrowheads="1"/>
            </p:cNvSpPr>
            <p:nvPr/>
          </p:nvSpPr>
          <p:spPr bwMode="auto">
            <a:xfrm>
              <a:off x="2273300" y="1409700"/>
              <a:ext cx="2044700" cy="1447800"/>
            </a:xfrm>
            <a:custGeom>
              <a:avLst/>
              <a:gdLst>
                <a:gd name="T0" fmla="*/ 0 w 2044700"/>
                <a:gd name="T1" fmla="*/ 317500 h 1447800"/>
                <a:gd name="T2" fmla="*/ 495300 w 2044700"/>
                <a:gd name="T3" fmla="*/ 0 h 1447800"/>
                <a:gd name="T4" fmla="*/ 2044700 w 2044700"/>
                <a:gd name="T5" fmla="*/ 1130300 h 1447800"/>
                <a:gd name="T6" fmla="*/ 1511300 w 2044700"/>
                <a:gd name="T7" fmla="*/ 1447800 h 1447800"/>
                <a:gd name="T8" fmla="*/ 0 w 2044700"/>
                <a:gd name="T9" fmla="*/ 317500 h 1447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4700"/>
                <a:gd name="T16" fmla="*/ 0 h 1447800"/>
                <a:gd name="T17" fmla="*/ 2044700 w 2044700"/>
                <a:gd name="T18" fmla="*/ 1447800 h 14478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4700" h="1447800">
                  <a:moveTo>
                    <a:pt x="0" y="317500"/>
                  </a:moveTo>
                  <a:lnTo>
                    <a:pt x="495300" y="0"/>
                  </a:lnTo>
                  <a:lnTo>
                    <a:pt x="2044700" y="1130300"/>
                  </a:lnTo>
                  <a:lnTo>
                    <a:pt x="1511300" y="1447800"/>
                  </a:lnTo>
                  <a:lnTo>
                    <a:pt x="0" y="317500"/>
                  </a:lnTo>
                  <a:close/>
                </a:path>
              </a:pathLst>
            </a:custGeom>
            <a:solidFill>
              <a:srgbClr val="3366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1"/>
            <p:cNvSpPr>
              <a:spLocks noChangeArrowheads="1"/>
            </p:cNvSpPr>
            <p:nvPr/>
          </p:nvSpPr>
          <p:spPr bwMode="auto">
            <a:xfrm>
              <a:off x="3771900" y="2540000"/>
              <a:ext cx="533400" cy="1041400"/>
            </a:xfrm>
            <a:custGeom>
              <a:avLst/>
              <a:gdLst>
                <a:gd name="T0" fmla="*/ 533400 w 533400"/>
                <a:gd name="T1" fmla="*/ 0 h 1041400"/>
                <a:gd name="T2" fmla="*/ 533400 w 533400"/>
                <a:gd name="T3" fmla="*/ 723900 h 1041400"/>
                <a:gd name="T4" fmla="*/ 0 w 533400"/>
                <a:gd name="T5" fmla="*/ 1041400 h 1041400"/>
                <a:gd name="T6" fmla="*/ 0 w 533400"/>
                <a:gd name="T7" fmla="*/ 279400 h 1041400"/>
                <a:gd name="T8" fmla="*/ 533400 w 533400"/>
                <a:gd name="T9" fmla="*/ 0 h 10414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3400"/>
                <a:gd name="T16" fmla="*/ 0 h 1041400"/>
                <a:gd name="T17" fmla="*/ 533400 w 533400"/>
                <a:gd name="T18" fmla="*/ 1041400 h 1041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3400" h="1041400">
                  <a:moveTo>
                    <a:pt x="533400" y="0"/>
                  </a:moveTo>
                  <a:lnTo>
                    <a:pt x="533400" y="723900"/>
                  </a:lnTo>
                  <a:lnTo>
                    <a:pt x="0" y="1041400"/>
                  </a:lnTo>
                  <a:lnTo>
                    <a:pt x="0" y="2794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3366FF">
                <a:alpha val="34117"/>
              </a:srgbClr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2"/>
            <p:cNvSpPr>
              <a:spLocks noChangeArrowheads="1"/>
            </p:cNvSpPr>
            <p:nvPr/>
          </p:nvSpPr>
          <p:spPr bwMode="auto">
            <a:xfrm>
              <a:off x="2273300" y="1701800"/>
              <a:ext cx="1473200" cy="1879600"/>
            </a:xfrm>
            <a:custGeom>
              <a:avLst/>
              <a:gdLst>
                <a:gd name="T0" fmla="*/ 0 w 1473200"/>
                <a:gd name="T1" fmla="*/ 0 h 1879600"/>
                <a:gd name="T2" fmla="*/ 0 w 1473200"/>
                <a:gd name="T3" fmla="*/ 711200 h 1879600"/>
                <a:gd name="T4" fmla="*/ 1473200 w 1473200"/>
                <a:gd name="T5" fmla="*/ 1879600 h 1879600"/>
                <a:gd name="T6" fmla="*/ 1473200 w 1473200"/>
                <a:gd name="T7" fmla="*/ 1117600 h 1879600"/>
                <a:gd name="T8" fmla="*/ 0 w 1473200"/>
                <a:gd name="T9" fmla="*/ 0 h 1879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3200"/>
                <a:gd name="T16" fmla="*/ 0 h 1879600"/>
                <a:gd name="T17" fmla="*/ 1473200 w 1473200"/>
                <a:gd name="T18" fmla="*/ 1879600 h 1879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3200" h="1879600">
                  <a:moveTo>
                    <a:pt x="0" y="0"/>
                  </a:moveTo>
                  <a:lnTo>
                    <a:pt x="0" y="711200"/>
                  </a:lnTo>
                  <a:lnTo>
                    <a:pt x="1473200" y="1879600"/>
                  </a:lnTo>
                  <a:lnTo>
                    <a:pt x="1473200" y="1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Freeform 13"/>
          <p:cNvSpPr>
            <a:spLocks noChangeArrowheads="1"/>
          </p:cNvSpPr>
          <p:nvPr/>
        </p:nvSpPr>
        <p:spPr bwMode="auto">
          <a:xfrm>
            <a:off x="6915750" y="2675689"/>
            <a:ext cx="913197" cy="1245268"/>
          </a:xfrm>
          <a:custGeom>
            <a:avLst/>
            <a:gdLst>
              <a:gd name="T0" fmla="*/ 12700 w 1676400"/>
              <a:gd name="T1" fmla="*/ 0 h 2286000"/>
              <a:gd name="T2" fmla="*/ 1676400 w 1676400"/>
              <a:gd name="T3" fmla="*/ 431800 h 2286000"/>
              <a:gd name="T4" fmla="*/ 1676400 w 1676400"/>
              <a:gd name="T5" fmla="*/ 2286000 h 2286000"/>
              <a:gd name="T6" fmla="*/ 0 w 1676400"/>
              <a:gd name="T7" fmla="*/ 1854200 h 2286000"/>
              <a:gd name="T8" fmla="*/ 12700 w 1676400"/>
              <a:gd name="T9" fmla="*/ 0 h 2286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76400"/>
              <a:gd name="T16" fmla="*/ 0 h 2286000"/>
              <a:gd name="T17" fmla="*/ 1676400 w 1676400"/>
              <a:gd name="T18" fmla="*/ 2286000 h 2286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76400" h="2286000">
                <a:moveTo>
                  <a:pt x="12700" y="0"/>
                </a:moveTo>
                <a:lnTo>
                  <a:pt x="1676400" y="431800"/>
                </a:lnTo>
                <a:lnTo>
                  <a:pt x="1676400" y="2286000"/>
                </a:lnTo>
                <a:lnTo>
                  <a:pt x="0" y="1854200"/>
                </a:lnTo>
                <a:cubicBezTo>
                  <a:pt x="4233" y="1236133"/>
                  <a:pt x="8467" y="618067"/>
                  <a:pt x="12700" y="0"/>
                </a:cubicBezTo>
                <a:close/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44" name="Freeform 14"/>
          <p:cNvSpPr>
            <a:spLocks noChangeArrowheads="1"/>
          </p:cNvSpPr>
          <p:nvPr/>
        </p:nvSpPr>
        <p:spPr bwMode="auto">
          <a:xfrm>
            <a:off x="7337758" y="2558080"/>
            <a:ext cx="131445" cy="221381"/>
          </a:xfrm>
          <a:custGeom>
            <a:avLst/>
            <a:gdLst>
              <a:gd name="T0" fmla="*/ 0 w 241300"/>
              <a:gd name="T1" fmla="*/ 0 h 406400"/>
              <a:gd name="T2" fmla="*/ 50800 w 241300"/>
              <a:gd name="T3" fmla="*/ 406400 h 406400"/>
              <a:gd name="T4" fmla="*/ 241300 w 241300"/>
              <a:gd name="T5" fmla="*/ 177800 h 406400"/>
              <a:gd name="T6" fmla="*/ 0 w 241300"/>
              <a:gd name="T7" fmla="*/ 0 h 406400"/>
              <a:gd name="T8" fmla="*/ 0 60000 65536"/>
              <a:gd name="T9" fmla="*/ 0 60000 65536"/>
              <a:gd name="T10" fmla="*/ 0 60000 65536"/>
              <a:gd name="T11" fmla="*/ 0 60000 65536"/>
              <a:gd name="T12" fmla="*/ 0 w 241300"/>
              <a:gd name="T13" fmla="*/ 0 h 406400"/>
              <a:gd name="T14" fmla="*/ 241300 w 241300"/>
              <a:gd name="T15" fmla="*/ 406400 h 406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1300" h="406400">
                <a:moveTo>
                  <a:pt x="0" y="0"/>
                </a:moveTo>
                <a:lnTo>
                  <a:pt x="50800" y="406400"/>
                </a:lnTo>
                <a:lnTo>
                  <a:pt x="241300" y="1778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45" name="Freeform 15"/>
          <p:cNvSpPr>
            <a:spLocks noChangeArrowheads="1"/>
          </p:cNvSpPr>
          <p:nvPr/>
        </p:nvSpPr>
        <p:spPr bwMode="auto">
          <a:xfrm>
            <a:off x="7275495" y="3806807"/>
            <a:ext cx="141822" cy="148740"/>
          </a:xfrm>
          <a:custGeom>
            <a:avLst/>
            <a:gdLst>
              <a:gd name="T0" fmla="*/ 101600 w 260350"/>
              <a:gd name="T1" fmla="*/ 0 h 273050"/>
              <a:gd name="T2" fmla="*/ 0 w 260350"/>
              <a:gd name="T3" fmla="*/ 273050 h 273050"/>
              <a:gd name="T4" fmla="*/ 260350 w 260350"/>
              <a:gd name="T5" fmla="*/ 273050 h 273050"/>
              <a:gd name="T6" fmla="*/ 101600 w 260350"/>
              <a:gd name="T7" fmla="*/ 0 h 273050"/>
              <a:gd name="T8" fmla="*/ 0 60000 65536"/>
              <a:gd name="T9" fmla="*/ 0 60000 65536"/>
              <a:gd name="T10" fmla="*/ 0 60000 65536"/>
              <a:gd name="T11" fmla="*/ 0 60000 65536"/>
              <a:gd name="T12" fmla="*/ 0 w 260350"/>
              <a:gd name="T13" fmla="*/ 0 h 273050"/>
              <a:gd name="T14" fmla="*/ 260350 w 260350"/>
              <a:gd name="T15" fmla="*/ 273050 h 2730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0350" h="273050">
                <a:moveTo>
                  <a:pt x="101600" y="0"/>
                </a:moveTo>
                <a:lnTo>
                  <a:pt x="0" y="273050"/>
                </a:lnTo>
                <a:lnTo>
                  <a:pt x="260350" y="273050"/>
                </a:lnTo>
                <a:lnTo>
                  <a:pt x="101600" y="0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3" name="Freeform 42"/>
          <p:cNvSpPr>
            <a:spLocks noChangeArrowheads="1"/>
          </p:cNvSpPr>
          <p:nvPr/>
        </p:nvSpPr>
        <p:spPr bwMode="auto">
          <a:xfrm>
            <a:off x="7464015" y="3829291"/>
            <a:ext cx="102043" cy="505025"/>
          </a:xfrm>
          <a:custGeom>
            <a:avLst/>
            <a:gdLst>
              <a:gd name="T0" fmla="*/ 0 w 187325"/>
              <a:gd name="T1" fmla="*/ 12700 h 927100"/>
              <a:gd name="T2" fmla="*/ 117475 w 187325"/>
              <a:gd name="T3" fmla="*/ 152400 h 927100"/>
              <a:gd name="T4" fmla="*/ 187325 w 187325"/>
              <a:gd name="T5" fmla="*/ 927100 h 927100"/>
              <a:gd name="T6" fmla="*/ 0 60000 65536"/>
              <a:gd name="T7" fmla="*/ 0 60000 65536"/>
              <a:gd name="T8" fmla="*/ 0 60000 65536"/>
              <a:gd name="T9" fmla="*/ 0 w 187325"/>
              <a:gd name="T10" fmla="*/ 0 h 927100"/>
              <a:gd name="T11" fmla="*/ 187325 w 187325"/>
              <a:gd name="T12" fmla="*/ 927100 h 927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325" h="927100">
                <a:moveTo>
                  <a:pt x="0" y="12700"/>
                </a:moveTo>
                <a:cubicBezTo>
                  <a:pt x="43127" y="6350"/>
                  <a:pt x="86254" y="0"/>
                  <a:pt x="117475" y="152400"/>
                </a:cubicBezTo>
                <a:cubicBezTo>
                  <a:pt x="148696" y="304800"/>
                  <a:pt x="187325" y="927100"/>
                  <a:pt x="187325" y="927100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4" name="Freeform 45"/>
          <p:cNvSpPr>
            <a:spLocks noChangeArrowheads="1"/>
          </p:cNvSpPr>
          <p:nvPr/>
        </p:nvSpPr>
        <p:spPr bwMode="auto">
          <a:xfrm>
            <a:off x="7585082" y="3879448"/>
            <a:ext cx="140093" cy="453139"/>
          </a:xfrm>
          <a:custGeom>
            <a:avLst/>
            <a:gdLst>
              <a:gd name="T0" fmla="*/ 162454 w 257704"/>
              <a:gd name="T1" fmla="*/ 0 h 831850"/>
              <a:gd name="T2" fmla="*/ 48154 w 257704"/>
              <a:gd name="T3" fmla="*/ 12700 h 831850"/>
              <a:gd name="T4" fmla="*/ 529 w 257704"/>
              <a:gd name="T5" fmla="*/ 136525 h 831850"/>
              <a:gd name="T6" fmla="*/ 44979 w 257704"/>
              <a:gd name="T7" fmla="*/ 476250 h 831850"/>
              <a:gd name="T8" fmla="*/ 257704 w 257704"/>
              <a:gd name="T9" fmla="*/ 831850 h 831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7704"/>
              <a:gd name="T16" fmla="*/ 0 h 831850"/>
              <a:gd name="T17" fmla="*/ 257704 w 257704"/>
              <a:gd name="T18" fmla="*/ 831850 h 8318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7704" h="831850">
                <a:moveTo>
                  <a:pt x="162454" y="0"/>
                </a:moveTo>
                <a:lnTo>
                  <a:pt x="48154" y="12700"/>
                </a:lnTo>
                <a:cubicBezTo>
                  <a:pt x="21167" y="35454"/>
                  <a:pt x="1058" y="59267"/>
                  <a:pt x="529" y="136525"/>
                </a:cubicBezTo>
                <a:cubicBezTo>
                  <a:pt x="0" y="213783"/>
                  <a:pt x="2117" y="360363"/>
                  <a:pt x="44979" y="476250"/>
                </a:cubicBezTo>
                <a:cubicBezTo>
                  <a:pt x="87842" y="592138"/>
                  <a:pt x="257704" y="831850"/>
                  <a:pt x="257704" y="831850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grpSp>
        <p:nvGrpSpPr>
          <p:cNvPr id="65" name="Group 8"/>
          <p:cNvGrpSpPr>
            <a:grpSpLocks/>
          </p:cNvGrpSpPr>
          <p:nvPr/>
        </p:nvGrpSpPr>
        <p:grpSpPr bwMode="auto">
          <a:xfrm>
            <a:off x="7780520" y="3505867"/>
            <a:ext cx="1113823" cy="1183005"/>
            <a:chOff x="2273300" y="1409700"/>
            <a:chExt cx="2044700" cy="2171700"/>
          </a:xfrm>
        </p:grpSpPr>
        <p:sp>
          <p:nvSpPr>
            <p:cNvPr id="66" name="Freeform 5"/>
            <p:cNvSpPr>
              <a:spLocks noChangeArrowheads="1"/>
            </p:cNvSpPr>
            <p:nvPr/>
          </p:nvSpPr>
          <p:spPr bwMode="auto">
            <a:xfrm>
              <a:off x="2273300" y="1409700"/>
              <a:ext cx="2044700" cy="1447800"/>
            </a:xfrm>
            <a:custGeom>
              <a:avLst/>
              <a:gdLst>
                <a:gd name="T0" fmla="*/ 0 w 2044700"/>
                <a:gd name="T1" fmla="*/ 317500 h 1447800"/>
                <a:gd name="T2" fmla="*/ 495300 w 2044700"/>
                <a:gd name="T3" fmla="*/ 0 h 1447800"/>
                <a:gd name="T4" fmla="*/ 2044700 w 2044700"/>
                <a:gd name="T5" fmla="*/ 1130300 h 1447800"/>
                <a:gd name="T6" fmla="*/ 1511300 w 2044700"/>
                <a:gd name="T7" fmla="*/ 1447800 h 1447800"/>
                <a:gd name="T8" fmla="*/ 0 w 2044700"/>
                <a:gd name="T9" fmla="*/ 317500 h 1447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4700"/>
                <a:gd name="T16" fmla="*/ 0 h 1447800"/>
                <a:gd name="T17" fmla="*/ 2044700 w 2044700"/>
                <a:gd name="T18" fmla="*/ 1447800 h 14478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4700" h="1447800">
                  <a:moveTo>
                    <a:pt x="0" y="317500"/>
                  </a:moveTo>
                  <a:lnTo>
                    <a:pt x="495300" y="0"/>
                  </a:lnTo>
                  <a:lnTo>
                    <a:pt x="2044700" y="1130300"/>
                  </a:lnTo>
                  <a:lnTo>
                    <a:pt x="1511300" y="1447800"/>
                  </a:lnTo>
                  <a:lnTo>
                    <a:pt x="0" y="317500"/>
                  </a:lnTo>
                  <a:close/>
                </a:path>
              </a:pathLst>
            </a:custGeom>
            <a:solidFill>
              <a:srgbClr val="3366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"/>
            <p:cNvSpPr>
              <a:spLocks noChangeArrowheads="1"/>
            </p:cNvSpPr>
            <p:nvPr/>
          </p:nvSpPr>
          <p:spPr bwMode="auto">
            <a:xfrm>
              <a:off x="3771900" y="2540000"/>
              <a:ext cx="533400" cy="1041400"/>
            </a:xfrm>
            <a:custGeom>
              <a:avLst/>
              <a:gdLst>
                <a:gd name="T0" fmla="*/ 533400 w 533400"/>
                <a:gd name="T1" fmla="*/ 0 h 1041400"/>
                <a:gd name="T2" fmla="*/ 533400 w 533400"/>
                <a:gd name="T3" fmla="*/ 723900 h 1041400"/>
                <a:gd name="T4" fmla="*/ 0 w 533400"/>
                <a:gd name="T5" fmla="*/ 1041400 h 1041400"/>
                <a:gd name="T6" fmla="*/ 0 w 533400"/>
                <a:gd name="T7" fmla="*/ 279400 h 1041400"/>
                <a:gd name="T8" fmla="*/ 533400 w 533400"/>
                <a:gd name="T9" fmla="*/ 0 h 10414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3400"/>
                <a:gd name="T16" fmla="*/ 0 h 1041400"/>
                <a:gd name="T17" fmla="*/ 533400 w 533400"/>
                <a:gd name="T18" fmla="*/ 1041400 h 1041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3400" h="1041400">
                  <a:moveTo>
                    <a:pt x="533400" y="0"/>
                  </a:moveTo>
                  <a:lnTo>
                    <a:pt x="533400" y="723900"/>
                  </a:lnTo>
                  <a:lnTo>
                    <a:pt x="0" y="1041400"/>
                  </a:lnTo>
                  <a:lnTo>
                    <a:pt x="0" y="2794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3366FF">
                <a:alpha val="34117"/>
              </a:srgbClr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7"/>
            <p:cNvSpPr>
              <a:spLocks noChangeArrowheads="1"/>
            </p:cNvSpPr>
            <p:nvPr/>
          </p:nvSpPr>
          <p:spPr bwMode="auto">
            <a:xfrm>
              <a:off x="2273300" y="1701800"/>
              <a:ext cx="1473200" cy="1879600"/>
            </a:xfrm>
            <a:custGeom>
              <a:avLst/>
              <a:gdLst>
                <a:gd name="T0" fmla="*/ 0 w 1473200"/>
                <a:gd name="T1" fmla="*/ 0 h 1879600"/>
                <a:gd name="T2" fmla="*/ 0 w 1473200"/>
                <a:gd name="T3" fmla="*/ 711200 h 1879600"/>
                <a:gd name="T4" fmla="*/ 1473200 w 1473200"/>
                <a:gd name="T5" fmla="*/ 1879600 h 1879600"/>
                <a:gd name="T6" fmla="*/ 1473200 w 1473200"/>
                <a:gd name="T7" fmla="*/ 1117600 h 1879600"/>
                <a:gd name="T8" fmla="*/ 0 w 1473200"/>
                <a:gd name="T9" fmla="*/ 0 h 1879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3200"/>
                <a:gd name="T16" fmla="*/ 0 h 1879600"/>
                <a:gd name="T17" fmla="*/ 1473200 w 1473200"/>
                <a:gd name="T18" fmla="*/ 1879600 h 1879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3200" h="1879600">
                  <a:moveTo>
                    <a:pt x="0" y="0"/>
                  </a:moveTo>
                  <a:lnTo>
                    <a:pt x="0" y="711200"/>
                  </a:lnTo>
                  <a:lnTo>
                    <a:pt x="1473200" y="1879600"/>
                  </a:lnTo>
                  <a:lnTo>
                    <a:pt x="1473200" y="1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35840" y="3056387"/>
            <a:ext cx="171317" cy="170148"/>
            <a:chOff x="6835840" y="3056387"/>
            <a:chExt cx="171317" cy="170148"/>
          </a:xfrm>
        </p:grpSpPr>
        <p:cxnSp>
          <p:nvCxnSpPr>
            <p:cNvPr id="57" name="Straight Connector 37"/>
            <p:cNvCxnSpPr>
              <a:cxnSpLocks noChangeShapeType="1"/>
            </p:cNvCxnSpPr>
            <p:nvPr/>
          </p:nvCxnSpPr>
          <p:spPr bwMode="auto">
            <a:xfrm rot="16200000" flipH="1">
              <a:off x="6882630" y="3102008"/>
              <a:ext cx="166036" cy="83018"/>
            </a:xfrm>
            <a:prstGeom prst="line">
              <a:avLst/>
            </a:pr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" name="Straight Connector 37"/>
            <p:cNvCxnSpPr>
              <a:cxnSpLocks noChangeShapeType="1"/>
            </p:cNvCxnSpPr>
            <p:nvPr/>
          </p:nvCxnSpPr>
          <p:spPr bwMode="auto">
            <a:xfrm rot="5400000">
              <a:off x="6794331" y="3097896"/>
              <a:ext cx="166036" cy="83018"/>
            </a:xfrm>
            <a:prstGeom prst="line">
              <a:avLst/>
            </a:pr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</p:spPr>
        </p:cxnSp>
      </p:grp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419485"/>
              </p:ext>
            </p:extLst>
          </p:nvPr>
        </p:nvGraphicFramePr>
        <p:xfrm>
          <a:off x="7314884" y="3545626"/>
          <a:ext cx="22860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103" name="Equation" r:id="rId14" imgW="114300" imgH="127000" progId="Equation.DSMT4">
                  <p:embed/>
                </p:oleObj>
              </mc:Choice>
              <mc:Fallback>
                <p:oleObj name="Equation" r:id="rId14" imgW="1143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314884" y="3545626"/>
                        <a:ext cx="228600" cy="25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985172"/>
              </p:ext>
            </p:extLst>
          </p:nvPr>
        </p:nvGraphicFramePr>
        <p:xfrm>
          <a:off x="6416439" y="2372477"/>
          <a:ext cx="3302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104" name="Equation" r:id="rId16" imgW="165100" imgH="152400" progId="Equation.DSMT4">
                  <p:embed/>
                </p:oleObj>
              </mc:Choice>
              <mc:Fallback>
                <p:oleObj name="Equation" r:id="rId16" imgW="1651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16439" y="2372477"/>
                        <a:ext cx="330200" cy="30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757329"/>
              </p:ext>
            </p:extLst>
          </p:nvPr>
        </p:nvGraphicFramePr>
        <p:xfrm>
          <a:off x="7923213" y="3533775"/>
          <a:ext cx="254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105" name="Equation" r:id="rId17" imgW="127000" imgH="152400" progId="Equation.DSMT4">
                  <p:embed/>
                </p:oleObj>
              </mc:Choice>
              <mc:Fallback>
                <p:oleObj name="Equation" r:id="rId17" imgW="1270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23213" y="3533775"/>
                        <a:ext cx="254000" cy="303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404761"/>
              </p:ext>
            </p:extLst>
          </p:nvPr>
        </p:nvGraphicFramePr>
        <p:xfrm>
          <a:off x="7045173" y="3892813"/>
          <a:ext cx="391141" cy="328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106" name="Equation" r:id="rId18" imgW="241300" imgH="203200" progId="Equation.DSMT4">
                  <p:embed/>
                </p:oleObj>
              </mc:Choice>
              <mc:Fallback>
                <p:oleObj name="Equation" r:id="rId18" imgW="241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045173" y="3892813"/>
                        <a:ext cx="391141" cy="328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366431"/>
              </p:ext>
            </p:extLst>
          </p:nvPr>
        </p:nvGraphicFramePr>
        <p:xfrm>
          <a:off x="7078062" y="2278943"/>
          <a:ext cx="391141" cy="328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107" name="Equation" r:id="rId20" imgW="241300" imgH="203200" progId="Equation.DSMT4">
                  <p:embed/>
                </p:oleObj>
              </mc:Choice>
              <mc:Fallback>
                <p:oleObj name="Equation" r:id="rId20" imgW="241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078062" y="2278943"/>
                        <a:ext cx="391141" cy="328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815148"/>
              </p:ext>
            </p:extLst>
          </p:nvPr>
        </p:nvGraphicFramePr>
        <p:xfrm>
          <a:off x="7888288" y="2974975"/>
          <a:ext cx="17780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108" name="Equation" r:id="rId21" imgW="88900" imgH="165100" progId="Equation.DSMT4">
                  <p:embed/>
                </p:oleObj>
              </mc:Choice>
              <mc:Fallback>
                <p:oleObj name="Equation" r:id="rId21" imgW="88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888288" y="2974975"/>
                        <a:ext cx="177800" cy="32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241574"/>
              </p:ext>
            </p:extLst>
          </p:nvPr>
        </p:nvGraphicFramePr>
        <p:xfrm>
          <a:off x="7865926" y="1928528"/>
          <a:ext cx="944563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109" name="Equation" r:id="rId22" imgW="584200" imgH="165100" progId="Equation.DSMT4">
                  <p:embed/>
                </p:oleObj>
              </mc:Choice>
              <mc:Fallback>
                <p:oleObj name="Equation" r:id="rId22" imgW="5842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865926" y="1928528"/>
                        <a:ext cx="944563" cy="26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488918"/>
              </p:ext>
            </p:extLst>
          </p:nvPr>
        </p:nvGraphicFramePr>
        <p:xfrm>
          <a:off x="6451857" y="4523772"/>
          <a:ext cx="944563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110" name="Equation" r:id="rId24" imgW="584200" imgH="203200" progId="Equation.DSMT4">
                  <p:embed/>
                </p:oleObj>
              </mc:Choice>
              <mc:Fallback>
                <p:oleObj name="Equation" r:id="rId24" imgW="584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451857" y="4523772"/>
                        <a:ext cx="944563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TextBox 106"/>
          <p:cNvSpPr txBox="1"/>
          <p:nvPr/>
        </p:nvSpPr>
        <p:spPr>
          <a:xfrm>
            <a:off x="424263" y="3384432"/>
            <a:ext cx="5992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Look down </a:t>
            </a:r>
            <a:r>
              <a:rPr lang="en-US" sz="2000" dirty="0">
                <a:latin typeface="Times New Roman"/>
                <a:cs typeface="Times New Roman"/>
              </a:rPr>
              <a:t>from the top and ignore the billowing of magnetic field generated by the bar magnets.  In that view,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current moves across the upper section</a:t>
            </a:r>
            <a:r>
              <a:rPr lang="en-US" sz="2000" dirty="0">
                <a:latin typeface="Times New Roman"/>
                <a:cs typeface="Times New Roman"/>
              </a:rPr>
              <a:t> of wire as shown,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moves down into the page </a:t>
            </a:r>
            <a:r>
              <a:rPr lang="en-US" sz="2000" dirty="0">
                <a:latin typeface="Times New Roman"/>
                <a:cs typeface="Times New Roman"/>
              </a:rPr>
              <a:t>in the section on 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24263" y="4625694"/>
            <a:ext cx="4379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the right, and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moves out of the page </a:t>
            </a:r>
            <a:r>
              <a:rPr lang="en-US" sz="2000" dirty="0">
                <a:latin typeface="Times New Roman"/>
                <a:cs typeface="Times New Roman"/>
              </a:rPr>
              <a:t>in the section on the lower left.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92724" y="5425440"/>
            <a:ext cx="43792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r.h.r</a:t>
            </a:r>
            <a:r>
              <a:rPr lang="en-US" sz="2000" i="1" dirty="0">
                <a:latin typeface="Times New Roman"/>
                <a:cs typeface="Times New Roman"/>
              </a:rPr>
              <a:t>. </a:t>
            </a:r>
            <a:r>
              <a:rPr lang="en-US" sz="2000" dirty="0">
                <a:latin typeface="Times New Roman"/>
                <a:cs typeface="Times New Roman"/>
              </a:rPr>
              <a:t>suggests the direction of the magnetic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forces</a:t>
            </a:r>
            <a:r>
              <a:rPr lang="en-US" sz="2000" dirty="0">
                <a:latin typeface="Times New Roman"/>
                <a:cs typeface="Times New Roman"/>
              </a:rPr>
              <a:t> on those sections are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as shown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  <p:graphicFrame>
        <p:nvGraphicFramePr>
          <p:cNvPr id="116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988526"/>
              </p:ext>
            </p:extLst>
          </p:nvPr>
        </p:nvGraphicFramePr>
        <p:xfrm>
          <a:off x="7599763" y="2522754"/>
          <a:ext cx="17780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111" name="Equation" r:id="rId26" imgW="88900" imgH="165100" progId="Equation.DSMT4">
                  <p:embed/>
                </p:oleObj>
              </mc:Choice>
              <mc:Fallback>
                <p:oleObj name="Equation" r:id="rId26" imgW="88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599763" y="2522754"/>
                        <a:ext cx="177800" cy="32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Object 1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030116"/>
              </p:ext>
            </p:extLst>
          </p:nvPr>
        </p:nvGraphicFramePr>
        <p:xfrm>
          <a:off x="6908865" y="3678278"/>
          <a:ext cx="17780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112" name="Equation" r:id="rId27" imgW="88900" imgH="165100" progId="Equation.DSMT4">
                  <p:embed/>
                </p:oleObj>
              </mc:Choice>
              <mc:Fallback>
                <p:oleObj name="Equation" r:id="rId27" imgW="88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908865" y="3678278"/>
                        <a:ext cx="177800" cy="32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0" name="Group 119"/>
          <p:cNvGrpSpPr/>
          <p:nvPr/>
        </p:nvGrpSpPr>
        <p:grpSpPr>
          <a:xfrm rot="6422536">
            <a:off x="7521426" y="2766167"/>
            <a:ext cx="171317" cy="170148"/>
            <a:chOff x="6835840" y="3056387"/>
            <a:chExt cx="171317" cy="170148"/>
          </a:xfrm>
        </p:grpSpPr>
        <p:cxnSp>
          <p:nvCxnSpPr>
            <p:cNvPr id="121" name="Straight Connector 37"/>
            <p:cNvCxnSpPr>
              <a:cxnSpLocks noChangeShapeType="1"/>
            </p:cNvCxnSpPr>
            <p:nvPr/>
          </p:nvCxnSpPr>
          <p:spPr bwMode="auto">
            <a:xfrm rot="16200000" flipH="1">
              <a:off x="6882630" y="3102008"/>
              <a:ext cx="166036" cy="83018"/>
            </a:xfrm>
            <a:prstGeom prst="line">
              <a:avLst/>
            </a:pr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2" name="Straight Connector 37"/>
            <p:cNvCxnSpPr>
              <a:cxnSpLocks noChangeShapeType="1"/>
            </p:cNvCxnSpPr>
            <p:nvPr/>
          </p:nvCxnSpPr>
          <p:spPr bwMode="auto">
            <a:xfrm rot="5400000">
              <a:off x="6794331" y="3097896"/>
              <a:ext cx="166036" cy="83018"/>
            </a:xfrm>
            <a:prstGeom prst="line">
              <a:avLst/>
            </a:pr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23" name="Group 122"/>
          <p:cNvGrpSpPr/>
          <p:nvPr/>
        </p:nvGrpSpPr>
        <p:grpSpPr>
          <a:xfrm rot="10800000" flipH="1">
            <a:off x="7746680" y="3111533"/>
            <a:ext cx="171317" cy="170148"/>
            <a:chOff x="6835840" y="3056387"/>
            <a:chExt cx="171317" cy="170148"/>
          </a:xfrm>
        </p:grpSpPr>
        <p:cxnSp>
          <p:nvCxnSpPr>
            <p:cNvPr id="124" name="Straight Connector 37"/>
            <p:cNvCxnSpPr>
              <a:cxnSpLocks noChangeShapeType="1"/>
            </p:cNvCxnSpPr>
            <p:nvPr/>
          </p:nvCxnSpPr>
          <p:spPr bwMode="auto">
            <a:xfrm rot="16200000" flipH="1">
              <a:off x="6882630" y="3102008"/>
              <a:ext cx="166036" cy="83018"/>
            </a:xfrm>
            <a:prstGeom prst="line">
              <a:avLst/>
            </a:pr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5" name="Straight Connector 37"/>
            <p:cNvCxnSpPr>
              <a:cxnSpLocks noChangeShapeType="1"/>
            </p:cNvCxnSpPr>
            <p:nvPr/>
          </p:nvCxnSpPr>
          <p:spPr bwMode="auto">
            <a:xfrm rot="5400000">
              <a:off x="6794331" y="3097896"/>
              <a:ext cx="166036" cy="83018"/>
            </a:xfrm>
            <a:prstGeom prst="line">
              <a:avLst/>
            </a:pr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26" name="Group 125"/>
          <p:cNvGrpSpPr/>
          <p:nvPr/>
        </p:nvGrpSpPr>
        <p:grpSpPr>
          <a:xfrm rot="17207777">
            <a:off x="6988240" y="3645327"/>
            <a:ext cx="171317" cy="170148"/>
            <a:chOff x="6835840" y="3056387"/>
            <a:chExt cx="171317" cy="170148"/>
          </a:xfrm>
        </p:grpSpPr>
        <p:cxnSp>
          <p:nvCxnSpPr>
            <p:cNvPr id="127" name="Straight Connector 37"/>
            <p:cNvCxnSpPr>
              <a:cxnSpLocks noChangeShapeType="1"/>
            </p:cNvCxnSpPr>
            <p:nvPr/>
          </p:nvCxnSpPr>
          <p:spPr bwMode="auto">
            <a:xfrm rot="16200000" flipH="1">
              <a:off x="6882630" y="3102008"/>
              <a:ext cx="166036" cy="83018"/>
            </a:xfrm>
            <a:prstGeom prst="line">
              <a:avLst/>
            </a:pr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8" name="Straight Connector 37"/>
            <p:cNvCxnSpPr>
              <a:cxnSpLocks noChangeShapeType="1"/>
            </p:cNvCxnSpPr>
            <p:nvPr/>
          </p:nvCxnSpPr>
          <p:spPr bwMode="auto">
            <a:xfrm rot="5400000">
              <a:off x="6794331" y="3097896"/>
              <a:ext cx="166036" cy="83018"/>
            </a:xfrm>
            <a:prstGeom prst="line">
              <a:avLst/>
            </a:pr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33" name="Group 32"/>
          <p:cNvGrpSpPr/>
          <p:nvPr/>
        </p:nvGrpSpPr>
        <p:grpSpPr>
          <a:xfrm>
            <a:off x="5683594" y="4803863"/>
            <a:ext cx="2014200" cy="2031633"/>
            <a:chOff x="5683594" y="4803863"/>
            <a:chExt cx="2014200" cy="2031633"/>
          </a:xfrm>
        </p:grpSpPr>
        <p:cxnSp>
          <p:nvCxnSpPr>
            <p:cNvPr id="91" name="Straight Arrow Connector 14"/>
            <p:cNvCxnSpPr>
              <a:cxnSpLocks noChangeShapeType="1"/>
            </p:cNvCxnSpPr>
            <p:nvPr/>
          </p:nvCxnSpPr>
          <p:spPr bwMode="auto">
            <a:xfrm rot="5400000" flipH="1" flipV="1">
              <a:off x="5351695" y="5501658"/>
              <a:ext cx="1397355" cy="1765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92" name="Straight Arrow Connector 15"/>
            <p:cNvCxnSpPr>
              <a:cxnSpLocks noChangeShapeType="1"/>
            </p:cNvCxnSpPr>
            <p:nvPr/>
          </p:nvCxnSpPr>
          <p:spPr bwMode="auto">
            <a:xfrm rot="16200000" flipH="1">
              <a:off x="6622458" y="6136378"/>
              <a:ext cx="1397355" cy="882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graphicFrame>
          <p:nvGraphicFramePr>
            <p:cNvPr id="129" name="Object 1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9259857"/>
                </p:ext>
              </p:extLst>
            </p:nvPr>
          </p:nvGraphicFramePr>
          <p:xfrm>
            <a:off x="5683594" y="4803863"/>
            <a:ext cx="225425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3113" name="Equation" r:id="rId28" imgW="139700" imgH="152400" progId="Equation.DSMT4">
                    <p:embed/>
                  </p:oleObj>
                </mc:Choice>
                <mc:Fallback>
                  <p:oleObj name="Equation" r:id="rId28" imgW="1397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5683594" y="4803863"/>
                          <a:ext cx="225425" cy="247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0" name="Object 1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5710947"/>
                </p:ext>
              </p:extLst>
            </p:nvPr>
          </p:nvGraphicFramePr>
          <p:xfrm>
            <a:off x="7472369" y="6524069"/>
            <a:ext cx="225425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3114" name="Equation" r:id="rId30" imgW="139700" imgH="152400" progId="Equation.DSMT4">
                    <p:embed/>
                  </p:oleObj>
                </mc:Choice>
                <mc:Fallback>
                  <p:oleObj name="Equation" r:id="rId30" imgW="1397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7472369" y="6524069"/>
                          <a:ext cx="225425" cy="247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1" name="TextBox 130"/>
          <p:cNvSpPr txBox="1"/>
          <p:nvPr/>
        </p:nvSpPr>
        <p:spPr>
          <a:xfrm>
            <a:off x="424263" y="3386078"/>
            <a:ext cx="1397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Look down</a:t>
            </a:r>
            <a:endParaRPr lang="en-US" sz="2000" dirty="0">
              <a:latin typeface="Times New Roman"/>
              <a:cs typeface="Times New Roman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798957" y="4941284"/>
            <a:ext cx="1645758" cy="1706610"/>
            <a:chOff x="5798957" y="4941284"/>
            <a:chExt cx="1645758" cy="1706610"/>
          </a:xfrm>
        </p:grpSpPr>
        <p:sp>
          <p:nvSpPr>
            <p:cNvPr id="94" name="Oval 18"/>
            <p:cNvSpPr>
              <a:spLocks noChangeArrowheads="1"/>
            </p:cNvSpPr>
            <p:nvPr/>
          </p:nvSpPr>
          <p:spPr bwMode="auto">
            <a:xfrm>
              <a:off x="6001678" y="6261729"/>
              <a:ext cx="127032" cy="127032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2296" tIns="41148" rIns="82296" bIns="41148"/>
            <a:lstStyle/>
            <a:p>
              <a:endParaRPr lang="en-US"/>
            </a:p>
          </p:txBody>
        </p:sp>
        <p:sp>
          <p:nvSpPr>
            <p:cNvPr id="95" name="Oval 19"/>
            <p:cNvSpPr>
              <a:spLocks noChangeArrowheads="1"/>
            </p:cNvSpPr>
            <p:nvPr/>
          </p:nvSpPr>
          <p:spPr bwMode="auto">
            <a:xfrm>
              <a:off x="7193662" y="5311110"/>
              <a:ext cx="127032" cy="127032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2296" tIns="41148" rIns="82296" bIns="41148"/>
            <a:lstStyle/>
            <a:p>
              <a:endParaRPr lang="en-US"/>
            </a:p>
          </p:txBody>
        </p:sp>
        <p:cxnSp>
          <p:nvCxnSpPr>
            <p:cNvPr id="96" name="Straight Connector 21"/>
            <p:cNvCxnSpPr>
              <a:cxnSpLocks noChangeShapeType="1"/>
              <a:stCxn id="95" idx="1"/>
              <a:endCxn id="95" idx="5"/>
            </p:cNvCxnSpPr>
            <p:nvPr/>
          </p:nvCxnSpPr>
          <p:spPr bwMode="auto">
            <a:xfrm rot="16200000" flipH="1">
              <a:off x="7212188" y="5329635"/>
              <a:ext cx="89981" cy="89981"/>
            </a:xfrm>
            <a:prstGeom prst="line">
              <a:avLst/>
            </a:pr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7" name="Straight Connector 22"/>
            <p:cNvCxnSpPr>
              <a:cxnSpLocks noChangeShapeType="1"/>
              <a:stCxn id="95" idx="7"/>
              <a:endCxn id="95" idx="3"/>
            </p:cNvCxnSpPr>
            <p:nvPr/>
          </p:nvCxnSpPr>
          <p:spPr bwMode="auto">
            <a:xfrm rot="16200000" flipH="1" flipV="1">
              <a:off x="7212188" y="5329635"/>
              <a:ext cx="89981" cy="89981"/>
            </a:xfrm>
            <a:prstGeom prst="line">
              <a:avLst/>
            </a:pr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98" name="Oval 25"/>
            <p:cNvSpPr>
              <a:spLocks noChangeArrowheads="1"/>
            </p:cNvSpPr>
            <p:nvPr/>
          </p:nvSpPr>
          <p:spPr bwMode="auto">
            <a:xfrm>
              <a:off x="6044022" y="6304073"/>
              <a:ext cx="42344" cy="42344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endParaRPr lang="en-US"/>
            </a:p>
          </p:txBody>
        </p:sp>
        <p:graphicFrame>
          <p:nvGraphicFramePr>
            <p:cNvPr id="112" name="Object 1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8397493"/>
                </p:ext>
              </p:extLst>
            </p:nvPr>
          </p:nvGraphicFramePr>
          <p:xfrm>
            <a:off x="6991801" y="5485100"/>
            <a:ext cx="219473" cy="4056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3115" name="Equation" r:id="rId31" imgW="88900" imgH="165100" progId="Equation.DSMT4">
                    <p:embed/>
                  </p:oleObj>
                </mc:Choice>
                <mc:Fallback>
                  <p:oleObj name="Equation" r:id="rId31" imgW="889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991801" y="5485100"/>
                          <a:ext cx="219473" cy="4056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" name="Object 1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9180293"/>
                </p:ext>
              </p:extLst>
            </p:nvPr>
          </p:nvGraphicFramePr>
          <p:xfrm>
            <a:off x="6937099" y="4941284"/>
            <a:ext cx="507616" cy="328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3116" name="Equation" r:id="rId32" imgW="254000" imgH="165100" progId="Equation.DSMT4">
                    <p:embed/>
                  </p:oleObj>
                </mc:Choice>
                <mc:Fallback>
                  <p:oleObj name="Equation" r:id="rId32" imgW="2540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6937099" y="4941284"/>
                          <a:ext cx="507616" cy="32836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4" name="Object 1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8157905"/>
                </p:ext>
              </p:extLst>
            </p:nvPr>
          </p:nvGraphicFramePr>
          <p:xfrm>
            <a:off x="5798957" y="6327368"/>
            <a:ext cx="644150" cy="3205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3117" name="Equation" r:id="rId34" imgW="330200" imgH="165100" progId="Equation.DSMT4">
                    <p:embed/>
                  </p:oleObj>
                </mc:Choice>
                <mc:Fallback>
                  <p:oleObj name="Equation" r:id="rId34" imgW="3302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5798957" y="6327368"/>
                          <a:ext cx="644150" cy="3205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0" name="Straight Connector 28"/>
            <p:cNvCxnSpPr>
              <a:cxnSpLocks noChangeShapeType="1"/>
            </p:cNvCxnSpPr>
            <p:nvPr/>
          </p:nvCxnSpPr>
          <p:spPr bwMode="auto">
            <a:xfrm rot="5400000">
              <a:off x="6922302" y="5594228"/>
              <a:ext cx="169377" cy="846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99" name="Straight Connector 27"/>
            <p:cNvCxnSpPr>
              <a:cxnSpLocks noChangeShapeType="1"/>
            </p:cNvCxnSpPr>
            <p:nvPr/>
          </p:nvCxnSpPr>
          <p:spPr bwMode="auto">
            <a:xfrm rot="10800000" flipV="1">
              <a:off x="6837614" y="5551884"/>
              <a:ext cx="211720" cy="423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36639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7" grpId="0"/>
      <p:bldP spid="108" grpId="0"/>
      <p:bldP spid="109" grpId="0"/>
      <p:bldP spid="1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9723" y="320477"/>
            <a:ext cx="4176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The magnitude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of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magnetic force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will be: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3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 dirty="0"/>
          </a:p>
        </p:txBody>
      </p:sp>
      <p:sp>
        <p:nvSpPr>
          <p:cNvPr id="14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26.)</a:t>
            </a:r>
          </a:p>
        </p:txBody>
      </p:sp>
      <p:graphicFrame>
        <p:nvGraphicFramePr>
          <p:cNvPr id="8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02208"/>
              </p:ext>
            </p:extLst>
          </p:nvPr>
        </p:nvGraphicFramePr>
        <p:xfrm>
          <a:off x="4884416" y="483393"/>
          <a:ext cx="2079625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0629" name="Equation" r:id="rId4" imgW="1244600" imgH="584200" progId="Equation.DSMT4">
                  <p:embed/>
                </p:oleObj>
              </mc:Choice>
              <mc:Fallback>
                <p:oleObj name="Equation" r:id="rId4" imgW="12446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84416" y="483393"/>
                        <a:ext cx="2079625" cy="976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" name="TextBox 131"/>
          <p:cNvSpPr txBox="1"/>
          <p:nvPr/>
        </p:nvSpPr>
        <p:spPr>
          <a:xfrm>
            <a:off x="312521" y="1576446"/>
            <a:ext cx="38712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The total torque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due to the current in the wires into and out of the page is: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133" name="Object 1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910476"/>
              </p:ext>
            </p:extLst>
          </p:nvPr>
        </p:nvGraphicFramePr>
        <p:xfrm>
          <a:off x="1425575" y="2847320"/>
          <a:ext cx="2036763" cy="203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0630" name="Equation" r:id="rId6" imgW="1219200" imgH="1219200" progId="Equation.DSMT4">
                  <p:embed/>
                </p:oleObj>
              </mc:Choice>
              <mc:Fallback>
                <p:oleObj name="Equation" r:id="rId6" imgW="1219200" imgH="1219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25575" y="2847320"/>
                        <a:ext cx="2036763" cy="203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4332288" y="1844675"/>
            <a:ext cx="4791311" cy="2141065"/>
            <a:chOff x="4332288" y="1844675"/>
            <a:chExt cx="4791311" cy="2141065"/>
          </a:xfrm>
        </p:grpSpPr>
        <p:sp>
          <p:nvSpPr>
            <p:cNvPr id="84" name="Rectangle 5"/>
            <p:cNvSpPr>
              <a:spLocks noChangeArrowheads="1"/>
            </p:cNvSpPr>
            <p:nvPr/>
          </p:nvSpPr>
          <p:spPr bwMode="auto">
            <a:xfrm>
              <a:off x="4338815" y="2297289"/>
              <a:ext cx="1227978" cy="1270322"/>
            </a:xfrm>
            <a:prstGeom prst="rect">
              <a:avLst/>
            </a:prstGeom>
            <a:solidFill>
              <a:srgbClr val="3366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endParaRPr lang="en-US"/>
            </a:p>
          </p:txBody>
        </p:sp>
        <p:sp>
          <p:nvSpPr>
            <p:cNvPr id="85" name="Rectangle 6"/>
            <p:cNvSpPr>
              <a:spLocks noChangeArrowheads="1"/>
            </p:cNvSpPr>
            <p:nvPr/>
          </p:nvSpPr>
          <p:spPr bwMode="auto">
            <a:xfrm>
              <a:off x="7895621" y="2297289"/>
              <a:ext cx="1227978" cy="1270322"/>
            </a:xfrm>
            <a:prstGeom prst="rect">
              <a:avLst/>
            </a:prstGeom>
            <a:solidFill>
              <a:srgbClr val="3366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endParaRPr lang="en-US"/>
            </a:p>
          </p:txBody>
        </p:sp>
        <p:cxnSp>
          <p:nvCxnSpPr>
            <p:cNvPr id="86" name="Straight Arrow Connector 8"/>
            <p:cNvCxnSpPr>
              <a:cxnSpLocks noChangeShapeType="1"/>
            </p:cNvCxnSpPr>
            <p:nvPr/>
          </p:nvCxnSpPr>
          <p:spPr bwMode="auto">
            <a:xfrm>
              <a:off x="5566794" y="2339634"/>
              <a:ext cx="2328827" cy="0"/>
            </a:xfrm>
            <a:prstGeom prst="straightConnector1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87" name="Straight Arrow Connector 9"/>
            <p:cNvCxnSpPr>
              <a:cxnSpLocks noChangeShapeType="1"/>
            </p:cNvCxnSpPr>
            <p:nvPr/>
          </p:nvCxnSpPr>
          <p:spPr bwMode="auto">
            <a:xfrm>
              <a:off x="5566794" y="2624674"/>
              <a:ext cx="2328827" cy="11368"/>
            </a:xfrm>
            <a:prstGeom prst="straightConnector1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88" name="Straight Arrow Connector 10"/>
            <p:cNvCxnSpPr>
              <a:cxnSpLocks noChangeShapeType="1"/>
              <a:stCxn id="84" idx="3"/>
              <a:endCxn id="85" idx="1"/>
            </p:cNvCxnSpPr>
            <p:nvPr/>
          </p:nvCxnSpPr>
          <p:spPr bwMode="auto">
            <a:xfrm>
              <a:off x="5566793" y="2932450"/>
              <a:ext cx="2328828" cy="0"/>
            </a:xfrm>
            <a:prstGeom prst="straightConnector1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89" name="Straight Arrow Connector 11"/>
            <p:cNvCxnSpPr>
              <a:cxnSpLocks noChangeShapeType="1"/>
            </p:cNvCxnSpPr>
            <p:nvPr/>
          </p:nvCxnSpPr>
          <p:spPr bwMode="auto">
            <a:xfrm>
              <a:off x="5566793" y="3228859"/>
              <a:ext cx="2328828" cy="0"/>
            </a:xfrm>
            <a:prstGeom prst="straightConnector1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0" name="Straight Arrow Connector 12"/>
            <p:cNvCxnSpPr>
              <a:cxnSpLocks noChangeShapeType="1"/>
            </p:cNvCxnSpPr>
            <p:nvPr/>
          </p:nvCxnSpPr>
          <p:spPr bwMode="auto">
            <a:xfrm>
              <a:off x="5566793" y="3524386"/>
              <a:ext cx="2328828" cy="882"/>
            </a:xfrm>
            <a:prstGeom prst="straightConnector1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3" name="Straight Connector 17"/>
            <p:cNvCxnSpPr>
              <a:cxnSpLocks noChangeShapeType="1"/>
            </p:cNvCxnSpPr>
            <p:nvPr/>
          </p:nvCxnSpPr>
          <p:spPr bwMode="auto">
            <a:xfrm flipV="1">
              <a:off x="6180734" y="2509010"/>
              <a:ext cx="1058602" cy="846882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round/>
              <a:headEnd/>
              <a:tailEnd/>
            </a:ln>
          </p:spPr>
        </p:cxnSp>
        <p:grpSp>
          <p:nvGrpSpPr>
            <p:cNvPr id="101" name="Group 37"/>
            <p:cNvGrpSpPr>
              <a:grpSpLocks/>
            </p:cNvGrpSpPr>
            <p:nvPr/>
          </p:nvGrpSpPr>
          <p:grpSpPr bwMode="auto">
            <a:xfrm>
              <a:off x="6687981" y="2805418"/>
              <a:ext cx="43226" cy="84688"/>
              <a:chOff x="5080000" y="3353594"/>
              <a:chExt cx="76994" cy="152400"/>
            </a:xfrm>
          </p:grpSpPr>
          <p:cxnSp>
            <p:nvCxnSpPr>
              <p:cNvPr id="105" name="Straight Connector 34"/>
              <p:cNvCxnSpPr>
                <a:cxnSpLocks noChangeShapeType="1"/>
              </p:cNvCxnSpPr>
              <p:nvPr/>
            </p:nvCxnSpPr>
            <p:spPr bwMode="auto">
              <a:xfrm rot="5400000">
                <a:off x="5080000" y="3429000"/>
                <a:ext cx="152400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6" name="Straight Connector 36"/>
              <p:cNvCxnSpPr>
                <a:cxnSpLocks noChangeShapeType="1"/>
              </p:cNvCxnSpPr>
              <p:nvPr/>
            </p:nvCxnSpPr>
            <p:spPr bwMode="auto">
              <a:xfrm rot="16200000" flipH="1">
                <a:off x="5080000" y="3429000"/>
                <a:ext cx="76200" cy="762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102" name="Group 38"/>
            <p:cNvGrpSpPr>
              <a:grpSpLocks/>
            </p:cNvGrpSpPr>
            <p:nvPr/>
          </p:nvGrpSpPr>
          <p:grpSpPr bwMode="auto">
            <a:xfrm flipH="1" flipV="1">
              <a:off x="6730325" y="2931569"/>
              <a:ext cx="43226" cy="84688"/>
              <a:chOff x="5080000" y="3353594"/>
              <a:chExt cx="76994" cy="152400"/>
            </a:xfrm>
          </p:grpSpPr>
          <p:cxnSp>
            <p:nvCxnSpPr>
              <p:cNvPr id="103" name="Straight Connector 39"/>
              <p:cNvCxnSpPr>
                <a:cxnSpLocks noChangeShapeType="1"/>
              </p:cNvCxnSpPr>
              <p:nvPr/>
            </p:nvCxnSpPr>
            <p:spPr bwMode="auto">
              <a:xfrm rot="5400000">
                <a:off x="5080000" y="3429000"/>
                <a:ext cx="152400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4" name="Straight Connector 40"/>
              <p:cNvCxnSpPr>
                <a:cxnSpLocks noChangeShapeType="1"/>
              </p:cNvCxnSpPr>
              <p:nvPr/>
            </p:nvCxnSpPr>
            <p:spPr bwMode="auto">
              <a:xfrm rot="16200000" flipH="1">
                <a:off x="5080000" y="3429000"/>
                <a:ext cx="76200" cy="762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aphicFrame>
          <p:nvGraphicFramePr>
            <p:cNvPr id="110" name="Object 10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0333852"/>
                </p:ext>
              </p:extLst>
            </p:nvPr>
          </p:nvGraphicFramePr>
          <p:xfrm>
            <a:off x="5159201" y="2953576"/>
            <a:ext cx="407593" cy="374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0631" name="Equation" r:id="rId8" imgW="165100" imgH="152400" progId="Equation.DSMT4">
                    <p:embed/>
                  </p:oleObj>
                </mc:Choice>
                <mc:Fallback>
                  <p:oleObj name="Equation" r:id="rId8" imgW="1651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159201" y="2953576"/>
                          <a:ext cx="407593" cy="37427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1" name="Object 1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4608591"/>
                </p:ext>
              </p:extLst>
            </p:nvPr>
          </p:nvGraphicFramePr>
          <p:xfrm>
            <a:off x="7908786" y="2763075"/>
            <a:ext cx="313533" cy="374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0632" name="Equation" r:id="rId10" imgW="127000" imgH="152400" progId="Equation.DSMT4">
                    <p:embed/>
                  </p:oleObj>
                </mc:Choice>
                <mc:Fallback>
                  <p:oleObj name="Equation" r:id="rId10" imgW="1270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908786" y="2763075"/>
                          <a:ext cx="313533" cy="3742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5" name="Object 1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4087106"/>
                </p:ext>
              </p:extLst>
            </p:nvPr>
          </p:nvGraphicFramePr>
          <p:xfrm>
            <a:off x="6330590" y="2662191"/>
            <a:ext cx="345177" cy="2864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0633" name="Equation" r:id="rId12" imgW="241300" imgH="203200" progId="Equation.DSMT4">
                    <p:embed/>
                  </p:oleObj>
                </mc:Choice>
                <mc:Fallback>
                  <p:oleObj name="Equation" r:id="rId12" imgW="2413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330590" y="2662191"/>
                          <a:ext cx="345177" cy="28645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1" name="Straight Arrow Connector 14"/>
            <p:cNvCxnSpPr>
              <a:cxnSpLocks noChangeShapeType="1"/>
            </p:cNvCxnSpPr>
            <p:nvPr/>
          </p:nvCxnSpPr>
          <p:spPr bwMode="auto">
            <a:xfrm rot="5400000" flipH="1" flipV="1">
              <a:off x="5397369" y="2572526"/>
              <a:ext cx="1397355" cy="1765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92" name="Straight Arrow Connector 15"/>
            <p:cNvCxnSpPr>
              <a:cxnSpLocks noChangeShapeType="1"/>
            </p:cNvCxnSpPr>
            <p:nvPr/>
          </p:nvCxnSpPr>
          <p:spPr bwMode="auto">
            <a:xfrm rot="16200000" flipH="1">
              <a:off x="6668132" y="3207246"/>
              <a:ext cx="1397355" cy="882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graphicFrame>
          <p:nvGraphicFramePr>
            <p:cNvPr id="129" name="Object 1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5413077"/>
                </p:ext>
              </p:extLst>
            </p:nvPr>
          </p:nvGraphicFramePr>
          <p:xfrm>
            <a:off x="5738813" y="1844675"/>
            <a:ext cx="204787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0634" name="Equation" r:id="rId14" imgW="127000" imgH="190500" progId="Equation.DSMT4">
                    <p:embed/>
                  </p:oleObj>
                </mc:Choice>
                <mc:Fallback>
                  <p:oleObj name="Equation" r:id="rId14" imgW="127000" imgH="190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738813" y="1844675"/>
                          <a:ext cx="204787" cy="3095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0" name="Object 1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5221721"/>
                </p:ext>
              </p:extLst>
            </p:nvPr>
          </p:nvGraphicFramePr>
          <p:xfrm>
            <a:off x="7518043" y="3594937"/>
            <a:ext cx="225425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0635" name="Equation" r:id="rId16" imgW="139700" imgH="152400" progId="Equation.DSMT4">
                    <p:embed/>
                  </p:oleObj>
                </mc:Choice>
                <mc:Fallback>
                  <p:oleObj name="Equation" r:id="rId16" imgW="1397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7518043" y="3594937"/>
                          <a:ext cx="225425" cy="247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" name="Oval 18"/>
            <p:cNvSpPr>
              <a:spLocks noChangeArrowheads="1"/>
            </p:cNvSpPr>
            <p:nvPr/>
          </p:nvSpPr>
          <p:spPr bwMode="auto">
            <a:xfrm>
              <a:off x="6047352" y="3332597"/>
              <a:ext cx="127032" cy="127032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2296" tIns="41148" rIns="82296" bIns="41148"/>
            <a:lstStyle/>
            <a:p>
              <a:endParaRPr lang="en-US"/>
            </a:p>
          </p:txBody>
        </p:sp>
        <p:sp>
          <p:nvSpPr>
            <p:cNvPr id="95" name="Oval 19"/>
            <p:cNvSpPr>
              <a:spLocks noChangeArrowheads="1"/>
            </p:cNvSpPr>
            <p:nvPr/>
          </p:nvSpPr>
          <p:spPr bwMode="auto">
            <a:xfrm>
              <a:off x="7239336" y="2381978"/>
              <a:ext cx="127032" cy="127032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2296" tIns="41148" rIns="82296" bIns="41148"/>
            <a:lstStyle/>
            <a:p>
              <a:endParaRPr lang="en-US"/>
            </a:p>
          </p:txBody>
        </p:sp>
        <p:cxnSp>
          <p:nvCxnSpPr>
            <p:cNvPr id="96" name="Straight Connector 21"/>
            <p:cNvCxnSpPr>
              <a:cxnSpLocks noChangeShapeType="1"/>
              <a:stCxn id="95" idx="1"/>
              <a:endCxn id="95" idx="5"/>
            </p:cNvCxnSpPr>
            <p:nvPr/>
          </p:nvCxnSpPr>
          <p:spPr bwMode="auto">
            <a:xfrm rot="16200000" flipH="1">
              <a:off x="7257862" y="2400503"/>
              <a:ext cx="89981" cy="89981"/>
            </a:xfrm>
            <a:prstGeom prst="line">
              <a:avLst/>
            </a:pr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7" name="Straight Connector 22"/>
            <p:cNvCxnSpPr>
              <a:cxnSpLocks noChangeShapeType="1"/>
              <a:stCxn id="95" idx="7"/>
              <a:endCxn id="95" idx="3"/>
            </p:cNvCxnSpPr>
            <p:nvPr/>
          </p:nvCxnSpPr>
          <p:spPr bwMode="auto">
            <a:xfrm rot="16200000" flipH="1" flipV="1">
              <a:off x="7257862" y="2400503"/>
              <a:ext cx="89981" cy="89981"/>
            </a:xfrm>
            <a:prstGeom prst="line">
              <a:avLst/>
            </a:pr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98" name="Oval 25"/>
            <p:cNvSpPr>
              <a:spLocks noChangeArrowheads="1"/>
            </p:cNvSpPr>
            <p:nvPr/>
          </p:nvSpPr>
          <p:spPr bwMode="auto">
            <a:xfrm>
              <a:off x="6089696" y="3374941"/>
              <a:ext cx="42344" cy="42344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endParaRPr lang="en-US"/>
            </a:p>
          </p:txBody>
        </p:sp>
        <p:graphicFrame>
          <p:nvGraphicFramePr>
            <p:cNvPr id="112" name="Object 1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571891"/>
                </p:ext>
              </p:extLst>
            </p:nvPr>
          </p:nvGraphicFramePr>
          <p:xfrm>
            <a:off x="7037475" y="2555968"/>
            <a:ext cx="219473" cy="4056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0636" name="Equation" r:id="rId18" imgW="88900" imgH="165100" progId="Equation.DSMT4">
                    <p:embed/>
                  </p:oleObj>
                </mc:Choice>
                <mc:Fallback>
                  <p:oleObj name="Equation" r:id="rId18" imgW="889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7037475" y="2555968"/>
                          <a:ext cx="219473" cy="4056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0" name="Straight Connector 28"/>
            <p:cNvCxnSpPr>
              <a:cxnSpLocks noChangeShapeType="1"/>
            </p:cNvCxnSpPr>
            <p:nvPr/>
          </p:nvCxnSpPr>
          <p:spPr bwMode="auto">
            <a:xfrm rot="5400000">
              <a:off x="6967976" y="2665096"/>
              <a:ext cx="169377" cy="846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99" name="Straight Connector 27"/>
            <p:cNvCxnSpPr>
              <a:cxnSpLocks noChangeShapeType="1"/>
            </p:cNvCxnSpPr>
            <p:nvPr/>
          </p:nvCxnSpPr>
          <p:spPr bwMode="auto">
            <a:xfrm rot="10800000" flipV="1">
              <a:off x="6883288" y="2622752"/>
              <a:ext cx="211720" cy="423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graphicFrame>
          <p:nvGraphicFramePr>
            <p:cNvPr id="134" name="Object 1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6475777"/>
                </p:ext>
              </p:extLst>
            </p:nvPr>
          </p:nvGraphicFramePr>
          <p:xfrm>
            <a:off x="6507163" y="3119438"/>
            <a:ext cx="165100" cy="239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0637" name="Equation" r:id="rId20" imgW="114300" imgH="165100" progId="Equation.DSMT4">
                    <p:embed/>
                  </p:oleObj>
                </mc:Choice>
                <mc:Fallback>
                  <p:oleObj name="Equation" r:id="rId20" imgW="1143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6507163" y="3119438"/>
                          <a:ext cx="165100" cy="2397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5" name="Straight Arrow Connector 14"/>
            <p:cNvCxnSpPr>
              <a:cxnSpLocks noChangeShapeType="1"/>
              <a:endCxn id="98" idx="6"/>
            </p:cNvCxnSpPr>
            <p:nvPr/>
          </p:nvCxnSpPr>
          <p:spPr bwMode="auto">
            <a:xfrm flipH="1">
              <a:off x="6132040" y="2915506"/>
              <a:ext cx="604521" cy="480607"/>
            </a:xfrm>
            <a:prstGeom prst="straightConnector1">
              <a:avLst/>
            </a:prstGeom>
            <a:noFill/>
            <a:ln w="28575" cmpd="sng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136" name="Straight Arrow Connector 14"/>
            <p:cNvCxnSpPr>
              <a:cxnSpLocks noChangeShapeType="1"/>
            </p:cNvCxnSpPr>
            <p:nvPr/>
          </p:nvCxnSpPr>
          <p:spPr bwMode="auto">
            <a:xfrm flipH="1">
              <a:off x="5397500" y="2915506"/>
              <a:ext cx="1339064" cy="1050069"/>
            </a:xfrm>
            <a:prstGeom prst="straightConnector1">
              <a:avLst/>
            </a:prstGeom>
            <a:noFill/>
            <a:ln w="28575" cmpd="sng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graphicFrame>
          <p:nvGraphicFramePr>
            <p:cNvPr id="137" name="Object 1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7722681"/>
                </p:ext>
              </p:extLst>
            </p:nvPr>
          </p:nvGraphicFramePr>
          <p:xfrm>
            <a:off x="4332288" y="2330450"/>
            <a:ext cx="1255712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0638" name="Equation" r:id="rId22" imgW="1092200" imgH="317500" progId="Equation.DSMT4">
                    <p:embed/>
                  </p:oleObj>
                </mc:Choice>
                <mc:Fallback>
                  <p:oleObj name="Equation" r:id="rId22" imgW="1092200" imgH="317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4332288" y="2330450"/>
                          <a:ext cx="1255712" cy="3667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Freeform 22"/>
            <p:cNvSpPr/>
            <p:nvPr/>
          </p:nvSpPr>
          <p:spPr>
            <a:xfrm>
              <a:off x="5799893" y="3035300"/>
              <a:ext cx="283407" cy="571500"/>
            </a:xfrm>
            <a:custGeom>
              <a:avLst/>
              <a:gdLst>
                <a:gd name="connsiteX0" fmla="*/ 283407 w 283407"/>
                <a:gd name="connsiteY0" fmla="*/ 0 h 571500"/>
                <a:gd name="connsiteX1" fmla="*/ 156407 w 283407"/>
                <a:gd name="connsiteY1" fmla="*/ 50800 h 571500"/>
                <a:gd name="connsiteX2" fmla="*/ 54807 w 283407"/>
                <a:gd name="connsiteY2" fmla="*/ 165100 h 571500"/>
                <a:gd name="connsiteX3" fmla="*/ 29407 w 283407"/>
                <a:gd name="connsiteY3" fmla="*/ 228600 h 571500"/>
                <a:gd name="connsiteX4" fmla="*/ 4007 w 283407"/>
                <a:gd name="connsiteY4" fmla="*/ 330200 h 571500"/>
                <a:gd name="connsiteX5" fmla="*/ 4007 w 283407"/>
                <a:gd name="connsiteY5" fmla="*/ 444500 h 571500"/>
                <a:gd name="connsiteX6" fmla="*/ 42107 w 283407"/>
                <a:gd name="connsiteY6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407" h="571500">
                  <a:moveTo>
                    <a:pt x="283407" y="0"/>
                  </a:moveTo>
                  <a:cubicBezTo>
                    <a:pt x="238957" y="11641"/>
                    <a:pt x="194507" y="23283"/>
                    <a:pt x="156407" y="50800"/>
                  </a:cubicBezTo>
                  <a:cubicBezTo>
                    <a:pt x="118307" y="78317"/>
                    <a:pt x="75974" y="135467"/>
                    <a:pt x="54807" y="165100"/>
                  </a:cubicBezTo>
                  <a:cubicBezTo>
                    <a:pt x="33640" y="194733"/>
                    <a:pt x="37874" y="201083"/>
                    <a:pt x="29407" y="228600"/>
                  </a:cubicBezTo>
                  <a:cubicBezTo>
                    <a:pt x="20940" y="256117"/>
                    <a:pt x="8240" y="294217"/>
                    <a:pt x="4007" y="330200"/>
                  </a:cubicBezTo>
                  <a:cubicBezTo>
                    <a:pt x="-226" y="366183"/>
                    <a:pt x="-2343" y="404283"/>
                    <a:pt x="4007" y="444500"/>
                  </a:cubicBezTo>
                  <a:cubicBezTo>
                    <a:pt x="10357" y="484717"/>
                    <a:pt x="42107" y="571500"/>
                    <a:pt x="42107" y="571500"/>
                  </a:cubicBezTo>
                </a:path>
              </a:pathLst>
            </a:custGeom>
            <a:ln w="9525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948993" y="2732745"/>
              <a:ext cx="914400" cy="406400"/>
            </a:xfrm>
            <a:custGeom>
              <a:avLst/>
              <a:gdLst>
                <a:gd name="connsiteX0" fmla="*/ 0 w 914400"/>
                <a:gd name="connsiteY0" fmla="*/ 0 h 406400"/>
                <a:gd name="connsiteX1" fmla="*/ 50800 w 914400"/>
                <a:gd name="connsiteY1" fmla="*/ 76200 h 406400"/>
                <a:gd name="connsiteX2" fmla="*/ 241300 w 914400"/>
                <a:gd name="connsiteY2" fmla="*/ 152400 h 406400"/>
                <a:gd name="connsiteX3" fmla="*/ 482600 w 914400"/>
                <a:gd name="connsiteY3" fmla="*/ 165100 h 406400"/>
                <a:gd name="connsiteX4" fmla="*/ 673100 w 914400"/>
                <a:gd name="connsiteY4" fmla="*/ 215900 h 406400"/>
                <a:gd name="connsiteX5" fmla="*/ 850900 w 914400"/>
                <a:gd name="connsiteY5" fmla="*/ 317500 h 406400"/>
                <a:gd name="connsiteX6" fmla="*/ 914400 w 914400"/>
                <a:gd name="connsiteY6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" h="406400">
                  <a:moveTo>
                    <a:pt x="0" y="0"/>
                  </a:moveTo>
                  <a:cubicBezTo>
                    <a:pt x="5291" y="25400"/>
                    <a:pt x="10583" y="50800"/>
                    <a:pt x="50800" y="76200"/>
                  </a:cubicBezTo>
                  <a:cubicBezTo>
                    <a:pt x="91017" y="101600"/>
                    <a:pt x="169333" y="137583"/>
                    <a:pt x="241300" y="152400"/>
                  </a:cubicBezTo>
                  <a:cubicBezTo>
                    <a:pt x="313267" y="167217"/>
                    <a:pt x="410633" y="154517"/>
                    <a:pt x="482600" y="165100"/>
                  </a:cubicBezTo>
                  <a:cubicBezTo>
                    <a:pt x="554567" y="175683"/>
                    <a:pt x="611717" y="190500"/>
                    <a:pt x="673100" y="215900"/>
                  </a:cubicBezTo>
                  <a:cubicBezTo>
                    <a:pt x="734483" y="241300"/>
                    <a:pt x="810683" y="285750"/>
                    <a:pt x="850900" y="317500"/>
                  </a:cubicBezTo>
                  <a:cubicBezTo>
                    <a:pt x="891117" y="349250"/>
                    <a:pt x="914400" y="406400"/>
                    <a:pt x="914400" y="406400"/>
                  </a:cubicBezTo>
                </a:path>
              </a:pathLst>
            </a:cu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38" name="Object 1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0036830"/>
                </p:ext>
              </p:extLst>
            </p:nvPr>
          </p:nvGraphicFramePr>
          <p:xfrm>
            <a:off x="5681303" y="3793652"/>
            <a:ext cx="627062" cy="192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0639" name="Equation" r:id="rId24" imgW="546100" imgH="165100" progId="Equation.DSMT4">
                    <p:embed/>
                  </p:oleObj>
                </mc:Choice>
                <mc:Fallback>
                  <p:oleObj name="Equation" r:id="rId24" imgW="5461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5681303" y="3793652"/>
                          <a:ext cx="627062" cy="1920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" name="Group 45"/>
          <p:cNvGrpSpPr/>
          <p:nvPr/>
        </p:nvGrpSpPr>
        <p:grpSpPr>
          <a:xfrm>
            <a:off x="312520" y="5038754"/>
            <a:ext cx="8513979" cy="707886"/>
            <a:chOff x="312520" y="5038754"/>
            <a:chExt cx="8513979" cy="707886"/>
          </a:xfrm>
        </p:grpSpPr>
        <p:sp>
          <p:nvSpPr>
            <p:cNvPr id="164" name="TextBox 163"/>
            <p:cNvSpPr txBox="1"/>
            <p:nvPr/>
          </p:nvSpPr>
          <p:spPr>
            <a:xfrm>
              <a:off x="312520" y="5038754"/>
              <a:ext cx="85139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where    is the angle between the </a:t>
              </a:r>
              <a:r>
                <a:rPr lang="en-US" sz="2000" i="1" dirty="0">
                  <a:solidFill>
                    <a:srgbClr val="0000FF"/>
                  </a:solidFill>
                  <a:latin typeface="Times New Roman"/>
                  <a:cs typeface="Times New Roman"/>
                </a:rPr>
                <a:t>line of the force    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and the </a:t>
              </a:r>
              <a:r>
                <a:rPr lang="en-US" sz="2000" i="1" dirty="0">
                  <a:solidFill>
                    <a:srgbClr val="0000FF"/>
                  </a:solidFill>
                  <a:latin typeface="Times New Roman"/>
                  <a:cs typeface="Times New Roman"/>
                </a:rPr>
                <a:t>line of the position vector</a:t>
              </a:r>
              <a:r>
                <a:rPr lang="en-US" sz="2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   .</a:t>
              </a:r>
              <a:endParaRPr lang="en-US" sz="2000" dirty="0">
                <a:latin typeface="Times New Roman"/>
                <a:cs typeface="Times New Roman"/>
              </a:endParaRPr>
            </a:p>
          </p:txBody>
        </p:sp>
        <p:graphicFrame>
          <p:nvGraphicFramePr>
            <p:cNvPr id="147" name="Object 1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187168"/>
                </p:ext>
              </p:extLst>
            </p:nvPr>
          </p:nvGraphicFramePr>
          <p:xfrm>
            <a:off x="1051145" y="5118100"/>
            <a:ext cx="220991" cy="331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0640" name="Equation" r:id="rId26" imgW="127000" imgH="190500" progId="Equation.DSMT4">
                    <p:embed/>
                  </p:oleObj>
                </mc:Choice>
                <mc:Fallback>
                  <p:oleObj name="Equation" r:id="rId26" imgW="127000" imgH="190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1051145" y="5118100"/>
                          <a:ext cx="220991" cy="3314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5" name="Object 1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7468764"/>
                </p:ext>
              </p:extLst>
            </p:nvPr>
          </p:nvGraphicFramePr>
          <p:xfrm>
            <a:off x="5445126" y="5072092"/>
            <a:ext cx="204787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0641" name="Equation" r:id="rId28" imgW="127000" imgH="190500" progId="Equation.DSMT4">
                    <p:embed/>
                  </p:oleObj>
                </mc:Choice>
                <mc:Fallback>
                  <p:oleObj name="Equation" r:id="rId28" imgW="127000" imgH="190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445126" y="5072092"/>
                          <a:ext cx="204787" cy="3095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6" name="Object 1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5860887"/>
                </p:ext>
              </p:extLst>
            </p:nvPr>
          </p:nvGraphicFramePr>
          <p:xfrm>
            <a:off x="1087438" y="5405438"/>
            <a:ext cx="198437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0642" name="Equation" r:id="rId29" imgW="114300" imgH="165100" progId="Equation.DSMT4">
                    <p:embed/>
                  </p:oleObj>
                </mc:Choice>
                <mc:Fallback>
                  <p:oleObj name="Equation" r:id="rId29" imgW="1143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1087438" y="5405438"/>
                          <a:ext cx="198437" cy="2873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2551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2724" y="320477"/>
            <a:ext cx="5268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pple Chancery"/>
                <a:cs typeface="Apple Chancery"/>
              </a:rPr>
              <a:t>Two observations: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3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1888" y="910377"/>
            <a:ext cx="8495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1.) There could be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loops in our coil</a:t>
            </a:r>
            <a:r>
              <a:rPr lang="en-US" sz="2000" dirty="0">
                <a:latin typeface="Times New Roman"/>
                <a:cs typeface="Times New Roman"/>
              </a:rPr>
              <a:t>, so the most general torque expression should be the torque expression we’ve already derived multiplied by </a:t>
            </a:r>
            <a:r>
              <a:rPr lang="en-US" sz="2000" i="1" dirty="0">
                <a:latin typeface="Times New Roman"/>
                <a:cs typeface="Times New Roman"/>
              </a:rPr>
              <a:t>N.  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134" name="Object 1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493451"/>
              </p:ext>
            </p:extLst>
          </p:nvPr>
        </p:nvGraphicFramePr>
        <p:xfrm>
          <a:off x="5483225" y="2043113"/>
          <a:ext cx="20574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883" name="Equation" r:id="rId4" imgW="1231900" imgH="558800" progId="Equation.DSMT4">
                  <p:embed/>
                </p:oleObj>
              </mc:Choice>
              <mc:Fallback>
                <p:oleObj name="Equation" r:id="rId4" imgW="12319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83225" y="2043113"/>
                        <a:ext cx="2057400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TextBox 134"/>
          <p:cNvSpPr txBox="1"/>
          <p:nvPr/>
        </p:nvSpPr>
        <p:spPr>
          <a:xfrm>
            <a:off x="192724" y="3480538"/>
            <a:ext cx="4938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Lay your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right-hand on the loop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in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direction of the current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. 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direction your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outstretched thumb points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will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define a direction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perpendicular to the face of the coil. </a:t>
            </a:r>
          </a:p>
        </p:txBody>
      </p:sp>
      <p:graphicFrame>
        <p:nvGraphicFramePr>
          <p:cNvPr id="137" name="Object 1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200921"/>
              </p:ext>
            </p:extLst>
          </p:nvPr>
        </p:nvGraphicFramePr>
        <p:xfrm>
          <a:off x="1655763" y="5988050"/>
          <a:ext cx="192881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884" name="Equation" r:id="rId6" imgW="1206500" imgH="292100" progId="Equation.DSMT4">
                  <p:embed/>
                </p:oleObj>
              </mc:Choice>
              <mc:Fallback>
                <p:oleObj name="Equation" r:id="rId6" imgW="12065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55763" y="5988050"/>
                        <a:ext cx="1928812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471889" y="1633940"/>
            <a:ext cx="50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2.) Notice that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ac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is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area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of the loop. 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92724" y="2099254"/>
            <a:ext cx="5179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With this, we can write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torque calculation </a:t>
            </a:r>
            <a:r>
              <a:rPr lang="en-US" sz="2000" dirty="0">
                <a:latin typeface="Times New Roman"/>
                <a:cs typeface="Times New Roman"/>
              </a:rPr>
              <a:t>as: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87173" y="4903955"/>
            <a:ext cx="8780397" cy="707886"/>
            <a:chOff x="187173" y="4903955"/>
            <a:chExt cx="8780397" cy="707886"/>
          </a:xfrm>
        </p:grpSpPr>
        <p:sp>
          <p:nvSpPr>
            <p:cNvPr id="47" name="TextBox 46"/>
            <p:cNvSpPr txBox="1"/>
            <p:nvPr/>
          </p:nvSpPr>
          <p:spPr>
            <a:xfrm>
              <a:off x="187173" y="4903955"/>
              <a:ext cx="87803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Define a vector, </a:t>
              </a:r>
              <a:r>
                <a:rPr lang="en-US" sz="2000" dirty="0">
                  <a:latin typeface="Times New Roman"/>
                  <a:cs typeface="Times New Roman"/>
                </a:rPr>
                <a:t>called the </a:t>
              </a:r>
              <a:r>
                <a:rPr lang="en-US" sz="2000" i="1" dirty="0">
                  <a:solidFill>
                    <a:srgbClr val="FF0000"/>
                  </a:solidFill>
                  <a:latin typeface="Times New Roman"/>
                  <a:cs typeface="Times New Roman"/>
                </a:rPr>
                <a:t>magnetic moment      </a:t>
              </a:r>
              <a:r>
                <a:rPr lang="en-US" sz="2000" i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,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whose direction is in that perpendicular direction and whose </a:t>
              </a:r>
              <a:r>
                <a:rPr lang="en-US" sz="2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magnitude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 is equal to        . </a:t>
              </a:r>
              <a:r>
                <a:rPr lang="en-US" sz="2000" dirty="0">
                  <a:latin typeface="Times New Roman"/>
                  <a:cs typeface="Times New Roman"/>
                </a:rPr>
                <a:t> </a:t>
              </a:r>
            </a:p>
          </p:txBody>
        </p:sp>
        <p:graphicFrame>
          <p:nvGraphicFramePr>
            <p:cNvPr id="136" name="Object 1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2898645"/>
                </p:ext>
              </p:extLst>
            </p:nvPr>
          </p:nvGraphicFramePr>
          <p:xfrm>
            <a:off x="6086634" y="5299074"/>
            <a:ext cx="483405" cy="2534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2885" name="Equation" r:id="rId8" imgW="292100" imgH="152400" progId="Equation.DSMT4">
                    <p:embed/>
                  </p:oleObj>
                </mc:Choice>
                <mc:Fallback>
                  <p:oleObj name="Equation" r:id="rId8" imgW="2921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086634" y="5299074"/>
                          <a:ext cx="483405" cy="2534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TextBox 53"/>
          <p:cNvSpPr txBox="1"/>
          <p:nvPr/>
        </p:nvSpPr>
        <p:spPr>
          <a:xfrm>
            <a:off x="180024" y="5211302"/>
            <a:ext cx="8780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                                                                                                    Crossing</a:t>
            </a:r>
            <a:r>
              <a:rPr lang="en-US" sz="2000" dirty="0">
                <a:latin typeface="Times New Roman"/>
                <a:cs typeface="Times New Roman"/>
              </a:rPr>
              <a:t> that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magnetic moment vector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into</a:t>
            </a:r>
            <a:r>
              <a:rPr lang="en-US" sz="2000" dirty="0">
                <a:latin typeface="Times New Roman"/>
                <a:cs typeface="Times New Roman"/>
              </a:rPr>
              <a:t>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dirty="0" err="1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yields a magnitude:</a:t>
            </a:r>
          </a:p>
        </p:txBody>
      </p:sp>
      <p:graphicFrame>
        <p:nvGraphicFramePr>
          <p:cNvPr id="178" name="Object 1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128906"/>
              </p:ext>
            </p:extLst>
          </p:nvPr>
        </p:nvGraphicFramePr>
        <p:xfrm>
          <a:off x="4856035" y="4919133"/>
          <a:ext cx="335230" cy="416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886" name="Equation" r:id="rId10" imgW="215900" imgH="266700" progId="Equation.DSMT4">
                  <p:embed/>
                </p:oleObj>
              </mc:Choice>
              <mc:Fallback>
                <p:oleObj name="Equation" r:id="rId10" imgW="2159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56035" y="4919133"/>
                        <a:ext cx="335230" cy="416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929055" y="3082129"/>
            <a:ext cx="466562" cy="849896"/>
            <a:chOff x="6929055" y="3082129"/>
            <a:chExt cx="466562" cy="849896"/>
          </a:xfrm>
        </p:grpSpPr>
        <p:graphicFrame>
          <p:nvGraphicFramePr>
            <p:cNvPr id="105" name="Object 10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6211179"/>
                </p:ext>
              </p:extLst>
            </p:nvPr>
          </p:nvGraphicFramePr>
          <p:xfrm>
            <a:off x="7045700" y="3082129"/>
            <a:ext cx="312737" cy="388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2887" name="Equation" r:id="rId12" imgW="215900" imgH="266700" progId="Equation.DSMT4">
                    <p:embed/>
                  </p:oleObj>
                </mc:Choice>
                <mc:Fallback>
                  <p:oleObj name="Equation" r:id="rId12" imgW="215900" imgH="266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7045700" y="3082129"/>
                          <a:ext cx="312737" cy="3889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5" name="Straight Arrow Connector 14"/>
            <p:cNvCxnSpPr>
              <a:cxnSpLocks noChangeShapeType="1"/>
            </p:cNvCxnSpPr>
            <p:nvPr/>
          </p:nvCxnSpPr>
          <p:spPr bwMode="auto">
            <a:xfrm flipH="1" flipV="1">
              <a:off x="6929055" y="3312233"/>
              <a:ext cx="466562" cy="619792"/>
            </a:xfrm>
            <a:prstGeom prst="straightConnector1">
              <a:avLst/>
            </a:prstGeom>
            <a:noFill/>
            <a:ln w="28575" cmpd="sng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9" name="Group 8"/>
          <p:cNvGrpSpPr/>
          <p:nvPr/>
        </p:nvGrpSpPr>
        <p:grpSpPr>
          <a:xfrm>
            <a:off x="7124567" y="3382942"/>
            <a:ext cx="601361" cy="879174"/>
            <a:chOff x="7124567" y="3382942"/>
            <a:chExt cx="601361" cy="879174"/>
          </a:xfrm>
        </p:grpSpPr>
        <p:sp>
          <p:nvSpPr>
            <p:cNvPr id="179" name="Arc 178"/>
            <p:cNvSpPr/>
            <p:nvPr/>
          </p:nvSpPr>
          <p:spPr>
            <a:xfrm flipH="1" flipV="1">
              <a:off x="7124567" y="3660755"/>
              <a:ext cx="601361" cy="601361"/>
            </a:xfrm>
            <a:prstGeom prst="arc">
              <a:avLst>
                <a:gd name="adj1" fmla="val 3288001"/>
                <a:gd name="adj2" fmla="val 10822317"/>
              </a:avLst>
            </a:prstGeom>
            <a:ln w="9525" cmpd="sng">
              <a:solidFill>
                <a:srgbClr val="0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80" name="Object 17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4074872"/>
                </p:ext>
              </p:extLst>
            </p:nvPr>
          </p:nvGraphicFramePr>
          <p:xfrm>
            <a:off x="7374452" y="3382942"/>
            <a:ext cx="182563" cy="277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2888" name="Equation" r:id="rId14" imgW="127000" imgH="190500" progId="Equation.DSMT4">
                    <p:embed/>
                  </p:oleObj>
                </mc:Choice>
                <mc:Fallback>
                  <p:oleObj name="Equation" r:id="rId14" imgW="127000" imgH="190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7374452" y="3382942"/>
                          <a:ext cx="182563" cy="2778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Group 1"/>
          <p:cNvGrpSpPr/>
          <p:nvPr/>
        </p:nvGrpSpPr>
        <p:grpSpPr>
          <a:xfrm>
            <a:off x="5099850" y="3388001"/>
            <a:ext cx="4442284" cy="1406249"/>
            <a:chOff x="5099850" y="3388001"/>
            <a:chExt cx="4442284" cy="1406249"/>
          </a:xfrm>
        </p:grpSpPr>
        <p:sp>
          <p:nvSpPr>
            <p:cNvPr id="88" name="Rectangle 5"/>
            <p:cNvSpPr>
              <a:spLocks noChangeArrowheads="1"/>
            </p:cNvSpPr>
            <p:nvPr/>
          </p:nvSpPr>
          <p:spPr bwMode="auto">
            <a:xfrm>
              <a:off x="5099850" y="3388001"/>
              <a:ext cx="1100966" cy="1138929"/>
            </a:xfrm>
            <a:prstGeom prst="rect">
              <a:avLst/>
            </a:prstGeom>
            <a:solidFill>
              <a:srgbClr val="3366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endParaRPr lang="en-US"/>
            </a:p>
          </p:txBody>
        </p:sp>
        <p:sp>
          <p:nvSpPr>
            <p:cNvPr id="89" name="Rectangle 6"/>
            <p:cNvSpPr>
              <a:spLocks noChangeArrowheads="1"/>
            </p:cNvSpPr>
            <p:nvPr/>
          </p:nvSpPr>
          <p:spPr bwMode="auto">
            <a:xfrm>
              <a:off x="8441168" y="3388001"/>
              <a:ext cx="1100966" cy="1138929"/>
            </a:xfrm>
            <a:prstGeom prst="rect">
              <a:avLst/>
            </a:prstGeom>
            <a:solidFill>
              <a:srgbClr val="3366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endParaRPr lang="en-US"/>
            </a:p>
          </p:txBody>
        </p:sp>
        <p:cxnSp>
          <p:nvCxnSpPr>
            <p:cNvPr id="90" name="Straight Arrow Connector 8"/>
            <p:cNvCxnSpPr>
              <a:cxnSpLocks noChangeShapeType="1"/>
            </p:cNvCxnSpPr>
            <p:nvPr/>
          </p:nvCxnSpPr>
          <p:spPr bwMode="auto">
            <a:xfrm>
              <a:off x="6200816" y="3425966"/>
              <a:ext cx="2240353" cy="0"/>
            </a:xfrm>
            <a:prstGeom prst="straightConnector1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2" name="Straight Arrow Connector 9"/>
            <p:cNvCxnSpPr>
              <a:cxnSpLocks noChangeShapeType="1"/>
            </p:cNvCxnSpPr>
            <p:nvPr/>
          </p:nvCxnSpPr>
          <p:spPr bwMode="auto">
            <a:xfrm>
              <a:off x="6200816" y="3680780"/>
              <a:ext cx="2240353" cy="10936"/>
            </a:xfrm>
            <a:prstGeom prst="straightConnector1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3" name="Straight Arrow Connector 10"/>
            <p:cNvCxnSpPr>
              <a:cxnSpLocks noChangeShapeType="1"/>
              <a:stCxn id="88" idx="3"/>
              <a:endCxn id="89" idx="1"/>
            </p:cNvCxnSpPr>
            <p:nvPr/>
          </p:nvCxnSpPr>
          <p:spPr bwMode="auto">
            <a:xfrm>
              <a:off x="6200816" y="3957466"/>
              <a:ext cx="2240352" cy="0"/>
            </a:xfrm>
            <a:prstGeom prst="straightConnector1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4" name="Straight Arrow Connector 11"/>
            <p:cNvCxnSpPr>
              <a:cxnSpLocks noChangeShapeType="1"/>
            </p:cNvCxnSpPr>
            <p:nvPr/>
          </p:nvCxnSpPr>
          <p:spPr bwMode="auto">
            <a:xfrm>
              <a:off x="6200816" y="4223216"/>
              <a:ext cx="2240353" cy="0"/>
            </a:xfrm>
            <a:prstGeom prst="straightConnector1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5" name="Straight Arrow Connector 12"/>
            <p:cNvCxnSpPr>
              <a:cxnSpLocks noChangeShapeType="1"/>
            </p:cNvCxnSpPr>
            <p:nvPr/>
          </p:nvCxnSpPr>
          <p:spPr bwMode="auto">
            <a:xfrm>
              <a:off x="6200816" y="4488967"/>
              <a:ext cx="2240353" cy="0"/>
            </a:xfrm>
            <a:prstGeom prst="straightConnector1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6" name="Straight Connector 17"/>
            <p:cNvCxnSpPr>
              <a:cxnSpLocks noChangeShapeType="1"/>
            </p:cNvCxnSpPr>
            <p:nvPr/>
          </p:nvCxnSpPr>
          <p:spPr bwMode="auto">
            <a:xfrm flipV="1">
              <a:off x="6903655" y="3577823"/>
              <a:ext cx="949109" cy="759287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round/>
              <a:headEnd/>
              <a:tailEnd/>
            </a:ln>
          </p:spPr>
        </p:cxnSp>
        <p:grpSp>
          <p:nvGrpSpPr>
            <p:cNvPr id="97" name="Group 37"/>
            <p:cNvGrpSpPr>
              <a:grpSpLocks/>
            </p:cNvGrpSpPr>
            <p:nvPr/>
          </p:nvGrpSpPr>
          <p:grpSpPr bwMode="auto">
            <a:xfrm>
              <a:off x="7358437" y="3843573"/>
              <a:ext cx="38755" cy="75929"/>
              <a:chOff x="5080000" y="3353594"/>
              <a:chExt cx="76994" cy="152400"/>
            </a:xfrm>
          </p:grpSpPr>
          <p:cxnSp>
            <p:nvCxnSpPr>
              <p:cNvPr id="174" name="Straight Connector 34"/>
              <p:cNvCxnSpPr>
                <a:cxnSpLocks noChangeShapeType="1"/>
              </p:cNvCxnSpPr>
              <p:nvPr/>
            </p:nvCxnSpPr>
            <p:spPr bwMode="auto">
              <a:xfrm rot="5400000">
                <a:off x="5080000" y="3429000"/>
                <a:ext cx="152400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7" name="Straight Connector 36"/>
              <p:cNvCxnSpPr>
                <a:cxnSpLocks noChangeShapeType="1"/>
              </p:cNvCxnSpPr>
              <p:nvPr/>
            </p:nvCxnSpPr>
            <p:spPr bwMode="auto">
              <a:xfrm rot="16200000" flipH="1">
                <a:off x="5080000" y="3429000"/>
                <a:ext cx="76200" cy="762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98" name="Group 38"/>
            <p:cNvGrpSpPr>
              <a:grpSpLocks/>
            </p:cNvGrpSpPr>
            <p:nvPr/>
          </p:nvGrpSpPr>
          <p:grpSpPr bwMode="auto">
            <a:xfrm flipH="1" flipV="1">
              <a:off x="7396401" y="3956676"/>
              <a:ext cx="38755" cy="75929"/>
              <a:chOff x="5080000" y="3353594"/>
              <a:chExt cx="76994" cy="152400"/>
            </a:xfrm>
          </p:grpSpPr>
          <p:cxnSp>
            <p:nvCxnSpPr>
              <p:cNvPr id="160" name="Straight Connector 39"/>
              <p:cNvCxnSpPr>
                <a:cxnSpLocks noChangeShapeType="1"/>
              </p:cNvCxnSpPr>
              <p:nvPr/>
            </p:nvCxnSpPr>
            <p:spPr bwMode="auto">
              <a:xfrm rot="5400000">
                <a:off x="5080000" y="3429000"/>
                <a:ext cx="152400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3" name="Straight Connector 40"/>
              <p:cNvCxnSpPr>
                <a:cxnSpLocks noChangeShapeType="1"/>
              </p:cNvCxnSpPr>
              <p:nvPr/>
            </p:nvCxnSpPr>
            <p:spPr bwMode="auto">
              <a:xfrm rot="16200000" flipH="1">
                <a:off x="5080000" y="3429000"/>
                <a:ext cx="76200" cy="762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aphicFrame>
          <p:nvGraphicFramePr>
            <p:cNvPr id="99" name="Object 9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4137041"/>
                </p:ext>
              </p:extLst>
            </p:nvPr>
          </p:nvGraphicFramePr>
          <p:xfrm>
            <a:off x="5809982" y="3773207"/>
            <a:ext cx="365435" cy="335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2889" name="Equation" r:id="rId16" imgW="165100" imgH="152400" progId="Equation.DSMT4">
                    <p:embed/>
                  </p:oleObj>
                </mc:Choice>
                <mc:Fallback>
                  <p:oleObj name="Equation" r:id="rId16" imgW="1651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809982" y="3773207"/>
                          <a:ext cx="365435" cy="3355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" name="Object 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0063996"/>
                </p:ext>
              </p:extLst>
            </p:nvPr>
          </p:nvGraphicFramePr>
          <p:xfrm>
            <a:off x="8452972" y="3805610"/>
            <a:ext cx="281104" cy="3355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2890" name="Equation" r:id="rId18" imgW="127000" imgH="152400" progId="Equation.DSMT4">
                    <p:embed/>
                  </p:oleObj>
                </mc:Choice>
                <mc:Fallback>
                  <p:oleObj name="Equation" r:id="rId18" imgW="1270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8452972" y="3805610"/>
                          <a:ext cx="281104" cy="3355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6" name="Oval 18"/>
            <p:cNvSpPr>
              <a:spLocks noChangeArrowheads="1"/>
            </p:cNvSpPr>
            <p:nvPr/>
          </p:nvSpPr>
          <p:spPr bwMode="auto">
            <a:xfrm>
              <a:off x="6784069" y="4316224"/>
              <a:ext cx="113893" cy="113893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2296" tIns="41148" rIns="82296" bIns="41148"/>
            <a:lstStyle/>
            <a:p>
              <a:endParaRPr lang="en-US"/>
            </a:p>
          </p:txBody>
        </p:sp>
        <p:sp>
          <p:nvSpPr>
            <p:cNvPr id="107" name="Oval 19"/>
            <p:cNvSpPr>
              <a:spLocks noChangeArrowheads="1"/>
            </p:cNvSpPr>
            <p:nvPr/>
          </p:nvSpPr>
          <p:spPr bwMode="auto">
            <a:xfrm>
              <a:off x="7852764" y="3463930"/>
              <a:ext cx="113893" cy="113893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2296" tIns="41148" rIns="82296" bIns="41148"/>
            <a:lstStyle/>
            <a:p>
              <a:endParaRPr lang="en-US"/>
            </a:p>
          </p:txBody>
        </p:sp>
        <p:cxnSp>
          <p:nvCxnSpPr>
            <p:cNvPr id="108" name="Straight Connector 21"/>
            <p:cNvCxnSpPr>
              <a:cxnSpLocks noChangeShapeType="1"/>
              <a:stCxn id="107" idx="1"/>
              <a:endCxn id="107" idx="5"/>
            </p:cNvCxnSpPr>
            <p:nvPr/>
          </p:nvCxnSpPr>
          <p:spPr bwMode="auto">
            <a:xfrm rot="16200000" flipH="1">
              <a:off x="7869374" y="3480539"/>
              <a:ext cx="80674" cy="80674"/>
            </a:xfrm>
            <a:prstGeom prst="line">
              <a:avLst/>
            </a:pr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9" name="Straight Connector 22"/>
            <p:cNvCxnSpPr>
              <a:cxnSpLocks noChangeShapeType="1"/>
              <a:stCxn id="107" idx="7"/>
              <a:endCxn id="107" idx="3"/>
            </p:cNvCxnSpPr>
            <p:nvPr/>
          </p:nvCxnSpPr>
          <p:spPr bwMode="auto">
            <a:xfrm rot="16200000" flipH="1" flipV="1">
              <a:off x="7869374" y="3480539"/>
              <a:ext cx="80674" cy="80674"/>
            </a:xfrm>
            <a:prstGeom prst="line">
              <a:avLst/>
            </a:pr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10" name="Oval 25"/>
            <p:cNvSpPr>
              <a:spLocks noChangeArrowheads="1"/>
            </p:cNvSpPr>
            <p:nvPr/>
          </p:nvSpPr>
          <p:spPr bwMode="auto">
            <a:xfrm>
              <a:off x="6822034" y="4354189"/>
              <a:ext cx="37964" cy="37964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endParaRPr lang="en-US"/>
            </a:p>
          </p:txBody>
        </p:sp>
        <p:graphicFrame>
          <p:nvGraphicFramePr>
            <p:cNvPr id="111" name="Object 1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6100590"/>
                </p:ext>
              </p:extLst>
            </p:nvPr>
          </p:nvGraphicFramePr>
          <p:xfrm>
            <a:off x="7768201" y="3656365"/>
            <a:ext cx="131916" cy="2244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2891" name="Equation" r:id="rId20" imgW="88900" imgH="152400" progId="Equation.DSMT4">
                    <p:embed/>
                  </p:oleObj>
                </mc:Choice>
                <mc:Fallback>
                  <p:oleObj name="Equation" r:id="rId20" imgW="889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7768201" y="3656365"/>
                          <a:ext cx="131916" cy="2244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2" name="Straight Connector 28"/>
            <p:cNvCxnSpPr>
              <a:cxnSpLocks noChangeShapeType="1"/>
            </p:cNvCxnSpPr>
            <p:nvPr/>
          </p:nvCxnSpPr>
          <p:spPr bwMode="auto">
            <a:xfrm rot="5400000">
              <a:off x="7689898" y="3662736"/>
              <a:ext cx="151858" cy="7592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13" name="Straight Connector 27"/>
            <p:cNvCxnSpPr>
              <a:cxnSpLocks noChangeShapeType="1"/>
            </p:cNvCxnSpPr>
            <p:nvPr/>
          </p:nvCxnSpPr>
          <p:spPr bwMode="auto">
            <a:xfrm rot="10800000" flipV="1">
              <a:off x="7613970" y="3624772"/>
              <a:ext cx="189821" cy="3796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81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6834426" y="3527430"/>
              <a:ext cx="0" cy="773791"/>
            </a:xfrm>
            <a:prstGeom prst="straightConnector1">
              <a:avLst/>
            </a:prstGeom>
            <a:noFill/>
            <a:ln w="19050" cmpd="sng">
              <a:solidFill>
                <a:srgbClr val="0000FF"/>
              </a:solidFill>
              <a:round/>
              <a:headEnd/>
              <a:tailEnd type="arrow" w="med" len="med"/>
            </a:ln>
          </p:spPr>
        </p:cxnSp>
        <p:cxnSp>
          <p:nvCxnSpPr>
            <p:cNvPr id="182" name="Straight Arrow Connector 14"/>
            <p:cNvCxnSpPr>
              <a:cxnSpLocks noChangeShapeType="1"/>
            </p:cNvCxnSpPr>
            <p:nvPr/>
          </p:nvCxnSpPr>
          <p:spPr bwMode="auto">
            <a:xfrm flipH="1">
              <a:off x="6353737" y="3881140"/>
              <a:ext cx="1099864" cy="875010"/>
            </a:xfrm>
            <a:prstGeom prst="straightConnector1">
              <a:avLst/>
            </a:prstGeom>
            <a:noFill/>
            <a:ln w="19050" cmpd="sng">
              <a:solidFill>
                <a:srgbClr val="0000FF"/>
              </a:solidFill>
              <a:prstDash val="dash"/>
              <a:round/>
              <a:headEnd/>
              <a:tailEnd type="arrow" w="med" len="med"/>
            </a:ln>
          </p:spPr>
        </p:cxnSp>
        <p:graphicFrame>
          <p:nvGraphicFramePr>
            <p:cNvPr id="184" name="Object 1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8126815"/>
                </p:ext>
              </p:extLst>
            </p:nvPr>
          </p:nvGraphicFramePr>
          <p:xfrm>
            <a:off x="6353737" y="3995036"/>
            <a:ext cx="182563" cy="277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2892" name="Equation" r:id="rId22" imgW="127000" imgH="190500" progId="Equation.DSMT4">
                    <p:embed/>
                  </p:oleObj>
                </mc:Choice>
                <mc:Fallback>
                  <p:oleObj name="Equation" r:id="rId22" imgW="127000" imgH="190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353737" y="3995036"/>
                          <a:ext cx="182563" cy="2778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5" name="Arc 184"/>
            <p:cNvSpPr/>
            <p:nvPr/>
          </p:nvSpPr>
          <p:spPr>
            <a:xfrm flipH="1" flipV="1">
              <a:off x="6524259" y="4053508"/>
              <a:ext cx="601361" cy="601361"/>
            </a:xfrm>
            <a:prstGeom prst="arc">
              <a:avLst>
                <a:gd name="adj1" fmla="val 19189091"/>
                <a:gd name="adj2" fmla="val 5351652"/>
              </a:avLst>
            </a:prstGeom>
            <a:ln w="9525" cmpd="sng">
              <a:solidFill>
                <a:srgbClr val="0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86" name="Object 18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2903192"/>
                </p:ext>
              </p:extLst>
            </p:nvPr>
          </p:nvGraphicFramePr>
          <p:xfrm>
            <a:off x="6624638" y="3587750"/>
            <a:ext cx="184150" cy="277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2893" name="Equation" r:id="rId23" imgW="127000" imgH="190500" progId="Equation.DSMT4">
                    <p:embed/>
                  </p:oleObj>
                </mc:Choice>
                <mc:Fallback>
                  <p:oleObj name="Equation" r:id="rId23" imgW="127000" imgH="190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6624638" y="3587750"/>
                          <a:ext cx="184150" cy="2778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7" name="Object 1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8575942"/>
                </p:ext>
              </p:extLst>
            </p:nvPr>
          </p:nvGraphicFramePr>
          <p:xfrm>
            <a:off x="6597650" y="4552950"/>
            <a:ext cx="1651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2894" name="Equation" r:id="rId25" imgW="114300" imgH="165100" progId="Equation.DSMT4">
                    <p:embed/>
                  </p:oleObj>
                </mc:Choice>
                <mc:Fallback>
                  <p:oleObj name="Equation" r:id="rId25" imgW="1143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6597650" y="4552950"/>
                          <a:ext cx="165100" cy="241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27.)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679443" y="6014978"/>
            <a:ext cx="5147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which is 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torque on the coil </a:t>
            </a:r>
            <a:r>
              <a:rPr lang="en-US" sz="2000" dirty="0">
                <a:latin typeface="Times New Roman"/>
                <a:cs typeface="Times New Roman"/>
              </a:rPr>
              <a:t>. . .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92724" y="2754655"/>
            <a:ext cx="4938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--Although this is not something I think the AP folks are likely to ever test on, consider: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986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5" grpId="0"/>
      <p:bldP spid="85" grpId="0"/>
      <p:bldP spid="86" grpId="0"/>
      <p:bldP spid="54" grpId="0"/>
      <p:bldP spid="48" grpId="0"/>
      <p:bldP spid="4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5"/>
          <p:cNvSpPr txBox="1">
            <a:spLocks/>
          </p:cNvSpPr>
          <p:nvPr/>
        </p:nvSpPr>
        <p:spPr bwMode="auto">
          <a:xfrm>
            <a:off x="296546" y="3504900"/>
            <a:ext cx="8695054" cy="162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Times New Roman"/>
                <a:cs typeface="Times New Roman"/>
              </a:rPr>
              <a:t>And, in fact, that is exactly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how a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GALVANOMETER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is made</a:t>
            </a:r>
            <a:r>
              <a:rPr lang="en-US" sz="2000" dirty="0">
                <a:latin typeface="Times New Roman"/>
                <a:cs typeface="Times New Roman"/>
              </a:rPr>
              <a:t>—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it’s a coil suspended in a magnetic field with a spring attached to it to provide a restoring torque</a:t>
            </a:r>
            <a:r>
              <a:rPr lang="en-US" sz="2000" dirty="0">
                <a:latin typeface="Times New Roman"/>
                <a:cs typeface="Times New Roman"/>
              </a:rPr>
              <a:t>, so that when you put                      through it,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torque provided </a:t>
            </a:r>
            <a:r>
              <a:rPr lang="en-US" sz="2000" dirty="0">
                <a:latin typeface="Times New Roman"/>
                <a:cs typeface="Times New Roman"/>
              </a:rPr>
              <a:t>by the moving current in the </a:t>
            </a:r>
            <a:r>
              <a:rPr lang="en-US" sz="2000" i="1" dirty="0">
                <a:latin typeface="Times New Roman"/>
                <a:cs typeface="Times New Roman"/>
              </a:rPr>
              <a:t>B-</a:t>
            </a:r>
            <a:r>
              <a:rPr lang="en-US" sz="2000" i="1" dirty="0" err="1">
                <a:latin typeface="Times New Roman"/>
                <a:cs typeface="Times New Roman"/>
              </a:rPr>
              <a:t>fld</a:t>
            </a:r>
            <a:r>
              <a:rPr lang="en-US" sz="2000" dirty="0">
                <a:latin typeface="Times New Roman"/>
                <a:cs typeface="Times New Roman"/>
              </a:rPr>
              <a:t> coupled with the restoring torque sees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pointer swing “full deflection” over the scale </a:t>
            </a:r>
            <a:r>
              <a:rPr lang="en-US" sz="2000" dirty="0">
                <a:latin typeface="Times New Roman"/>
                <a:cs typeface="Times New Roman"/>
              </a:rPr>
              <a:t>. . . and that is very cool . . . </a:t>
            </a:r>
          </a:p>
        </p:txBody>
      </p:sp>
      <p:sp>
        <p:nvSpPr>
          <p:cNvPr id="141316" name="Text Box 4"/>
          <p:cNvSpPr txBox="1">
            <a:spLocks/>
          </p:cNvSpPr>
          <p:nvPr/>
        </p:nvSpPr>
        <p:spPr bwMode="auto">
          <a:xfrm>
            <a:off x="397193" y="241459"/>
            <a:ext cx="8312468" cy="3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endParaRPr lang="en-US" sz="1600"/>
          </a:p>
        </p:txBody>
      </p:sp>
      <p:sp>
        <p:nvSpPr>
          <p:cNvPr id="141317" name="Text Box 5"/>
          <p:cNvSpPr txBox="1">
            <a:spLocks/>
          </p:cNvSpPr>
          <p:nvPr/>
        </p:nvSpPr>
        <p:spPr bwMode="auto">
          <a:xfrm>
            <a:off x="294323" y="472917"/>
            <a:ext cx="4137977" cy="131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dirty="0">
                <a:latin typeface="Times New Roman"/>
                <a:cs typeface="Times New Roman"/>
              </a:rPr>
              <a:t>Aside from giving physics teachers an excuse for having students do torque calculations in an E&amp;M section, the real usefulness of all of this quite cool. </a:t>
            </a:r>
          </a:p>
        </p:txBody>
      </p:sp>
      <p:sp>
        <p:nvSpPr>
          <p:cNvPr id="141318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761760" y="775006"/>
            <a:ext cx="4800600" cy="2470212"/>
            <a:chOff x="937260" y="1543050"/>
            <a:chExt cx="7063740" cy="3634740"/>
          </a:xfrm>
        </p:grpSpPr>
        <p:sp>
          <p:nvSpPr>
            <p:cNvPr id="141319" name="Rectangle 6"/>
            <p:cNvSpPr>
              <a:spLocks noChangeArrowheads="1"/>
            </p:cNvSpPr>
            <p:nvPr/>
          </p:nvSpPr>
          <p:spPr bwMode="auto">
            <a:xfrm>
              <a:off x="937260" y="4046220"/>
              <a:ext cx="1988820" cy="617220"/>
            </a:xfrm>
            <a:prstGeom prst="rect">
              <a:avLst/>
            </a:prstGeom>
            <a:solidFill>
              <a:srgbClr val="3366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endParaRPr lang="en-US"/>
            </a:p>
          </p:txBody>
        </p:sp>
        <p:sp>
          <p:nvSpPr>
            <p:cNvPr id="141320" name="Rectangle 7"/>
            <p:cNvSpPr>
              <a:spLocks noChangeArrowheads="1"/>
            </p:cNvSpPr>
            <p:nvPr/>
          </p:nvSpPr>
          <p:spPr bwMode="auto">
            <a:xfrm>
              <a:off x="6012180" y="4046220"/>
              <a:ext cx="1988820" cy="617220"/>
            </a:xfrm>
            <a:prstGeom prst="rect">
              <a:avLst/>
            </a:prstGeom>
            <a:solidFill>
              <a:srgbClr val="3366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endParaRPr lang="en-US"/>
            </a:p>
          </p:txBody>
        </p:sp>
        <p:cxnSp>
          <p:nvCxnSpPr>
            <p:cNvPr id="141321" name="Straight Connector 8"/>
            <p:cNvCxnSpPr>
              <a:cxnSpLocks noChangeShapeType="1"/>
            </p:cNvCxnSpPr>
            <p:nvPr/>
          </p:nvCxnSpPr>
          <p:spPr bwMode="auto">
            <a:xfrm flipV="1">
              <a:off x="3474720" y="3634740"/>
              <a:ext cx="1851660" cy="144018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1322" name="Straight Connector 9"/>
            <p:cNvCxnSpPr>
              <a:cxnSpLocks noChangeShapeType="1"/>
            </p:cNvCxnSpPr>
            <p:nvPr/>
          </p:nvCxnSpPr>
          <p:spPr bwMode="auto">
            <a:xfrm rot="10800000" flipV="1">
              <a:off x="4846320" y="3840480"/>
              <a:ext cx="205740" cy="6858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41323" name="Straight Connector 10"/>
            <p:cNvCxnSpPr>
              <a:cxnSpLocks noChangeShapeType="1"/>
            </p:cNvCxnSpPr>
            <p:nvPr/>
          </p:nvCxnSpPr>
          <p:spPr bwMode="auto">
            <a:xfrm rot="5400000">
              <a:off x="4914900" y="3909060"/>
              <a:ext cx="205740" cy="6858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41324" name="Straight Arrow Connector 11"/>
            <p:cNvCxnSpPr>
              <a:cxnSpLocks noChangeShapeType="1"/>
            </p:cNvCxnSpPr>
            <p:nvPr/>
          </p:nvCxnSpPr>
          <p:spPr bwMode="auto">
            <a:xfrm>
              <a:off x="3063240" y="4387692"/>
              <a:ext cx="2880360" cy="1428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141325" name="Freeform 12"/>
            <p:cNvSpPr>
              <a:spLocks noChangeArrowheads="1"/>
            </p:cNvSpPr>
            <p:nvPr/>
          </p:nvSpPr>
          <p:spPr bwMode="auto">
            <a:xfrm flipV="1">
              <a:off x="3063240" y="4663440"/>
              <a:ext cx="2811780" cy="514350"/>
            </a:xfrm>
            <a:custGeom>
              <a:avLst/>
              <a:gdLst>
                <a:gd name="T0" fmla="*/ 0 w 3124200"/>
                <a:gd name="T1" fmla="*/ 533400 h 571500"/>
                <a:gd name="T2" fmla="*/ 1549400 w 3124200"/>
                <a:gd name="T3" fmla="*/ 6350 h 571500"/>
                <a:gd name="T4" fmla="*/ 3124200 w 3124200"/>
                <a:gd name="T5" fmla="*/ 571500 h 571500"/>
                <a:gd name="T6" fmla="*/ 0 60000 65536"/>
                <a:gd name="T7" fmla="*/ 0 60000 65536"/>
                <a:gd name="T8" fmla="*/ 0 60000 65536"/>
                <a:gd name="T9" fmla="*/ 0 w 3124200"/>
                <a:gd name="T10" fmla="*/ 0 h 571500"/>
                <a:gd name="T11" fmla="*/ 3124200 w 3124200"/>
                <a:gd name="T12" fmla="*/ 571500 h 5715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4200" h="571500">
                  <a:moveTo>
                    <a:pt x="0" y="533400"/>
                  </a:moveTo>
                  <a:cubicBezTo>
                    <a:pt x="514350" y="266700"/>
                    <a:pt x="1028700" y="0"/>
                    <a:pt x="1549400" y="6350"/>
                  </a:cubicBezTo>
                  <a:cubicBezTo>
                    <a:pt x="2070100" y="12700"/>
                    <a:pt x="3124200" y="571500"/>
                    <a:pt x="3124200" y="57150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2296" tIns="41148" rIns="82296" bIns="41148"/>
            <a:lstStyle/>
            <a:p>
              <a:endParaRPr lang="en-US"/>
            </a:p>
          </p:txBody>
        </p:sp>
        <p:grpSp>
          <p:nvGrpSpPr>
            <p:cNvPr id="141326" name="Group 13"/>
            <p:cNvGrpSpPr>
              <a:grpSpLocks/>
            </p:cNvGrpSpPr>
            <p:nvPr/>
          </p:nvGrpSpPr>
          <p:grpSpPr bwMode="auto">
            <a:xfrm>
              <a:off x="3080385" y="3566160"/>
              <a:ext cx="2811780" cy="514350"/>
              <a:chOff x="3651250" y="3276600"/>
              <a:chExt cx="3124200" cy="571500"/>
            </a:xfrm>
          </p:grpSpPr>
          <p:sp>
            <p:nvSpPr>
              <p:cNvPr id="141361" name="Freeform 14"/>
              <p:cNvSpPr>
                <a:spLocks noChangeArrowheads="1"/>
              </p:cNvSpPr>
              <p:nvPr/>
            </p:nvSpPr>
            <p:spPr bwMode="auto">
              <a:xfrm>
                <a:off x="3651250" y="3276600"/>
                <a:ext cx="3124200" cy="571500"/>
              </a:xfrm>
              <a:custGeom>
                <a:avLst/>
                <a:gdLst>
                  <a:gd name="T0" fmla="*/ 0 w 3124200"/>
                  <a:gd name="T1" fmla="*/ 533400 h 571500"/>
                  <a:gd name="T2" fmla="*/ 1549400 w 3124200"/>
                  <a:gd name="T3" fmla="*/ 6350 h 571500"/>
                  <a:gd name="T4" fmla="*/ 3124200 w 3124200"/>
                  <a:gd name="T5" fmla="*/ 571500 h 571500"/>
                  <a:gd name="T6" fmla="*/ 0 60000 65536"/>
                  <a:gd name="T7" fmla="*/ 0 60000 65536"/>
                  <a:gd name="T8" fmla="*/ 0 60000 65536"/>
                  <a:gd name="T9" fmla="*/ 0 w 3124200"/>
                  <a:gd name="T10" fmla="*/ 0 h 571500"/>
                  <a:gd name="T11" fmla="*/ 3124200 w 3124200"/>
                  <a:gd name="T12" fmla="*/ 571500 h 5715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4200" h="571500">
                    <a:moveTo>
                      <a:pt x="0" y="533400"/>
                    </a:moveTo>
                    <a:cubicBezTo>
                      <a:pt x="514350" y="266700"/>
                      <a:pt x="1028700" y="0"/>
                      <a:pt x="1549400" y="6350"/>
                    </a:cubicBezTo>
                    <a:cubicBezTo>
                      <a:pt x="2070100" y="12700"/>
                      <a:pt x="3124200" y="571500"/>
                      <a:pt x="3124200" y="57150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41362" name="Straight Connector 15"/>
              <p:cNvCxnSpPr>
                <a:cxnSpLocks noChangeShapeType="1"/>
                <a:stCxn id="141361" idx="2"/>
              </p:cNvCxnSpPr>
              <p:nvPr/>
            </p:nvCxnSpPr>
            <p:spPr bwMode="auto">
              <a:xfrm flipH="1" flipV="1">
                <a:off x="6680200" y="3733800"/>
                <a:ext cx="95250" cy="1143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1363" name="Straight Connector 16"/>
              <p:cNvCxnSpPr>
                <a:cxnSpLocks noChangeShapeType="1"/>
                <a:stCxn id="141361" idx="2"/>
              </p:cNvCxnSpPr>
              <p:nvPr/>
            </p:nvCxnSpPr>
            <p:spPr bwMode="auto">
              <a:xfrm flipH="1" flipV="1">
                <a:off x="6604000" y="3810000"/>
                <a:ext cx="171450" cy="381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141327" name="Straight Connector 17"/>
            <p:cNvCxnSpPr>
              <a:cxnSpLocks noChangeShapeType="1"/>
            </p:cNvCxnSpPr>
            <p:nvPr/>
          </p:nvCxnSpPr>
          <p:spPr bwMode="auto">
            <a:xfrm flipH="1">
              <a:off x="5806440" y="4663440"/>
              <a:ext cx="85725" cy="10287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1328" name="Straight Connector 18"/>
            <p:cNvCxnSpPr>
              <a:cxnSpLocks noChangeShapeType="1"/>
            </p:cNvCxnSpPr>
            <p:nvPr/>
          </p:nvCxnSpPr>
          <p:spPr bwMode="auto">
            <a:xfrm flipH="1">
              <a:off x="5737860" y="4663440"/>
              <a:ext cx="154305" cy="3429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41329" name="Freeform 19"/>
            <p:cNvSpPr>
              <a:spLocks noChangeArrowheads="1"/>
            </p:cNvSpPr>
            <p:nvPr/>
          </p:nvSpPr>
          <p:spPr bwMode="auto">
            <a:xfrm flipV="1">
              <a:off x="3063240" y="4526280"/>
              <a:ext cx="2880360" cy="274320"/>
            </a:xfrm>
            <a:custGeom>
              <a:avLst/>
              <a:gdLst>
                <a:gd name="T0" fmla="*/ 0 w 3124200"/>
                <a:gd name="T1" fmla="*/ 284480 h 571500"/>
                <a:gd name="T2" fmla="*/ 1587190 w 3124200"/>
                <a:gd name="T3" fmla="*/ 3387 h 571500"/>
                <a:gd name="T4" fmla="*/ 3200400 w 3124200"/>
                <a:gd name="T5" fmla="*/ 304800 h 571500"/>
                <a:gd name="T6" fmla="*/ 0 60000 65536"/>
                <a:gd name="T7" fmla="*/ 0 60000 65536"/>
                <a:gd name="T8" fmla="*/ 0 60000 65536"/>
                <a:gd name="T9" fmla="*/ 0 w 3124200"/>
                <a:gd name="T10" fmla="*/ 0 h 571500"/>
                <a:gd name="T11" fmla="*/ 3124200 w 3124200"/>
                <a:gd name="T12" fmla="*/ 571500 h 5715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4200" h="571500">
                  <a:moveTo>
                    <a:pt x="0" y="533400"/>
                  </a:moveTo>
                  <a:cubicBezTo>
                    <a:pt x="514350" y="266700"/>
                    <a:pt x="1028700" y="0"/>
                    <a:pt x="1549400" y="6350"/>
                  </a:cubicBezTo>
                  <a:cubicBezTo>
                    <a:pt x="2070100" y="12700"/>
                    <a:pt x="3124200" y="571500"/>
                    <a:pt x="3124200" y="57150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2296" tIns="41148" rIns="82296" bIns="41148"/>
            <a:lstStyle/>
            <a:p>
              <a:endParaRPr lang="en-US"/>
            </a:p>
          </p:txBody>
        </p:sp>
        <p:cxnSp>
          <p:nvCxnSpPr>
            <p:cNvPr id="141330" name="Straight Connector 20"/>
            <p:cNvCxnSpPr>
              <a:cxnSpLocks noChangeShapeType="1"/>
              <a:stCxn id="141329" idx="2"/>
            </p:cNvCxnSpPr>
            <p:nvPr/>
          </p:nvCxnSpPr>
          <p:spPr bwMode="auto">
            <a:xfrm flipH="1">
              <a:off x="5856447" y="4526280"/>
              <a:ext cx="87153" cy="5429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1331" name="Straight Connector 21"/>
            <p:cNvCxnSpPr>
              <a:cxnSpLocks noChangeShapeType="1"/>
              <a:stCxn id="141329" idx="2"/>
            </p:cNvCxnSpPr>
            <p:nvPr/>
          </p:nvCxnSpPr>
          <p:spPr bwMode="auto">
            <a:xfrm flipH="1">
              <a:off x="5806440" y="4526280"/>
              <a:ext cx="137160" cy="14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41332" name="Freeform 22"/>
            <p:cNvSpPr>
              <a:spLocks noChangeArrowheads="1"/>
            </p:cNvSpPr>
            <p:nvPr/>
          </p:nvSpPr>
          <p:spPr bwMode="auto">
            <a:xfrm>
              <a:off x="3063240" y="3977640"/>
              <a:ext cx="2880360" cy="274320"/>
            </a:xfrm>
            <a:custGeom>
              <a:avLst/>
              <a:gdLst>
                <a:gd name="T0" fmla="*/ 0 w 3124200"/>
                <a:gd name="T1" fmla="*/ 284480 h 571500"/>
                <a:gd name="T2" fmla="*/ 1587190 w 3124200"/>
                <a:gd name="T3" fmla="*/ 3387 h 571500"/>
                <a:gd name="T4" fmla="*/ 3200400 w 3124200"/>
                <a:gd name="T5" fmla="*/ 304800 h 571500"/>
                <a:gd name="T6" fmla="*/ 0 60000 65536"/>
                <a:gd name="T7" fmla="*/ 0 60000 65536"/>
                <a:gd name="T8" fmla="*/ 0 60000 65536"/>
                <a:gd name="T9" fmla="*/ 0 w 3124200"/>
                <a:gd name="T10" fmla="*/ 0 h 571500"/>
                <a:gd name="T11" fmla="*/ 3124200 w 3124200"/>
                <a:gd name="T12" fmla="*/ 571500 h 5715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4200" h="571500">
                  <a:moveTo>
                    <a:pt x="0" y="533400"/>
                  </a:moveTo>
                  <a:cubicBezTo>
                    <a:pt x="514350" y="266700"/>
                    <a:pt x="1028700" y="0"/>
                    <a:pt x="1549400" y="6350"/>
                  </a:cubicBezTo>
                  <a:cubicBezTo>
                    <a:pt x="2070100" y="12700"/>
                    <a:pt x="3124200" y="571500"/>
                    <a:pt x="3124200" y="57150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2296" tIns="41148" rIns="82296" bIns="41148"/>
            <a:lstStyle/>
            <a:p>
              <a:endParaRPr lang="en-US"/>
            </a:p>
          </p:txBody>
        </p:sp>
        <p:cxnSp>
          <p:nvCxnSpPr>
            <p:cNvPr id="141333" name="Straight Connector 23"/>
            <p:cNvCxnSpPr>
              <a:cxnSpLocks noChangeShapeType="1"/>
              <a:stCxn id="141332" idx="2"/>
            </p:cNvCxnSpPr>
            <p:nvPr/>
          </p:nvCxnSpPr>
          <p:spPr bwMode="auto">
            <a:xfrm flipH="1" flipV="1">
              <a:off x="5856447" y="4197668"/>
              <a:ext cx="87153" cy="5429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1334" name="Straight Connector 24"/>
            <p:cNvCxnSpPr>
              <a:cxnSpLocks noChangeShapeType="1"/>
              <a:stCxn id="141332" idx="2"/>
            </p:cNvCxnSpPr>
            <p:nvPr/>
          </p:nvCxnSpPr>
          <p:spPr bwMode="auto">
            <a:xfrm flipH="1">
              <a:off x="5806440" y="4251960"/>
              <a:ext cx="137160" cy="14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41335" name="TextBox 25"/>
            <p:cNvSpPr txBox="1">
              <a:spLocks noChangeArrowheads="1"/>
            </p:cNvSpPr>
            <p:nvPr/>
          </p:nvSpPr>
          <p:spPr bwMode="auto">
            <a:xfrm>
              <a:off x="2408646" y="4002678"/>
              <a:ext cx="418624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296" tIns="41148" rIns="82296" bIns="41148"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2500" dirty="0"/>
                <a:t>N</a:t>
              </a:r>
            </a:p>
          </p:txBody>
        </p:sp>
        <p:sp>
          <p:nvSpPr>
            <p:cNvPr id="141336" name="TextBox 26"/>
            <p:cNvSpPr txBox="1">
              <a:spLocks noChangeArrowheads="1"/>
            </p:cNvSpPr>
            <p:nvPr/>
          </p:nvSpPr>
          <p:spPr bwMode="auto">
            <a:xfrm>
              <a:off x="6008983" y="3990159"/>
              <a:ext cx="312896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296" tIns="41148" rIns="82296" bIns="41148"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2500" dirty="0"/>
                <a:t>S</a:t>
              </a:r>
            </a:p>
          </p:txBody>
        </p:sp>
        <p:sp>
          <p:nvSpPr>
            <p:cNvPr id="141337" name="TextBox 27"/>
            <p:cNvSpPr txBox="1">
              <a:spLocks noChangeArrowheads="1"/>
            </p:cNvSpPr>
            <p:nvPr/>
          </p:nvSpPr>
          <p:spPr bwMode="auto">
            <a:xfrm>
              <a:off x="4777740" y="3977640"/>
              <a:ext cx="217170" cy="360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296" tIns="41148" rIns="82296" bIns="41148"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800"/>
                <a:t>i</a:t>
              </a:r>
            </a:p>
          </p:txBody>
        </p:sp>
        <p:cxnSp>
          <p:nvCxnSpPr>
            <p:cNvPr id="141338" name="Straight Arrow Connector 29"/>
            <p:cNvCxnSpPr>
              <a:cxnSpLocks noChangeShapeType="1"/>
            </p:cNvCxnSpPr>
            <p:nvPr/>
          </p:nvCxnSpPr>
          <p:spPr bwMode="auto">
            <a:xfrm rot="16200000" flipV="1">
              <a:off x="3063240" y="2948940"/>
              <a:ext cx="1508760" cy="1234440"/>
            </a:xfrm>
            <a:prstGeom prst="straightConnector1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grpSp>
          <p:nvGrpSpPr>
            <p:cNvPr id="141339" name="Group 64"/>
            <p:cNvGrpSpPr>
              <a:grpSpLocks/>
            </p:cNvGrpSpPr>
            <p:nvPr/>
          </p:nvGrpSpPr>
          <p:grpSpPr bwMode="auto">
            <a:xfrm>
              <a:off x="1760220" y="1543050"/>
              <a:ext cx="5074920" cy="1474470"/>
              <a:chOff x="2171700" y="1714500"/>
              <a:chExt cx="5295900" cy="1394883"/>
            </a:xfrm>
          </p:grpSpPr>
          <p:sp>
            <p:nvSpPr>
              <p:cNvPr id="141357" name="Freeform 34"/>
              <p:cNvSpPr>
                <a:spLocks noChangeArrowheads="1"/>
              </p:cNvSpPr>
              <p:nvPr/>
            </p:nvSpPr>
            <p:spPr bwMode="auto">
              <a:xfrm>
                <a:off x="2171700" y="1714500"/>
                <a:ext cx="5295900" cy="914400"/>
              </a:xfrm>
              <a:custGeom>
                <a:avLst/>
                <a:gdLst>
                  <a:gd name="T0" fmla="*/ 0 w 5295900"/>
                  <a:gd name="T1" fmla="*/ 914400 h 914400"/>
                  <a:gd name="T2" fmla="*/ 2667000 w 5295900"/>
                  <a:gd name="T3" fmla="*/ 12700 h 914400"/>
                  <a:gd name="T4" fmla="*/ 5295900 w 5295900"/>
                  <a:gd name="T5" fmla="*/ 838200 h 914400"/>
                  <a:gd name="T6" fmla="*/ 0 60000 65536"/>
                  <a:gd name="T7" fmla="*/ 0 60000 65536"/>
                  <a:gd name="T8" fmla="*/ 0 60000 65536"/>
                  <a:gd name="T9" fmla="*/ 0 w 5295900"/>
                  <a:gd name="T10" fmla="*/ 0 h 914400"/>
                  <a:gd name="T11" fmla="*/ 5295900 w 5295900"/>
                  <a:gd name="T12" fmla="*/ 914400 h 9144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95900" h="914400">
                    <a:moveTo>
                      <a:pt x="0" y="914400"/>
                    </a:moveTo>
                    <a:cubicBezTo>
                      <a:pt x="892175" y="469900"/>
                      <a:pt x="1784350" y="25400"/>
                      <a:pt x="2667000" y="12700"/>
                    </a:cubicBezTo>
                    <a:cubicBezTo>
                      <a:pt x="3549650" y="0"/>
                      <a:pt x="5295900" y="838200"/>
                      <a:pt x="5295900" y="838200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58" name="Freeform 38"/>
              <p:cNvSpPr>
                <a:spLocks noChangeArrowheads="1"/>
              </p:cNvSpPr>
              <p:nvPr/>
            </p:nvSpPr>
            <p:spPr bwMode="auto">
              <a:xfrm>
                <a:off x="2717800" y="2514600"/>
                <a:ext cx="4229100" cy="594783"/>
              </a:xfrm>
              <a:custGeom>
                <a:avLst/>
                <a:gdLst>
                  <a:gd name="T0" fmla="*/ 0 w 4229100"/>
                  <a:gd name="T1" fmla="*/ 594783 h 594783"/>
                  <a:gd name="T2" fmla="*/ 2108200 w 4229100"/>
                  <a:gd name="T3" fmla="*/ 10583 h 594783"/>
                  <a:gd name="T4" fmla="*/ 4229100 w 4229100"/>
                  <a:gd name="T5" fmla="*/ 531283 h 594783"/>
                  <a:gd name="T6" fmla="*/ 4229100 w 4229100"/>
                  <a:gd name="T7" fmla="*/ 531283 h 5947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29100"/>
                  <a:gd name="T13" fmla="*/ 0 h 594783"/>
                  <a:gd name="T14" fmla="*/ 4229100 w 4229100"/>
                  <a:gd name="T15" fmla="*/ 594783 h 5947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29100" h="594783">
                    <a:moveTo>
                      <a:pt x="0" y="594783"/>
                    </a:moveTo>
                    <a:cubicBezTo>
                      <a:pt x="701675" y="307974"/>
                      <a:pt x="1403350" y="21166"/>
                      <a:pt x="2108200" y="10583"/>
                    </a:cubicBezTo>
                    <a:cubicBezTo>
                      <a:pt x="2813050" y="0"/>
                      <a:pt x="4229100" y="531283"/>
                      <a:pt x="4229100" y="531283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41359" name="Straight Connector 40"/>
              <p:cNvCxnSpPr>
                <a:cxnSpLocks noChangeShapeType="1"/>
                <a:stCxn id="141357" idx="0"/>
                <a:endCxn id="141358" idx="0"/>
              </p:cNvCxnSpPr>
              <p:nvPr/>
            </p:nvCxnSpPr>
            <p:spPr bwMode="auto">
              <a:xfrm>
                <a:off x="2171700" y="2628900"/>
                <a:ext cx="546100" cy="48048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1360" name="Straight Connector 42"/>
              <p:cNvCxnSpPr>
                <a:cxnSpLocks noChangeShapeType="1"/>
                <a:stCxn id="141357" idx="2"/>
                <a:endCxn id="141358" idx="2"/>
              </p:cNvCxnSpPr>
              <p:nvPr/>
            </p:nvCxnSpPr>
            <p:spPr bwMode="auto">
              <a:xfrm flipH="1">
                <a:off x="6946900" y="2552700"/>
                <a:ext cx="520700" cy="49318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41340" name="Freeform 43"/>
            <p:cNvSpPr>
              <a:spLocks noChangeArrowheads="1"/>
            </p:cNvSpPr>
            <p:nvPr/>
          </p:nvSpPr>
          <p:spPr bwMode="auto">
            <a:xfrm>
              <a:off x="2308860" y="1870234"/>
              <a:ext cx="3977640" cy="667226"/>
            </a:xfrm>
            <a:custGeom>
              <a:avLst/>
              <a:gdLst>
                <a:gd name="T0" fmla="*/ 0 w 4318000"/>
                <a:gd name="T1" fmla="*/ 740833 h 664633"/>
                <a:gd name="T2" fmla="*/ 2105809 w 4318000"/>
                <a:gd name="T3" fmla="*/ 18874 h 664633"/>
                <a:gd name="T4" fmla="*/ 4419600 w 4318000"/>
                <a:gd name="T5" fmla="*/ 627585 h 664633"/>
                <a:gd name="T6" fmla="*/ 0 60000 65536"/>
                <a:gd name="T7" fmla="*/ 0 60000 65536"/>
                <a:gd name="T8" fmla="*/ 0 60000 65536"/>
                <a:gd name="T9" fmla="*/ 0 w 4318000"/>
                <a:gd name="T10" fmla="*/ 0 h 664633"/>
                <a:gd name="T11" fmla="*/ 4318000 w 4318000"/>
                <a:gd name="T12" fmla="*/ 664633 h 6646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8000" h="664633">
                  <a:moveTo>
                    <a:pt x="0" y="664633"/>
                  </a:moveTo>
                  <a:cubicBezTo>
                    <a:pt x="668866" y="349249"/>
                    <a:pt x="1337733" y="33866"/>
                    <a:pt x="2057400" y="16933"/>
                  </a:cubicBezTo>
                  <a:cubicBezTo>
                    <a:pt x="2777067" y="0"/>
                    <a:pt x="4318000" y="563033"/>
                    <a:pt x="4318000" y="563033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2296" tIns="41148" rIns="82296" bIns="41148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141341" name="Straight Connector 45"/>
            <p:cNvCxnSpPr>
              <a:cxnSpLocks noChangeShapeType="1"/>
            </p:cNvCxnSpPr>
            <p:nvPr/>
          </p:nvCxnSpPr>
          <p:spPr bwMode="auto">
            <a:xfrm rot="5400000">
              <a:off x="4126231" y="1815941"/>
              <a:ext cx="342900" cy="285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1342" name="Straight Connector 46"/>
            <p:cNvCxnSpPr>
              <a:cxnSpLocks noChangeShapeType="1"/>
            </p:cNvCxnSpPr>
            <p:nvPr/>
          </p:nvCxnSpPr>
          <p:spPr bwMode="auto">
            <a:xfrm rot="5400000">
              <a:off x="4639866" y="1919526"/>
              <a:ext cx="137160" cy="14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1343" name="Straight Connector 49"/>
            <p:cNvCxnSpPr>
              <a:cxnSpLocks noChangeShapeType="1"/>
            </p:cNvCxnSpPr>
            <p:nvPr/>
          </p:nvCxnSpPr>
          <p:spPr bwMode="auto">
            <a:xfrm rot="5400000">
              <a:off x="5051346" y="1988106"/>
              <a:ext cx="137160" cy="14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1344" name="Straight Connector 50"/>
            <p:cNvCxnSpPr>
              <a:cxnSpLocks noChangeShapeType="1"/>
            </p:cNvCxnSpPr>
            <p:nvPr/>
          </p:nvCxnSpPr>
          <p:spPr bwMode="auto">
            <a:xfrm rot="5400000">
              <a:off x="5462826" y="2125266"/>
              <a:ext cx="137160" cy="14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1345" name="Straight Connector 51"/>
            <p:cNvCxnSpPr>
              <a:cxnSpLocks noChangeShapeType="1"/>
            </p:cNvCxnSpPr>
            <p:nvPr/>
          </p:nvCxnSpPr>
          <p:spPr bwMode="auto">
            <a:xfrm rot="5400000">
              <a:off x="5874306" y="2262426"/>
              <a:ext cx="137160" cy="14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1346" name="Straight Connector 52"/>
            <p:cNvCxnSpPr>
              <a:cxnSpLocks noChangeShapeType="1"/>
            </p:cNvCxnSpPr>
            <p:nvPr/>
          </p:nvCxnSpPr>
          <p:spPr bwMode="auto">
            <a:xfrm rot="5400000">
              <a:off x="6285786" y="2468166"/>
              <a:ext cx="137160" cy="14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141347" name="Group 63"/>
            <p:cNvGrpSpPr>
              <a:grpSpLocks/>
            </p:cNvGrpSpPr>
            <p:nvPr/>
          </p:nvGrpSpPr>
          <p:grpSpPr bwMode="auto">
            <a:xfrm rot="21378252" flipH="1">
              <a:off x="2258855" y="1904524"/>
              <a:ext cx="1647348" cy="617220"/>
              <a:chOff x="5383212" y="2209800"/>
              <a:chExt cx="1830388" cy="685800"/>
            </a:xfrm>
          </p:grpSpPr>
          <p:cxnSp>
            <p:nvCxnSpPr>
              <p:cNvPr id="141352" name="Straight Connector 58"/>
              <p:cNvCxnSpPr>
                <a:cxnSpLocks noChangeShapeType="1"/>
              </p:cNvCxnSpPr>
              <p:nvPr/>
            </p:nvCxnSpPr>
            <p:spPr bwMode="auto">
              <a:xfrm rot="5400000">
                <a:off x="5307806" y="2285206"/>
                <a:ext cx="152400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1353" name="Straight Connector 59"/>
              <p:cNvCxnSpPr>
                <a:cxnSpLocks noChangeShapeType="1"/>
              </p:cNvCxnSpPr>
              <p:nvPr/>
            </p:nvCxnSpPr>
            <p:spPr bwMode="auto">
              <a:xfrm rot="5400000">
                <a:off x="5765006" y="2361406"/>
                <a:ext cx="152400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1354" name="Straight Connector 60"/>
              <p:cNvCxnSpPr>
                <a:cxnSpLocks noChangeShapeType="1"/>
              </p:cNvCxnSpPr>
              <p:nvPr/>
            </p:nvCxnSpPr>
            <p:spPr bwMode="auto">
              <a:xfrm rot="5400000">
                <a:off x="6222206" y="2513806"/>
                <a:ext cx="152400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1355" name="Straight Connector 61"/>
              <p:cNvCxnSpPr>
                <a:cxnSpLocks noChangeShapeType="1"/>
              </p:cNvCxnSpPr>
              <p:nvPr/>
            </p:nvCxnSpPr>
            <p:spPr bwMode="auto">
              <a:xfrm rot="5400000">
                <a:off x="6679406" y="2666206"/>
                <a:ext cx="152400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1356" name="Straight Connector 62"/>
              <p:cNvCxnSpPr>
                <a:cxnSpLocks noChangeShapeType="1"/>
              </p:cNvCxnSpPr>
              <p:nvPr/>
            </p:nvCxnSpPr>
            <p:spPr bwMode="auto">
              <a:xfrm rot="5400000">
                <a:off x="7136606" y="2818606"/>
                <a:ext cx="152400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41348" name="TextBox 65"/>
            <p:cNvSpPr txBox="1">
              <a:spLocks noChangeArrowheads="1"/>
            </p:cNvSpPr>
            <p:nvPr/>
          </p:nvSpPr>
          <p:spPr bwMode="auto">
            <a:xfrm>
              <a:off x="4160520" y="1903095"/>
              <a:ext cx="281464" cy="360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296" tIns="41148" rIns="82296" bIns="41148"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800"/>
                <a:t>0</a:t>
              </a:r>
            </a:p>
          </p:txBody>
        </p:sp>
        <p:sp>
          <p:nvSpPr>
            <p:cNvPr id="141349" name="TextBox 67"/>
            <p:cNvSpPr txBox="1">
              <a:spLocks noChangeArrowheads="1"/>
            </p:cNvSpPr>
            <p:nvPr/>
          </p:nvSpPr>
          <p:spPr bwMode="auto">
            <a:xfrm>
              <a:off x="6210777" y="2520315"/>
              <a:ext cx="281463" cy="360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296" tIns="41148" rIns="82296" bIns="41148"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800"/>
                <a:t>5</a:t>
              </a:r>
            </a:p>
          </p:txBody>
        </p:sp>
        <p:sp>
          <p:nvSpPr>
            <p:cNvPr id="141350" name="TextBox 68"/>
            <p:cNvSpPr txBox="1">
              <a:spLocks noChangeArrowheads="1"/>
            </p:cNvSpPr>
            <p:nvPr/>
          </p:nvSpPr>
          <p:spPr bwMode="auto">
            <a:xfrm>
              <a:off x="2171700" y="2588895"/>
              <a:ext cx="281464" cy="360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296" tIns="41148" rIns="82296" bIns="41148"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800"/>
                <a:t>5</a:t>
              </a:r>
            </a:p>
          </p:txBody>
        </p:sp>
      </p:grpSp>
      <p:graphicFrame>
        <p:nvGraphicFramePr>
          <p:cNvPr id="1413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145219"/>
              </p:ext>
            </p:extLst>
          </p:nvPr>
        </p:nvGraphicFramePr>
        <p:xfrm>
          <a:off x="3306238" y="4143217"/>
          <a:ext cx="134778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132" name="Equation" r:id="rId3" imgW="838200" imgH="228600" progId="Equation.DSMT4">
                  <p:embed/>
                </p:oleObj>
              </mc:Choice>
              <mc:Fallback>
                <p:oleObj name="Equation" r:id="rId3" imgW="838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6238" y="4143217"/>
                        <a:ext cx="134778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28.)</a:t>
            </a:r>
          </a:p>
        </p:txBody>
      </p:sp>
      <p:sp>
        <p:nvSpPr>
          <p:cNvPr id="55" name="Text Box 5"/>
          <p:cNvSpPr txBox="1">
            <a:spLocks/>
          </p:cNvSpPr>
          <p:nvPr/>
        </p:nvSpPr>
        <p:spPr bwMode="auto">
          <a:xfrm>
            <a:off x="296546" y="1819418"/>
            <a:ext cx="4300854" cy="162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dirty="0">
                <a:latin typeface="Times New Roman"/>
                <a:cs typeface="Times New Roman"/>
              </a:rPr>
              <a:t>If you put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pinned coil in a magnetic field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attach a spring </a:t>
            </a:r>
            <a:r>
              <a:rPr lang="en-US" sz="2000" dirty="0">
                <a:latin typeface="Times New Roman"/>
                <a:cs typeface="Times New Roman"/>
              </a:rPr>
              <a:t>to it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to provide </a:t>
            </a:r>
            <a:r>
              <a:rPr lang="en-US" sz="2000" dirty="0">
                <a:latin typeface="Times New Roman"/>
                <a:cs typeface="Times New Roman"/>
              </a:rPr>
              <a:t>a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restoring torque</a:t>
            </a:r>
            <a:r>
              <a:rPr lang="en-US" sz="2000" dirty="0">
                <a:latin typeface="Times New Roman"/>
                <a:cs typeface="Times New Roman"/>
              </a:rPr>
              <a:t>, then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attach a pointer hung over a scale</a:t>
            </a:r>
            <a:r>
              <a:rPr lang="en-US" sz="2000" dirty="0">
                <a:latin typeface="Times New Roman"/>
                <a:cs typeface="Times New Roman"/>
              </a:rPr>
              <a:t>, you have 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makings of a meter</a:t>
            </a:r>
            <a:r>
              <a:rPr lang="en-US" sz="2000" dirty="0">
                <a:latin typeface="Times New Roman"/>
                <a:cs typeface="Times New Roman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6660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360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29.)</a:t>
            </a: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40046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Apple Chancery"/>
                <a:cs typeface="Apple Chancery"/>
              </a:rPr>
              <a:t>Sources of Magnetic Fields</a:t>
            </a:r>
            <a:endParaRPr lang="en-US" sz="2800" dirty="0">
              <a:solidFill>
                <a:srgbClr val="0000FF"/>
              </a:solidFill>
              <a:latin typeface="Apple Chancery"/>
              <a:cs typeface="Apple Chancery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5000" y="6368127"/>
            <a:ext cx="387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pple Chancery"/>
                <a:cs typeface="Apple Chancery"/>
              </a:rPr>
              <a:t>Photo and info courtesy of Mr. White</a:t>
            </a:r>
          </a:p>
        </p:txBody>
      </p:sp>
      <p:pic>
        <p:nvPicPr>
          <p:cNvPr id="10" name="Picture 9" descr="solenoid_magnet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1" y="1303595"/>
            <a:ext cx="7112000" cy="492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6851" y="2088227"/>
            <a:ext cx="14541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/>
                <a:cs typeface="Times New Roman"/>
              </a:rPr>
              <a:t>Cern’s</a:t>
            </a:r>
            <a:r>
              <a:rPr lang="en-US" sz="1600" dirty="0">
                <a:latin typeface="Times New Roman"/>
                <a:cs typeface="Times New Roman"/>
              </a:rPr>
              <a:t> single-walled coil operates at 7600 amps and produces a 2.0 Tesla B-fld. </a:t>
            </a:r>
            <a:r>
              <a:rPr lang="en-US" sz="1600" dirty="0">
                <a:latin typeface="Times" charset="0"/>
                <a:ea typeface="ＭＳ Ｐゴシック" charset="0"/>
                <a:cs typeface="ＭＳ Ｐゴシック" charset="0"/>
                <a:hlinkClick r:id="rId3"/>
              </a:rPr>
              <a:t>http://atlas-magnet.web.cern.ch/atlas-magnet/info/project/ATLAS_Magnet_Leaflet-ds.pdf</a:t>
            </a:r>
            <a:endParaRPr lang="en-US" sz="1600" dirty="0">
              <a:latin typeface="Times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451723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67278" y="5219700"/>
            <a:ext cx="6798827" cy="448732"/>
            <a:chOff x="1367278" y="5219700"/>
            <a:chExt cx="6798827" cy="448732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 rot="16200000">
              <a:off x="4659801" y="2168477"/>
              <a:ext cx="207432" cy="6792477"/>
            </a:xfrm>
            <a:prstGeom prst="rect">
              <a:avLst/>
            </a:prstGeom>
            <a:gradFill flip="none" rotWithShape="1">
              <a:gsLst>
                <a:gs pos="23000">
                  <a:srgbClr val="3366FF">
                    <a:alpha val="57000"/>
                  </a:srgbClr>
                </a:gs>
                <a:gs pos="100000">
                  <a:srgbClr val="FFFFFF">
                    <a:alpha val="57000"/>
                  </a:srgb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 rot="5400000" flipV="1">
              <a:off x="4655566" y="1937762"/>
              <a:ext cx="228602" cy="6792477"/>
            </a:xfrm>
            <a:prstGeom prst="rect">
              <a:avLst/>
            </a:prstGeom>
            <a:gradFill flip="none" rotWithShape="1">
              <a:gsLst>
                <a:gs pos="23000">
                  <a:srgbClr val="3366FF">
                    <a:alpha val="57000"/>
                  </a:srgbClr>
                </a:gs>
                <a:gs pos="100000">
                  <a:srgbClr val="FFFFFF">
                    <a:alpha val="57000"/>
                  </a:srgb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1373628" y="5226050"/>
            <a:ext cx="679247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76650" y="1820515"/>
            <a:ext cx="8624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--With this in mind,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consider a wire </a:t>
            </a:r>
            <a:r>
              <a:rPr lang="en-US" sz="2000" dirty="0">
                <a:latin typeface="Times New Roman"/>
                <a:cs typeface="Times New Roman"/>
              </a:rPr>
              <a:t>with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conventional current flowing through it </a:t>
            </a:r>
            <a:r>
              <a:rPr lang="en-US" sz="2000" dirty="0">
                <a:latin typeface="Times New Roman"/>
                <a:cs typeface="Times New Roman"/>
              </a:rPr>
              <a:t>(i.e., assume positive charge flow).  If you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fire a positive charge opposite the direction of current flow</a:t>
            </a:r>
            <a:r>
              <a:rPr lang="en-US" sz="2000" dirty="0">
                <a:latin typeface="Times New Roman"/>
                <a:cs typeface="Times New Roman"/>
              </a:rPr>
              <a:t>, an interesting thing is observed.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1607" y="2423368"/>
            <a:ext cx="8624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                                                                                    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charge</a:t>
            </a:r>
            <a:r>
              <a:rPr lang="en-US" sz="2000" dirty="0">
                <a:latin typeface="Times New Roman"/>
                <a:cs typeface="Times New Roman"/>
              </a:rPr>
              <a:t> will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feel a force </a:t>
            </a:r>
            <a:r>
              <a:rPr lang="en-US" sz="2000" dirty="0">
                <a:latin typeface="Times New Roman"/>
                <a:cs typeface="Times New Roman"/>
              </a:rPr>
              <a:t>that motivates it to veer away from the wire.  So what’</a:t>
            </a:r>
            <a:r>
              <a:rPr lang="en-US" altLang="ja-JP" sz="2000" dirty="0">
                <a:latin typeface="Times New Roman"/>
                <a:cs typeface="Times New Roman"/>
              </a:rPr>
              <a:t>s going on?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18973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3.)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63786" y="321233"/>
            <a:ext cx="8761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--One of the stranger </a:t>
            </a:r>
            <a:r>
              <a:rPr lang="en-US" sz="2000" dirty="0">
                <a:latin typeface="Times New Roman"/>
                <a:cs typeface="Times New Roman"/>
              </a:rPr>
              <a:t>characteristics of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Special Relativity </a:t>
            </a:r>
            <a:r>
              <a:rPr lang="en-US" sz="2000" dirty="0">
                <a:latin typeface="Times New Roman"/>
                <a:cs typeface="Times New Roman"/>
              </a:rPr>
              <a:t>is that if you have an object that is approaching at relativistic speeds, it will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length contract</a:t>
            </a:r>
            <a:r>
              <a:rPr lang="en-US" sz="2000" dirty="0">
                <a:latin typeface="Times New Roman"/>
                <a:cs typeface="Times New Roman"/>
              </a:rPr>
              <a:t>.  And, in fact, this length contraction phenomenon will occur even at classical speeds (though observing it at classical speeds is difficult).</a:t>
            </a:r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3048000" y="4686300"/>
            <a:ext cx="152400" cy="152400"/>
          </a:xfrm>
          <a:prstGeom prst="ellipse">
            <a:avLst/>
          </a:prstGeom>
          <a:solidFill>
            <a:srgbClr val="FF121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3276600" y="47625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9"/>
          <p:cNvSpPr>
            <a:spLocks/>
          </p:cNvSpPr>
          <p:nvPr/>
        </p:nvSpPr>
        <p:spPr bwMode="auto">
          <a:xfrm>
            <a:off x="3276600" y="3467100"/>
            <a:ext cx="1066800" cy="1308100"/>
          </a:xfrm>
          <a:custGeom>
            <a:avLst/>
            <a:gdLst>
              <a:gd name="T0" fmla="*/ 0 w 672"/>
              <a:gd name="T1" fmla="*/ 2056447500 h 824"/>
              <a:gd name="T2" fmla="*/ 362902500 w 672"/>
              <a:gd name="T3" fmla="*/ 2056447500 h 824"/>
              <a:gd name="T4" fmla="*/ 846772500 w 672"/>
              <a:gd name="T5" fmla="*/ 1935480000 h 824"/>
              <a:gd name="T6" fmla="*/ 1209675000 w 672"/>
              <a:gd name="T7" fmla="*/ 1693545000 h 824"/>
              <a:gd name="T8" fmla="*/ 1451610000 w 672"/>
              <a:gd name="T9" fmla="*/ 1330642500 h 824"/>
              <a:gd name="T10" fmla="*/ 1572577500 w 672"/>
              <a:gd name="T11" fmla="*/ 846772500 h 824"/>
              <a:gd name="T12" fmla="*/ 1693545000 w 672"/>
              <a:gd name="T13" fmla="*/ 0 h 8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2"/>
              <a:gd name="T22" fmla="*/ 0 h 824"/>
              <a:gd name="T23" fmla="*/ 672 w 672"/>
              <a:gd name="T24" fmla="*/ 824 h 8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2" h="824">
                <a:moveTo>
                  <a:pt x="0" y="816"/>
                </a:moveTo>
                <a:cubicBezTo>
                  <a:pt x="44" y="820"/>
                  <a:pt x="88" y="824"/>
                  <a:pt x="144" y="816"/>
                </a:cubicBezTo>
                <a:cubicBezTo>
                  <a:pt x="200" y="808"/>
                  <a:pt x="280" y="792"/>
                  <a:pt x="336" y="768"/>
                </a:cubicBezTo>
                <a:cubicBezTo>
                  <a:pt x="392" y="744"/>
                  <a:pt x="440" y="712"/>
                  <a:pt x="480" y="672"/>
                </a:cubicBezTo>
                <a:cubicBezTo>
                  <a:pt x="520" y="632"/>
                  <a:pt x="552" y="584"/>
                  <a:pt x="576" y="528"/>
                </a:cubicBezTo>
                <a:cubicBezTo>
                  <a:pt x="600" y="472"/>
                  <a:pt x="608" y="424"/>
                  <a:pt x="624" y="336"/>
                </a:cubicBezTo>
                <a:cubicBezTo>
                  <a:pt x="640" y="248"/>
                  <a:pt x="664" y="56"/>
                  <a:pt x="672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371850" y="3810000"/>
            <a:ext cx="895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path taken</a:t>
            </a: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191512"/>
              </p:ext>
            </p:extLst>
          </p:nvPr>
        </p:nvGraphicFramePr>
        <p:xfrm>
          <a:off x="2743200" y="4305300"/>
          <a:ext cx="3571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551" name="Equation" r:id="rId4" imgW="190500" imgH="203200" progId="Equation.DSMT4">
                  <p:embed/>
                </p:oleObj>
              </mc:Choice>
              <mc:Fallback>
                <p:oleObj name="Equation" r:id="rId4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305300"/>
                        <a:ext cx="3571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579923"/>
              </p:ext>
            </p:extLst>
          </p:nvPr>
        </p:nvGraphicFramePr>
        <p:xfrm>
          <a:off x="3810000" y="4686300"/>
          <a:ext cx="3333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552" name="Equation" r:id="rId6" imgW="177800" imgH="228600" progId="Equation.DSMT4">
                  <p:embed/>
                </p:oleObj>
              </mc:Choice>
              <mc:Fallback>
                <p:oleObj name="Equation" r:id="rId6" imgW="177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686300"/>
                        <a:ext cx="3333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359779"/>
              </p:ext>
            </p:extLst>
          </p:nvPr>
        </p:nvGraphicFramePr>
        <p:xfrm>
          <a:off x="5925344" y="5651500"/>
          <a:ext cx="166688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553" name="Equation" r:id="rId8" imgW="88900" imgH="165100" progId="Equation.DSMT4">
                  <p:embed/>
                </p:oleObj>
              </mc:Choice>
              <mc:Fallback>
                <p:oleObj name="Equation" r:id="rId8" imgW="88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5344" y="5651500"/>
                        <a:ext cx="166688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5181600" y="5448300"/>
            <a:ext cx="1600200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360928" y="5668432"/>
            <a:ext cx="679247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17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0" grpId="0"/>
      <p:bldP spid="13" grpId="0" animBg="1"/>
      <p:bldP spid="14" grpId="0" animBg="1"/>
      <p:bldP spid="16" grpId="0" animBg="1"/>
      <p:bldP spid="17" grpId="0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val 101"/>
          <p:cNvSpPr/>
          <p:nvPr/>
        </p:nvSpPr>
        <p:spPr>
          <a:xfrm>
            <a:off x="6760018" y="5621333"/>
            <a:ext cx="395439" cy="395439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333467" y="939800"/>
            <a:ext cx="851843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In 1820, Hans Christian </a:t>
            </a:r>
            <a:r>
              <a:rPr lang="en-US" sz="2000" dirty="0" err="1">
                <a:solidFill>
                  <a:srgbClr val="FF0000"/>
                </a:solidFill>
                <a:latin typeface="Apple Chancery"/>
                <a:cs typeface="Apple Chancery"/>
              </a:rPr>
              <a:t>Oersted</a:t>
            </a: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, </a:t>
            </a:r>
            <a:r>
              <a:rPr lang="en-US" sz="2000" dirty="0">
                <a:latin typeface="Times New Roman"/>
                <a:cs typeface="Times New Roman"/>
              </a:rPr>
              <a:t>observed that a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compass</a:t>
            </a:r>
            <a:r>
              <a:rPr lang="en-US" sz="2000" dirty="0">
                <a:latin typeface="Times New Roman"/>
                <a:cs typeface="Times New Roman"/>
              </a:rPr>
              <a:t> near a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current-carrying wire </a:t>
            </a:r>
            <a:r>
              <a:rPr lang="en-US" sz="2000" dirty="0">
                <a:latin typeface="Times New Roman"/>
                <a:cs typeface="Times New Roman"/>
              </a:rPr>
              <a:t>will react.  Conclusions: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flds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are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produced by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charge in motion</a:t>
            </a:r>
            <a:r>
              <a:rPr lang="en-US" sz="2000" i="1" dirty="0">
                <a:latin typeface="Times New Roman"/>
                <a:cs typeface="Times New Roman"/>
              </a:rPr>
              <a:t>,</a:t>
            </a:r>
            <a:r>
              <a:rPr lang="en-US" sz="2000" dirty="0">
                <a:latin typeface="Times New Roman"/>
                <a:cs typeface="Times New Roman"/>
              </a:rPr>
              <a:t> and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flds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circle around current carrying wires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34833" y="1049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B-</a:t>
            </a:r>
            <a:r>
              <a:rPr lang="en-US" sz="4000" dirty="0" err="1">
                <a:solidFill>
                  <a:srgbClr val="FF0000"/>
                </a:solidFill>
                <a:latin typeface="Apple Chancery"/>
                <a:cs typeface="Apple Chancery"/>
              </a:rPr>
              <a:t>flds</a:t>
            </a:r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 Produced by Charge in Motion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30.)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33467" y="2126090"/>
            <a:ext cx="47211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The sense of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circulation </a:t>
            </a:r>
            <a:r>
              <a:rPr lang="en-US" sz="2000" dirty="0">
                <a:latin typeface="Times New Roman"/>
                <a:cs typeface="Times New Roman"/>
              </a:rPr>
              <a:t>can be deduced using what I call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the right-thumb rule</a:t>
            </a:r>
            <a:r>
              <a:rPr lang="en-US" sz="2000" i="1" dirty="0">
                <a:latin typeface="Times New Roman"/>
                <a:cs typeface="Times New Roman"/>
              </a:rPr>
              <a:t>:</a:t>
            </a:r>
            <a:r>
              <a:rPr lang="en-US" sz="2000" dirty="0">
                <a:latin typeface="Times New Roman"/>
                <a:cs typeface="Times New Roman"/>
              </a:rPr>
              <a:t>  </a:t>
            </a:r>
          </a:p>
        </p:txBody>
      </p:sp>
      <p:sp>
        <p:nvSpPr>
          <p:cNvPr id="62" name="Text Box 2"/>
          <p:cNvSpPr txBox="1">
            <a:spLocks noChangeArrowheads="1"/>
          </p:cNvSpPr>
          <p:nvPr/>
        </p:nvSpPr>
        <p:spPr bwMode="auto">
          <a:xfrm>
            <a:off x="4797299" y="4992170"/>
            <a:ext cx="12927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Apple Chancery"/>
                <a:cs typeface="Apple Chancery"/>
              </a:rPr>
              <a:t>from above</a:t>
            </a:r>
            <a:endParaRPr lang="en-US" sz="16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2649435" y="4521660"/>
            <a:ext cx="16683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Apple Chancery"/>
                <a:cs typeface="Apple Chancery"/>
              </a:rPr>
              <a:t>B-</a:t>
            </a:r>
            <a:r>
              <a:rPr lang="en-US" sz="1600" dirty="0" err="1">
                <a:solidFill>
                  <a:srgbClr val="FF0000"/>
                </a:solidFill>
                <a:latin typeface="Apple Chancery"/>
                <a:cs typeface="Apple Chancery"/>
              </a:rPr>
              <a:t>fld</a:t>
            </a:r>
            <a:r>
              <a:rPr lang="en-US" sz="1600" dirty="0">
                <a:solidFill>
                  <a:srgbClr val="FF0000"/>
                </a:solidFill>
                <a:latin typeface="Apple Chancery"/>
                <a:cs typeface="Apple Chancery"/>
              </a:rPr>
              <a:t> into page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523967" y="2924919"/>
            <a:ext cx="472113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Apple Chancery"/>
                <a:cs typeface="Apple Chancery"/>
              </a:rPr>
              <a:t>Grasp the wire </a:t>
            </a:r>
            <a:r>
              <a:rPr lang="en-US" sz="2000" dirty="0">
                <a:latin typeface="Times New Roman"/>
                <a:cs typeface="Times New Roman"/>
              </a:rPr>
              <a:t>with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right hand </a:t>
            </a:r>
            <a:r>
              <a:rPr lang="en-US" sz="2000" dirty="0">
                <a:latin typeface="Times New Roman"/>
                <a:cs typeface="Times New Roman"/>
              </a:rPr>
              <a:t>with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thumb in the direction of current</a:t>
            </a:r>
            <a:r>
              <a:rPr lang="en-US" sz="2000" dirty="0">
                <a:latin typeface="Times New Roman"/>
                <a:cs typeface="Times New Roman"/>
              </a:rPr>
              <a:t>.  Your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fingers will curl </a:t>
            </a:r>
            <a:r>
              <a:rPr lang="en-US" sz="2000" dirty="0">
                <a:latin typeface="Times New Roman"/>
                <a:cs typeface="Times New Roman"/>
              </a:rPr>
              <a:t>in the direction of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B-fld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71" name="Picture 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1955918"/>
            <a:ext cx="3505200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 Box 2"/>
          <p:cNvSpPr txBox="1">
            <a:spLocks noChangeArrowheads="1"/>
          </p:cNvSpPr>
          <p:nvPr/>
        </p:nvSpPr>
        <p:spPr bwMode="auto">
          <a:xfrm>
            <a:off x="6642100" y="4545131"/>
            <a:ext cx="25019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</a:rPr>
              <a:t>photo courtesy of Mr. White</a:t>
            </a:r>
          </a:p>
        </p:txBody>
      </p:sp>
      <p:sp>
        <p:nvSpPr>
          <p:cNvPr id="74" name="Text Box 2"/>
          <p:cNvSpPr txBox="1">
            <a:spLocks noChangeArrowheads="1"/>
          </p:cNvSpPr>
          <p:nvPr/>
        </p:nvSpPr>
        <p:spPr bwMode="auto">
          <a:xfrm>
            <a:off x="333467" y="4453523"/>
            <a:ext cx="12927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Apple Chancery"/>
                <a:cs typeface="Apple Chancery"/>
              </a:rPr>
              <a:t>from side</a:t>
            </a:r>
            <a:endParaRPr lang="en-US" sz="16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2649435" y="5452186"/>
            <a:ext cx="16683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Apple Chancery"/>
                <a:cs typeface="Apple Chancery"/>
              </a:rPr>
              <a:t>B-</a:t>
            </a:r>
            <a:r>
              <a:rPr lang="en-US" sz="1600" dirty="0" err="1">
                <a:solidFill>
                  <a:srgbClr val="FF0000"/>
                </a:solidFill>
                <a:latin typeface="Apple Chancery"/>
                <a:cs typeface="Apple Chancery"/>
              </a:rPr>
              <a:t>fld</a:t>
            </a:r>
            <a:r>
              <a:rPr lang="en-US" sz="1600" dirty="0">
                <a:solidFill>
                  <a:srgbClr val="FF0000"/>
                </a:solidFill>
                <a:latin typeface="Apple Chancery"/>
                <a:cs typeface="Apple Chancery"/>
              </a:rPr>
              <a:t> out of page</a:t>
            </a:r>
            <a:endParaRPr lang="en-US" sz="1600" dirty="0">
              <a:latin typeface="Times New Roman"/>
              <a:cs typeface="Times New Roman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2376310" y="4724400"/>
            <a:ext cx="210944" cy="210944"/>
            <a:chOff x="2436013" y="5093770"/>
            <a:chExt cx="210944" cy="210944"/>
          </a:xfrm>
        </p:grpSpPr>
        <p:sp>
          <p:nvSpPr>
            <p:cNvPr id="76" name="Oval 75"/>
            <p:cNvSpPr/>
            <p:nvPr/>
          </p:nvSpPr>
          <p:spPr>
            <a:xfrm>
              <a:off x="2436013" y="5093770"/>
              <a:ext cx="210944" cy="210944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>
              <a:stCxn id="76" idx="1"/>
              <a:endCxn id="76" idx="5"/>
            </p:cNvCxnSpPr>
            <p:nvPr/>
          </p:nvCxnSpPr>
          <p:spPr>
            <a:xfrm>
              <a:off x="2466905" y="5124662"/>
              <a:ext cx="149160" cy="14916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2466905" y="5127902"/>
              <a:ext cx="149160" cy="14916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2376310" y="5448314"/>
            <a:ext cx="210944" cy="210944"/>
            <a:chOff x="2436013" y="5792284"/>
            <a:chExt cx="210944" cy="210944"/>
          </a:xfrm>
        </p:grpSpPr>
        <p:graphicFrame>
          <p:nvGraphicFramePr>
            <p:cNvPr id="84" name="Object 83"/>
            <p:cNvGraphicFramePr>
              <a:graphicFrameLocks noChangeAspect="1"/>
            </p:cNvGraphicFramePr>
            <p:nvPr/>
          </p:nvGraphicFramePr>
          <p:xfrm>
            <a:off x="2482780" y="5825270"/>
            <a:ext cx="127325" cy="164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6749" name="Equation" r:id="rId5" imgW="88900" imgH="114300" progId="Equation.DSMT4">
                    <p:embed/>
                  </p:oleObj>
                </mc:Choice>
                <mc:Fallback>
                  <p:oleObj name="Equation" r:id="rId5" imgW="88900" imgH="114300" progId="Equation.DSMT4">
                    <p:embed/>
                    <p:pic>
                      <p:nvPicPr>
                        <p:cNvPr id="84" name="Object 83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482780" y="5825270"/>
                          <a:ext cx="127325" cy="1645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9" name="Oval 78"/>
            <p:cNvSpPr/>
            <p:nvPr/>
          </p:nvSpPr>
          <p:spPr>
            <a:xfrm>
              <a:off x="2436013" y="5792284"/>
              <a:ext cx="210944" cy="210944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Oval 85"/>
          <p:cNvSpPr/>
          <p:nvPr/>
        </p:nvSpPr>
        <p:spPr>
          <a:xfrm>
            <a:off x="6426200" y="5284780"/>
            <a:ext cx="1059457" cy="1059457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0" name="Object 89"/>
          <p:cNvGraphicFramePr>
            <a:graphicFrameLocks noChangeAspect="1"/>
          </p:cNvGraphicFramePr>
          <p:nvPr/>
        </p:nvGraphicFramePr>
        <p:xfrm>
          <a:off x="6864106" y="5709135"/>
          <a:ext cx="203444" cy="262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750" name="Equation" r:id="rId7" imgW="88900" imgH="114300" progId="Equation.DSMT4">
                  <p:embed/>
                </p:oleObj>
              </mc:Choice>
              <mc:Fallback>
                <p:oleObj name="Equation" r:id="rId7" imgW="88900" imgH="114300" progId="Equation.DSMT4">
                  <p:embed/>
                  <p:pic>
                    <p:nvPicPr>
                      <p:cNvPr id="90" name="Object 8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64106" y="5709135"/>
                        <a:ext cx="203444" cy="262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Text Box 2"/>
          <p:cNvSpPr txBox="1">
            <a:spLocks noChangeArrowheads="1"/>
          </p:cNvSpPr>
          <p:nvPr/>
        </p:nvSpPr>
        <p:spPr bwMode="auto">
          <a:xfrm>
            <a:off x="7098237" y="5681393"/>
            <a:ext cx="2523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rgbClr val="FF0000"/>
                </a:solidFill>
                <a:latin typeface="Apple Chancery"/>
                <a:cs typeface="Apple Chancery"/>
              </a:rPr>
              <a:t>i</a:t>
            </a:r>
            <a:endParaRPr lang="en-US" sz="1600" dirty="0">
              <a:latin typeface="Times New Roman"/>
              <a:cs typeface="Times New Roman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5214462" y="5709711"/>
            <a:ext cx="1176106" cy="567154"/>
            <a:chOff x="5214462" y="5709711"/>
            <a:chExt cx="1176106" cy="567154"/>
          </a:xfrm>
        </p:grpSpPr>
        <p:sp>
          <p:nvSpPr>
            <p:cNvPr id="87" name="Text Box 2"/>
            <p:cNvSpPr txBox="1">
              <a:spLocks noChangeArrowheads="1"/>
            </p:cNvSpPr>
            <p:nvPr/>
          </p:nvSpPr>
          <p:spPr bwMode="auto">
            <a:xfrm>
              <a:off x="5214462" y="5709711"/>
              <a:ext cx="11761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indent="4763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FF0000"/>
                  </a:solidFill>
                  <a:latin typeface="Apple Chancery"/>
                  <a:cs typeface="Apple Chancery"/>
                </a:rPr>
                <a:t>current out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93" name="Text Box 2"/>
            <p:cNvSpPr txBox="1">
              <a:spLocks noChangeArrowheads="1"/>
            </p:cNvSpPr>
            <p:nvPr/>
          </p:nvSpPr>
          <p:spPr bwMode="auto">
            <a:xfrm>
              <a:off x="5404962" y="5938311"/>
              <a:ext cx="8180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indent="4763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FF0000"/>
                  </a:solidFill>
                  <a:latin typeface="Apple Chancery"/>
                  <a:cs typeface="Apple Chancery"/>
                </a:rPr>
                <a:t>of page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</p:grpSp>
      <p:cxnSp>
        <p:nvCxnSpPr>
          <p:cNvPr id="94" name="Straight Connector 93"/>
          <p:cNvCxnSpPr>
            <a:stCxn id="86" idx="6"/>
          </p:cNvCxnSpPr>
          <p:nvPr/>
        </p:nvCxnSpPr>
        <p:spPr>
          <a:xfrm flipH="1">
            <a:off x="7385050" y="5814509"/>
            <a:ext cx="100607" cy="160742"/>
          </a:xfrm>
          <a:prstGeom prst="line">
            <a:avLst/>
          </a:prstGeom>
          <a:ln w="190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7480300" y="5817684"/>
            <a:ext cx="53975" cy="160742"/>
          </a:xfrm>
          <a:prstGeom prst="line">
            <a:avLst/>
          </a:prstGeom>
          <a:ln w="190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>
            <a:off x="7534276" y="5514609"/>
            <a:ext cx="1609724" cy="586482"/>
            <a:chOff x="7534276" y="5514609"/>
            <a:chExt cx="1609724" cy="586482"/>
          </a:xfrm>
        </p:grpSpPr>
        <p:sp>
          <p:nvSpPr>
            <p:cNvPr id="99" name="Text Box 2"/>
            <p:cNvSpPr txBox="1">
              <a:spLocks noChangeArrowheads="1"/>
            </p:cNvSpPr>
            <p:nvPr/>
          </p:nvSpPr>
          <p:spPr bwMode="auto">
            <a:xfrm>
              <a:off x="7687539" y="5514609"/>
              <a:ext cx="123421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indent="4763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FF0000"/>
                  </a:solidFill>
                  <a:latin typeface="Apple Chancery"/>
                  <a:cs typeface="Apple Chancery"/>
                </a:rPr>
                <a:t>B-</a:t>
              </a:r>
              <a:r>
                <a:rPr lang="en-US" sz="1600" dirty="0" err="1">
                  <a:solidFill>
                    <a:srgbClr val="FF0000"/>
                  </a:solidFill>
                  <a:latin typeface="Apple Chancery"/>
                  <a:cs typeface="Apple Chancery"/>
                </a:rPr>
                <a:t>fld</a:t>
              </a:r>
              <a:r>
                <a:rPr lang="en-US" sz="1600" dirty="0">
                  <a:solidFill>
                    <a:srgbClr val="FF0000"/>
                  </a:solidFill>
                  <a:latin typeface="Apple Chancery"/>
                  <a:cs typeface="Apple Chancery"/>
                </a:rPr>
                <a:t> circles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101" name="Text Box 2"/>
            <p:cNvSpPr txBox="1">
              <a:spLocks noChangeArrowheads="1"/>
            </p:cNvSpPr>
            <p:nvPr/>
          </p:nvSpPr>
          <p:spPr bwMode="auto">
            <a:xfrm>
              <a:off x="7534276" y="5762537"/>
              <a:ext cx="16097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indent="4763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FF0000"/>
                  </a:solidFill>
                  <a:latin typeface="Apple Chancery"/>
                  <a:cs typeface="Apple Chancery"/>
                </a:rPr>
                <a:t>counterclockwise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</p:grpSp>
      <p:sp>
        <p:nvSpPr>
          <p:cNvPr id="98" name="Freeform 97"/>
          <p:cNvSpPr/>
          <p:nvPr/>
        </p:nvSpPr>
        <p:spPr>
          <a:xfrm>
            <a:off x="4406900" y="4622800"/>
            <a:ext cx="381000" cy="2006600"/>
          </a:xfrm>
          <a:custGeom>
            <a:avLst/>
            <a:gdLst>
              <a:gd name="connsiteX0" fmla="*/ 0 w 381000"/>
              <a:gd name="connsiteY0" fmla="*/ 0 h 2006600"/>
              <a:gd name="connsiteX1" fmla="*/ 12700 w 381000"/>
              <a:gd name="connsiteY1" fmla="*/ 342900 h 2006600"/>
              <a:gd name="connsiteX2" fmla="*/ 38100 w 381000"/>
              <a:gd name="connsiteY2" fmla="*/ 419100 h 2006600"/>
              <a:gd name="connsiteX3" fmla="*/ 88900 w 381000"/>
              <a:gd name="connsiteY3" fmla="*/ 533400 h 2006600"/>
              <a:gd name="connsiteX4" fmla="*/ 114300 w 381000"/>
              <a:gd name="connsiteY4" fmla="*/ 635000 h 2006600"/>
              <a:gd name="connsiteX5" fmla="*/ 127000 w 381000"/>
              <a:gd name="connsiteY5" fmla="*/ 1257300 h 2006600"/>
              <a:gd name="connsiteX6" fmla="*/ 165100 w 381000"/>
              <a:gd name="connsiteY6" fmla="*/ 1358900 h 2006600"/>
              <a:gd name="connsiteX7" fmla="*/ 203200 w 381000"/>
              <a:gd name="connsiteY7" fmla="*/ 1397000 h 2006600"/>
              <a:gd name="connsiteX8" fmla="*/ 241300 w 381000"/>
              <a:gd name="connsiteY8" fmla="*/ 1511300 h 2006600"/>
              <a:gd name="connsiteX9" fmla="*/ 254000 w 381000"/>
              <a:gd name="connsiteY9" fmla="*/ 1549400 h 2006600"/>
              <a:gd name="connsiteX10" fmla="*/ 279400 w 381000"/>
              <a:gd name="connsiteY10" fmla="*/ 1651000 h 2006600"/>
              <a:gd name="connsiteX11" fmla="*/ 292100 w 381000"/>
              <a:gd name="connsiteY11" fmla="*/ 1689100 h 2006600"/>
              <a:gd name="connsiteX12" fmla="*/ 317500 w 381000"/>
              <a:gd name="connsiteY12" fmla="*/ 1816100 h 2006600"/>
              <a:gd name="connsiteX13" fmla="*/ 355600 w 381000"/>
              <a:gd name="connsiteY13" fmla="*/ 1930400 h 2006600"/>
              <a:gd name="connsiteX14" fmla="*/ 368300 w 381000"/>
              <a:gd name="connsiteY14" fmla="*/ 1968500 h 2006600"/>
              <a:gd name="connsiteX15" fmla="*/ 381000 w 381000"/>
              <a:gd name="connsiteY15" fmla="*/ 2006600 h 200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1000" h="2006600">
                <a:moveTo>
                  <a:pt x="0" y="0"/>
                </a:moveTo>
                <a:cubicBezTo>
                  <a:pt x="4233" y="114300"/>
                  <a:pt x="2345" y="228991"/>
                  <a:pt x="12700" y="342900"/>
                </a:cubicBezTo>
                <a:cubicBezTo>
                  <a:pt x="15124" y="369564"/>
                  <a:pt x="23248" y="396823"/>
                  <a:pt x="38100" y="419100"/>
                </a:cubicBezTo>
                <a:cubicBezTo>
                  <a:pt x="71459" y="469138"/>
                  <a:pt x="70764" y="460856"/>
                  <a:pt x="88900" y="533400"/>
                </a:cubicBezTo>
                <a:lnTo>
                  <a:pt x="114300" y="635000"/>
                </a:lnTo>
                <a:cubicBezTo>
                  <a:pt x="118533" y="842433"/>
                  <a:pt x="119176" y="1049971"/>
                  <a:pt x="127000" y="1257300"/>
                </a:cubicBezTo>
                <a:cubicBezTo>
                  <a:pt x="128059" y="1285373"/>
                  <a:pt x="149501" y="1337061"/>
                  <a:pt x="165100" y="1358900"/>
                </a:cubicBezTo>
                <a:cubicBezTo>
                  <a:pt x="175539" y="1373515"/>
                  <a:pt x="190500" y="1384300"/>
                  <a:pt x="203200" y="1397000"/>
                </a:cubicBezTo>
                <a:lnTo>
                  <a:pt x="241300" y="1511300"/>
                </a:lnTo>
                <a:cubicBezTo>
                  <a:pt x="245533" y="1524000"/>
                  <a:pt x="250753" y="1536413"/>
                  <a:pt x="254000" y="1549400"/>
                </a:cubicBezTo>
                <a:cubicBezTo>
                  <a:pt x="262467" y="1583267"/>
                  <a:pt x="268361" y="1617882"/>
                  <a:pt x="279400" y="1651000"/>
                </a:cubicBezTo>
                <a:cubicBezTo>
                  <a:pt x="283633" y="1663700"/>
                  <a:pt x="289090" y="1676056"/>
                  <a:pt x="292100" y="1689100"/>
                </a:cubicBezTo>
                <a:cubicBezTo>
                  <a:pt x="301808" y="1731166"/>
                  <a:pt x="303848" y="1775144"/>
                  <a:pt x="317500" y="1816100"/>
                </a:cubicBezTo>
                <a:lnTo>
                  <a:pt x="355600" y="1930400"/>
                </a:lnTo>
                <a:lnTo>
                  <a:pt x="368300" y="1968500"/>
                </a:lnTo>
                <a:lnTo>
                  <a:pt x="381000" y="2006600"/>
                </a:lnTo>
              </a:path>
            </a:pathLst>
          </a:custGeom>
          <a:ln w="9525" cmpd="sng"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/>
          <p:cNvGrpSpPr/>
          <p:nvPr/>
        </p:nvGrpSpPr>
        <p:grpSpPr>
          <a:xfrm>
            <a:off x="1019797" y="5098403"/>
            <a:ext cx="2463800" cy="436556"/>
            <a:chOff x="1079500" y="5467773"/>
            <a:chExt cx="2463800" cy="436556"/>
          </a:xfrm>
        </p:grpSpPr>
        <p:sp>
          <p:nvSpPr>
            <p:cNvPr id="3" name="Rectangle 2"/>
            <p:cNvSpPr/>
            <p:nvPr/>
          </p:nvSpPr>
          <p:spPr>
            <a:xfrm>
              <a:off x="1079500" y="5565775"/>
              <a:ext cx="2463800" cy="92711"/>
            </a:xfrm>
            <a:prstGeom prst="rect">
              <a:avLst/>
            </a:prstGeom>
            <a:gradFill>
              <a:gsLst>
                <a:gs pos="88000">
                  <a:schemeClr val="accent1">
                    <a:tint val="100000"/>
                    <a:shade val="100000"/>
                    <a:satMod val="13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 flipH="1">
              <a:off x="1079500" y="5476239"/>
              <a:ext cx="2463800" cy="92711"/>
            </a:xfrm>
            <a:prstGeom prst="rect">
              <a:avLst/>
            </a:prstGeom>
            <a:gradFill>
              <a:gsLst>
                <a:gs pos="1200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H="1">
              <a:off x="1685925" y="5565775"/>
              <a:ext cx="93980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 Box 2"/>
            <p:cNvSpPr txBox="1">
              <a:spLocks noChangeArrowheads="1"/>
            </p:cNvSpPr>
            <p:nvPr/>
          </p:nvSpPr>
          <p:spPr bwMode="auto">
            <a:xfrm>
              <a:off x="1874831" y="5565775"/>
              <a:ext cx="25234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indent="4763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dirty="0" err="1">
                  <a:solidFill>
                    <a:srgbClr val="FF0000"/>
                  </a:solidFill>
                  <a:latin typeface="Apple Chancery"/>
                  <a:cs typeface="Apple Chancery"/>
                </a:rPr>
                <a:t>i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cxnSp>
          <p:nvCxnSpPr>
            <p:cNvPr id="105" name="Straight Connector 104"/>
            <p:cNvCxnSpPr/>
            <p:nvPr/>
          </p:nvCxnSpPr>
          <p:spPr>
            <a:xfrm>
              <a:off x="1079500" y="5467773"/>
              <a:ext cx="2463800" cy="0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079500" y="5665259"/>
              <a:ext cx="2463800" cy="0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795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9" grpId="0"/>
      <p:bldP spid="62" grpId="0"/>
      <p:bldP spid="63" grpId="0"/>
      <p:bldP spid="70" grpId="0"/>
      <p:bldP spid="72" grpId="0"/>
      <p:bldP spid="74" grpId="0"/>
      <p:bldP spid="75" grpId="0"/>
      <p:bldP spid="86" grpId="0" animBg="1"/>
      <p:bldP spid="92" grpId="0"/>
      <p:bldP spid="9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6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/>
                <a:cs typeface="Times New Roman"/>
              </a:rPr>
              <a:t>Oersted</a:t>
            </a:r>
            <a:r>
              <a:rPr lang="en-US" sz="3600" dirty="0">
                <a:solidFill>
                  <a:schemeClr val="tx2"/>
                </a:solidFill>
                <a:latin typeface="Times New Roman"/>
                <a:cs typeface="Times New Roman"/>
              </a:rPr>
              <a:t> (1820) 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(courtesy of Mr.  White)</a:t>
            </a:r>
            <a:endParaRPr lang="en-US" sz="36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353" y="330200"/>
            <a:ext cx="18447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847" y="2268432"/>
            <a:ext cx="1844788" cy="229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190500" y="1066799"/>
            <a:ext cx="6121400" cy="120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2000" b="0" dirty="0">
                <a:latin typeface="Times New Roman"/>
                <a:cs typeface="Times New Roman"/>
              </a:rPr>
              <a:t>If the wire is grasped with the right hand, with the thumb in the direction of current flow, the fingers curl around the wire in the direction of the magnetic field. </a:t>
            </a:r>
            <a:endParaRPr lang="en-US" sz="2800" b="0" dirty="0">
              <a:latin typeface="Gill Sans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7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31.)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90500" y="3953096"/>
            <a:ext cx="4432300" cy="251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Obscure ob</a:t>
            </a:r>
            <a:r>
              <a:rPr lang="en-US" sz="2000" b="0" dirty="0">
                <a:solidFill>
                  <a:srgbClr val="FF0000"/>
                </a:solidFill>
                <a:latin typeface="Apple Chancery"/>
                <a:cs typeface="Apple Chancery"/>
              </a:rPr>
              <a:t>servation from Fletch:  </a:t>
            </a:r>
            <a:r>
              <a:rPr lang="en-US" sz="2000" b="0" dirty="0">
                <a:latin typeface="Times New Roman"/>
                <a:cs typeface="Times New Roman"/>
              </a:rPr>
              <a:t>Notice that if the </a:t>
            </a:r>
            <a:r>
              <a:rPr lang="en-US" sz="2000" b="0" i="1" dirty="0">
                <a:latin typeface="Times New Roman"/>
                <a:cs typeface="Times New Roman"/>
              </a:rPr>
              <a:t>current-carrying wire </a:t>
            </a:r>
            <a:r>
              <a:rPr lang="en-US" sz="2000" b="0" dirty="0">
                <a:latin typeface="Times New Roman"/>
                <a:cs typeface="Times New Roman"/>
              </a:rPr>
              <a:t>is straight and you </a:t>
            </a:r>
            <a:r>
              <a:rPr lang="en-US" sz="2000" b="0" dirty="0">
                <a:solidFill>
                  <a:srgbClr val="0000FF"/>
                </a:solidFill>
                <a:latin typeface="Times New Roman"/>
                <a:cs typeface="Times New Roman"/>
              </a:rPr>
              <a:t>draw a vector from any point on the wire </a:t>
            </a:r>
            <a:r>
              <a:rPr lang="en-US" sz="2000" b="0" dirty="0">
                <a:latin typeface="Times New Roman"/>
                <a:cs typeface="Times New Roman"/>
              </a:rPr>
              <a:t>to a point of interest, the </a:t>
            </a:r>
            <a:r>
              <a:rPr lang="en-US" sz="2000" b="0" dirty="0">
                <a:solidFill>
                  <a:srgbClr val="FF0000"/>
                </a:solidFill>
                <a:latin typeface="Times New Roman"/>
                <a:cs typeface="Times New Roman"/>
              </a:rPr>
              <a:t>direction of the magnetic field at that point </a:t>
            </a:r>
            <a:r>
              <a:rPr lang="en-US" sz="2000" dirty="0">
                <a:latin typeface="Times New Roman"/>
                <a:cs typeface="Times New Roman"/>
              </a:rPr>
              <a:t>will be</a:t>
            </a:r>
            <a:r>
              <a:rPr lang="en-US" sz="2000" b="0" dirty="0">
                <a:latin typeface="Times New Roman"/>
                <a:cs typeface="Times New Roman"/>
              </a:rPr>
              <a:t> </a:t>
            </a:r>
            <a:r>
              <a:rPr lang="en-US" sz="2000" b="0" dirty="0">
                <a:solidFill>
                  <a:srgbClr val="FF0000"/>
                </a:solidFill>
                <a:latin typeface="Times New Roman"/>
                <a:cs typeface="Times New Roman"/>
              </a:rPr>
              <a:t>perpendicular to the plane </a:t>
            </a:r>
            <a:r>
              <a:rPr lang="en-US" sz="2000" b="0" dirty="0">
                <a:solidFill>
                  <a:srgbClr val="0000FF"/>
                </a:solidFill>
                <a:latin typeface="Times New Roman"/>
                <a:cs typeface="Times New Roman"/>
              </a:rPr>
              <a:t>defined by </a:t>
            </a:r>
            <a:r>
              <a:rPr lang="en-US" sz="2000" b="0" dirty="0">
                <a:solidFill>
                  <a:srgbClr val="008000"/>
                </a:solidFill>
                <a:latin typeface="Times New Roman"/>
                <a:cs typeface="Times New Roman"/>
              </a:rPr>
              <a:t>that vector </a:t>
            </a:r>
            <a:r>
              <a:rPr lang="en-US" sz="2000" b="0" dirty="0">
                <a:latin typeface="Times New Roman"/>
                <a:cs typeface="Times New Roman"/>
              </a:rPr>
              <a:t>and the </a:t>
            </a:r>
            <a:r>
              <a:rPr lang="en-US" sz="2000" b="0" dirty="0">
                <a:solidFill>
                  <a:srgbClr val="008000"/>
                </a:solidFill>
                <a:latin typeface="Times New Roman"/>
                <a:cs typeface="Times New Roman"/>
              </a:rPr>
              <a:t>direction of the current </a:t>
            </a:r>
            <a:r>
              <a:rPr lang="en-US" sz="2000" b="0" dirty="0">
                <a:latin typeface="Times New Roman"/>
                <a:cs typeface="Times New Roman"/>
              </a:rPr>
              <a:t>(treated like a vector).</a:t>
            </a:r>
            <a:endParaRPr lang="en-US" sz="2800" b="0" dirty="0">
              <a:latin typeface="Gill Sans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7760931" y="101024"/>
            <a:ext cx="138660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Apple Chancery"/>
                <a:cs typeface="Apple Chancery"/>
              </a:rPr>
              <a:t>define B-</a:t>
            </a:r>
            <a:r>
              <a:rPr lang="en-US" sz="1600" dirty="0" err="1">
                <a:solidFill>
                  <a:srgbClr val="FF0000"/>
                </a:solidFill>
                <a:latin typeface="Apple Chancery"/>
                <a:cs typeface="Apple Chancery"/>
              </a:rPr>
              <a:t>fld</a:t>
            </a:r>
            <a:r>
              <a:rPr lang="en-US" sz="1600" dirty="0">
                <a:solidFill>
                  <a:srgbClr val="FF0000"/>
                </a:solidFill>
                <a:latin typeface="Apple Chancery"/>
                <a:cs typeface="Apple Chancery"/>
              </a:rPr>
              <a:t> with compass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190500" y="2277137"/>
            <a:ext cx="6121400" cy="140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2000" b="0" dirty="0">
                <a:latin typeface="Times New Roman"/>
                <a:cs typeface="Times New Roman"/>
              </a:rPr>
              <a:t>The magnitude of B is the same everywhere on a circular path perpendicular to the wire and centered on it. Experiments reveal that </a:t>
            </a:r>
            <a:r>
              <a:rPr lang="en-US" sz="2000" b="0" i="1" dirty="0">
                <a:latin typeface="Times New Roman"/>
                <a:cs typeface="Times New Roman"/>
              </a:rPr>
              <a:t>B</a:t>
            </a:r>
            <a:r>
              <a:rPr lang="en-US" sz="2000" b="0" dirty="0">
                <a:latin typeface="Times New Roman"/>
                <a:cs typeface="Times New Roman"/>
              </a:rPr>
              <a:t> is proportional to </a:t>
            </a:r>
            <a:r>
              <a:rPr lang="en-US" sz="2000" b="0" i="1" dirty="0">
                <a:latin typeface="Times New Roman"/>
                <a:cs typeface="Times New Roman"/>
              </a:rPr>
              <a:t>I</a:t>
            </a:r>
            <a:r>
              <a:rPr lang="en-US" sz="2000" b="0" dirty="0">
                <a:latin typeface="Times New Roman"/>
                <a:cs typeface="Times New Roman"/>
              </a:rPr>
              <a:t>, and inversely proportional to the distance from the wire.</a:t>
            </a:r>
          </a:p>
          <a:p>
            <a:pPr eaLnBrk="1" hangingPunct="1">
              <a:spcBef>
                <a:spcPct val="20000"/>
              </a:spcBef>
            </a:pPr>
            <a:endParaRPr lang="en-US" sz="2800" b="0" dirty="0">
              <a:latin typeface="Gill Sans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38443" y="5130315"/>
            <a:ext cx="2463800" cy="92711"/>
          </a:xfrm>
          <a:prstGeom prst="rect">
            <a:avLst/>
          </a:prstGeom>
          <a:gradFill>
            <a:gsLst>
              <a:gs pos="8800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938443" y="5040779"/>
            <a:ext cx="2463800" cy="92711"/>
          </a:xfrm>
          <a:prstGeom prst="rect">
            <a:avLst/>
          </a:prstGeom>
          <a:gradFill>
            <a:gsLst>
              <a:gs pos="12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544868" y="5130315"/>
            <a:ext cx="93980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682191" y="5517015"/>
            <a:ext cx="153656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Apple Chancery"/>
                <a:cs typeface="Apple Chancery"/>
              </a:rPr>
              <a:t>vector defining current “</a:t>
            </a:r>
            <a:r>
              <a:rPr lang="en-US" sz="1600" dirty="0" err="1">
                <a:solidFill>
                  <a:srgbClr val="FF0000"/>
                </a:solidFill>
                <a:latin typeface="Apple Chancery"/>
                <a:cs typeface="Apple Chancery"/>
              </a:rPr>
              <a:t>i</a:t>
            </a:r>
            <a:r>
              <a:rPr lang="en-US" sz="1600" dirty="0">
                <a:solidFill>
                  <a:srgbClr val="FF0000"/>
                </a:solidFill>
                <a:latin typeface="Apple Chancery"/>
                <a:cs typeface="Apple Chancery"/>
              </a:rPr>
              <a:t>”</a:t>
            </a:r>
            <a:endParaRPr lang="en-US" sz="1600" dirty="0">
              <a:latin typeface="Times New Roman"/>
              <a:cs typeface="Times New Roman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294956" y="4429710"/>
            <a:ext cx="210944" cy="210944"/>
            <a:chOff x="2436013" y="5093770"/>
            <a:chExt cx="210944" cy="210944"/>
          </a:xfrm>
        </p:grpSpPr>
        <p:sp>
          <p:nvSpPr>
            <p:cNvPr id="16" name="Oval 15"/>
            <p:cNvSpPr/>
            <p:nvPr/>
          </p:nvSpPr>
          <p:spPr>
            <a:xfrm>
              <a:off x="2436013" y="5093770"/>
              <a:ext cx="210944" cy="210944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16" idx="1"/>
              <a:endCxn id="16" idx="5"/>
            </p:cNvCxnSpPr>
            <p:nvPr/>
          </p:nvCxnSpPr>
          <p:spPr>
            <a:xfrm>
              <a:off x="2466905" y="5124662"/>
              <a:ext cx="149160" cy="14916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2466905" y="5127902"/>
              <a:ext cx="149160" cy="14916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/>
          <p:cNvCxnSpPr/>
          <p:nvPr/>
        </p:nvCxnSpPr>
        <p:spPr>
          <a:xfrm>
            <a:off x="4938443" y="5032313"/>
            <a:ext cx="2463800" cy="0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938443" y="5229799"/>
            <a:ext cx="2463800" cy="0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484668" y="4569269"/>
            <a:ext cx="616740" cy="46304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6814078" y="4314981"/>
            <a:ext cx="134496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Apple Chancery"/>
                <a:cs typeface="Apple Chancery"/>
              </a:rPr>
              <a:t>any vector from wire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5801713" y="4014211"/>
            <a:ext cx="7041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Apple Chancery"/>
                <a:cs typeface="Apple Chancery"/>
              </a:rPr>
              <a:t>B-</a:t>
            </a:r>
            <a:r>
              <a:rPr lang="en-US" sz="1600" dirty="0" err="1">
                <a:solidFill>
                  <a:srgbClr val="FF0000"/>
                </a:solidFill>
                <a:latin typeface="Apple Chancery"/>
                <a:cs typeface="Apple Chancery"/>
              </a:rPr>
              <a:t>fld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6814078" y="5427948"/>
            <a:ext cx="20751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Apple Chancery"/>
                <a:cs typeface="Apple Chancery"/>
              </a:rPr>
              <a:t>Plane of “any vector” and “</a:t>
            </a:r>
            <a:r>
              <a:rPr lang="en-US" sz="1600" dirty="0" err="1">
                <a:solidFill>
                  <a:srgbClr val="0000FF"/>
                </a:solidFill>
                <a:latin typeface="Apple Chancery"/>
                <a:cs typeface="Apple Chancery"/>
              </a:rPr>
              <a:t>i</a:t>
            </a:r>
            <a:r>
              <a:rPr lang="en-US" sz="1600" dirty="0">
                <a:solidFill>
                  <a:srgbClr val="0000FF"/>
                </a:solidFill>
                <a:latin typeface="Apple Chancery"/>
                <a:cs typeface="Apple Chancery"/>
              </a:rPr>
              <a:t>” is plane of page—</a:t>
            </a:r>
            <a:r>
              <a:rPr lang="en-US" sz="1600" dirty="0">
                <a:solidFill>
                  <a:srgbClr val="FF0000"/>
                </a:solidFill>
                <a:latin typeface="Apple Chancery"/>
                <a:cs typeface="Apple Chancery"/>
              </a:rPr>
              <a:t>B-</a:t>
            </a:r>
            <a:r>
              <a:rPr lang="en-US" sz="1600" dirty="0" err="1">
                <a:solidFill>
                  <a:srgbClr val="FF0000"/>
                </a:solidFill>
                <a:latin typeface="Apple Chancery"/>
                <a:cs typeface="Apple Chancery"/>
              </a:rPr>
              <a:t>fld</a:t>
            </a:r>
            <a:r>
              <a:rPr lang="en-US" sz="1600" dirty="0">
                <a:solidFill>
                  <a:srgbClr val="FF0000"/>
                </a:solidFill>
                <a:latin typeface="Apple Chancery"/>
                <a:cs typeface="Apple Chancery"/>
              </a:rPr>
              <a:t> is perpendicular</a:t>
            </a:r>
            <a:r>
              <a:rPr lang="en-US" sz="1600" dirty="0">
                <a:solidFill>
                  <a:srgbClr val="0000FF"/>
                </a:solidFill>
                <a:latin typeface="Apple Chancery"/>
                <a:cs typeface="Apple Chancery"/>
              </a:rPr>
              <a:t> to that</a:t>
            </a:r>
            <a:endParaRPr lang="en-US" sz="16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6032500" y="5194300"/>
            <a:ext cx="536186" cy="546100"/>
          </a:xfrm>
          <a:custGeom>
            <a:avLst/>
            <a:gdLst>
              <a:gd name="connsiteX0" fmla="*/ 0 w 536186"/>
              <a:gd name="connsiteY0" fmla="*/ 546100 h 546100"/>
              <a:gd name="connsiteX1" fmla="*/ 533400 w 536186"/>
              <a:gd name="connsiteY1" fmla="*/ 419100 h 546100"/>
              <a:gd name="connsiteX2" fmla="*/ 215900 w 536186"/>
              <a:gd name="connsiteY2" fmla="*/ 228600 h 546100"/>
              <a:gd name="connsiteX3" fmla="*/ 355600 w 536186"/>
              <a:gd name="connsiteY3" fmla="*/ 127000 h 546100"/>
              <a:gd name="connsiteX4" fmla="*/ 190500 w 536186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186" h="546100">
                <a:moveTo>
                  <a:pt x="0" y="546100"/>
                </a:moveTo>
                <a:cubicBezTo>
                  <a:pt x="248708" y="509058"/>
                  <a:pt x="497417" y="472017"/>
                  <a:pt x="533400" y="419100"/>
                </a:cubicBezTo>
                <a:cubicBezTo>
                  <a:pt x="569383" y="366183"/>
                  <a:pt x="245533" y="277283"/>
                  <a:pt x="215900" y="228600"/>
                </a:cubicBezTo>
                <a:cubicBezTo>
                  <a:pt x="186267" y="179917"/>
                  <a:pt x="359833" y="165100"/>
                  <a:pt x="355600" y="127000"/>
                </a:cubicBezTo>
                <a:cubicBezTo>
                  <a:pt x="351367" y="88900"/>
                  <a:pt x="190500" y="0"/>
                  <a:pt x="190500" y="0"/>
                </a:cubicBezTo>
              </a:path>
            </a:pathLst>
          </a:custGeom>
          <a:ln w="9525" cmpd="sng"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3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685800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Example 1 </a:t>
            </a:r>
            <a:r>
              <a:rPr lang="en-US" sz="2000" dirty="0">
                <a:latin typeface="Times New Roman"/>
                <a:ea typeface="ＭＳ Ｐゴシック" charset="0"/>
                <a:cs typeface="Times New Roman"/>
              </a:rPr>
              <a:t>(courtesy of Mr. White)</a:t>
            </a:r>
            <a:endParaRPr lang="en-US" sz="2800" dirty="0"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228600" y="749300"/>
            <a:ext cx="426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2000" b="0" dirty="0">
                <a:latin typeface="Times New Roman"/>
                <a:cs typeface="Times New Roman"/>
              </a:rPr>
              <a:t>Predict the orientation of the compass needles.</a:t>
            </a:r>
          </a:p>
        </p:txBody>
      </p:sp>
      <p:pic>
        <p:nvPicPr>
          <p:cNvPr id="39940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85800"/>
            <a:ext cx="21510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32.)</a:t>
            </a:r>
          </a:p>
        </p:txBody>
      </p:sp>
    </p:spTree>
    <p:extLst>
      <p:ext uri="{BB962C8B-B14F-4D97-AF65-F5344CB8AC3E}">
        <p14:creationId xmlns:p14="http://schemas.microsoft.com/office/powerpoint/2010/main" val="32761544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625567" y="2321600"/>
            <a:ext cx="407343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There is only </a:t>
            </a:r>
            <a:r>
              <a:rPr lang="en-US" sz="2000" dirty="0">
                <a:latin typeface="Times New Roman"/>
                <a:cs typeface="Times New Roman"/>
              </a:rPr>
              <a:t>one way to get the magnitude of the force, but there are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TWO ways to get the direction</a:t>
            </a:r>
            <a:r>
              <a:rPr lang="en-US" sz="2000" dirty="0">
                <a:latin typeface="Times New Roman"/>
                <a:cs typeface="Times New Roman"/>
              </a:rPr>
              <a:t>.  We’ll do it all.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34833" y="1049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Magnetic Forces Between Wires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33.)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3467" y="875050"/>
            <a:ext cx="543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Example 4: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Derive an expression </a:t>
            </a:r>
            <a:r>
              <a:rPr lang="en-US" sz="2000" dirty="0">
                <a:latin typeface="Times New Roman"/>
                <a:cs typeface="Times New Roman"/>
              </a:rPr>
              <a:t>for 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magnitude and direction of force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on a current-carrying wire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bathed in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generated by</a:t>
            </a:r>
            <a:r>
              <a:rPr lang="en-US" sz="2000" dirty="0">
                <a:latin typeface="Times New Roman"/>
                <a:cs typeface="Times New Roman"/>
              </a:rPr>
              <a:t>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second current carrying wire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units</a:t>
            </a:r>
            <a:r>
              <a:rPr lang="en-US" sz="2000" dirty="0">
                <a:latin typeface="Times New Roman"/>
                <a:cs typeface="Times New Roman"/>
              </a:rPr>
              <a:t> away. </a:t>
            </a:r>
          </a:p>
        </p:txBody>
      </p:sp>
      <p:pic>
        <p:nvPicPr>
          <p:cNvPr id="54" name="Picture 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1047750"/>
            <a:ext cx="2255362" cy="200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6464300" y="2676889"/>
            <a:ext cx="271582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graphic courtesy of Mr. White with slight modification</a:t>
            </a:r>
          </a:p>
        </p:txBody>
      </p:sp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5435601" y="3351186"/>
            <a:ext cx="3556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</a:rPr>
              <a:t>A more standard way to present a current coming </a:t>
            </a:r>
            <a:r>
              <a:rPr lang="en-US"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into</a:t>
            </a:r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</a:rPr>
              <a:t> or </a:t>
            </a:r>
            <a:r>
              <a:rPr lang="en-US"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out of </a:t>
            </a:r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</a:rPr>
              <a:t>the page;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7039243" y="4722755"/>
            <a:ext cx="350572" cy="350572"/>
            <a:chOff x="2436013" y="5093770"/>
            <a:chExt cx="210944" cy="210944"/>
          </a:xfrm>
        </p:grpSpPr>
        <p:sp>
          <p:nvSpPr>
            <p:cNvPr id="61" name="Oval 60"/>
            <p:cNvSpPr/>
            <p:nvPr/>
          </p:nvSpPr>
          <p:spPr>
            <a:xfrm>
              <a:off x="2436013" y="5093770"/>
              <a:ext cx="210944" cy="210944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>
              <a:stCxn id="61" idx="1"/>
              <a:endCxn id="61" idx="5"/>
            </p:cNvCxnSpPr>
            <p:nvPr/>
          </p:nvCxnSpPr>
          <p:spPr>
            <a:xfrm>
              <a:off x="2466905" y="5124662"/>
              <a:ext cx="149160" cy="14916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2466905" y="5127902"/>
              <a:ext cx="149160" cy="14916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8169440" y="4722755"/>
            <a:ext cx="362740" cy="362740"/>
            <a:chOff x="2436013" y="5792284"/>
            <a:chExt cx="210944" cy="210944"/>
          </a:xfrm>
        </p:grpSpPr>
        <p:graphicFrame>
          <p:nvGraphicFramePr>
            <p:cNvPr id="65" name="Object 64"/>
            <p:cNvGraphicFramePr>
              <a:graphicFrameLocks noChangeAspect="1"/>
            </p:cNvGraphicFramePr>
            <p:nvPr/>
          </p:nvGraphicFramePr>
          <p:xfrm>
            <a:off x="2482779" y="5825270"/>
            <a:ext cx="127325" cy="164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7815" name="Equation" r:id="rId5" imgW="88900" imgH="114300" progId="Equation.DSMT4">
                    <p:embed/>
                  </p:oleObj>
                </mc:Choice>
                <mc:Fallback>
                  <p:oleObj name="Equation" r:id="rId5" imgW="88900" imgH="114300" progId="Equation.DSMT4">
                    <p:embed/>
                    <p:pic>
                      <p:nvPicPr>
                        <p:cNvPr id="65" name="Object 64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482779" y="5825270"/>
                          <a:ext cx="127325" cy="1645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" name="Oval 65"/>
            <p:cNvSpPr/>
            <p:nvPr/>
          </p:nvSpPr>
          <p:spPr>
            <a:xfrm>
              <a:off x="2436013" y="5792284"/>
              <a:ext cx="210944" cy="210944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6908800" y="4591050"/>
            <a:ext cx="609600" cy="609600"/>
          </a:xfrm>
          <a:prstGeom prst="ellipse">
            <a:avLst/>
          </a:prstGeom>
          <a:noFill/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27800" y="4216400"/>
            <a:ext cx="1358900" cy="1358900"/>
          </a:xfrm>
          <a:prstGeom prst="ellipse">
            <a:avLst/>
          </a:prstGeom>
          <a:noFill/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70551" y="3397250"/>
            <a:ext cx="3074988" cy="3074988"/>
          </a:xfrm>
          <a:prstGeom prst="ellipse">
            <a:avLst/>
          </a:prstGeom>
          <a:noFill/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442200" y="4774095"/>
            <a:ext cx="117475" cy="122720"/>
            <a:chOff x="7442200" y="4774095"/>
            <a:chExt cx="117475" cy="122720"/>
          </a:xfrm>
        </p:grpSpPr>
        <p:cxnSp>
          <p:nvCxnSpPr>
            <p:cNvPr id="17" name="Straight Connector 16"/>
            <p:cNvCxnSpPr>
              <a:endCxn id="10" idx="6"/>
            </p:cNvCxnSpPr>
            <p:nvPr/>
          </p:nvCxnSpPr>
          <p:spPr>
            <a:xfrm>
              <a:off x="7442200" y="4779480"/>
              <a:ext cx="76200" cy="116370"/>
            </a:xfrm>
            <a:prstGeom prst="line">
              <a:avLst/>
            </a:prstGeom>
            <a:ln w="127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7521575" y="4774095"/>
              <a:ext cx="38100" cy="122720"/>
            </a:xfrm>
            <a:prstGeom prst="line">
              <a:avLst/>
            </a:prstGeom>
            <a:ln w="127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7810500" y="4771058"/>
            <a:ext cx="117475" cy="122720"/>
            <a:chOff x="7442200" y="4774095"/>
            <a:chExt cx="117475" cy="122720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7442200" y="4779480"/>
              <a:ext cx="76200" cy="116370"/>
            </a:xfrm>
            <a:prstGeom prst="line">
              <a:avLst/>
            </a:prstGeom>
            <a:ln w="127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7521575" y="4774095"/>
              <a:ext cx="38100" cy="122720"/>
            </a:xfrm>
            <a:prstGeom prst="line">
              <a:avLst/>
            </a:prstGeom>
            <a:ln w="127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8667274" y="4755461"/>
            <a:ext cx="117475" cy="122720"/>
            <a:chOff x="7442200" y="4774095"/>
            <a:chExt cx="117475" cy="122720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7442200" y="4779480"/>
              <a:ext cx="76200" cy="116370"/>
            </a:xfrm>
            <a:prstGeom prst="line">
              <a:avLst/>
            </a:prstGeom>
            <a:ln w="127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7521575" y="4774095"/>
              <a:ext cx="38100" cy="122720"/>
            </a:xfrm>
            <a:prstGeom prst="line">
              <a:avLst/>
            </a:prstGeom>
            <a:ln w="127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 Box 2"/>
          <p:cNvSpPr txBox="1">
            <a:spLocks noChangeArrowheads="1"/>
          </p:cNvSpPr>
          <p:nvPr/>
        </p:nvSpPr>
        <p:spPr bwMode="auto">
          <a:xfrm>
            <a:off x="333467" y="3888254"/>
            <a:ext cx="486083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For the magnitude: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direction of the magnetic field </a:t>
            </a:r>
            <a:r>
              <a:rPr lang="en-US" sz="2000" dirty="0">
                <a:latin typeface="Times New Roman"/>
                <a:cs typeface="Times New Roman"/>
              </a:rPr>
              <a:t>due to the left-side wire can be determined using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right-thumb rule </a:t>
            </a:r>
            <a:r>
              <a:rPr lang="en-US" sz="2000" dirty="0">
                <a:latin typeface="Times New Roman"/>
                <a:cs typeface="Times New Roman"/>
              </a:rPr>
              <a:t>and is as shown.</a:t>
            </a:r>
          </a:p>
        </p:txBody>
      </p:sp>
      <p:graphicFrame>
        <p:nvGraphicFramePr>
          <p:cNvPr id="79" name="Object 78"/>
          <p:cNvGraphicFramePr>
            <a:graphicFrameLocks noChangeAspect="1"/>
          </p:cNvGraphicFramePr>
          <p:nvPr/>
        </p:nvGraphicFramePr>
        <p:xfrm>
          <a:off x="2014538" y="5391150"/>
          <a:ext cx="137953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816" name="Equation" r:id="rId7" imgW="825500" imgH="431800" progId="Equation.DSMT4">
                  <p:embed/>
                </p:oleObj>
              </mc:Choice>
              <mc:Fallback>
                <p:oleObj name="Equation" r:id="rId7" imgW="825500" imgH="431800" progId="Equation.DSMT4">
                  <p:embed/>
                  <p:pic>
                    <p:nvPicPr>
                      <p:cNvPr id="79" name="Object 7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14538" y="5391150"/>
                        <a:ext cx="1379537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>
            <a:off x="7090583" y="2463800"/>
            <a:ext cx="1078857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0" name="Object 79"/>
          <p:cNvGraphicFramePr>
            <a:graphicFrameLocks noChangeAspect="1"/>
          </p:cNvGraphicFramePr>
          <p:nvPr/>
        </p:nvGraphicFramePr>
        <p:xfrm>
          <a:off x="7516813" y="2502264"/>
          <a:ext cx="190500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817" name="Equation" r:id="rId9" imgW="114300" imgH="127000" progId="Equation.DSMT4">
                  <p:embed/>
                </p:oleObj>
              </mc:Choice>
              <mc:Fallback>
                <p:oleObj name="Equation" r:id="rId9" imgW="114300" imgH="127000" progId="Equation.DSMT4">
                  <p:embed/>
                  <p:pic>
                    <p:nvPicPr>
                      <p:cNvPr id="80" name="Object 7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16813" y="2502264"/>
                        <a:ext cx="190500" cy="212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1" name="Straight Arrow Connector 80"/>
          <p:cNvCxnSpPr/>
          <p:nvPr/>
        </p:nvCxnSpPr>
        <p:spPr>
          <a:xfrm>
            <a:off x="7242983" y="5324111"/>
            <a:ext cx="1078857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2" name="Object 81"/>
          <p:cNvGraphicFramePr>
            <a:graphicFrameLocks noChangeAspect="1"/>
          </p:cNvGraphicFramePr>
          <p:nvPr/>
        </p:nvGraphicFramePr>
        <p:xfrm>
          <a:off x="7669213" y="5362575"/>
          <a:ext cx="190500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818" name="Equation" r:id="rId11" imgW="114300" imgH="127000" progId="Equation.DSMT4">
                  <p:embed/>
                </p:oleObj>
              </mc:Choice>
              <mc:Fallback>
                <p:oleObj name="Equation" r:id="rId11" imgW="114300" imgH="127000" progId="Equation.DSMT4">
                  <p:embed/>
                  <p:pic>
                    <p:nvPicPr>
                      <p:cNvPr id="82" name="Object 8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69213" y="5362575"/>
                        <a:ext cx="190500" cy="212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82"/>
          <p:cNvGraphicFramePr>
            <a:graphicFrameLocks noChangeAspect="1"/>
          </p:cNvGraphicFramePr>
          <p:nvPr/>
        </p:nvGraphicFramePr>
        <p:xfrm>
          <a:off x="6672262" y="1733550"/>
          <a:ext cx="211138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819" name="Equation" r:id="rId12" imgW="127000" imgH="203200" progId="Equation.DSMT4">
                  <p:embed/>
                </p:oleObj>
              </mc:Choice>
              <mc:Fallback>
                <p:oleObj name="Equation" r:id="rId12" imgW="127000" imgH="203200" progId="Equation.DSMT4">
                  <p:embed/>
                  <p:pic>
                    <p:nvPicPr>
                      <p:cNvPr id="83" name="Object 8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72262" y="1733550"/>
                        <a:ext cx="211138" cy="34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83"/>
          <p:cNvGraphicFramePr>
            <a:graphicFrameLocks noChangeAspect="1"/>
          </p:cNvGraphicFramePr>
          <p:nvPr/>
        </p:nvGraphicFramePr>
        <p:xfrm>
          <a:off x="8416925" y="1776413"/>
          <a:ext cx="23177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820" name="Equation" r:id="rId14" imgW="139700" imgH="203200" progId="Equation.DSMT4">
                  <p:embed/>
                </p:oleObj>
              </mc:Choice>
              <mc:Fallback>
                <p:oleObj name="Equation" r:id="rId14" imgW="139700" imgH="203200" progId="Equation.DSMT4">
                  <p:embed/>
                  <p:pic>
                    <p:nvPicPr>
                      <p:cNvPr id="84" name="Object 8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416925" y="1776413"/>
                        <a:ext cx="231775" cy="34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84"/>
          <p:cNvGraphicFramePr>
            <a:graphicFrameLocks noChangeAspect="1"/>
          </p:cNvGraphicFramePr>
          <p:nvPr/>
        </p:nvGraphicFramePr>
        <p:xfrm>
          <a:off x="6889274" y="4870244"/>
          <a:ext cx="211138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821" name="Equation" r:id="rId16" imgW="127000" imgH="203200" progId="Equation.DSMT4">
                  <p:embed/>
                </p:oleObj>
              </mc:Choice>
              <mc:Fallback>
                <p:oleObj name="Equation" r:id="rId16" imgW="127000" imgH="203200" progId="Equation.DSMT4">
                  <p:embed/>
                  <p:pic>
                    <p:nvPicPr>
                      <p:cNvPr id="85" name="Object 8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889274" y="4870244"/>
                        <a:ext cx="211138" cy="34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85"/>
          <p:cNvGraphicFramePr>
            <a:graphicFrameLocks noChangeAspect="1"/>
          </p:cNvGraphicFramePr>
          <p:nvPr/>
        </p:nvGraphicFramePr>
        <p:xfrm>
          <a:off x="8532180" y="4877216"/>
          <a:ext cx="23177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822" name="Equation" r:id="rId17" imgW="139700" imgH="203200" progId="Equation.DSMT4">
                  <p:embed/>
                </p:oleObj>
              </mc:Choice>
              <mc:Fallback>
                <p:oleObj name="Equation" r:id="rId17" imgW="139700" imgH="203200" progId="Equation.DSMT4">
                  <p:embed/>
                  <p:pic>
                    <p:nvPicPr>
                      <p:cNvPr id="86" name="Object 8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532180" y="4877216"/>
                        <a:ext cx="231775" cy="34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86"/>
          <p:cNvGraphicFramePr>
            <a:graphicFrameLocks noChangeAspect="1"/>
          </p:cNvGraphicFramePr>
          <p:nvPr/>
        </p:nvGraphicFramePr>
        <p:xfrm>
          <a:off x="7372350" y="4438650"/>
          <a:ext cx="29845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823" name="Equation" r:id="rId18" imgW="177800" imgH="203200" progId="Equation.DSMT4">
                  <p:embed/>
                </p:oleObj>
              </mc:Choice>
              <mc:Fallback>
                <p:oleObj name="Equation" r:id="rId18" imgW="177800" imgH="203200" progId="Equation.DSMT4">
                  <p:embed/>
                  <p:pic>
                    <p:nvPicPr>
                      <p:cNvPr id="87" name="Object 86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372350" y="4438650"/>
                        <a:ext cx="298450" cy="34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Text Box 2"/>
          <p:cNvSpPr txBox="1">
            <a:spLocks noChangeArrowheads="1"/>
          </p:cNvSpPr>
          <p:nvPr/>
        </p:nvSpPr>
        <p:spPr bwMode="auto">
          <a:xfrm>
            <a:off x="1451067" y="4801431"/>
            <a:ext cx="35019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magnitude of it’s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is</a:t>
            </a:r>
            <a:r>
              <a:rPr lang="en-US" sz="2000" dirty="0">
                <a:latin typeface="Times New Roman"/>
                <a:cs typeface="Times New Roman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5232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58" grpId="0"/>
      <p:bldP spid="59" grpId="0"/>
      <p:bldP spid="10" grpId="0" animBg="1"/>
      <p:bldP spid="12" grpId="0" animBg="1"/>
      <p:bldP spid="15" grpId="0" animBg="1"/>
      <p:bldP spid="78" grpId="0"/>
      <p:bldP spid="8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333467" y="5549303"/>
            <a:ext cx="46068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Times New Roman"/>
                <a:cs typeface="Times New Roman"/>
              </a:rPr>
              <a:t>Executing          yields a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vector direction</a:t>
            </a:r>
            <a:r>
              <a:rPr lang="en-US" sz="2000" dirty="0">
                <a:latin typeface="Times New Roman"/>
                <a:cs typeface="Times New Roman"/>
              </a:rPr>
              <a:t> to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right,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AWAY from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left wire.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34.)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6783178" y="4182211"/>
            <a:ext cx="350572" cy="350572"/>
            <a:chOff x="2436013" y="5093770"/>
            <a:chExt cx="210944" cy="210944"/>
          </a:xfrm>
        </p:grpSpPr>
        <p:sp>
          <p:nvSpPr>
            <p:cNvPr id="61" name="Oval 60"/>
            <p:cNvSpPr/>
            <p:nvPr/>
          </p:nvSpPr>
          <p:spPr>
            <a:xfrm>
              <a:off x="2436013" y="5093770"/>
              <a:ext cx="210944" cy="210944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>
              <a:stCxn id="61" idx="1"/>
              <a:endCxn id="61" idx="5"/>
            </p:cNvCxnSpPr>
            <p:nvPr/>
          </p:nvCxnSpPr>
          <p:spPr>
            <a:xfrm>
              <a:off x="2466905" y="5124662"/>
              <a:ext cx="149160" cy="14916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2466905" y="5127902"/>
              <a:ext cx="149160" cy="14916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7913375" y="4182211"/>
            <a:ext cx="362740" cy="362740"/>
            <a:chOff x="2436013" y="5792284"/>
            <a:chExt cx="210944" cy="210944"/>
          </a:xfrm>
        </p:grpSpPr>
        <p:graphicFrame>
          <p:nvGraphicFramePr>
            <p:cNvPr id="65" name="Object 64"/>
            <p:cNvGraphicFramePr>
              <a:graphicFrameLocks noChangeAspect="1"/>
            </p:cNvGraphicFramePr>
            <p:nvPr/>
          </p:nvGraphicFramePr>
          <p:xfrm>
            <a:off x="2482779" y="5825270"/>
            <a:ext cx="127325" cy="164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8827" name="Equation" r:id="rId4" imgW="88900" imgH="114300" progId="Equation.DSMT4">
                    <p:embed/>
                  </p:oleObj>
                </mc:Choice>
                <mc:Fallback>
                  <p:oleObj name="Equation" r:id="rId4" imgW="88900" imgH="114300" progId="Equation.DSMT4">
                    <p:embed/>
                    <p:pic>
                      <p:nvPicPr>
                        <p:cNvPr id="65" name="Object 64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482779" y="5825270"/>
                          <a:ext cx="127325" cy="1645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" name="Oval 65"/>
            <p:cNvSpPr/>
            <p:nvPr/>
          </p:nvSpPr>
          <p:spPr>
            <a:xfrm>
              <a:off x="2436013" y="5792284"/>
              <a:ext cx="210944" cy="210944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6652735" y="4050506"/>
            <a:ext cx="609600" cy="609600"/>
          </a:xfrm>
          <a:prstGeom prst="ellipse">
            <a:avLst/>
          </a:prstGeom>
          <a:noFill/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71735" y="3675856"/>
            <a:ext cx="1358900" cy="1358900"/>
          </a:xfrm>
          <a:prstGeom prst="ellipse">
            <a:avLst/>
          </a:prstGeom>
          <a:noFill/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14486" y="2856706"/>
            <a:ext cx="3074988" cy="3074988"/>
          </a:xfrm>
          <a:prstGeom prst="ellipse">
            <a:avLst/>
          </a:prstGeom>
          <a:noFill/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186135" y="4230514"/>
            <a:ext cx="117475" cy="125757"/>
            <a:chOff x="7442200" y="4771058"/>
            <a:chExt cx="117475" cy="12575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7442200" y="4771058"/>
              <a:ext cx="76200" cy="116370"/>
            </a:xfrm>
            <a:prstGeom prst="line">
              <a:avLst/>
            </a:prstGeom>
            <a:ln w="127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7521575" y="4774095"/>
              <a:ext cx="38100" cy="122720"/>
            </a:xfrm>
            <a:prstGeom prst="line">
              <a:avLst/>
            </a:prstGeom>
            <a:ln w="127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7554435" y="4230514"/>
            <a:ext cx="117475" cy="122720"/>
            <a:chOff x="7442200" y="4774095"/>
            <a:chExt cx="117475" cy="122720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7442200" y="4779480"/>
              <a:ext cx="76200" cy="116370"/>
            </a:xfrm>
            <a:prstGeom prst="line">
              <a:avLst/>
            </a:prstGeom>
            <a:ln w="127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7521575" y="4774095"/>
              <a:ext cx="38100" cy="122720"/>
            </a:xfrm>
            <a:prstGeom prst="line">
              <a:avLst/>
            </a:prstGeom>
            <a:ln w="127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8411209" y="4214917"/>
            <a:ext cx="117475" cy="122720"/>
            <a:chOff x="7442200" y="4774095"/>
            <a:chExt cx="117475" cy="122720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7442200" y="4779480"/>
              <a:ext cx="76200" cy="116370"/>
            </a:xfrm>
            <a:prstGeom prst="line">
              <a:avLst/>
            </a:prstGeom>
            <a:ln w="127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7521575" y="4774095"/>
              <a:ext cx="38100" cy="122720"/>
            </a:xfrm>
            <a:prstGeom prst="line">
              <a:avLst/>
            </a:prstGeom>
            <a:ln w="127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 Box 2"/>
          <p:cNvSpPr txBox="1">
            <a:spLocks noChangeArrowheads="1"/>
          </p:cNvSpPr>
          <p:nvPr/>
        </p:nvSpPr>
        <p:spPr bwMode="auto">
          <a:xfrm>
            <a:off x="333467" y="560854"/>
            <a:ext cx="8469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Because the force relationship </a:t>
            </a:r>
            <a:r>
              <a:rPr lang="en-US" sz="2000" dirty="0">
                <a:latin typeface="Times New Roman"/>
                <a:cs typeface="Times New Roman"/>
              </a:rPr>
              <a:t>between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current-carrying wire </a:t>
            </a:r>
            <a:r>
              <a:rPr lang="en-US" sz="2000" dirty="0">
                <a:latin typeface="Times New Roman"/>
                <a:cs typeface="Times New Roman"/>
              </a:rPr>
              <a:t>and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the wire is bathed</a:t>
            </a:r>
            <a:r>
              <a:rPr lang="en-US" sz="2000" dirty="0">
                <a:latin typeface="Times New Roman"/>
                <a:cs typeface="Times New Roman"/>
              </a:rPr>
              <a:t> in is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known</a:t>
            </a:r>
            <a:r>
              <a:rPr lang="en-US" sz="2000" dirty="0">
                <a:latin typeface="Times New Roman"/>
                <a:cs typeface="Times New Roman"/>
              </a:rPr>
              <a:t>, we can write:</a:t>
            </a:r>
          </a:p>
        </p:txBody>
      </p:sp>
      <p:graphicFrame>
        <p:nvGraphicFramePr>
          <p:cNvPr id="79" name="Object 78"/>
          <p:cNvGraphicFramePr>
            <a:graphicFrameLocks noChangeAspect="1"/>
          </p:cNvGraphicFramePr>
          <p:nvPr/>
        </p:nvGraphicFramePr>
        <p:xfrm>
          <a:off x="3425825" y="1397440"/>
          <a:ext cx="165735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828" name="Equation" r:id="rId6" imgW="990600" imgH="685800" progId="Equation.DSMT4">
                  <p:embed/>
                </p:oleObj>
              </mc:Choice>
              <mc:Fallback>
                <p:oleObj name="Equation" r:id="rId6" imgW="990600" imgH="685800" progId="Equation.DSMT4">
                  <p:embed/>
                  <p:pic>
                    <p:nvPicPr>
                      <p:cNvPr id="79" name="Object 7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25825" y="1397440"/>
                        <a:ext cx="165735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81"/>
          <p:cNvGraphicFramePr>
            <a:graphicFrameLocks noChangeAspect="1"/>
          </p:cNvGraphicFramePr>
          <p:nvPr/>
        </p:nvGraphicFramePr>
        <p:xfrm>
          <a:off x="7672992" y="4745831"/>
          <a:ext cx="10795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829" name="Equation" r:id="rId8" imgW="647700" imgH="228600" progId="Equation.DSMT4">
                  <p:embed/>
                </p:oleObj>
              </mc:Choice>
              <mc:Fallback>
                <p:oleObj name="Equation" r:id="rId8" imgW="647700" imgH="228600" progId="Equation.DSMT4">
                  <p:embed/>
                  <p:pic>
                    <p:nvPicPr>
                      <p:cNvPr id="82" name="Object 8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72992" y="4745831"/>
                        <a:ext cx="1079500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333467" y="2578540"/>
            <a:ext cx="55593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Now for </a:t>
            </a:r>
            <a:r>
              <a:rPr lang="en-US" sz="2000" dirty="0">
                <a:latin typeface="Times New Roman"/>
                <a:cs typeface="Times New Roman"/>
              </a:rPr>
              <a:t>the fun—finding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direction of the force </a:t>
            </a:r>
            <a:r>
              <a:rPr lang="en-US" sz="2000" dirty="0">
                <a:latin typeface="Times New Roman"/>
                <a:cs typeface="Times New Roman"/>
              </a:rPr>
              <a:t>on the right-hand wire:  Start with the cross product.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087835" y="3853656"/>
            <a:ext cx="0" cy="9683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2282825" y="3371849"/>
          <a:ext cx="1233487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830" name="Equation" r:id="rId10" imgW="736600" imgH="228600" progId="Equation.DSMT4">
                  <p:embed/>
                </p:oleObj>
              </mc:Choice>
              <mc:Fallback>
                <p:oleObj name="Equation" r:id="rId10" imgW="736600" imgH="22860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82825" y="3371849"/>
                        <a:ext cx="1233487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Arrow Connector 43"/>
          <p:cNvCxnSpPr/>
          <p:nvPr/>
        </p:nvCxnSpPr>
        <p:spPr>
          <a:xfrm flipV="1">
            <a:off x="8301863" y="4368971"/>
            <a:ext cx="501429" cy="15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8655654" y="3952497"/>
          <a:ext cx="2952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831" name="Equation" r:id="rId12" imgW="177800" imgH="228600" progId="Equation.DSMT4">
                  <p:embed/>
                </p:oleObj>
              </mc:Choice>
              <mc:Fallback>
                <p:oleObj name="Equation" r:id="rId12" imgW="177800" imgH="228600" progId="Equation.DSMT4">
                  <p:embed/>
                  <p:pic>
                    <p:nvPicPr>
                      <p:cNvPr id="46" name="Object 4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655654" y="3952497"/>
                        <a:ext cx="295275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333467" y="3872706"/>
            <a:ext cx="460683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i="1" dirty="0">
                <a:latin typeface="Times New Roman"/>
                <a:cs typeface="Times New Roman"/>
              </a:rPr>
              <a:t>   </a:t>
            </a:r>
            <a:r>
              <a:rPr lang="en-US" sz="2000" dirty="0">
                <a:latin typeface="Times New Roman"/>
                <a:cs typeface="Times New Roman"/>
              </a:rPr>
              <a:t>is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out of the page </a:t>
            </a:r>
            <a:r>
              <a:rPr lang="en-US" sz="2000" dirty="0">
                <a:latin typeface="Times New Roman"/>
                <a:cs typeface="Times New Roman"/>
              </a:rPr>
              <a:t>(in the direction of the right-hand wire’s current), and we’ve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already determined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direction of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due to the left-hand wire in that region (it’s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downward</a:t>
            </a:r>
            <a:r>
              <a:rPr lang="en-US" sz="2000" dirty="0">
                <a:latin typeface="Times New Roman"/>
                <a:cs typeface="Times New Roman"/>
              </a:rPr>
              <a:t> at the right-hand wire).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1485900" y="5585786"/>
          <a:ext cx="57467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832" name="Equation" r:id="rId14" imgW="342900" imgH="228600" progId="Equation.DSMT4">
                  <p:embed/>
                </p:oleObj>
              </mc:Choice>
              <mc:Fallback>
                <p:oleObj name="Equation" r:id="rId14" imgW="342900" imgH="228600" progId="Equation.DSMT4">
                  <p:embed/>
                  <p:pic>
                    <p:nvPicPr>
                      <p:cNvPr id="48" name="Object 47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85900" y="5585786"/>
                        <a:ext cx="574675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381092" y="3894448"/>
          <a:ext cx="23495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833" name="Equation" r:id="rId16" imgW="139700" imgH="190500" progId="Equation.DSMT4">
                  <p:embed/>
                </p:oleObj>
              </mc:Choice>
              <mc:Fallback>
                <p:oleObj name="Equation" r:id="rId16" imgW="139700" imgH="190500" progId="Equation.DSMT4">
                  <p:embed/>
                  <p:pic>
                    <p:nvPicPr>
                      <p:cNvPr id="49" name="Object 48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81092" y="3894448"/>
                        <a:ext cx="234950" cy="322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078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4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35.)</a:t>
            </a:r>
          </a:p>
        </p:txBody>
      </p:sp>
      <p:sp>
        <p:nvSpPr>
          <p:cNvPr id="78" name="Text Box 2"/>
          <p:cNvSpPr txBox="1">
            <a:spLocks noChangeArrowheads="1"/>
          </p:cNvSpPr>
          <p:nvPr/>
        </p:nvSpPr>
        <p:spPr bwMode="auto">
          <a:xfrm>
            <a:off x="320041" y="560854"/>
            <a:ext cx="8775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But there’s a </a:t>
            </a:r>
            <a:r>
              <a:rPr lang="en-US" sz="2000" dirty="0">
                <a:latin typeface="Times New Roman"/>
                <a:cs typeface="Times New Roman"/>
              </a:rPr>
              <a:t>cooler way to do this which requires an interesting observation.</a:t>
            </a:r>
          </a:p>
        </p:txBody>
      </p:sp>
      <p:sp>
        <p:nvSpPr>
          <p:cNvPr id="32" name="TextBox 5"/>
          <p:cNvSpPr txBox="1">
            <a:spLocks noChangeArrowheads="1"/>
          </p:cNvSpPr>
          <p:nvPr/>
        </p:nvSpPr>
        <p:spPr bwMode="auto">
          <a:xfrm>
            <a:off x="320041" y="1071764"/>
            <a:ext cx="4810759" cy="131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Consider two north poles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juxtaposed against one another</a:t>
            </a:r>
            <a:r>
              <a:rPr lang="en-US" sz="2000" dirty="0">
                <a:latin typeface="Times New Roman"/>
                <a:cs typeface="Times New Roman"/>
              </a:rPr>
              <a:t>.  You know from experience that these two magnets will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repulse one another</a:t>
            </a:r>
            <a:r>
              <a:rPr lang="en-US" sz="2000" dirty="0">
                <a:latin typeface="Times New Roman"/>
                <a:cs typeface="Times New Roman"/>
              </a:rPr>
              <a:t>.  Notice that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direction of the magnetic field</a:t>
            </a:r>
            <a:endParaRPr lang="en-US" sz="2000" dirty="0">
              <a:latin typeface="Times New Roman"/>
              <a:cs typeface="Times New Roman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443438" y="1088392"/>
            <a:ext cx="3394712" cy="1544529"/>
            <a:chOff x="1623057" y="2703194"/>
            <a:chExt cx="5966463" cy="2714628"/>
          </a:xfrm>
        </p:grpSpPr>
        <p:grpSp>
          <p:nvGrpSpPr>
            <p:cNvPr id="34" name="Group 22"/>
            <p:cNvGrpSpPr>
              <a:grpSpLocks/>
            </p:cNvGrpSpPr>
            <p:nvPr/>
          </p:nvGrpSpPr>
          <p:grpSpPr bwMode="auto">
            <a:xfrm flipV="1">
              <a:off x="3131816" y="2703194"/>
              <a:ext cx="1337309" cy="1314451"/>
              <a:chOff x="3517900" y="4222750"/>
              <a:chExt cx="1485900" cy="1460500"/>
            </a:xfrm>
          </p:grpSpPr>
          <p:sp>
            <p:nvSpPr>
              <p:cNvPr id="68" name="Oval 25"/>
              <p:cNvSpPr>
                <a:spLocks noChangeArrowheads="1"/>
              </p:cNvSpPr>
              <p:nvPr/>
            </p:nvSpPr>
            <p:spPr bwMode="auto">
              <a:xfrm>
                <a:off x="3556000" y="4267200"/>
                <a:ext cx="1371600" cy="1371600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26"/>
              <p:cNvSpPr>
                <a:spLocks noChangeArrowheads="1"/>
              </p:cNvSpPr>
              <p:nvPr/>
            </p:nvSpPr>
            <p:spPr bwMode="auto">
              <a:xfrm>
                <a:off x="3517900" y="4222750"/>
                <a:ext cx="1485900" cy="1460500"/>
              </a:xfrm>
              <a:custGeom>
                <a:avLst/>
                <a:gdLst>
                  <a:gd name="T0" fmla="*/ 723900 w 1485900"/>
                  <a:gd name="T1" fmla="*/ 0 h 1460500"/>
                  <a:gd name="T2" fmla="*/ 730250 w 1485900"/>
                  <a:gd name="T3" fmla="*/ 107950 h 1460500"/>
                  <a:gd name="T4" fmla="*/ 1308100 w 1485900"/>
                  <a:gd name="T5" fmla="*/ 495300 h 1460500"/>
                  <a:gd name="T6" fmla="*/ 1327150 w 1485900"/>
                  <a:gd name="T7" fmla="*/ 704850 h 1460500"/>
                  <a:gd name="T8" fmla="*/ 1485900 w 1485900"/>
                  <a:gd name="T9" fmla="*/ 704850 h 1460500"/>
                  <a:gd name="T10" fmla="*/ 1428750 w 1485900"/>
                  <a:gd name="T11" fmla="*/ 996950 h 1460500"/>
                  <a:gd name="T12" fmla="*/ 1257300 w 1485900"/>
                  <a:gd name="T13" fmla="*/ 1263650 h 1460500"/>
                  <a:gd name="T14" fmla="*/ 1003300 w 1485900"/>
                  <a:gd name="T15" fmla="*/ 1416050 h 1460500"/>
                  <a:gd name="T16" fmla="*/ 831850 w 1485900"/>
                  <a:gd name="T17" fmla="*/ 1460500 h 1460500"/>
                  <a:gd name="T18" fmla="*/ 533400 w 1485900"/>
                  <a:gd name="T19" fmla="*/ 1441450 h 1460500"/>
                  <a:gd name="T20" fmla="*/ 254000 w 1485900"/>
                  <a:gd name="T21" fmla="*/ 1289050 h 1460500"/>
                  <a:gd name="T22" fmla="*/ 50800 w 1485900"/>
                  <a:gd name="T23" fmla="*/ 1085850 h 1460500"/>
                  <a:gd name="T24" fmla="*/ 0 w 1485900"/>
                  <a:gd name="T25" fmla="*/ 730250 h 1460500"/>
                  <a:gd name="T26" fmla="*/ 38100 w 1485900"/>
                  <a:gd name="T27" fmla="*/ 457200 h 1460500"/>
                  <a:gd name="T28" fmla="*/ 177800 w 1485900"/>
                  <a:gd name="T29" fmla="*/ 247650 h 1460500"/>
                  <a:gd name="T30" fmla="*/ 361950 w 1485900"/>
                  <a:gd name="T31" fmla="*/ 88900 h 1460500"/>
                  <a:gd name="T32" fmla="*/ 552450 w 1485900"/>
                  <a:gd name="T33" fmla="*/ 31750 h 1460500"/>
                  <a:gd name="T34" fmla="*/ 723900 w 1485900"/>
                  <a:gd name="T35" fmla="*/ 0 h 14605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85900"/>
                  <a:gd name="T55" fmla="*/ 0 h 1460500"/>
                  <a:gd name="T56" fmla="*/ 1485900 w 1485900"/>
                  <a:gd name="T57" fmla="*/ 1460500 h 14605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85900" h="1460500">
                    <a:moveTo>
                      <a:pt x="723900" y="0"/>
                    </a:moveTo>
                    <a:lnTo>
                      <a:pt x="730250" y="107950"/>
                    </a:lnTo>
                    <a:lnTo>
                      <a:pt x="1308100" y="495300"/>
                    </a:lnTo>
                    <a:lnTo>
                      <a:pt x="1327150" y="704850"/>
                    </a:lnTo>
                    <a:lnTo>
                      <a:pt x="1485900" y="704850"/>
                    </a:lnTo>
                    <a:lnTo>
                      <a:pt x="1428750" y="996950"/>
                    </a:lnTo>
                    <a:lnTo>
                      <a:pt x="1257300" y="1263650"/>
                    </a:lnTo>
                    <a:lnTo>
                      <a:pt x="1003300" y="1416050"/>
                    </a:lnTo>
                    <a:lnTo>
                      <a:pt x="831850" y="1460500"/>
                    </a:lnTo>
                    <a:lnTo>
                      <a:pt x="533400" y="1441450"/>
                    </a:lnTo>
                    <a:lnTo>
                      <a:pt x="254000" y="1289050"/>
                    </a:lnTo>
                    <a:lnTo>
                      <a:pt x="50800" y="1085850"/>
                    </a:lnTo>
                    <a:lnTo>
                      <a:pt x="0" y="730250"/>
                    </a:lnTo>
                    <a:lnTo>
                      <a:pt x="38100" y="457200"/>
                    </a:lnTo>
                    <a:lnTo>
                      <a:pt x="177800" y="247650"/>
                    </a:lnTo>
                    <a:lnTo>
                      <a:pt x="361950" y="88900"/>
                    </a:lnTo>
                    <a:lnTo>
                      <a:pt x="552450" y="31750"/>
                    </a:lnTo>
                    <a:lnTo>
                      <a:pt x="7239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35" name="Straight Connector 23"/>
            <p:cNvCxnSpPr>
              <a:cxnSpLocks noChangeShapeType="1"/>
              <a:stCxn id="68" idx="6"/>
            </p:cNvCxnSpPr>
            <p:nvPr/>
          </p:nvCxnSpPr>
          <p:spPr bwMode="auto">
            <a:xfrm>
              <a:off x="4400547" y="3360419"/>
              <a:ext cx="68581" cy="2057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7" name="Straight Connector 24"/>
            <p:cNvCxnSpPr>
              <a:cxnSpLocks noChangeShapeType="1"/>
            </p:cNvCxnSpPr>
            <p:nvPr/>
          </p:nvCxnSpPr>
          <p:spPr bwMode="auto">
            <a:xfrm rot="10800000" flipV="1">
              <a:off x="4194807" y="3383279"/>
              <a:ext cx="205740" cy="18287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38" name="Group 13"/>
            <p:cNvGrpSpPr>
              <a:grpSpLocks/>
            </p:cNvGrpSpPr>
            <p:nvPr/>
          </p:nvGrpSpPr>
          <p:grpSpPr bwMode="auto">
            <a:xfrm>
              <a:off x="3166106" y="4103369"/>
              <a:ext cx="1337309" cy="1314451"/>
              <a:chOff x="3517900" y="4222750"/>
              <a:chExt cx="1485900" cy="1460500"/>
            </a:xfrm>
          </p:grpSpPr>
          <p:sp>
            <p:nvSpPr>
              <p:cNvPr id="59" name="Oval 10"/>
              <p:cNvSpPr>
                <a:spLocks noChangeArrowheads="1"/>
              </p:cNvSpPr>
              <p:nvPr/>
            </p:nvSpPr>
            <p:spPr bwMode="auto">
              <a:xfrm>
                <a:off x="3556000" y="4267200"/>
                <a:ext cx="1371600" cy="1371600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12"/>
              <p:cNvSpPr>
                <a:spLocks noChangeArrowheads="1"/>
              </p:cNvSpPr>
              <p:nvPr/>
            </p:nvSpPr>
            <p:spPr bwMode="auto">
              <a:xfrm>
                <a:off x="3517900" y="4222750"/>
                <a:ext cx="1485900" cy="1460500"/>
              </a:xfrm>
              <a:custGeom>
                <a:avLst/>
                <a:gdLst>
                  <a:gd name="T0" fmla="*/ 723900 w 1485900"/>
                  <a:gd name="T1" fmla="*/ 0 h 1460500"/>
                  <a:gd name="T2" fmla="*/ 730250 w 1485900"/>
                  <a:gd name="T3" fmla="*/ 107950 h 1460500"/>
                  <a:gd name="T4" fmla="*/ 1308100 w 1485900"/>
                  <a:gd name="T5" fmla="*/ 495300 h 1460500"/>
                  <a:gd name="T6" fmla="*/ 1327150 w 1485900"/>
                  <a:gd name="T7" fmla="*/ 704850 h 1460500"/>
                  <a:gd name="T8" fmla="*/ 1485900 w 1485900"/>
                  <a:gd name="T9" fmla="*/ 704850 h 1460500"/>
                  <a:gd name="T10" fmla="*/ 1428750 w 1485900"/>
                  <a:gd name="T11" fmla="*/ 996950 h 1460500"/>
                  <a:gd name="T12" fmla="*/ 1257300 w 1485900"/>
                  <a:gd name="T13" fmla="*/ 1263650 h 1460500"/>
                  <a:gd name="T14" fmla="*/ 1003300 w 1485900"/>
                  <a:gd name="T15" fmla="*/ 1416050 h 1460500"/>
                  <a:gd name="T16" fmla="*/ 831850 w 1485900"/>
                  <a:gd name="T17" fmla="*/ 1460500 h 1460500"/>
                  <a:gd name="T18" fmla="*/ 533400 w 1485900"/>
                  <a:gd name="T19" fmla="*/ 1441450 h 1460500"/>
                  <a:gd name="T20" fmla="*/ 254000 w 1485900"/>
                  <a:gd name="T21" fmla="*/ 1289050 h 1460500"/>
                  <a:gd name="T22" fmla="*/ 50800 w 1485900"/>
                  <a:gd name="T23" fmla="*/ 1085850 h 1460500"/>
                  <a:gd name="T24" fmla="*/ 0 w 1485900"/>
                  <a:gd name="T25" fmla="*/ 730250 h 1460500"/>
                  <a:gd name="T26" fmla="*/ 38100 w 1485900"/>
                  <a:gd name="T27" fmla="*/ 457200 h 1460500"/>
                  <a:gd name="T28" fmla="*/ 177800 w 1485900"/>
                  <a:gd name="T29" fmla="*/ 247650 h 1460500"/>
                  <a:gd name="T30" fmla="*/ 361950 w 1485900"/>
                  <a:gd name="T31" fmla="*/ 88900 h 1460500"/>
                  <a:gd name="T32" fmla="*/ 552450 w 1485900"/>
                  <a:gd name="T33" fmla="*/ 31750 h 1460500"/>
                  <a:gd name="T34" fmla="*/ 723900 w 1485900"/>
                  <a:gd name="T35" fmla="*/ 0 h 14605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85900"/>
                  <a:gd name="T55" fmla="*/ 0 h 1460500"/>
                  <a:gd name="T56" fmla="*/ 1485900 w 1485900"/>
                  <a:gd name="T57" fmla="*/ 1460500 h 14605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85900" h="1460500">
                    <a:moveTo>
                      <a:pt x="723900" y="0"/>
                    </a:moveTo>
                    <a:lnTo>
                      <a:pt x="730250" y="107950"/>
                    </a:lnTo>
                    <a:lnTo>
                      <a:pt x="1308100" y="495300"/>
                    </a:lnTo>
                    <a:lnTo>
                      <a:pt x="1327150" y="704850"/>
                    </a:lnTo>
                    <a:lnTo>
                      <a:pt x="1485900" y="704850"/>
                    </a:lnTo>
                    <a:lnTo>
                      <a:pt x="1428750" y="996950"/>
                    </a:lnTo>
                    <a:lnTo>
                      <a:pt x="1257300" y="1263650"/>
                    </a:lnTo>
                    <a:lnTo>
                      <a:pt x="1003300" y="1416050"/>
                    </a:lnTo>
                    <a:lnTo>
                      <a:pt x="831850" y="1460500"/>
                    </a:lnTo>
                    <a:lnTo>
                      <a:pt x="533400" y="1441450"/>
                    </a:lnTo>
                    <a:lnTo>
                      <a:pt x="254000" y="1289050"/>
                    </a:lnTo>
                    <a:lnTo>
                      <a:pt x="50800" y="1085850"/>
                    </a:lnTo>
                    <a:lnTo>
                      <a:pt x="0" y="730250"/>
                    </a:lnTo>
                    <a:lnTo>
                      <a:pt x="38100" y="457200"/>
                    </a:lnTo>
                    <a:lnTo>
                      <a:pt x="177800" y="247650"/>
                    </a:lnTo>
                    <a:lnTo>
                      <a:pt x="361950" y="88900"/>
                    </a:lnTo>
                    <a:lnTo>
                      <a:pt x="552450" y="31750"/>
                    </a:lnTo>
                    <a:lnTo>
                      <a:pt x="7239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cxnSp>
          <p:nvCxnSpPr>
            <p:cNvPr id="39" name="Straight Connector 15"/>
            <p:cNvCxnSpPr>
              <a:cxnSpLocks noChangeShapeType="1"/>
              <a:stCxn id="59" idx="6"/>
            </p:cNvCxnSpPr>
            <p:nvPr/>
          </p:nvCxnSpPr>
          <p:spPr bwMode="auto">
            <a:xfrm flipV="1">
              <a:off x="4434837" y="4554855"/>
              <a:ext cx="68581" cy="2057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0" name="Straight Connector 17"/>
            <p:cNvCxnSpPr>
              <a:cxnSpLocks noChangeShapeType="1"/>
            </p:cNvCxnSpPr>
            <p:nvPr/>
          </p:nvCxnSpPr>
          <p:spPr bwMode="auto">
            <a:xfrm rot="10800000">
              <a:off x="4229097" y="4554855"/>
              <a:ext cx="205740" cy="18287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42" name="Rectangle 6"/>
            <p:cNvSpPr>
              <a:spLocks noChangeArrowheads="1"/>
            </p:cNvSpPr>
            <p:nvPr/>
          </p:nvSpPr>
          <p:spPr bwMode="auto">
            <a:xfrm>
              <a:off x="2720336" y="3869054"/>
              <a:ext cx="1097279" cy="41148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623057" y="3869054"/>
              <a:ext cx="1097279" cy="411480"/>
            </a:xfrm>
            <a:prstGeom prst="rect">
              <a:avLst/>
            </a:prstGeom>
            <a:solidFill>
              <a:srgbClr val="000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latin typeface="Gill Sans" pitchFamily="1" charset="0"/>
                <a:ea typeface="Gill Sans" pitchFamily="1" charset="0"/>
                <a:cs typeface="Gill Sans" pitchFamily="1" charset="0"/>
                <a:sym typeface="Gill Sans" pitchFamily="1" charset="0"/>
              </a:endParaRPr>
            </a:p>
          </p:txBody>
        </p:sp>
        <p:grpSp>
          <p:nvGrpSpPr>
            <p:cNvPr id="45" name="Group 40"/>
            <p:cNvGrpSpPr>
              <a:grpSpLocks/>
            </p:cNvGrpSpPr>
            <p:nvPr/>
          </p:nvGrpSpPr>
          <p:grpSpPr bwMode="auto">
            <a:xfrm flipH="1" flipV="1">
              <a:off x="4743446" y="2703194"/>
              <a:ext cx="1337309" cy="1314451"/>
              <a:chOff x="3517900" y="4222750"/>
              <a:chExt cx="1485900" cy="1460500"/>
            </a:xfrm>
          </p:grpSpPr>
          <p:sp>
            <p:nvSpPr>
              <p:cNvPr id="57" name="Oval 43"/>
              <p:cNvSpPr>
                <a:spLocks noChangeArrowheads="1"/>
              </p:cNvSpPr>
              <p:nvPr/>
            </p:nvSpPr>
            <p:spPr bwMode="auto">
              <a:xfrm>
                <a:off x="3556000" y="4267200"/>
                <a:ext cx="1371600" cy="1371600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44"/>
              <p:cNvSpPr>
                <a:spLocks noChangeArrowheads="1"/>
              </p:cNvSpPr>
              <p:nvPr/>
            </p:nvSpPr>
            <p:spPr bwMode="auto">
              <a:xfrm>
                <a:off x="3517900" y="4222750"/>
                <a:ext cx="1485900" cy="1460500"/>
              </a:xfrm>
              <a:custGeom>
                <a:avLst/>
                <a:gdLst>
                  <a:gd name="T0" fmla="*/ 723900 w 1485900"/>
                  <a:gd name="T1" fmla="*/ 0 h 1460500"/>
                  <a:gd name="T2" fmla="*/ 730250 w 1485900"/>
                  <a:gd name="T3" fmla="*/ 107950 h 1460500"/>
                  <a:gd name="T4" fmla="*/ 1308100 w 1485900"/>
                  <a:gd name="T5" fmla="*/ 495300 h 1460500"/>
                  <a:gd name="T6" fmla="*/ 1327150 w 1485900"/>
                  <a:gd name="T7" fmla="*/ 704850 h 1460500"/>
                  <a:gd name="T8" fmla="*/ 1485900 w 1485900"/>
                  <a:gd name="T9" fmla="*/ 704850 h 1460500"/>
                  <a:gd name="T10" fmla="*/ 1428750 w 1485900"/>
                  <a:gd name="T11" fmla="*/ 996950 h 1460500"/>
                  <a:gd name="T12" fmla="*/ 1257300 w 1485900"/>
                  <a:gd name="T13" fmla="*/ 1263650 h 1460500"/>
                  <a:gd name="T14" fmla="*/ 1003300 w 1485900"/>
                  <a:gd name="T15" fmla="*/ 1416050 h 1460500"/>
                  <a:gd name="T16" fmla="*/ 831850 w 1485900"/>
                  <a:gd name="T17" fmla="*/ 1460500 h 1460500"/>
                  <a:gd name="T18" fmla="*/ 533400 w 1485900"/>
                  <a:gd name="T19" fmla="*/ 1441450 h 1460500"/>
                  <a:gd name="T20" fmla="*/ 254000 w 1485900"/>
                  <a:gd name="T21" fmla="*/ 1289050 h 1460500"/>
                  <a:gd name="T22" fmla="*/ 50800 w 1485900"/>
                  <a:gd name="T23" fmla="*/ 1085850 h 1460500"/>
                  <a:gd name="T24" fmla="*/ 0 w 1485900"/>
                  <a:gd name="T25" fmla="*/ 730250 h 1460500"/>
                  <a:gd name="T26" fmla="*/ 38100 w 1485900"/>
                  <a:gd name="T27" fmla="*/ 457200 h 1460500"/>
                  <a:gd name="T28" fmla="*/ 177800 w 1485900"/>
                  <a:gd name="T29" fmla="*/ 247650 h 1460500"/>
                  <a:gd name="T30" fmla="*/ 361950 w 1485900"/>
                  <a:gd name="T31" fmla="*/ 88900 h 1460500"/>
                  <a:gd name="T32" fmla="*/ 552450 w 1485900"/>
                  <a:gd name="T33" fmla="*/ 31750 h 1460500"/>
                  <a:gd name="T34" fmla="*/ 723900 w 1485900"/>
                  <a:gd name="T35" fmla="*/ 0 h 14605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85900"/>
                  <a:gd name="T55" fmla="*/ 0 h 1460500"/>
                  <a:gd name="T56" fmla="*/ 1485900 w 1485900"/>
                  <a:gd name="T57" fmla="*/ 1460500 h 14605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85900" h="1460500">
                    <a:moveTo>
                      <a:pt x="723900" y="0"/>
                    </a:moveTo>
                    <a:lnTo>
                      <a:pt x="730250" y="107950"/>
                    </a:lnTo>
                    <a:lnTo>
                      <a:pt x="1308100" y="495300"/>
                    </a:lnTo>
                    <a:lnTo>
                      <a:pt x="1327150" y="704850"/>
                    </a:lnTo>
                    <a:lnTo>
                      <a:pt x="1485900" y="704850"/>
                    </a:lnTo>
                    <a:lnTo>
                      <a:pt x="1428750" y="996950"/>
                    </a:lnTo>
                    <a:lnTo>
                      <a:pt x="1257300" y="1263650"/>
                    </a:lnTo>
                    <a:lnTo>
                      <a:pt x="1003300" y="1416050"/>
                    </a:lnTo>
                    <a:lnTo>
                      <a:pt x="831850" y="1460500"/>
                    </a:lnTo>
                    <a:lnTo>
                      <a:pt x="533400" y="1441450"/>
                    </a:lnTo>
                    <a:lnTo>
                      <a:pt x="254000" y="1289050"/>
                    </a:lnTo>
                    <a:lnTo>
                      <a:pt x="50800" y="1085850"/>
                    </a:lnTo>
                    <a:lnTo>
                      <a:pt x="0" y="730250"/>
                    </a:lnTo>
                    <a:lnTo>
                      <a:pt x="38100" y="457200"/>
                    </a:lnTo>
                    <a:lnTo>
                      <a:pt x="177800" y="247650"/>
                    </a:lnTo>
                    <a:lnTo>
                      <a:pt x="361950" y="88900"/>
                    </a:lnTo>
                    <a:lnTo>
                      <a:pt x="552450" y="31750"/>
                    </a:lnTo>
                    <a:lnTo>
                      <a:pt x="7239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47" name="Straight Connector 41"/>
            <p:cNvCxnSpPr>
              <a:cxnSpLocks noChangeShapeType="1"/>
              <a:stCxn id="57" idx="6"/>
            </p:cNvCxnSpPr>
            <p:nvPr/>
          </p:nvCxnSpPr>
          <p:spPr bwMode="auto">
            <a:xfrm flipH="1">
              <a:off x="4743446" y="3360419"/>
              <a:ext cx="68581" cy="2057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8" name="Straight Connector 42"/>
            <p:cNvCxnSpPr>
              <a:cxnSpLocks noChangeShapeType="1"/>
            </p:cNvCxnSpPr>
            <p:nvPr/>
          </p:nvCxnSpPr>
          <p:spPr bwMode="auto">
            <a:xfrm rot="10800000" flipH="1" flipV="1">
              <a:off x="4812027" y="3383280"/>
              <a:ext cx="205740" cy="18287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49" name="Group 35"/>
            <p:cNvGrpSpPr>
              <a:grpSpLocks/>
            </p:cNvGrpSpPr>
            <p:nvPr/>
          </p:nvGrpSpPr>
          <p:grpSpPr bwMode="auto">
            <a:xfrm flipH="1">
              <a:off x="4709156" y="4103371"/>
              <a:ext cx="1337309" cy="1314451"/>
              <a:chOff x="3517900" y="4222750"/>
              <a:chExt cx="1485900" cy="1460500"/>
            </a:xfrm>
          </p:grpSpPr>
          <p:sp>
            <p:nvSpPr>
              <p:cNvPr id="55" name="Oval 38"/>
              <p:cNvSpPr>
                <a:spLocks noChangeArrowheads="1"/>
              </p:cNvSpPr>
              <p:nvPr/>
            </p:nvSpPr>
            <p:spPr bwMode="auto">
              <a:xfrm>
                <a:off x="3556000" y="4267200"/>
                <a:ext cx="1371600" cy="1371600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39"/>
              <p:cNvSpPr>
                <a:spLocks noChangeArrowheads="1"/>
              </p:cNvSpPr>
              <p:nvPr/>
            </p:nvSpPr>
            <p:spPr bwMode="auto">
              <a:xfrm>
                <a:off x="3517900" y="4222750"/>
                <a:ext cx="1485900" cy="1460500"/>
              </a:xfrm>
              <a:custGeom>
                <a:avLst/>
                <a:gdLst>
                  <a:gd name="T0" fmla="*/ 723900 w 1485900"/>
                  <a:gd name="T1" fmla="*/ 0 h 1460500"/>
                  <a:gd name="T2" fmla="*/ 730250 w 1485900"/>
                  <a:gd name="T3" fmla="*/ 107950 h 1460500"/>
                  <a:gd name="T4" fmla="*/ 1308100 w 1485900"/>
                  <a:gd name="T5" fmla="*/ 495300 h 1460500"/>
                  <a:gd name="T6" fmla="*/ 1327150 w 1485900"/>
                  <a:gd name="T7" fmla="*/ 704850 h 1460500"/>
                  <a:gd name="T8" fmla="*/ 1485900 w 1485900"/>
                  <a:gd name="T9" fmla="*/ 704850 h 1460500"/>
                  <a:gd name="T10" fmla="*/ 1428750 w 1485900"/>
                  <a:gd name="T11" fmla="*/ 996950 h 1460500"/>
                  <a:gd name="T12" fmla="*/ 1257300 w 1485900"/>
                  <a:gd name="T13" fmla="*/ 1263650 h 1460500"/>
                  <a:gd name="T14" fmla="*/ 1003300 w 1485900"/>
                  <a:gd name="T15" fmla="*/ 1416050 h 1460500"/>
                  <a:gd name="T16" fmla="*/ 831850 w 1485900"/>
                  <a:gd name="T17" fmla="*/ 1460500 h 1460500"/>
                  <a:gd name="T18" fmla="*/ 533400 w 1485900"/>
                  <a:gd name="T19" fmla="*/ 1441450 h 1460500"/>
                  <a:gd name="T20" fmla="*/ 254000 w 1485900"/>
                  <a:gd name="T21" fmla="*/ 1289050 h 1460500"/>
                  <a:gd name="T22" fmla="*/ 50800 w 1485900"/>
                  <a:gd name="T23" fmla="*/ 1085850 h 1460500"/>
                  <a:gd name="T24" fmla="*/ 0 w 1485900"/>
                  <a:gd name="T25" fmla="*/ 730250 h 1460500"/>
                  <a:gd name="T26" fmla="*/ 38100 w 1485900"/>
                  <a:gd name="T27" fmla="*/ 457200 h 1460500"/>
                  <a:gd name="T28" fmla="*/ 177800 w 1485900"/>
                  <a:gd name="T29" fmla="*/ 247650 h 1460500"/>
                  <a:gd name="T30" fmla="*/ 361950 w 1485900"/>
                  <a:gd name="T31" fmla="*/ 88900 h 1460500"/>
                  <a:gd name="T32" fmla="*/ 552450 w 1485900"/>
                  <a:gd name="T33" fmla="*/ 31750 h 1460500"/>
                  <a:gd name="T34" fmla="*/ 723900 w 1485900"/>
                  <a:gd name="T35" fmla="*/ 0 h 14605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85900"/>
                  <a:gd name="T55" fmla="*/ 0 h 1460500"/>
                  <a:gd name="T56" fmla="*/ 1485900 w 1485900"/>
                  <a:gd name="T57" fmla="*/ 1460500 h 14605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85900" h="1460500">
                    <a:moveTo>
                      <a:pt x="723900" y="0"/>
                    </a:moveTo>
                    <a:lnTo>
                      <a:pt x="730250" y="107950"/>
                    </a:lnTo>
                    <a:lnTo>
                      <a:pt x="1308100" y="495300"/>
                    </a:lnTo>
                    <a:lnTo>
                      <a:pt x="1327150" y="704850"/>
                    </a:lnTo>
                    <a:lnTo>
                      <a:pt x="1485900" y="704850"/>
                    </a:lnTo>
                    <a:lnTo>
                      <a:pt x="1428750" y="996950"/>
                    </a:lnTo>
                    <a:lnTo>
                      <a:pt x="1257300" y="1263650"/>
                    </a:lnTo>
                    <a:lnTo>
                      <a:pt x="1003300" y="1416050"/>
                    </a:lnTo>
                    <a:lnTo>
                      <a:pt x="831850" y="1460500"/>
                    </a:lnTo>
                    <a:lnTo>
                      <a:pt x="533400" y="1441450"/>
                    </a:lnTo>
                    <a:lnTo>
                      <a:pt x="254000" y="1289050"/>
                    </a:lnTo>
                    <a:lnTo>
                      <a:pt x="50800" y="1085850"/>
                    </a:lnTo>
                    <a:lnTo>
                      <a:pt x="0" y="730250"/>
                    </a:lnTo>
                    <a:lnTo>
                      <a:pt x="38100" y="457200"/>
                    </a:lnTo>
                    <a:lnTo>
                      <a:pt x="177800" y="247650"/>
                    </a:lnTo>
                    <a:lnTo>
                      <a:pt x="361950" y="88900"/>
                    </a:lnTo>
                    <a:lnTo>
                      <a:pt x="552450" y="31750"/>
                    </a:lnTo>
                    <a:lnTo>
                      <a:pt x="7239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50" name="Straight Connector 36"/>
            <p:cNvCxnSpPr>
              <a:cxnSpLocks noChangeShapeType="1"/>
              <a:stCxn id="55" idx="6"/>
            </p:cNvCxnSpPr>
            <p:nvPr/>
          </p:nvCxnSpPr>
          <p:spPr bwMode="auto">
            <a:xfrm flipH="1" flipV="1">
              <a:off x="4709158" y="4554856"/>
              <a:ext cx="68581" cy="2057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1" name="Straight Connector 37"/>
            <p:cNvCxnSpPr>
              <a:cxnSpLocks noChangeShapeType="1"/>
            </p:cNvCxnSpPr>
            <p:nvPr/>
          </p:nvCxnSpPr>
          <p:spPr bwMode="auto">
            <a:xfrm rot="10800000" flipH="1">
              <a:off x="4777740" y="4554856"/>
              <a:ext cx="205740" cy="18287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52" name="Rectangle 31"/>
            <p:cNvSpPr>
              <a:spLocks noChangeArrowheads="1"/>
            </p:cNvSpPr>
            <p:nvPr/>
          </p:nvSpPr>
          <p:spPr bwMode="auto">
            <a:xfrm flipH="1">
              <a:off x="5394958" y="3869053"/>
              <a:ext cx="1097279" cy="41148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Rectangle 52"/>
            <p:cNvSpPr/>
            <p:nvPr/>
          </p:nvSpPr>
          <p:spPr bwMode="auto">
            <a:xfrm flipH="1">
              <a:off x="6492241" y="3869055"/>
              <a:ext cx="1097279" cy="411480"/>
            </a:xfrm>
            <a:prstGeom prst="rect">
              <a:avLst/>
            </a:prstGeom>
            <a:solidFill>
              <a:srgbClr val="000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latin typeface="Gill Sans" pitchFamily="1" charset="0"/>
                <a:ea typeface="Gill Sans" pitchFamily="1" charset="0"/>
                <a:cs typeface="Gill Sans" pitchFamily="1" charset="0"/>
                <a:sym typeface="Gill Sans" pitchFamily="1" charset="0"/>
              </a:endParaRPr>
            </a:p>
          </p:txBody>
        </p:sp>
      </p:grpSp>
      <p:sp>
        <p:nvSpPr>
          <p:cNvPr id="83" name="TextBox 45"/>
          <p:cNvSpPr txBox="1">
            <a:spLocks noChangeArrowheads="1"/>
          </p:cNvSpPr>
          <p:nvPr/>
        </p:nvSpPr>
        <p:spPr bwMode="auto">
          <a:xfrm>
            <a:off x="315971" y="4571324"/>
            <a:ext cx="8590198" cy="112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The rule: 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If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magnetic field lines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between two field-producing objects 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are </a:t>
            </a:r>
            <a:r>
              <a:rPr lang="en-US" sz="2000" i="1" u="sng" dirty="0">
                <a:solidFill>
                  <a:srgbClr val="FF0000"/>
                </a:solidFill>
                <a:latin typeface="Times New Roman"/>
                <a:cs typeface="Times New Roman"/>
              </a:rPr>
              <a:t>parallel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to one another, the two objects will </a:t>
            </a:r>
            <a:r>
              <a:rPr lang="en-US" sz="2000" u="sng" dirty="0">
                <a:solidFill>
                  <a:srgbClr val="FF0000"/>
                </a:solidFill>
                <a:latin typeface="Times New Roman"/>
                <a:cs typeface="Times New Roman"/>
              </a:rPr>
              <a:t>magnetically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u="sng" dirty="0">
                <a:solidFill>
                  <a:srgbClr val="FF0000"/>
                </a:solidFill>
                <a:latin typeface="Times New Roman"/>
                <a:cs typeface="Times New Roman"/>
              </a:rPr>
              <a:t>repulse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one another.  If they are </a:t>
            </a:r>
            <a:r>
              <a:rPr lang="en-US" sz="2000" i="1" u="sng" dirty="0">
                <a:solidFill>
                  <a:srgbClr val="FF0000"/>
                </a:solidFill>
                <a:latin typeface="Times New Roman"/>
                <a:cs typeface="Times New Roman"/>
              </a:rPr>
              <a:t>anti-parallel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they will </a:t>
            </a:r>
            <a:r>
              <a:rPr lang="en-US" sz="2000" u="sng" dirty="0">
                <a:solidFill>
                  <a:srgbClr val="FF0000"/>
                </a:solidFill>
                <a:latin typeface="Times New Roman"/>
                <a:cs typeface="Times New Roman"/>
              </a:rPr>
              <a:t>magnetically attract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 one another. </a:t>
            </a:r>
          </a:p>
        </p:txBody>
      </p:sp>
      <p:sp>
        <p:nvSpPr>
          <p:cNvPr id="84" name="TextBox 5"/>
          <p:cNvSpPr txBox="1">
            <a:spLocks noChangeArrowheads="1"/>
          </p:cNvSpPr>
          <p:nvPr/>
        </p:nvSpPr>
        <p:spPr bwMode="auto">
          <a:xfrm>
            <a:off x="315971" y="2286522"/>
            <a:ext cx="6206925" cy="3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lines </a:t>
            </a:r>
            <a:r>
              <a:rPr lang="en-US" sz="2000" dirty="0">
                <a:latin typeface="Times New Roman"/>
                <a:cs typeface="Times New Roman"/>
              </a:rPr>
              <a:t>generated by the two in this case are </a:t>
            </a:r>
            <a:r>
              <a:rPr lang="en-US" sz="20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parallel</a:t>
            </a:r>
            <a:r>
              <a:rPr lang="en-US" sz="2000" dirty="0" err="1">
                <a:solidFill>
                  <a:srgbClr val="FF0000"/>
                </a:solidFill>
                <a:latin typeface="Times New Roman"/>
                <a:cs typeface="Times New Roman"/>
              </a:rPr>
              <a:t>ish</a:t>
            </a:r>
            <a:r>
              <a:rPr lang="en-US" sz="2000" dirty="0">
                <a:latin typeface="Times New Roman"/>
                <a:cs typeface="Times New Roman"/>
              </a:rPr>
              <a:t>. </a:t>
            </a:r>
          </a:p>
        </p:txBody>
      </p:sp>
      <p:grpSp>
        <p:nvGrpSpPr>
          <p:cNvPr id="86" name="Group 30"/>
          <p:cNvGrpSpPr>
            <a:grpSpLocks/>
          </p:cNvGrpSpPr>
          <p:nvPr/>
        </p:nvGrpSpPr>
        <p:grpSpPr bwMode="auto">
          <a:xfrm rot="5400000" flipH="1" flipV="1">
            <a:off x="7250846" y="3776465"/>
            <a:ext cx="765504" cy="752419"/>
            <a:chOff x="3517900" y="4222750"/>
            <a:chExt cx="1485900" cy="1460500"/>
          </a:xfrm>
        </p:grpSpPr>
        <p:grpSp>
          <p:nvGrpSpPr>
            <p:cNvPr id="115" name="Group 35"/>
            <p:cNvGrpSpPr>
              <a:grpSpLocks/>
            </p:cNvGrpSpPr>
            <p:nvPr/>
          </p:nvGrpSpPr>
          <p:grpSpPr bwMode="auto">
            <a:xfrm>
              <a:off x="3517900" y="4222750"/>
              <a:ext cx="1485900" cy="1460500"/>
              <a:chOff x="3517900" y="4222750"/>
              <a:chExt cx="1485900" cy="1460500"/>
            </a:xfrm>
          </p:grpSpPr>
          <p:sp>
            <p:nvSpPr>
              <p:cNvPr id="118" name="Oval 49"/>
              <p:cNvSpPr>
                <a:spLocks noChangeArrowheads="1"/>
              </p:cNvSpPr>
              <p:nvPr/>
            </p:nvSpPr>
            <p:spPr bwMode="auto">
              <a:xfrm>
                <a:off x="3556000" y="4267200"/>
                <a:ext cx="1371600" cy="1371600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50"/>
              <p:cNvSpPr>
                <a:spLocks noChangeArrowheads="1"/>
              </p:cNvSpPr>
              <p:nvPr/>
            </p:nvSpPr>
            <p:spPr bwMode="auto">
              <a:xfrm>
                <a:off x="3517900" y="4222750"/>
                <a:ext cx="1485900" cy="1460500"/>
              </a:xfrm>
              <a:custGeom>
                <a:avLst/>
                <a:gdLst>
                  <a:gd name="T0" fmla="*/ 723900 w 1485900"/>
                  <a:gd name="T1" fmla="*/ 0 h 1460500"/>
                  <a:gd name="T2" fmla="*/ 730250 w 1485900"/>
                  <a:gd name="T3" fmla="*/ 107950 h 1460500"/>
                  <a:gd name="T4" fmla="*/ 1308100 w 1485900"/>
                  <a:gd name="T5" fmla="*/ 495300 h 1460500"/>
                  <a:gd name="T6" fmla="*/ 1327150 w 1485900"/>
                  <a:gd name="T7" fmla="*/ 704850 h 1460500"/>
                  <a:gd name="T8" fmla="*/ 1485900 w 1485900"/>
                  <a:gd name="T9" fmla="*/ 704850 h 1460500"/>
                  <a:gd name="T10" fmla="*/ 1428750 w 1485900"/>
                  <a:gd name="T11" fmla="*/ 996950 h 1460500"/>
                  <a:gd name="T12" fmla="*/ 1257300 w 1485900"/>
                  <a:gd name="T13" fmla="*/ 1263650 h 1460500"/>
                  <a:gd name="T14" fmla="*/ 1003300 w 1485900"/>
                  <a:gd name="T15" fmla="*/ 1416050 h 1460500"/>
                  <a:gd name="T16" fmla="*/ 831850 w 1485900"/>
                  <a:gd name="T17" fmla="*/ 1460500 h 1460500"/>
                  <a:gd name="T18" fmla="*/ 533400 w 1485900"/>
                  <a:gd name="T19" fmla="*/ 1441450 h 1460500"/>
                  <a:gd name="T20" fmla="*/ 254000 w 1485900"/>
                  <a:gd name="T21" fmla="*/ 1289050 h 1460500"/>
                  <a:gd name="T22" fmla="*/ 50800 w 1485900"/>
                  <a:gd name="T23" fmla="*/ 1085850 h 1460500"/>
                  <a:gd name="T24" fmla="*/ 0 w 1485900"/>
                  <a:gd name="T25" fmla="*/ 730250 h 1460500"/>
                  <a:gd name="T26" fmla="*/ 38100 w 1485900"/>
                  <a:gd name="T27" fmla="*/ 457200 h 1460500"/>
                  <a:gd name="T28" fmla="*/ 177800 w 1485900"/>
                  <a:gd name="T29" fmla="*/ 247650 h 1460500"/>
                  <a:gd name="T30" fmla="*/ 361950 w 1485900"/>
                  <a:gd name="T31" fmla="*/ 88900 h 1460500"/>
                  <a:gd name="T32" fmla="*/ 552450 w 1485900"/>
                  <a:gd name="T33" fmla="*/ 31750 h 1460500"/>
                  <a:gd name="T34" fmla="*/ 723900 w 1485900"/>
                  <a:gd name="T35" fmla="*/ 0 h 14605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85900"/>
                  <a:gd name="T55" fmla="*/ 0 h 1460500"/>
                  <a:gd name="T56" fmla="*/ 1485900 w 1485900"/>
                  <a:gd name="T57" fmla="*/ 1460500 h 14605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85900" h="1460500">
                    <a:moveTo>
                      <a:pt x="723900" y="0"/>
                    </a:moveTo>
                    <a:lnTo>
                      <a:pt x="730250" y="107950"/>
                    </a:lnTo>
                    <a:lnTo>
                      <a:pt x="1308100" y="495300"/>
                    </a:lnTo>
                    <a:lnTo>
                      <a:pt x="1327150" y="704850"/>
                    </a:lnTo>
                    <a:lnTo>
                      <a:pt x="1485900" y="704850"/>
                    </a:lnTo>
                    <a:lnTo>
                      <a:pt x="1428750" y="996950"/>
                    </a:lnTo>
                    <a:lnTo>
                      <a:pt x="1257300" y="1263650"/>
                    </a:lnTo>
                    <a:lnTo>
                      <a:pt x="1003300" y="1416050"/>
                    </a:lnTo>
                    <a:lnTo>
                      <a:pt x="831850" y="1460500"/>
                    </a:lnTo>
                    <a:lnTo>
                      <a:pt x="533400" y="1441450"/>
                    </a:lnTo>
                    <a:lnTo>
                      <a:pt x="254000" y="1289050"/>
                    </a:lnTo>
                    <a:lnTo>
                      <a:pt x="50800" y="1085850"/>
                    </a:lnTo>
                    <a:lnTo>
                      <a:pt x="0" y="730250"/>
                    </a:lnTo>
                    <a:lnTo>
                      <a:pt x="38100" y="457200"/>
                    </a:lnTo>
                    <a:lnTo>
                      <a:pt x="177800" y="247650"/>
                    </a:lnTo>
                    <a:lnTo>
                      <a:pt x="361950" y="88900"/>
                    </a:lnTo>
                    <a:lnTo>
                      <a:pt x="552450" y="31750"/>
                    </a:lnTo>
                    <a:lnTo>
                      <a:pt x="7239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16" name="Straight Connector 47"/>
            <p:cNvCxnSpPr>
              <a:cxnSpLocks noChangeShapeType="1"/>
              <a:stCxn id="118" idx="6"/>
            </p:cNvCxnSpPr>
            <p:nvPr/>
          </p:nvCxnSpPr>
          <p:spPr bwMode="auto">
            <a:xfrm flipV="1">
              <a:off x="4927600" y="47244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7" name="Straight Connector 48"/>
            <p:cNvCxnSpPr>
              <a:cxnSpLocks noChangeShapeType="1"/>
            </p:cNvCxnSpPr>
            <p:nvPr/>
          </p:nvCxnSpPr>
          <p:spPr bwMode="auto">
            <a:xfrm rot="10800000">
              <a:off x="4699000" y="4724400"/>
              <a:ext cx="228600" cy="203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87" name="Group 30"/>
          <p:cNvGrpSpPr>
            <a:grpSpLocks/>
          </p:cNvGrpSpPr>
          <p:nvPr/>
        </p:nvGrpSpPr>
        <p:grpSpPr bwMode="auto">
          <a:xfrm rot="16200000" flipH="1">
            <a:off x="7257389" y="2971704"/>
            <a:ext cx="765504" cy="752419"/>
            <a:chOff x="3517900" y="4222750"/>
            <a:chExt cx="1485900" cy="1460500"/>
          </a:xfrm>
        </p:grpSpPr>
        <p:grpSp>
          <p:nvGrpSpPr>
            <p:cNvPr id="110" name="Group 35"/>
            <p:cNvGrpSpPr>
              <a:grpSpLocks/>
            </p:cNvGrpSpPr>
            <p:nvPr/>
          </p:nvGrpSpPr>
          <p:grpSpPr bwMode="auto">
            <a:xfrm>
              <a:off x="3517900" y="4222750"/>
              <a:ext cx="1485900" cy="1460500"/>
              <a:chOff x="3517900" y="4222750"/>
              <a:chExt cx="1485900" cy="1460500"/>
            </a:xfrm>
          </p:grpSpPr>
          <p:sp>
            <p:nvSpPr>
              <p:cNvPr id="113" name="Oval 55"/>
              <p:cNvSpPr>
                <a:spLocks noChangeArrowheads="1"/>
              </p:cNvSpPr>
              <p:nvPr/>
            </p:nvSpPr>
            <p:spPr bwMode="auto">
              <a:xfrm>
                <a:off x="3556000" y="4267200"/>
                <a:ext cx="1371600" cy="1371600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56"/>
              <p:cNvSpPr>
                <a:spLocks noChangeArrowheads="1"/>
              </p:cNvSpPr>
              <p:nvPr/>
            </p:nvSpPr>
            <p:spPr bwMode="auto">
              <a:xfrm>
                <a:off x="3517900" y="4222750"/>
                <a:ext cx="1485900" cy="1460500"/>
              </a:xfrm>
              <a:custGeom>
                <a:avLst/>
                <a:gdLst>
                  <a:gd name="T0" fmla="*/ 723900 w 1485900"/>
                  <a:gd name="T1" fmla="*/ 0 h 1460500"/>
                  <a:gd name="T2" fmla="*/ 730250 w 1485900"/>
                  <a:gd name="T3" fmla="*/ 107950 h 1460500"/>
                  <a:gd name="T4" fmla="*/ 1308100 w 1485900"/>
                  <a:gd name="T5" fmla="*/ 495300 h 1460500"/>
                  <a:gd name="T6" fmla="*/ 1327150 w 1485900"/>
                  <a:gd name="T7" fmla="*/ 704850 h 1460500"/>
                  <a:gd name="T8" fmla="*/ 1485900 w 1485900"/>
                  <a:gd name="T9" fmla="*/ 704850 h 1460500"/>
                  <a:gd name="T10" fmla="*/ 1428750 w 1485900"/>
                  <a:gd name="T11" fmla="*/ 996950 h 1460500"/>
                  <a:gd name="T12" fmla="*/ 1257300 w 1485900"/>
                  <a:gd name="T13" fmla="*/ 1263650 h 1460500"/>
                  <a:gd name="T14" fmla="*/ 1003300 w 1485900"/>
                  <a:gd name="T15" fmla="*/ 1416050 h 1460500"/>
                  <a:gd name="T16" fmla="*/ 831850 w 1485900"/>
                  <a:gd name="T17" fmla="*/ 1460500 h 1460500"/>
                  <a:gd name="T18" fmla="*/ 533400 w 1485900"/>
                  <a:gd name="T19" fmla="*/ 1441450 h 1460500"/>
                  <a:gd name="T20" fmla="*/ 254000 w 1485900"/>
                  <a:gd name="T21" fmla="*/ 1289050 h 1460500"/>
                  <a:gd name="T22" fmla="*/ 50800 w 1485900"/>
                  <a:gd name="T23" fmla="*/ 1085850 h 1460500"/>
                  <a:gd name="T24" fmla="*/ 0 w 1485900"/>
                  <a:gd name="T25" fmla="*/ 730250 h 1460500"/>
                  <a:gd name="T26" fmla="*/ 38100 w 1485900"/>
                  <a:gd name="T27" fmla="*/ 457200 h 1460500"/>
                  <a:gd name="T28" fmla="*/ 177800 w 1485900"/>
                  <a:gd name="T29" fmla="*/ 247650 h 1460500"/>
                  <a:gd name="T30" fmla="*/ 361950 w 1485900"/>
                  <a:gd name="T31" fmla="*/ 88900 h 1460500"/>
                  <a:gd name="T32" fmla="*/ 552450 w 1485900"/>
                  <a:gd name="T33" fmla="*/ 31750 h 1460500"/>
                  <a:gd name="T34" fmla="*/ 723900 w 1485900"/>
                  <a:gd name="T35" fmla="*/ 0 h 14605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85900"/>
                  <a:gd name="T55" fmla="*/ 0 h 1460500"/>
                  <a:gd name="T56" fmla="*/ 1485900 w 1485900"/>
                  <a:gd name="T57" fmla="*/ 1460500 h 14605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85900" h="1460500">
                    <a:moveTo>
                      <a:pt x="723900" y="0"/>
                    </a:moveTo>
                    <a:lnTo>
                      <a:pt x="730250" y="107950"/>
                    </a:lnTo>
                    <a:lnTo>
                      <a:pt x="1308100" y="495300"/>
                    </a:lnTo>
                    <a:lnTo>
                      <a:pt x="1327150" y="704850"/>
                    </a:lnTo>
                    <a:lnTo>
                      <a:pt x="1485900" y="704850"/>
                    </a:lnTo>
                    <a:lnTo>
                      <a:pt x="1428750" y="996950"/>
                    </a:lnTo>
                    <a:lnTo>
                      <a:pt x="1257300" y="1263650"/>
                    </a:lnTo>
                    <a:lnTo>
                      <a:pt x="1003300" y="1416050"/>
                    </a:lnTo>
                    <a:lnTo>
                      <a:pt x="831850" y="1460500"/>
                    </a:lnTo>
                    <a:lnTo>
                      <a:pt x="533400" y="1441450"/>
                    </a:lnTo>
                    <a:lnTo>
                      <a:pt x="254000" y="1289050"/>
                    </a:lnTo>
                    <a:lnTo>
                      <a:pt x="50800" y="1085850"/>
                    </a:lnTo>
                    <a:lnTo>
                      <a:pt x="0" y="730250"/>
                    </a:lnTo>
                    <a:lnTo>
                      <a:pt x="38100" y="457200"/>
                    </a:lnTo>
                    <a:lnTo>
                      <a:pt x="177800" y="247650"/>
                    </a:lnTo>
                    <a:lnTo>
                      <a:pt x="361950" y="88900"/>
                    </a:lnTo>
                    <a:lnTo>
                      <a:pt x="552450" y="31750"/>
                    </a:lnTo>
                    <a:lnTo>
                      <a:pt x="7239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11" name="Straight Connector 53"/>
            <p:cNvCxnSpPr>
              <a:cxnSpLocks noChangeShapeType="1"/>
              <a:stCxn id="113" idx="6"/>
            </p:cNvCxnSpPr>
            <p:nvPr/>
          </p:nvCxnSpPr>
          <p:spPr bwMode="auto">
            <a:xfrm flipV="1">
              <a:off x="4927600" y="47244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2" name="Straight Connector 54"/>
            <p:cNvCxnSpPr>
              <a:cxnSpLocks noChangeShapeType="1"/>
            </p:cNvCxnSpPr>
            <p:nvPr/>
          </p:nvCxnSpPr>
          <p:spPr bwMode="auto">
            <a:xfrm rot="10800000">
              <a:off x="4699000" y="4724400"/>
              <a:ext cx="228600" cy="203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88" name="Group 21"/>
          <p:cNvGrpSpPr>
            <a:grpSpLocks/>
          </p:cNvGrpSpPr>
          <p:nvPr/>
        </p:nvGrpSpPr>
        <p:grpSpPr bwMode="auto">
          <a:xfrm flipV="1">
            <a:off x="6354486" y="2942262"/>
            <a:ext cx="765505" cy="752419"/>
            <a:chOff x="3517900" y="4222750"/>
            <a:chExt cx="1485900" cy="1460500"/>
          </a:xfrm>
        </p:grpSpPr>
        <p:grpSp>
          <p:nvGrpSpPr>
            <p:cNvPr id="105" name="Group 22"/>
            <p:cNvGrpSpPr>
              <a:grpSpLocks/>
            </p:cNvGrpSpPr>
            <p:nvPr/>
          </p:nvGrpSpPr>
          <p:grpSpPr bwMode="auto">
            <a:xfrm>
              <a:off x="3517900" y="4222750"/>
              <a:ext cx="1485900" cy="1460500"/>
              <a:chOff x="3517900" y="4222750"/>
              <a:chExt cx="1485900" cy="1460500"/>
            </a:xfrm>
          </p:grpSpPr>
          <p:sp>
            <p:nvSpPr>
              <p:cNvPr id="108" name="Oval 25"/>
              <p:cNvSpPr>
                <a:spLocks noChangeArrowheads="1"/>
              </p:cNvSpPr>
              <p:nvPr/>
            </p:nvSpPr>
            <p:spPr bwMode="auto">
              <a:xfrm>
                <a:off x="3556000" y="4267200"/>
                <a:ext cx="1371600" cy="1371600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26"/>
              <p:cNvSpPr>
                <a:spLocks noChangeArrowheads="1"/>
              </p:cNvSpPr>
              <p:nvPr/>
            </p:nvSpPr>
            <p:spPr bwMode="auto">
              <a:xfrm>
                <a:off x="3517900" y="4222750"/>
                <a:ext cx="1485900" cy="1460500"/>
              </a:xfrm>
              <a:custGeom>
                <a:avLst/>
                <a:gdLst>
                  <a:gd name="T0" fmla="*/ 723900 w 1485900"/>
                  <a:gd name="T1" fmla="*/ 0 h 1460500"/>
                  <a:gd name="T2" fmla="*/ 730250 w 1485900"/>
                  <a:gd name="T3" fmla="*/ 107950 h 1460500"/>
                  <a:gd name="T4" fmla="*/ 1308100 w 1485900"/>
                  <a:gd name="T5" fmla="*/ 495300 h 1460500"/>
                  <a:gd name="T6" fmla="*/ 1327150 w 1485900"/>
                  <a:gd name="T7" fmla="*/ 704850 h 1460500"/>
                  <a:gd name="T8" fmla="*/ 1485900 w 1485900"/>
                  <a:gd name="T9" fmla="*/ 704850 h 1460500"/>
                  <a:gd name="T10" fmla="*/ 1428750 w 1485900"/>
                  <a:gd name="T11" fmla="*/ 996950 h 1460500"/>
                  <a:gd name="T12" fmla="*/ 1257300 w 1485900"/>
                  <a:gd name="T13" fmla="*/ 1263650 h 1460500"/>
                  <a:gd name="T14" fmla="*/ 1003300 w 1485900"/>
                  <a:gd name="T15" fmla="*/ 1416050 h 1460500"/>
                  <a:gd name="T16" fmla="*/ 831850 w 1485900"/>
                  <a:gd name="T17" fmla="*/ 1460500 h 1460500"/>
                  <a:gd name="T18" fmla="*/ 533400 w 1485900"/>
                  <a:gd name="T19" fmla="*/ 1441450 h 1460500"/>
                  <a:gd name="T20" fmla="*/ 254000 w 1485900"/>
                  <a:gd name="T21" fmla="*/ 1289050 h 1460500"/>
                  <a:gd name="T22" fmla="*/ 50800 w 1485900"/>
                  <a:gd name="T23" fmla="*/ 1085850 h 1460500"/>
                  <a:gd name="T24" fmla="*/ 0 w 1485900"/>
                  <a:gd name="T25" fmla="*/ 730250 h 1460500"/>
                  <a:gd name="T26" fmla="*/ 38100 w 1485900"/>
                  <a:gd name="T27" fmla="*/ 457200 h 1460500"/>
                  <a:gd name="T28" fmla="*/ 177800 w 1485900"/>
                  <a:gd name="T29" fmla="*/ 247650 h 1460500"/>
                  <a:gd name="T30" fmla="*/ 361950 w 1485900"/>
                  <a:gd name="T31" fmla="*/ 88900 h 1460500"/>
                  <a:gd name="T32" fmla="*/ 552450 w 1485900"/>
                  <a:gd name="T33" fmla="*/ 31750 h 1460500"/>
                  <a:gd name="T34" fmla="*/ 723900 w 1485900"/>
                  <a:gd name="T35" fmla="*/ 0 h 14605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85900"/>
                  <a:gd name="T55" fmla="*/ 0 h 1460500"/>
                  <a:gd name="T56" fmla="*/ 1485900 w 1485900"/>
                  <a:gd name="T57" fmla="*/ 1460500 h 14605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85900" h="1460500">
                    <a:moveTo>
                      <a:pt x="723900" y="0"/>
                    </a:moveTo>
                    <a:lnTo>
                      <a:pt x="730250" y="107950"/>
                    </a:lnTo>
                    <a:lnTo>
                      <a:pt x="1308100" y="495300"/>
                    </a:lnTo>
                    <a:lnTo>
                      <a:pt x="1327150" y="704850"/>
                    </a:lnTo>
                    <a:lnTo>
                      <a:pt x="1485900" y="704850"/>
                    </a:lnTo>
                    <a:lnTo>
                      <a:pt x="1428750" y="996950"/>
                    </a:lnTo>
                    <a:lnTo>
                      <a:pt x="1257300" y="1263650"/>
                    </a:lnTo>
                    <a:lnTo>
                      <a:pt x="1003300" y="1416050"/>
                    </a:lnTo>
                    <a:lnTo>
                      <a:pt x="831850" y="1460500"/>
                    </a:lnTo>
                    <a:lnTo>
                      <a:pt x="533400" y="1441450"/>
                    </a:lnTo>
                    <a:lnTo>
                      <a:pt x="254000" y="1289050"/>
                    </a:lnTo>
                    <a:lnTo>
                      <a:pt x="50800" y="1085850"/>
                    </a:lnTo>
                    <a:lnTo>
                      <a:pt x="0" y="730250"/>
                    </a:lnTo>
                    <a:lnTo>
                      <a:pt x="38100" y="457200"/>
                    </a:lnTo>
                    <a:lnTo>
                      <a:pt x="177800" y="247650"/>
                    </a:lnTo>
                    <a:lnTo>
                      <a:pt x="361950" y="88900"/>
                    </a:lnTo>
                    <a:lnTo>
                      <a:pt x="552450" y="31750"/>
                    </a:lnTo>
                    <a:lnTo>
                      <a:pt x="7239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06" name="Straight Connector 23"/>
            <p:cNvCxnSpPr>
              <a:cxnSpLocks noChangeShapeType="1"/>
              <a:stCxn id="108" idx="6"/>
            </p:cNvCxnSpPr>
            <p:nvPr/>
          </p:nvCxnSpPr>
          <p:spPr bwMode="auto">
            <a:xfrm flipV="1">
              <a:off x="4927600" y="47244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7" name="Straight Connector 24"/>
            <p:cNvCxnSpPr>
              <a:cxnSpLocks noChangeShapeType="1"/>
            </p:cNvCxnSpPr>
            <p:nvPr/>
          </p:nvCxnSpPr>
          <p:spPr bwMode="auto">
            <a:xfrm rot="10800000">
              <a:off x="4699000" y="4724400"/>
              <a:ext cx="228600" cy="203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89" name="Group 20"/>
          <p:cNvGrpSpPr>
            <a:grpSpLocks/>
          </p:cNvGrpSpPr>
          <p:nvPr/>
        </p:nvGrpSpPr>
        <p:grpSpPr bwMode="auto">
          <a:xfrm>
            <a:off x="6374114" y="3743752"/>
            <a:ext cx="765505" cy="752419"/>
            <a:chOff x="3517900" y="4222750"/>
            <a:chExt cx="1485900" cy="1460500"/>
          </a:xfrm>
        </p:grpSpPr>
        <p:grpSp>
          <p:nvGrpSpPr>
            <p:cNvPr id="100" name="Group 13"/>
            <p:cNvGrpSpPr>
              <a:grpSpLocks/>
            </p:cNvGrpSpPr>
            <p:nvPr/>
          </p:nvGrpSpPr>
          <p:grpSpPr bwMode="auto">
            <a:xfrm>
              <a:off x="3517900" y="4222750"/>
              <a:ext cx="1485900" cy="1460500"/>
              <a:chOff x="3517900" y="4222750"/>
              <a:chExt cx="1485900" cy="1460500"/>
            </a:xfrm>
          </p:grpSpPr>
          <p:sp>
            <p:nvSpPr>
              <p:cNvPr id="103" name="Oval 10"/>
              <p:cNvSpPr>
                <a:spLocks noChangeArrowheads="1"/>
              </p:cNvSpPr>
              <p:nvPr/>
            </p:nvSpPr>
            <p:spPr bwMode="auto">
              <a:xfrm>
                <a:off x="3556000" y="4267200"/>
                <a:ext cx="1371600" cy="1371600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12"/>
              <p:cNvSpPr>
                <a:spLocks noChangeArrowheads="1"/>
              </p:cNvSpPr>
              <p:nvPr/>
            </p:nvSpPr>
            <p:spPr bwMode="auto">
              <a:xfrm>
                <a:off x="3517900" y="4222750"/>
                <a:ext cx="1485900" cy="1460500"/>
              </a:xfrm>
              <a:custGeom>
                <a:avLst/>
                <a:gdLst>
                  <a:gd name="T0" fmla="*/ 723900 w 1485900"/>
                  <a:gd name="T1" fmla="*/ 0 h 1460500"/>
                  <a:gd name="T2" fmla="*/ 730250 w 1485900"/>
                  <a:gd name="T3" fmla="*/ 107950 h 1460500"/>
                  <a:gd name="T4" fmla="*/ 1308100 w 1485900"/>
                  <a:gd name="T5" fmla="*/ 495300 h 1460500"/>
                  <a:gd name="T6" fmla="*/ 1327150 w 1485900"/>
                  <a:gd name="T7" fmla="*/ 704850 h 1460500"/>
                  <a:gd name="T8" fmla="*/ 1485900 w 1485900"/>
                  <a:gd name="T9" fmla="*/ 704850 h 1460500"/>
                  <a:gd name="T10" fmla="*/ 1428750 w 1485900"/>
                  <a:gd name="T11" fmla="*/ 996950 h 1460500"/>
                  <a:gd name="T12" fmla="*/ 1257300 w 1485900"/>
                  <a:gd name="T13" fmla="*/ 1263650 h 1460500"/>
                  <a:gd name="T14" fmla="*/ 1003300 w 1485900"/>
                  <a:gd name="T15" fmla="*/ 1416050 h 1460500"/>
                  <a:gd name="T16" fmla="*/ 831850 w 1485900"/>
                  <a:gd name="T17" fmla="*/ 1460500 h 1460500"/>
                  <a:gd name="T18" fmla="*/ 533400 w 1485900"/>
                  <a:gd name="T19" fmla="*/ 1441450 h 1460500"/>
                  <a:gd name="T20" fmla="*/ 254000 w 1485900"/>
                  <a:gd name="T21" fmla="*/ 1289050 h 1460500"/>
                  <a:gd name="T22" fmla="*/ 50800 w 1485900"/>
                  <a:gd name="T23" fmla="*/ 1085850 h 1460500"/>
                  <a:gd name="T24" fmla="*/ 0 w 1485900"/>
                  <a:gd name="T25" fmla="*/ 730250 h 1460500"/>
                  <a:gd name="T26" fmla="*/ 38100 w 1485900"/>
                  <a:gd name="T27" fmla="*/ 457200 h 1460500"/>
                  <a:gd name="T28" fmla="*/ 177800 w 1485900"/>
                  <a:gd name="T29" fmla="*/ 247650 h 1460500"/>
                  <a:gd name="T30" fmla="*/ 361950 w 1485900"/>
                  <a:gd name="T31" fmla="*/ 88900 h 1460500"/>
                  <a:gd name="T32" fmla="*/ 552450 w 1485900"/>
                  <a:gd name="T33" fmla="*/ 31750 h 1460500"/>
                  <a:gd name="T34" fmla="*/ 723900 w 1485900"/>
                  <a:gd name="T35" fmla="*/ 0 h 14605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85900"/>
                  <a:gd name="T55" fmla="*/ 0 h 1460500"/>
                  <a:gd name="T56" fmla="*/ 1485900 w 1485900"/>
                  <a:gd name="T57" fmla="*/ 1460500 h 14605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85900" h="1460500">
                    <a:moveTo>
                      <a:pt x="723900" y="0"/>
                    </a:moveTo>
                    <a:lnTo>
                      <a:pt x="730250" y="107950"/>
                    </a:lnTo>
                    <a:lnTo>
                      <a:pt x="1308100" y="495300"/>
                    </a:lnTo>
                    <a:lnTo>
                      <a:pt x="1327150" y="704850"/>
                    </a:lnTo>
                    <a:lnTo>
                      <a:pt x="1485900" y="704850"/>
                    </a:lnTo>
                    <a:lnTo>
                      <a:pt x="1428750" y="996950"/>
                    </a:lnTo>
                    <a:lnTo>
                      <a:pt x="1257300" y="1263650"/>
                    </a:lnTo>
                    <a:lnTo>
                      <a:pt x="1003300" y="1416050"/>
                    </a:lnTo>
                    <a:lnTo>
                      <a:pt x="831850" y="1460500"/>
                    </a:lnTo>
                    <a:lnTo>
                      <a:pt x="533400" y="1441450"/>
                    </a:lnTo>
                    <a:lnTo>
                      <a:pt x="254000" y="1289050"/>
                    </a:lnTo>
                    <a:lnTo>
                      <a:pt x="50800" y="1085850"/>
                    </a:lnTo>
                    <a:lnTo>
                      <a:pt x="0" y="730250"/>
                    </a:lnTo>
                    <a:lnTo>
                      <a:pt x="38100" y="457200"/>
                    </a:lnTo>
                    <a:lnTo>
                      <a:pt x="177800" y="247650"/>
                    </a:lnTo>
                    <a:lnTo>
                      <a:pt x="361950" y="88900"/>
                    </a:lnTo>
                    <a:lnTo>
                      <a:pt x="552450" y="31750"/>
                    </a:lnTo>
                    <a:lnTo>
                      <a:pt x="7239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01" name="Straight Connector 15"/>
            <p:cNvCxnSpPr>
              <a:cxnSpLocks noChangeShapeType="1"/>
              <a:stCxn id="103" idx="6"/>
            </p:cNvCxnSpPr>
            <p:nvPr/>
          </p:nvCxnSpPr>
          <p:spPr bwMode="auto">
            <a:xfrm flipV="1">
              <a:off x="4927600" y="47244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2" name="Straight Connector 17"/>
            <p:cNvCxnSpPr>
              <a:cxnSpLocks noChangeShapeType="1"/>
            </p:cNvCxnSpPr>
            <p:nvPr/>
          </p:nvCxnSpPr>
          <p:spPr bwMode="auto">
            <a:xfrm rot="10800000">
              <a:off x="4699000" y="4724400"/>
              <a:ext cx="228600" cy="203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90" name="Group 46"/>
          <p:cNvGrpSpPr>
            <a:grpSpLocks/>
          </p:cNvGrpSpPr>
          <p:nvPr/>
        </p:nvGrpSpPr>
        <p:grpSpPr bwMode="auto">
          <a:xfrm flipH="1">
            <a:off x="5490840" y="3609625"/>
            <a:ext cx="1256213" cy="235540"/>
            <a:chOff x="1803400" y="4451350"/>
            <a:chExt cx="2438400" cy="457200"/>
          </a:xfrm>
        </p:grpSpPr>
        <p:sp>
          <p:nvSpPr>
            <p:cNvPr id="98" name="Rectangle 6"/>
            <p:cNvSpPr>
              <a:spLocks noChangeArrowheads="1"/>
            </p:cNvSpPr>
            <p:nvPr/>
          </p:nvSpPr>
          <p:spPr bwMode="auto">
            <a:xfrm flipH="1">
              <a:off x="1803400" y="4451350"/>
              <a:ext cx="1219200" cy="4572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Rectangle 98"/>
            <p:cNvSpPr/>
            <p:nvPr/>
          </p:nvSpPr>
          <p:spPr bwMode="auto">
            <a:xfrm flipH="1">
              <a:off x="3022600" y="4451350"/>
              <a:ext cx="1219200" cy="457200"/>
            </a:xfrm>
            <a:prstGeom prst="rect">
              <a:avLst/>
            </a:prstGeom>
            <a:solidFill>
              <a:srgbClr val="000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latin typeface="Gill Sans" pitchFamily="1" charset="0"/>
                <a:ea typeface="Gill Sans" pitchFamily="1" charset="0"/>
                <a:cs typeface="Gill Sans" pitchFamily="1" charset="0"/>
                <a:sym typeface="Gill Sans" pitchFamily="1" charset="0"/>
              </a:endParaRPr>
            </a:p>
          </p:txBody>
        </p:sp>
      </p:grpSp>
      <p:grpSp>
        <p:nvGrpSpPr>
          <p:cNvPr id="93" name="Group 47"/>
          <p:cNvGrpSpPr>
            <a:grpSpLocks/>
          </p:cNvGrpSpPr>
          <p:nvPr/>
        </p:nvGrpSpPr>
        <p:grpSpPr bwMode="auto">
          <a:xfrm>
            <a:off x="7649955" y="3609625"/>
            <a:ext cx="1256213" cy="235540"/>
            <a:chOff x="5994400" y="4451350"/>
            <a:chExt cx="2438400" cy="457200"/>
          </a:xfrm>
        </p:grpSpPr>
        <p:sp>
          <p:nvSpPr>
            <p:cNvPr id="96" name="Rectangle 31"/>
            <p:cNvSpPr>
              <a:spLocks noChangeArrowheads="1"/>
            </p:cNvSpPr>
            <p:nvPr/>
          </p:nvSpPr>
          <p:spPr bwMode="auto">
            <a:xfrm>
              <a:off x="7213600" y="4451350"/>
              <a:ext cx="1219200" cy="4572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5994400" y="4451350"/>
              <a:ext cx="1219200" cy="457200"/>
            </a:xfrm>
            <a:prstGeom prst="rect">
              <a:avLst/>
            </a:prstGeom>
            <a:solidFill>
              <a:srgbClr val="000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latin typeface="Gill Sans" pitchFamily="1" charset="0"/>
                <a:ea typeface="Gill Sans" pitchFamily="1" charset="0"/>
                <a:cs typeface="Gill Sans" pitchFamily="1" charset="0"/>
                <a:sym typeface="Gill Sans" pitchFamily="1" charset="0"/>
              </a:endParaRPr>
            </a:p>
          </p:txBody>
        </p:sp>
      </p:grpSp>
      <p:sp>
        <p:nvSpPr>
          <p:cNvPr id="120" name="TextBox 5"/>
          <p:cNvSpPr txBox="1">
            <a:spLocks noChangeArrowheads="1"/>
          </p:cNvSpPr>
          <p:nvPr/>
        </p:nvSpPr>
        <p:spPr bwMode="auto">
          <a:xfrm>
            <a:off x="320041" y="2792670"/>
            <a:ext cx="4810759" cy="131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If, on the other hand, </a:t>
            </a:r>
            <a:r>
              <a:rPr lang="en-US" sz="2000" dirty="0">
                <a:latin typeface="Times New Roman"/>
                <a:cs typeface="Times New Roman"/>
              </a:rPr>
              <a:t>the poles are </a:t>
            </a:r>
            <a:r>
              <a:rPr lang="en-US" sz="2000" i="1" dirty="0">
                <a:latin typeface="Times New Roman"/>
                <a:cs typeface="Times New Roman"/>
              </a:rPr>
              <a:t>opposites</a:t>
            </a:r>
            <a:r>
              <a:rPr lang="en-US" sz="2000" dirty="0">
                <a:latin typeface="Times New Roman"/>
                <a:cs typeface="Times New Roman"/>
              </a:rPr>
              <a:t>, their magnetic field lines will be </a:t>
            </a:r>
            <a:r>
              <a:rPr lang="en-US" sz="2000" i="1" dirty="0">
                <a:latin typeface="Times New Roman"/>
                <a:cs typeface="Times New Roman"/>
              </a:rPr>
              <a:t>anti-</a:t>
            </a:r>
            <a:r>
              <a:rPr lang="en-US" sz="2000" i="1" dirty="0" err="1">
                <a:latin typeface="Times New Roman"/>
                <a:cs typeface="Times New Roman"/>
              </a:rPr>
              <a:t>parallel</a:t>
            </a:r>
            <a:r>
              <a:rPr lang="en-US" sz="2000" dirty="0" err="1">
                <a:latin typeface="Times New Roman"/>
                <a:cs typeface="Times New Roman"/>
              </a:rPr>
              <a:t>ish</a:t>
            </a:r>
            <a:r>
              <a:rPr lang="en-US" sz="2000" dirty="0">
                <a:latin typeface="Times New Roman"/>
                <a:cs typeface="Times New Roman"/>
              </a:rPr>
              <a:t> and the two magnets will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attract one another</a:t>
            </a:r>
            <a:r>
              <a:rPr lang="en-US" sz="2000" dirty="0">
                <a:latin typeface="Times New Roman"/>
                <a:cs typeface="Times New Roman"/>
              </a:rPr>
              <a:t>.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9406" y="35333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392586" y="1662277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7538394" y="1664303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7602042" y="35333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629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84" grpId="0"/>
      <p:bldP spid="120" grpId="0"/>
      <p:bldP spid="2" grpId="0"/>
      <p:bldP spid="1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663667" y="2337835"/>
            <a:ext cx="460683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Times New Roman"/>
                <a:cs typeface="Times New Roman"/>
              </a:rPr>
              <a:t>                                    shows that their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field lines </a:t>
            </a:r>
            <a:r>
              <a:rPr lang="en-US" sz="2000" dirty="0">
                <a:latin typeface="Times New Roman"/>
                <a:cs typeface="Times New Roman"/>
              </a:rPr>
              <a:t>are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parallel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between one another . . . which means the two wires will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repulse one another</a:t>
            </a:r>
            <a:r>
              <a:rPr lang="en-US" sz="2000" i="1" dirty="0">
                <a:latin typeface="Times New Roman"/>
                <a:cs typeface="Times New Roman"/>
              </a:rPr>
              <a:t>.  </a:t>
            </a:r>
            <a:r>
              <a:rPr lang="en-US" sz="2000" dirty="0">
                <a:latin typeface="Times New Roman"/>
                <a:cs typeface="Times New Roman"/>
              </a:rPr>
              <a:t>That means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force on the right-hand wire should be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away from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the left-hand wire</a:t>
            </a:r>
            <a:r>
              <a:rPr lang="en-US" sz="2000" dirty="0">
                <a:latin typeface="Times New Roman"/>
                <a:cs typeface="Times New Roman"/>
              </a:rPr>
              <a:t>, as determined using the </a:t>
            </a:r>
            <a:r>
              <a:rPr lang="en-US" sz="2000" dirty="0" err="1">
                <a:latin typeface="Times New Roman"/>
                <a:cs typeface="Times New Roman"/>
              </a:rPr>
              <a:t>mathy</a:t>
            </a:r>
            <a:r>
              <a:rPr lang="en-US" sz="2000" dirty="0">
                <a:latin typeface="Times New Roman"/>
                <a:cs typeface="Times New Roman"/>
              </a:rPr>
              <a:t> approach.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36.)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6614376" y="1949703"/>
            <a:ext cx="350572" cy="350572"/>
            <a:chOff x="2436013" y="5093770"/>
            <a:chExt cx="210944" cy="210944"/>
          </a:xfrm>
        </p:grpSpPr>
        <p:sp>
          <p:nvSpPr>
            <p:cNvPr id="61" name="Oval 60"/>
            <p:cNvSpPr/>
            <p:nvPr/>
          </p:nvSpPr>
          <p:spPr>
            <a:xfrm>
              <a:off x="2436013" y="5093770"/>
              <a:ext cx="210944" cy="210944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>
              <a:stCxn id="61" idx="1"/>
              <a:endCxn id="61" idx="5"/>
            </p:cNvCxnSpPr>
            <p:nvPr/>
          </p:nvCxnSpPr>
          <p:spPr>
            <a:xfrm>
              <a:off x="2466905" y="5124662"/>
              <a:ext cx="149160" cy="14916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2466905" y="5127902"/>
              <a:ext cx="149160" cy="14916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7744573" y="1949703"/>
            <a:ext cx="362740" cy="362740"/>
            <a:chOff x="2436013" y="5792284"/>
            <a:chExt cx="210944" cy="210944"/>
          </a:xfrm>
        </p:grpSpPr>
        <p:graphicFrame>
          <p:nvGraphicFramePr>
            <p:cNvPr id="65" name="Object 64"/>
            <p:cNvGraphicFramePr>
              <a:graphicFrameLocks noChangeAspect="1"/>
            </p:cNvGraphicFramePr>
            <p:nvPr/>
          </p:nvGraphicFramePr>
          <p:xfrm>
            <a:off x="2482779" y="5825270"/>
            <a:ext cx="127325" cy="164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9827" name="Equation" r:id="rId4" imgW="88900" imgH="114300" progId="Equation.DSMT4">
                    <p:embed/>
                  </p:oleObj>
                </mc:Choice>
                <mc:Fallback>
                  <p:oleObj name="Equation" r:id="rId4" imgW="88900" imgH="114300" progId="Equation.DSMT4">
                    <p:embed/>
                    <p:pic>
                      <p:nvPicPr>
                        <p:cNvPr id="65" name="Object 64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482779" y="5825270"/>
                          <a:ext cx="127325" cy="1645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" name="Oval 65"/>
            <p:cNvSpPr/>
            <p:nvPr/>
          </p:nvSpPr>
          <p:spPr>
            <a:xfrm>
              <a:off x="2436013" y="5792284"/>
              <a:ext cx="210944" cy="210944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306135" y="1625468"/>
            <a:ext cx="983544" cy="954550"/>
            <a:chOff x="6102933" y="1443348"/>
            <a:chExt cx="1400175" cy="1358900"/>
          </a:xfrm>
        </p:grpSpPr>
        <p:sp>
          <p:nvSpPr>
            <p:cNvPr id="12" name="Oval 11"/>
            <p:cNvSpPr/>
            <p:nvPr/>
          </p:nvSpPr>
          <p:spPr>
            <a:xfrm>
              <a:off x="6102933" y="1443348"/>
              <a:ext cx="1358900" cy="1358900"/>
            </a:xfrm>
            <a:prstGeom prst="ellipse">
              <a:avLst/>
            </a:prstGeom>
            <a:no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7385633" y="1998006"/>
              <a:ext cx="117475" cy="122720"/>
              <a:chOff x="7442200" y="4774095"/>
              <a:chExt cx="117475" cy="122720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7442200" y="4779480"/>
                <a:ext cx="76200" cy="116370"/>
              </a:xfrm>
              <a:prstGeom prst="line">
                <a:avLst/>
              </a:prstGeom>
              <a:ln w="12700" cmpd="sng">
                <a:solidFill>
                  <a:srgbClr val="3366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>
                <a:off x="7521575" y="4774095"/>
                <a:ext cx="38100" cy="122720"/>
              </a:xfrm>
              <a:prstGeom prst="line">
                <a:avLst/>
              </a:prstGeom>
              <a:ln w="12700" cmpd="sng">
                <a:solidFill>
                  <a:srgbClr val="3366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Text Box 2"/>
          <p:cNvSpPr txBox="1">
            <a:spLocks noChangeArrowheads="1"/>
          </p:cNvSpPr>
          <p:nvPr/>
        </p:nvSpPr>
        <p:spPr bwMode="auto">
          <a:xfrm>
            <a:off x="333467" y="560854"/>
            <a:ext cx="46068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So going back </a:t>
            </a:r>
            <a:r>
              <a:rPr lang="en-US" sz="2000" dirty="0">
                <a:latin typeface="Times New Roman"/>
                <a:cs typeface="Times New Roman"/>
              </a:rPr>
              <a:t>to the direction of the force on the right-hand wire:</a:t>
            </a: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663667" y="1422840"/>
            <a:ext cx="460683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A quick determination </a:t>
            </a:r>
            <a:r>
              <a:rPr lang="en-US" sz="2000" dirty="0">
                <a:latin typeface="Times New Roman"/>
                <a:cs typeface="Times New Roman"/>
              </a:rPr>
              <a:t>(using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right-thumb rule</a:t>
            </a:r>
            <a:r>
              <a:rPr lang="en-US" sz="2000" dirty="0">
                <a:latin typeface="Times New Roman"/>
                <a:cs typeface="Times New Roman"/>
              </a:rPr>
              <a:t>) of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direction of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flds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set up by the two wires </a:t>
            </a:r>
            <a:r>
              <a:rPr lang="en-US" sz="2000" dirty="0">
                <a:latin typeface="Times New Roman"/>
                <a:cs typeface="Times New Roman"/>
              </a:rPr>
              <a:t>in the region between the two wire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6065838" y="2579688"/>
          <a:ext cx="253206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828" name="Equation" r:id="rId6" imgW="1524000" imgH="203200" progId="Equation.DSMT4">
                  <p:embed/>
                </p:oleObj>
              </mc:Choice>
              <mc:Fallback>
                <p:oleObj name="Equation" r:id="rId6" imgW="1524000" imgH="203200" progId="Equation.DSMT4">
                  <p:embed/>
                  <p:pic>
                    <p:nvPicPr>
                      <p:cNvPr id="46" name="Object 4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65838" y="2579688"/>
                        <a:ext cx="2532062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 flipH="1">
            <a:off x="7416679" y="1645707"/>
            <a:ext cx="983544" cy="954550"/>
            <a:chOff x="6102933" y="1443348"/>
            <a:chExt cx="1400175" cy="1358900"/>
          </a:xfrm>
        </p:grpSpPr>
        <p:sp>
          <p:nvSpPr>
            <p:cNvPr id="34" name="Oval 33"/>
            <p:cNvSpPr/>
            <p:nvPr/>
          </p:nvSpPr>
          <p:spPr>
            <a:xfrm>
              <a:off x="6102933" y="1443348"/>
              <a:ext cx="1358900" cy="1358900"/>
            </a:xfrm>
            <a:prstGeom prst="ellipse">
              <a:avLst/>
            </a:prstGeom>
            <a:no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7385633" y="1998006"/>
              <a:ext cx="117475" cy="122720"/>
              <a:chOff x="7442200" y="4774095"/>
              <a:chExt cx="117475" cy="12272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7442200" y="4779480"/>
                <a:ext cx="76200" cy="116370"/>
              </a:xfrm>
              <a:prstGeom prst="line">
                <a:avLst/>
              </a:prstGeom>
              <a:ln w="12700" cmpd="sng">
                <a:solidFill>
                  <a:srgbClr val="3366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7521575" y="4774095"/>
                <a:ext cx="38100" cy="122720"/>
              </a:xfrm>
              <a:prstGeom prst="line">
                <a:avLst/>
              </a:prstGeom>
              <a:ln w="12700" cmpd="sng">
                <a:solidFill>
                  <a:srgbClr val="3366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0" name="Straight Arrow Connector 39"/>
          <p:cNvCxnSpPr/>
          <p:nvPr/>
        </p:nvCxnSpPr>
        <p:spPr>
          <a:xfrm flipV="1">
            <a:off x="8154225" y="2121527"/>
            <a:ext cx="501429" cy="15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8508016" y="1705053"/>
          <a:ext cx="2952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829" name="Equation" r:id="rId8" imgW="177800" imgH="228600" progId="Equation.DSMT4">
                  <p:embed/>
                </p:oleObj>
              </mc:Choice>
              <mc:Fallback>
                <p:oleObj name="Equation" r:id="rId8" imgW="177800" imgH="22860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508016" y="1705053"/>
                        <a:ext cx="295275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052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37.)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0361" y="889025"/>
            <a:ext cx="47607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A solenoid, </a:t>
            </a:r>
            <a:r>
              <a:rPr lang="en-US" sz="2000" dirty="0">
                <a:latin typeface="Times New Roman"/>
                <a:cs typeface="Times New Roman"/>
              </a:rPr>
              <a:t>also referred to as a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coil</a:t>
            </a:r>
            <a:r>
              <a:rPr lang="en-US" sz="2000" dirty="0">
                <a:latin typeface="Times New Roman"/>
                <a:cs typeface="Times New Roman"/>
              </a:rPr>
              <a:t>, is exactly that. 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long wire tightly coiled helically</a:t>
            </a:r>
            <a:r>
              <a:rPr lang="en-US" sz="2000" dirty="0">
                <a:latin typeface="Times New Roman"/>
                <a:cs typeface="Times New Roman"/>
              </a:rPr>
              <a:t>.  They are typically characterized by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number of winds per unit length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84" name="Text Box 2"/>
          <p:cNvSpPr txBox="1">
            <a:spLocks noChangeArrowheads="1"/>
          </p:cNvSpPr>
          <p:nvPr/>
        </p:nvSpPr>
        <p:spPr bwMode="auto">
          <a:xfrm>
            <a:off x="230361" y="2439358"/>
            <a:ext cx="85304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--Solenoids are typically </a:t>
            </a:r>
            <a:r>
              <a:rPr lang="en-US" sz="2000" dirty="0">
                <a:latin typeface="Times New Roman"/>
                <a:cs typeface="Times New Roman"/>
              </a:rPr>
              <a:t>tightly wound, but an spread out version (courtesy of Mr. White) allows us to see their microstructure.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-34833" y="28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Solenoids</a:t>
            </a:r>
          </a:p>
        </p:txBody>
      </p:sp>
      <p:pic>
        <p:nvPicPr>
          <p:cNvPr id="95" name="Picture 94" descr="Soleno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057" y="708025"/>
            <a:ext cx="2884487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F30_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243" y="3261545"/>
            <a:ext cx="5018053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469812" y="3147244"/>
            <a:ext cx="35124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--Between the winds </a:t>
            </a:r>
            <a:r>
              <a:rPr lang="en-US" sz="2000" dirty="0">
                <a:latin typeface="Times New Roman"/>
                <a:cs typeface="Times New Roman"/>
              </a:rPr>
              <a:t>the fields add to zero;</a:t>
            </a: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516608" y="3855130"/>
            <a:ext cx="351243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--Outside the winds </a:t>
            </a:r>
            <a:r>
              <a:rPr lang="en-US" sz="2000" dirty="0">
                <a:latin typeface="Times New Roman"/>
                <a:cs typeface="Times New Roman"/>
              </a:rPr>
              <a:t>the field is weak and drops to zero fairly quickly;</a:t>
            </a: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516608" y="4877486"/>
            <a:ext cx="35124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--Down the axis, </a:t>
            </a:r>
            <a:r>
              <a:rPr lang="en-US" sz="2000" dirty="0">
                <a:latin typeface="Times New Roman"/>
                <a:cs typeface="Times New Roman"/>
              </a:rPr>
              <a:t>the field is intense;</a:t>
            </a:r>
          </a:p>
        </p:txBody>
      </p:sp>
    </p:spTree>
    <p:extLst>
      <p:ext uri="{BB962C8B-B14F-4D97-AF65-F5344CB8AC3E}">
        <p14:creationId xmlns:p14="http://schemas.microsoft.com/office/powerpoint/2010/main" val="45412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  <p:bldP spid="31" grpId="0"/>
      <p:bldP spid="32" grpId="0"/>
      <p:bldP spid="3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38.)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0361" y="1209760"/>
            <a:ext cx="32621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There is still another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right-hand rule </a:t>
            </a:r>
            <a:r>
              <a:rPr lang="en-US" sz="2000" dirty="0">
                <a:latin typeface="Times New Roman"/>
                <a:cs typeface="Times New Roman"/>
              </a:rPr>
              <a:t>that can be used to determine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direction of the magnetic field </a:t>
            </a:r>
            <a:r>
              <a:rPr lang="en-US" sz="2000" dirty="0">
                <a:latin typeface="Times New Roman"/>
                <a:cs typeface="Times New Roman"/>
              </a:rPr>
              <a:t>due to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current through a coil</a:t>
            </a:r>
            <a:r>
              <a:rPr lang="en-US" sz="2000" dirty="0">
                <a:latin typeface="Times New Roman"/>
                <a:cs typeface="Times New Roman"/>
              </a:rPr>
              <a:t>.  It’s easy (and fun!).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-34833" y="28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Trickery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649788" y="1631950"/>
            <a:ext cx="4040187" cy="1762125"/>
          </a:xfrm>
          <a:prstGeom prst="rect">
            <a:avLst/>
          </a:prstGeom>
          <a:gradFill rotWithShape="0">
            <a:gsLst>
              <a:gs pos="0">
                <a:srgbClr val="690A1B"/>
              </a:gs>
              <a:gs pos="50000">
                <a:srgbClr val="E3153B"/>
              </a:gs>
              <a:gs pos="100000">
                <a:srgbClr val="690A1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kern="1200"/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rot="10800000">
            <a:off x="4330700" y="1866900"/>
            <a:ext cx="4572000" cy="79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" name="Freeform 15"/>
          <p:cNvSpPr>
            <a:spLocks noChangeArrowheads="1"/>
          </p:cNvSpPr>
          <p:nvPr/>
        </p:nvSpPr>
        <p:spPr bwMode="auto">
          <a:xfrm>
            <a:off x="5397500" y="1562100"/>
            <a:ext cx="101600" cy="1868488"/>
          </a:xfrm>
          <a:custGeom>
            <a:avLst/>
            <a:gdLst>
              <a:gd name="T0" fmla="*/ 100550 w 102129"/>
              <a:gd name="T1" fmla="*/ 76663 h 1869016"/>
              <a:gd name="T2" fmla="*/ 75544 w 102129"/>
              <a:gd name="T3" fmla="*/ 32252 h 1869016"/>
              <a:gd name="T4" fmla="*/ 41158 w 102129"/>
              <a:gd name="T5" fmla="*/ 270176 h 1869016"/>
              <a:gd name="T6" fmla="*/ 19277 w 102129"/>
              <a:gd name="T7" fmla="*/ 717470 h 1869016"/>
              <a:gd name="T8" fmla="*/ 520 w 102129"/>
              <a:gd name="T9" fmla="*/ 1250419 h 1869016"/>
              <a:gd name="T10" fmla="*/ 16150 w 102129"/>
              <a:gd name="T11" fmla="*/ 1675508 h 1869016"/>
              <a:gd name="T12" fmla="*/ 47410 w 102129"/>
              <a:gd name="T13" fmla="*/ 1830951 h 1869016"/>
              <a:gd name="T14" fmla="*/ 72417 w 102129"/>
              <a:gd name="T15" fmla="*/ 1865847 h 1869016"/>
              <a:gd name="T16" fmla="*/ 97424 w 102129"/>
              <a:gd name="T17" fmla="*/ 1840469 h 18690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129"/>
              <a:gd name="T28" fmla="*/ 0 h 1869016"/>
              <a:gd name="T29" fmla="*/ 102129 w 102129"/>
              <a:gd name="T30" fmla="*/ 1869016 h 18690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129" h="1869016">
                <a:moveTo>
                  <a:pt x="102129" y="76729"/>
                </a:moveTo>
                <a:cubicBezTo>
                  <a:pt x="94456" y="38364"/>
                  <a:pt x="86783" y="0"/>
                  <a:pt x="76729" y="32279"/>
                </a:cubicBezTo>
                <a:cubicBezTo>
                  <a:pt x="66675" y="64558"/>
                  <a:pt x="51329" y="156104"/>
                  <a:pt x="41804" y="270404"/>
                </a:cubicBezTo>
                <a:cubicBezTo>
                  <a:pt x="32279" y="384704"/>
                  <a:pt x="26458" y="554567"/>
                  <a:pt x="19579" y="718079"/>
                </a:cubicBezTo>
                <a:cubicBezTo>
                  <a:pt x="12700" y="881591"/>
                  <a:pt x="1058" y="1091671"/>
                  <a:pt x="529" y="1251479"/>
                </a:cubicBezTo>
                <a:cubicBezTo>
                  <a:pt x="0" y="1411287"/>
                  <a:pt x="8467" y="1580092"/>
                  <a:pt x="16404" y="1676929"/>
                </a:cubicBezTo>
                <a:cubicBezTo>
                  <a:pt x="24342" y="1773767"/>
                  <a:pt x="38629" y="1800754"/>
                  <a:pt x="48154" y="1832504"/>
                </a:cubicBezTo>
                <a:cubicBezTo>
                  <a:pt x="57679" y="1864254"/>
                  <a:pt x="65087" y="1865842"/>
                  <a:pt x="73554" y="1867429"/>
                </a:cubicBezTo>
                <a:cubicBezTo>
                  <a:pt x="82021" y="1869016"/>
                  <a:pt x="98954" y="1842029"/>
                  <a:pt x="98954" y="184202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kern="1200"/>
          </a:p>
        </p:txBody>
      </p:sp>
      <p:sp>
        <p:nvSpPr>
          <p:cNvPr id="17" name="Freeform 16"/>
          <p:cNvSpPr>
            <a:spLocks noChangeArrowheads="1"/>
          </p:cNvSpPr>
          <p:nvPr/>
        </p:nvSpPr>
        <p:spPr bwMode="auto">
          <a:xfrm>
            <a:off x="5702300" y="1562100"/>
            <a:ext cx="101600" cy="1868488"/>
          </a:xfrm>
          <a:custGeom>
            <a:avLst/>
            <a:gdLst>
              <a:gd name="T0" fmla="*/ 100550 w 102129"/>
              <a:gd name="T1" fmla="*/ 76663 h 1869016"/>
              <a:gd name="T2" fmla="*/ 75544 w 102129"/>
              <a:gd name="T3" fmla="*/ 32252 h 1869016"/>
              <a:gd name="T4" fmla="*/ 41158 w 102129"/>
              <a:gd name="T5" fmla="*/ 270176 h 1869016"/>
              <a:gd name="T6" fmla="*/ 19277 w 102129"/>
              <a:gd name="T7" fmla="*/ 717470 h 1869016"/>
              <a:gd name="T8" fmla="*/ 520 w 102129"/>
              <a:gd name="T9" fmla="*/ 1250419 h 1869016"/>
              <a:gd name="T10" fmla="*/ 16150 w 102129"/>
              <a:gd name="T11" fmla="*/ 1675508 h 1869016"/>
              <a:gd name="T12" fmla="*/ 47410 w 102129"/>
              <a:gd name="T13" fmla="*/ 1830951 h 1869016"/>
              <a:gd name="T14" fmla="*/ 72417 w 102129"/>
              <a:gd name="T15" fmla="*/ 1865847 h 1869016"/>
              <a:gd name="T16" fmla="*/ 97424 w 102129"/>
              <a:gd name="T17" fmla="*/ 1840469 h 18690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129"/>
              <a:gd name="T28" fmla="*/ 0 h 1869016"/>
              <a:gd name="T29" fmla="*/ 102129 w 102129"/>
              <a:gd name="T30" fmla="*/ 1869016 h 18690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129" h="1869016">
                <a:moveTo>
                  <a:pt x="102129" y="76729"/>
                </a:moveTo>
                <a:cubicBezTo>
                  <a:pt x="94456" y="38364"/>
                  <a:pt x="86783" y="0"/>
                  <a:pt x="76729" y="32279"/>
                </a:cubicBezTo>
                <a:cubicBezTo>
                  <a:pt x="66675" y="64558"/>
                  <a:pt x="51329" y="156104"/>
                  <a:pt x="41804" y="270404"/>
                </a:cubicBezTo>
                <a:cubicBezTo>
                  <a:pt x="32279" y="384704"/>
                  <a:pt x="26458" y="554567"/>
                  <a:pt x="19579" y="718079"/>
                </a:cubicBezTo>
                <a:cubicBezTo>
                  <a:pt x="12700" y="881591"/>
                  <a:pt x="1058" y="1091671"/>
                  <a:pt x="529" y="1251479"/>
                </a:cubicBezTo>
                <a:cubicBezTo>
                  <a:pt x="0" y="1411287"/>
                  <a:pt x="8467" y="1580092"/>
                  <a:pt x="16404" y="1676929"/>
                </a:cubicBezTo>
                <a:cubicBezTo>
                  <a:pt x="24342" y="1773767"/>
                  <a:pt x="38629" y="1800754"/>
                  <a:pt x="48154" y="1832504"/>
                </a:cubicBezTo>
                <a:cubicBezTo>
                  <a:pt x="57679" y="1864254"/>
                  <a:pt x="65087" y="1865842"/>
                  <a:pt x="73554" y="1867429"/>
                </a:cubicBezTo>
                <a:cubicBezTo>
                  <a:pt x="82021" y="1869016"/>
                  <a:pt x="98954" y="1842029"/>
                  <a:pt x="98954" y="184202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kern="1200"/>
          </a:p>
        </p:txBody>
      </p:sp>
      <p:sp>
        <p:nvSpPr>
          <p:cNvPr id="18" name="Freeform 17"/>
          <p:cNvSpPr>
            <a:spLocks noChangeArrowheads="1"/>
          </p:cNvSpPr>
          <p:nvPr/>
        </p:nvSpPr>
        <p:spPr bwMode="auto">
          <a:xfrm>
            <a:off x="6007100" y="1562100"/>
            <a:ext cx="101600" cy="1868488"/>
          </a:xfrm>
          <a:custGeom>
            <a:avLst/>
            <a:gdLst>
              <a:gd name="T0" fmla="*/ 100550 w 102129"/>
              <a:gd name="T1" fmla="*/ 76663 h 1869016"/>
              <a:gd name="T2" fmla="*/ 75544 w 102129"/>
              <a:gd name="T3" fmla="*/ 32252 h 1869016"/>
              <a:gd name="T4" fmla="*/ 41158 w 102129"/>
              <a:gd name="T5" fmla="*/ 270176 h 1869016"/>
              <a:gd name="T6" fmla="*/ 19277 w 102129"/>
              <a:gd name="T7" fmla="*/ 717470 h 1869016"/>
              <a:gd name="T8" fmla="*/ 520 w 102129"/>
              <a:gd name="T9" fmla="*/ 1250419 h 1869016"/>
              <a:gd name="T10" fmla="*/ 16150 w 102129"/>
              <a:gd name="T11" fmla="*/ 1675508 h 1869016"/>
              <a:gd name="T12" fmla="*/ 47410 w 102129"/>
              <a:gd name="T13" fmla="*/ 1830951 h 1869016"/>
              <a:gd name="T14" fmla="*/ 72417 w 102129"/>
              <a:gd name="T15" fmla="*/ 1865847 h 1869016"/>
              <a:gd name="T16" fmla="*/ 97424 w 102129"/>
              <a:gd name="T17" fmla="*/ 1840469 h 18690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129"/>
              <a:gd name="T28" fmla="*/ 0 h 1869016"/>
              <a:gd name="T29" fmla="*/ 102129 w 102129"/>
              <a:gd name="T30" fmla="*/ 1869016 h 18690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129" h="1869016">
                <a:moveTo>
                  <a:pt x="102129" y="76729"/>
                </a:moveTo>
                <a:cubicBezTo>
                  <a:pt x="94456" y="38364"/>
                  <a:pt x="86783" y="0"/>
                  <a:pt x="76729" y="32279"/>
                </a:cubicBezTo>
                <a:cubicBezTo>
                  <a:pt x="66675" y="64558"/>
                  <a:pt x="51329" y="156104"/>
                  <a:pt x="41804" y="270404"/>
                </a:cubicBezTo>
                <a:cubicBezTo>
                  <a:pt x="32279" y="384704"/>
                  <a:pt x="26458" y="554567"/>
                  <a:pt x="19579" y="718079"/>
                </a:cubicBezTo>
                <a:cubicBezTo>
                  <a:pt x="12700" y="881591"/>
                  <a:pt x="1058" y="1091671"/>
                  <a:pt x="529" y="1251479"/>
                </a:cubicBezTo>
                <a:cubicBezTo>
                  <a:pt x="0" y="1411287"/>
                  <a:pt x="8467" y="1580092"/>
                  <a:pt x="16404" y="1676929"/>
                </a:cubicBezTo>
                <a:cubicBezTo>
                  <a:pt x="24342" y="1773767"/>
                  <a:pt x="38629" y="1800754"/>
                  <a:pt x="48154" y="1832504"/>
                </a:cubicBezTo>
                <a:cubicBezTo>
                  <a:pt x="57679" y="1864254"/>
                  <a:pt x="65087" y="1865842"/>
                  <a:pt x="73554" y="1867429"/>
                </a:cubicBezTo>
                <a:cubicBezTo>
                  <a:pt x="82021" y="1869016"/>
                  <a:pt x="98954" y="1842029"/>
                  <a:pt x="98954" y="184202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kern="1200"/>
          </a:p>
        </p:txBody>
      </p:sp>
      <p:sp>
        <p:nvSpPr>
          <p:cNvPr id="19" name="Freeform 18"/>
          <p:cNvSpPr>
            <a:spLocks noChangeArrowheads="1"/>
          </p:cNvSpPr>
          <p:nvPr/>
        </p:nvSpPr>
        <p:spPr bwMode="auto">
          <a:xfrm>
            <a:off x="6311900" y="1562100"/>
            <a:ext cx="101600" cy="1868488"/>
          </a:xfrm>
          <a:custGeom>
            <a:avLst/>
            <a:gdLst>
              <a:gd name="T0" fmla="*/ 100550 w 102129"/>
              <a:gd name="T1" fmla="*/ 76663 h 1869016"/>
              <a:gd name="T2" fmla="*/ 75544 w 102129"/>
              <a:gd name="T3" fmla="*/ 32252 h 1869016"/>
              <a:gd name="T4" fmla="*/ 41158 w 102129"/>
              <a:gd name="T5" fmla="*/ 270176 h 1869016"/>
              <a:gd name="T6" fmla="*/ 19277 w 102129"/>
              <a:gd name="T7" fmla="*/ 717470 h 1869016"/>
              <a:gd name="T8" fmla="*/ 520 w 102129"/>
              <a:gd name="T9" fmla="*/ 1250419 h 1869016"/>
              <a:gd name="T10" fmla="*/ 16150 w 102129"/>
              <a:gd name="T11" fmla="*/ 1675508 h 1869016"/>
              <a:gd name="T12" fmla="*/ 47410 w 102129"/>
              <a:gd name="T13" fmla="*/ 1830951 h 1869016"/>
              <a:gd name="T14" fmla="*/ 72417 w 102129"/>
              <a:gd name="T15" fmla="*/ 1865847 h 1869016"/>
              <a:gd name="T16" fmla="*/ 97424 w 102129"/>
              <a:gd name="T17" fmla="*/ 1840469 h 18690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129"/>
              <a:gd name="T28" fmla="*/ 0 h 1869016"/>
              <a:gd name="T29" fmla="*/ 102129 w 102129"/>
              <a:gd name="T30" fmla="*/ 1869016 h 18690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129" h="1869016">
                <a:moveTo>
                  <a:pt x="102129" y="76729"/>
                </a:moveTo>
                <a:cubicBezTo>
                  <a:pt x="94456" y="38364"/>
                  <a:pt x="86783" y="0"/>
                  <a:pt x="76729" y="32279"/>
                </a:cubicBezTo>
                <a:cubicBezTo>
                  <a:pt x="66675" y="64558"/>
                  <a:pt x="51329" y="156104"/>
                  <a:pt x="41804" y="270404"/>
                </a:cubicBezTo>
                <a:cubicBezTo>
                  <a:pt x="32279" y="384704"/>
                  <a:pt x="26458" y="554567"/>
                  <a:pt x="19579" y="718079"/>
                </a:cubicBezTo>
                <a:cubicBezTo>
                  <a:pt x="12700" y="881591"/>
                  <a:pt x="1058" y="1091671"/>
                  <a:pt x="529" y="1251479"/>
                </a:cubicBezTo>
                <a:cubicBezTo>
                  <a:pt x="0" y="1411287"/>
                  <a:pt x="8467" y="1580092"/>
                  <a:pt x="16404" y="1676929"/>
                </a:cubicBezTo>
                <a:cubicBezTo>
                  <a:pt x="24342" y="1773767"/>
                  <a:pt x="38629" y="1800754"/>
                  <a:pt x="48154" y="1832504"/>
                </a:cubicBezTo>
                <a:cubicBezTo>
                  <a:pt x="57679" y="1864254"/>
                  <a:pt x="65087" y="1865842"/>
                  <a:pt x="73554" y="1867429"/>
                </a:cubicBezTo>
                <a:cubicBezTo>
                  <a:pt x="82021" y="1869016"/>
                  <a:pt x="98954" y="1842029"/>
                  <a:pt x="98954" y="184202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kern="1200"/>
          </a:p>
        </p:txBody>
      </p:sp>
      <p:sp>
        <p:nvSpPr>
          <p:cNvPr id="20" name="Freeform 19"/>
          <p:cNvSpPr>
            <a:spLocks noChangeArrowheads="1"/>
          </p:cNvSpPr>
          <p:nvPr/>
        </p:nvSpPr>
        <p:spPr bwMode="auto">
          <a:xfrm>
            <a:off x="6616700" y="1562100"/>
            <a:ext cx="101600" cy="1868488"/>
          </a:xfrm>
          <a:custGeom>
            <a:avLst/>
            <a:gdLst>
              <a:gd name="T0" fmla="*/ 100550 w 102129"/>
              <a:gd name="T1" fmla="*/ 76663 h 1869016"/>
              <a:gd name="T2" fmla="*/ 75544 w 102129"/>
              <a:gd name="T3" fmla="*/ 32252 h 1869016"/>
              <a:gd name="T4" fmla="*/ 41158 w 102129"/>
              <a:gd name="T5" fmla="*/ 270176 h 1869016"/>
              <a:gd name="T6" fmla="*/ 19277 w 102129"/>
              <a:gd name="T7" fmla="*/ 717470 h 1869016"/>
              <a:gd name="T8" fmla="*/ 520 w 102129"/>
              <a:gd name="T9" fmla="*/ 1250419 h 1869016"/>
              <a:gd name="T10" fmla="*/ 16150 w 102129"/>
              <a:gd name="T11" fmla="*/ 1675508 h 1869016"/>
              <a:gd name="T12" fmla="*/ 47410 w 102129"/>
              <a:gd name="T13" fmla="*/ 1830951 h 1869016"/>
              <a:gd name="T14" fmla="*/ 72417 w 102129"/>
              <a:gd name="T15" fmla="*/ 1865847 h 1869016"/>
              <a:gd name="T16" fmla="*/ 97424 w 102129"/>
              <a:gd name="T17" fmla="*/ 1840469 h 18690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129"/>
              <a:gd name="T28" fmla="*/ 0 h 1869016"/>
              <a:gd name="T29" fmla="*/ 102129 w 102129"/>
              <a:gd name="T30" fmla="*/ 1869016 h 18690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129" h="1869016">
                <a:moveTo>
                  <a:pt x="102129" y="76729"/>
                </a:moveTo>
                <a:cubicBezTo>
                  <a:pt x="94456" y="38364"/>
                  <a:pt x="86783" y="0"/>
                  <a:pt x="76729" y="32279"/>
                </a:cubicBezTo>
                <a:cubicBezTo>
                  <a:pt x="66675" y="64558"/>
                  <a:pt x="51329" y="156104"/>
                  <a:pt x="41804" y="270404"/>
                </a:cubicBezTo>
                <a:cubicBezTo>
                  <a:pt x="32279" y="384704"/>
                  <a:pt x="26458" y="554567"/>
                  <a:pt x="19579" y="718079"/>
                </a:cubicBezTo>
                <a:cubicBezTo>
                  <a:pt x="12700" y="881591"/>
                  <a:pt x="1058" y="1091671"/>
                  <a:pt x="529" y="1251479"/>
                </a:cubicBezTo>
                <a:cubicBezTo>
                  <a:pt x="0" y="1411287"/>
                  <a:pt x="8467" y="1580092"/>
                  <a:pt x="16404" y="1676929"/>
                </a:cubicBezTo>
                <a:cubicBezTo>
                  <a:pt x="24342" y="1773767"/>
                  <a:pt x="38629" y="1800754"/>
                  <a:pt x="48154" y="1832504"/>
                </a:cubicBezTo>
                <a:cubicBezTo>
                  <a:pt x="57679" y="1864254"/>
                  <a:pt x="65087" y="1865842"/>
                  <a:pt x="73554" y="1867429"/>
                </a:cubicBezTo>
                <a:cubicBezTo>
                  <a:pt x="82021" y="1869016"/>
                  <a:pt x="98954" y="1842029"/>
                  <a:pt x="98954" y="184202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kern="1200"/>
          </a:p>
        </p:txBody>
      </p:sp>
      <p:sp>
        <p:nvSpPr>
          <p:cNvPr id="21" name="Freeform 20"/>
          <p:cNvSpPr>
            <a:spLocks noChangeArrowheads="1"/>
          </p:cNvSpPr>
          <p:nvPr/>
        </p:nvSpPr>
        <p:spPr bwMode="auto">
          <a:xfrm>
            <a:off x="6921500" y="1562100"/>
            <a:ext cx="101600" cy="1868488"/>
          </a:xfrm>
          <a:custGeom>
            <a:avLst/>
            <a:gdLst>
              <a:gd name="T0" fmla="*/ 100550 w 102129"/>
              <a:gd name="T1" fmla="*/ 76663 h 1869016"/>
              <a:gd name="T2" fmla="*/ 75544 w 102129"/>
              <a:gd name="T3" fmla="*/ 32252 h 1869016"/>
              <a:gd name="T4" fmla="*/ 41158 w 102129"/>
              <a:gd name="T5" fmla="*/ 270176 h 1869016"/>
              <a:gd name="T6" fmla="*/ 19277 w 102129"/>
              <a:gd name="T7" fmla="*/ 717470 h 1869016"/>
              <a:gd name="T8" fmla="*/ 520 w 102129"/>
              <a:gd name="T9" fmla="*/ 1250419 h 1869016"/>
              <a:gd name="T10" fmla="*/ 16150 w 102129"/>
              <a:gd name="T11" fmla="*/ 1675508 h 1869016"/>
              <a:gd name="T12" fmla="*/ 47410 w 102129"/>
              <a:gd name="T13" fmla="*/ 1830951 h 1869016"/>
              <a:gd name="T14" fmla="*/ 72417 w 102129"/>
              <a:gd name="T15" fmla="*/ 1865847 h 1869016"/>
              <a:gd name="T16" fmla="*/ 97424 w 102129"/>
              <a:gd name="T17" fmla="*/ 1840469 h 18690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129"/>
              <a:gd name="T28" fmla="*/ 0 h 1869016"/>
              <a:gd name="T29" fmla="*/ 102129 w 102129"/>
              <a:gd name="T30" fmla="*/ 1869016 h 18690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129" h="1869016">
                <a:moveTo>
                  <a:pt x="102129" y="76729"/>
                </a:moveTo>
                <a:cubicBezTo>
                  <a:pt x="94456" y="38364"/>
                  <a:pt x="86783" y="0"/>
                  <a:pt x="76729" y="32279"/>
                </a:cubicBezTo>
                <a:cubicBezTo>
                  <a:pt x="66675" y="64558"/>
                  <a:pt x="51329" y="156104"/>
                  <a:pt x="41804" y="270404"/>
                </a:cubicBezTo>
                <a:cubicBezTo>
                  <a:pt x="32279" y="384704"/>
                  <a:pt x="26458" y="554567"/>
                  <a:pt x="19579" y="718079"/>
                </a:cubicBezTo>
                <a:cubicBezTo>
                  <a:pt x="12700" y="881591"/>
                  <a:pt x="1058" y="1091671"/>
                  <a:pt x="529" y="1251479"/>
                </a:cubicBezTo>
                <a:cubicBezTo>
                  <a:pt x="0" y="1411287"/>
                  <a:pt x="8467" y="1580092"/>
                  <a:pt x="16404" y="1676929"/>
                </a:cubicBezTo>
                <a:cubicBezTo>
                  <a:pt x="24342" y="1773767"/>
                  <a:pt x="38629" y="1800754"/>
                  <a:pt x="48154" y="1832504"/>
                </a:cubicBezTo>
                <a:cubicBezTo>
                  <a:pt x="57679" y="1864254"/>
                  <a:pt x="65087" y="1865842"/>
                  <a:pt x="73554" y="1867429"/>
                </a:cubicBezTo>
                <a:cubicBezTo>
                  <a:pt x="82021" y="1869016"/>
                  <a:pt x="98954" y="1842029"/>
                  <a:pt x="98954" y="184202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kern="1200"/>
          </a:p>
        </p:txBody>
      </p:sp>
      <p:sp>
        <p:nvSpPr>
          <p:cNvPr id="22" name="Freeform 21"/>
          <p:cNvSpPr>
            <a:spLocks noChangeArrowheads="1"/>
          </p:cNvSpPr>
          <p:nvPr/>
        </p:nvSpPr>
        <p:spPr bwMode="auto">
          <a:xfrm>
            <a:off x="7226300" y="1562100"/>
            <a:ext cx="101600" cy="1868488"/>
          </a:xfrm>
          <a:custGeom>
            <a:avLst/>
            <a:gdLst>
              <a:gd name="T0" fmla="*/ 100550 w 102129"/>
              <a:gd name="T1" fmla="*/ 76663 h 1869016"/>
              <a:gd name="T2" fmla="*/ 75544 w 102129"/>
              <a:gd name="T3" fmla="*/ 32252 h 1869016"/>
              <a:gd name="T4" fmla="*/ 41158 w 102129"/>
              <a:gd name="T5" fmla="*/ 270176 h 1869016"/>
              <a:gd name="T6" fmla="*/ 19277 w 102129"/>
              <a:gd name="T7" fmla="*/ 717470 h 1869016"/>
              <a:gd name="T8" fmla="*/ 520 w 102129"/>
              <a:gd name="T9" fmla="*/ 1250419 h 1869016"/>
              <a:gd name="T10" fmla="*/ 16150 w 102129"/>
              <a:gd name="T11" fmla="*/ 1675508 h 1869016"/>
              <a:gd name="T12" fmla="*/ 47410 w 102129"/>
              <a:gd name="T13" fmla="*/ 1830951 h 1869016"/>
              <a:gd name="T14" fmla="*/ 72417 w 102129"/>
              <a:gd name="T15" fmla="*/ 1865847 h 1869016"/>
              <a:gd name="T16" fmla="*/ 97424 w 102129"/>
              <a:gd name="T17" fmla="*/ 1840469 h 18690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129"/>
              <a:gd name="T28" fmla="*/ 0 h 1869016"/>
              <a:gd name="T29" fmla="*/ 102129 w 102129"/>
              <a:gd name="T30" fmla="*/ 1869016 h 18690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129" h="1869016">
                <a:moveTo>
                  <a:pt x="102129" y="76729"/>
                </a:moveTo>
                <a:cubicBezTo>
                  <a:pt x="94456" y="38364"/>
                  <a:pt x="86783" y="0"/>
                  <a:pt x="76729" y="32279"/>
                </a:cubicBezTo>
                <a:cubicBezTo>
                  <a:pt x="66675" y="64558"/>
                  <a:pt x="51329" y="156104"/>
                  <a:pt x="41804" y="270404"/>
                </a:cubicBezTo>
                <a:cubicBezTo>
                  <a:pt x="32279" y="384704"/>
                  <a:pt x="26458" y="554567"/>
                  <a:pt x="19579" y="718079"/>
                </a:cubicBezTo>
                <a:cubicBezTo>
                  <a:pt x="12700" y="881591"/>
                  <a:pt x="1058" y="1091671"/>
                  <a:pt x="529" y="1251479"/>
                </a:cubicBezTo>
                <a:cubicBezTo>
                  <a:pt x="0" y="1411287"/>
                  <a:pt x="8467" y="1580092"/>
                  <a:pt x="16404" y="1676929"/>
                </a:cubicBezTo>
                <a:cubicBezTo>
                  <a:pt x="24342" y="1773767"/>
                  <a:pt x="38629" y="1800754"/>
                  <a:pt x="48154" y="1832504"/>
                </a:cubicBezTo>
                <a:cubicBezTo>
                  <a:pt x="57679" y="1864254"/>
                  <a:pt x="65087" y="1865842"/>
                  <a:pt x="73554" y="1867429"/>
                </a:cubicBezTo>
                <a:cubicBezTo>
                  <a:pt x="82021" y="1869016"/>
                  <a:pt x="98954" y="1842029"/>
                  <a:pt x="98954" y="184202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kern="1200"/>
          </a:p>
        </p:txBody>
      </p:sp>
      <p:sp>
        <p:nvSpPr>
          <p:cNvPr id="23" name="Freeform 22"/>
          <p:cNvSpPr>
            <a:spLocks noChangeArrowheads="1"/>
          </p:cNvSpPr>
          <p:nvPr/>
        </p:nvSpPr>
        <p:spPr bwMode="auto">
          <a:xfrm>
            <a:off x="7531100" y="1562100"/>
            <a:ext cx="101600" cy="1868488"/>
          </a:xfrm>
          <a:custGeom>
            <a:avLst/>
            <a:gdLst>
              <a:gd name="T0" fmla="*/ 100550 w 102129"/>
              <a:gd name="T1" fmla="*/ 76663 h 1869016"/>
              <a:gd name="T2" fmla="*/ 75544 w 102129"/>
              <a:gd name="T3" fmla="*/ 32252 h 1869016"/>
              <a:gd name="T4" fmla="*/ 41158 w 102129"/>
              <a:gd name="T5" fmla="*/ 270176 h 1869016"/>
              <a:gd name="T6" fmla="*/ 19277 w 102129"/>
              <a:gd name="T7" fmla="*/ 717470 h 1869016"/>
              <a:gd name="T8" fmla="*/ 520 w 102129"/>
              <a:gd name="T9" fmla="*/ 1250419 h 1869016"/>
              <a:gd name="T10" fmla="*/ 16150 w 102129"/>
              <a:gd name="T11" fmla="*/ 1675508 h 1869016"/>
              <a:gd name="T12" fmla="*/ 47410 w 102129"/>
              <a:gd name="T13" fmla="*/ 1830951 h 1869016"/>
              <a:gd name="T14" fmla="*/ 72417 w 102129"/>
              <a:gd name="T15" fmla="*/ 1865847 h 1869016"/>
              <a:gd name="T16" fmla="*/ 97424 w 102129"/>
              <a:gd name="T17" fmla="*/ 1840469 h 18690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129"/>
              <a:gd name="T28" fmla="*/ 0 h 1869016"/>
              <a:gd name="T29" fmla="*/ 102129 w 102129"/>
              <a:gd name="T30" fmla="*/ 1869016 h 18690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129" h="1869016">
                <a:moveTo>
                  <a:pt x="102129" y="76729"/>
                </a:moveTo>
                <a:cubicBezTo>
                  <a:pt x="94456" y="38364"/>
                  <a:pt x="86783" y="0"/>
                  <a:pt x="76729" y="32279"/>
                </a:cubicBezTo>
                <a:cubicBezTo>
                  <a:pt x="66675" y="64558"/>
                  <a:pt x="51329" y="156104"/>
                  <a:pt x="41804" y="270404"/>
                </a:cubicBezTo>
                <a:cubicBezTo>
                  <a:pt x="32279" y="384704"/>
                  <a:pt x="26458" y="554567"/>
                  <a:pt x="19579" y="718079"/>
                </a:cubicBezTo>
                <a:cubicBezTo>
                  <a:pt x="12700" y="881591"/>
                  <a:pt x="1058" y="1091671"/>
                  <a:pt x="529" y="1251479"/>
                </a:cubicBezTo>
                <a:cubicBezTo>
                  <a:pt x="0" y="1411287"/>
                  <a:pt x="8467" y="1580092"/>
                  <a:pt x="16404" y="1676929"/>
                </a:cubicBezTo>
                <a:cubicBezTo>
                  <a:pt x="24342" y="1773767"/>
                  <a:pt x="38629" y="1800754"/>
                  <a:pt x="48154" y="1832504"/>
                </a:cubicBezTo>
                <a:cubicBezTo>
                  <a:pt x="57679" y="1864254"/>
                  <a:pt x="65087" y="1865842"/>
                  <a:pt x="73554" y="1867429"/>
                </a:cubicBezTo>
                <a:cubicBezTo>
                  <a:pt x="82021" y="1869016"/>
                  <a:pt x="98954" y="1842029"/>
                  <a:pt x="98954" y="184202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kern="1200"/>
          </a:p>
        </p:txBody>
      </p:sp>
      <p:sp>
        <p:nvSpPr>
          <p:cNvPr id="24" name="Freeform 23"/>
          <p:cNvSpPr>
            <a:spLocks noChangeArrowheads="1"/>
          </p:cNvSpPr>
          <p:nvPr/>
        </p:nvSpPr>
        <p:spPr bwMode="auto">
          <a:xfrm>
            <a:off x="7835900" y="1562100"/>
            <a:ext cx="101600" cy="1868488"/>
          </a:xfrm>
          <a:custGeom>
            <a:avLst/>
            <a:gdLst>
              <a:gd name="T0" fmla="*/ 100550 w 102129"/>
              <a:gd name="T1" fmla="*/ 76663 h 1869016"/>
              <a:gd name="T2" fmla="*/ 75544 w 102129"/>
              <a:gd name="T3" fmla="*/ 32252 h 1869016"/>
              <a:gd name="T4" fmla="*/ 41158 w 102129"/>
              <a:gd name="T5" fmla="*/ 270176 h 1869016"/>
              <a:gd name="T6" fmla="*/ 19277 w 102129"/>
              <a:gd name="T7" fmla="*/ 717470 h 1869016"/>
              <a:gd name="T8" fmla="*/ 520 w 102129"/>
              <a:gd name="T9" fmla="*/ 1250419 h 1869016"/>
              <a:gd name="T10" fmla="*/ 16150 w 102129"/>
              <a:gd name="T11" fmla="*/ 1675508 h 1869016"/>
              <a:gd name="T12" fmla="*/ 47410 w 102129"/>
              <a:gd name="T13" fmla="*/ 1830951 h 1869016"/>
              <a:gd name="T14" fmla="*/ 72417 w 102129"/>
              <a:gd name="T15" fmla="*/ 1865847 h 1869016"/>
              <a:gd name="T16" fmla="*/ 97424 w 102129"/>
              <a:gd name="T17" fmla="*/ 1840469 h 18690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129"/>
              <a:gd name="T28" fmla="*/ 0 h 1869016"/>
              <a:gd name="T29" fmla="*/ 102129 w 102129"/>
              <a:gd name="T30" fmla="*/ 1869016 h 18690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129" h="1869016">
                <a:moveTo>
                  <a:pt x="102129" y="76729"/>
                </a:moveTo>
                <a:cubicBezTo>
                  <a:pt x="94456" y="38364"/>
                  <a:pt x="86783" y="0"/>
                  <a:pt x="76729" y="32279"/>
                </a:cubicBezTo>
                <a:cubicBezTo>
                  <a:pt x="66675" y="64558"/>
                  <a:pt x="51329" y="156104"/>
                  <a:pt x="41804" y="270404"/>
                </a:cubicBezTo>
                <a:cubicBezTo>
                  <a:pt x="32279" y="384704"/>
                  <a:pt x="26458" y="554567"/>
                  <a:pt x="19579" y="718079"/>
                </a:cubicBezTo>
                <a:cubicBezTo>
                  <a:pt x="12700" y="881591"/>
                  <a:pt x="1058" y="1091671"/>
                  <a:pt x="529" y="1251479"/>
                </a:cubicBezTo>
                <a:cubicBezTo>
                  <a:pt x="0" y="1411287"/>
                  <a:pt x="8467" y="1580092"/>
                  <a:pt x="16404" y="1676929"/>
                </a:cubicBezTo>
                <a:cubicBezTo>
                  <a:pt x="24342" y="1773767"/>
                  <a:pt x="38629" y="1800754"/>
                  <a:pt x="48154" y="1832504"/>
                </a:cubicBezTo>
                <a:cubicBezTo>
                  <a:pt x="57679" y="1864254"/>
                  <a:pt x="65087" y="1865842"/>
                  <a:pt x="73554" y="1867429"/>
                </a:cubicBezTo>
                <a:cubicBezTo>
                  <a:pt x="82021" y="1869016"/>
                  <a:pt x="98954" y="1842029"/>
                  <a:pt x="98954" y="184202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kern="1200"/>
          </a:p>
        </p:txBody>
      </p:sp>
      <p:sp>
        <p:nvSpPr>
          <p:cNvPr id="25" name="Freeform 24"/>
          <p:cNvSpPr>
            <a:spLocks noChangeArrowheads="1"/>
          </p:cNvSpPr>
          <p:nvPr/>
        </p:nvSpPr>
        <p:spPr bwMode="auto">
          <a:xfrm>
            <a:off x="8140700" y="1562100"/>
            <a:ext cx="101600" cy="1868488"/>
          </a:xfrm>
          <a:custGeom>
            <a:avLst/>
            <a:gdLst>
              <a:gd name="T0" fmla="*/ 100550 w 102129"/>
              <a:gd name="T1" fmla="*/ 76663 h 1869016"/>
              <a:gd name="T2" fmla="*/ 75544 w 102129"/>
              <a:gd name="T3" fmla="*/ 32252 h 1869016"/>
              <a:gd name="T4" fmla="*/ 41158 w 102129"/>
              <a:gd name="T5" fmla="*/ 270176 h 1869016"/>
              <a:gd name="T6" fmla="*/ 19277 w 102129"/>
              <a:gd name="T7" fmla="*/ 717470 h 1869016"/>
              <a:gd name="T8" fmla="*/ 520 w 102129"/>
              <a:gd name="T9" fmla="*/ 1250419 h 1869016"/>
              <a:gd name="T10" fmla="*/ 16150 w 102129"/>
              <a:gd name="T11" fmla="*/ 1675508 h 1869016"/>
              <a:gd name="T12" fmla="*/ 47410 w 102129"/>
              <a:gd name="T13" fmla="*/ 1830951 h 1869016"/>
              <a:gd name="T14" fmla="*/ 72417 w 102129"/>
              <a:gd name="T15" fmla="*/ 1865847 h 1869016"/>
              <a:gd name="T16" fmla="*/ 97424 w 102129"/>
              <a:gd name="T17" fmla="*/ 1840469 h 18690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129"/>
              <a:gd name="T28" fmla="*/ 0 h 1869016"/>
              <a:gd name="T29" fmla="*/ 102129 w 102129"/>
              <a:gd name="T30" fmla="*/ 1869016 h 18690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129" h="1869016">
                <a:moveTo>
                  <a:pt x="102129" y="76729"/>
                </a:moveTo>
                <a:cubicBezTo>
                  <a:pt x="94456" y="38364"/>
                  <a:pt x="86783" y="0"/>
                  <a:pt x="76729" y="32279"/>
                </a:cubicBezTo>
                <a:cubicBezTo>
                  <a:pt x="66675" y="64558"/>
                  <a:pt x="51329" y="156104"/>
                  <a:pt x="41804" y="270404"/>
                </a:cubicBezTo>
                <a:cubicBezTo>
                  <a:pt x="32279" y="384704"/>
                  <a:pt x="26458" y="554567"/>
                  <a:pt x="19579" y="718079"/>
                </a:cubicBezTo>
                <a:cubicBezTo>
                  <a:pt x="12700" y="881591"/>
                  <a:pt x="1058" y="1091671"/>
                  <a:pt x="529" y="1251479"/>
                </a:cubicBezTo>
                <a:cubicBezTo>
                  <a:pt x="0" y="1411287"/>
                  <a:pt x="8467" y="1580092"/>
                  <a:pt x="16404" y="1676929"/>
                </a:cubicBezTo>
                <a:cubicBezTo>
                  <a:pt x="24342" y="1773767"/>
                  <a:pt x="38629" y="1800754"/>
                  <a:pt x="48154" y="1832504"/>
                </a:cubicBezTo>
                <a:cubicBezTo>
                  <a:pt x="57679" y="1864254"/>
                  <a:pt x="65087" y="1865842"/>
                  <a:pt x="73554" y="1867429"/>
                </a:cubicBezTo>
                <a:cubicBezTo>
                  <a:pt x="82021" y="1869016"/>
                  <a:pt x="98954" y="1842029"/>
                  <a:pt x="98954" y="184202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kern="1200"/>
          </a:p>
        </p:txBody>
      </p: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rot="5400000">
            <a:off x="8216901" y="3632200"/>
            <a:ext cx="455612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7" name="Freeform 26"/>
          <p:cNvSpPr>
            <a:spLocks noChangeArrowheads="1"/>
          </p:cNvSpPr>
          <p:nvPr/>
        </p:nvSpPr>
        <p:spPr bwMode="auto">
          <a:xfrm>
            <a:off x="5092700" y="1562100"/>
            <a:ext cx="122238" cy="2590800"/>
          </a:xfrm>
          <a:custGeom>
            <a:avLst/>
            <a:gdLst>
              <a:gd name="T0" fmla="*/ 121189 w 122766"/>
              <a:gd name="T1" fmla="*/ 150749 h 2179462"/>
              <a:gd name="T2" fmla="*/ 83578 w 122766"/>
              <a:gd name="T3" fmla="*/ 57764 h 2179462"/>
              <a:gd name="T4" fmla="*/ 45968 w 122766"/>
              <a:gd name="T5" fmla="*/ 497331 h 2179462"/>
              <a:gd name="T6" fmla="*/ 20894 w 122766"/>
              <a:gd name="T7" fmla="*/ 1334198 h 2179462"/>
              <a:gd name="T8" fmla="*/ 4179 w 122766"/>
              <a:gd name="T9" fmla="*/ 2052717 h 2179462"/>
              <a:gd name="T10" fmla="*/ 4179 w 122766"/>
              <a:gd name="T11" fmla="*/ 2898039 h 2179462"/>
              <a:gd name="T12" fmla="*/ 4179 w 122766"/>
              <a:gd name="T13" fmla="*/ 3574293 h 2179462"/>
              <a:gd name="T14" fmla="*/ 0 w 122766"/>
              <a:gd name="T15" fmla="*/ 4351987 h 217946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2766"/>
              <a:gd name="T25" fmla="*/ 0 h 2179462"/>
              <a:gd name="T26" fmla="*/ 122766 w 122766"/>
              <a:gd name="T27" fmla="*/ 2179462 h 217946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2766" h="2179462">
                <a:moveTo>
                  <a:pt x="122766" y="75495"/>
                </a:moveTo>
                <a:cubicBezTo>
                  <a:pt x="110066" y="37747"/>
                  <a:pt x="97366" y="0"/>
                  <a:pt x="84666" y="28928"/>
                </a:cubicBezTo>
                <a:cubicBezTo>
                  <a:pt x="71966" y="57856"/>
                  <a:pt x="57149" y="142523"/>
                  <a:pt x="46566" y="249062"/>
                </a:cubicBezTo>
                <a:cubicBezTo>
                  <a:pt x="35983" y="355601"/>
                  <a:pt x="28222" y="538340"/>
                  <a:pt x="21166" y="668162"/>
                </a:cubicBezTo>
                <a:cubicBezTo>
                  <a:pt x="14111" y="797984"/>
                  <a:pt x="7055" y="897467"/>
                  <a:pt x="4233" y="1027995"/>
                </a:cubicBezTo>
                <a:cubicBezTo>
                  <a:pt x="1411" y="1158523"/>
                  <a:pt x="4233" y="1451328"/>
                  <a:pt x="4233" y="1451328"/>
                </a:cubicBezTo>
                <a:cubicBezTo>
                  <a:pt x="4233" y="1578328"/>
                  <a:pt x="4939" y="1668639"/>
                  <a:pt x="4233" y="1789995"/>
                </a:cubicBezTo>
                <a:cubicBezTo>
                  <a:pt x="3528" y="1911351"/>
                  <a:pt x="0" y="2179462"/>
                  <a:pt x="0" y="2179462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kern="1200"/>
          </a:p>
        </p:txBody>
      </p: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 rot="10800000">
            <a:off x="4330700" y="2095500"/>
            <a:ext cx="4572000" cy="79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 rot="10800000">
            <a:off x="4330700" y="2324100"/>
            <a:ext cx="4572000" cy="79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rot="10800000">
            <a:off x="4330700" y="2552700"/>
            <a:ext cx="4572000" cy="79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 rot="10800000">
            <a:off x="4330700" y="2781300"/>
            <a:ext cx="4572000" cy="79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 rot="10800000">
            <a:off x="4330700" y="3009900"/>
            <a:ext cx="4572000" cy="79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rot="10800000">
            <a:off x="4330700" y="3238500"/>
            <a:ext cx="4572000" cy="79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Connector 37"/>
          <p:cNvCxnSpPr>
            <a:cxnSpLocks noChangeShapeType="1"/>
          </p:cNvCxnSpPr>
          <p:nvPr/>
        </p:nvCxnSpPr>
        <p:spPr bwMode="auto">
          <a:xfrm flipH="1">
            <a:off x="4935538" y="3695700"/>
            <a:ext cx="157162" cy="298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>
            <a:off x="5092700" y="3695700"/>
            <a:ext cx="147638" cy="298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1" name="Object 10"/>
          <p:cNvGraphicFramePr>
            <a:graphicFrameLocks noChangeAspect="1"/>
          </p:cNvGraphicFramePr>
          <p:nvPr/>
        </p:nvGraphicFramePr>
        <p:xfrm>
          <a:off x="4743451" y="3599543"/>
          <a:ext cx="192088" cy="35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839" name="Equation" r:id="rId4" imgW="88900" imgH="165100" progId="Equation.DSMT4">
                  <p:embed/>
                </p:oleObj>
              </mc:Choice>
              <mc:Fallback>
                <p:oleObj name="Equation" r:id="rId4" imgW="88900" imgH="165100" progId="Equation.DSMT4">
                  <p:embed/>
                  <p:pic>
                    <p:nvPicPr>
                      <p:cNvPr id="4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51" y="3599543"/>
                        <a:ext cx="192088" cy="35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230361" y="3446463"/>
            <a:ext cx="351613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Lay your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right-hand </a:t>
            </a:r>
            <a:r>
              <a:rPr lang="en-US" sz="2000" dirty="0">
                <a:latin typeface="Times New Roman"/>
                <a:cs typeface="Times New Roman"/>
              </a:rPr>
              <a:t>on the coil with your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fingers pointing in the direction of the current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30361" y="4470237"/>
            <a:ext cx="8672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direction your thumb points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is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direction of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down the axis </a:t>
            </a:r>
            <a:r>
              <a:rPr lang="en-US" sz="2000" dirty="0">
                <a:latin typeface="Times New Roman"/>
                <a:cs typeface="Times New Roman"/>
              </a:rPr>
              <a:t>of the coil.</a:t>
            </a:r>
          </a:p>
        </p:txBody>
      </p:sp>
      <p:sp>
        <p:nvSpPr>
          <p:cNvPr id="46" name="Freeform 2"/>
          <p:cNvSpPr>
            <a:spLocks/>
          </p:cNvSpPr>
          <p:nvPr/>
        </p:nvSpPr>
        <p:spPr bwMode="auto">
          <a:xfrm>
            <a:off x="6363508" y="1718088"/>
            <a:ext cx="1220088" cy="1523560"/>
          </a:xfrm>
          <a:custGeom>
            <a:avLst/>
            <a:gdLst>
              <a:gd name="T0" fmla="*/ 54754 w 1933226"/>
              <a:gd name="T1" fmla="*/ 81787 h 2414746"/>
              <a:gd name="T2" fmla="*/ 60349 w 1933226"/>
              <a:gd name="T3" fmla="*/ 68882 h 2414746"/>
              <a:gd name="T4" fmla="*/ 62932 w 1933226"/>
              <a:gd name="T5" fmla="*/ 61570 h 2414746"/>
              <a:gd name="T6" fmla="*/ 62501 w 1933226"/>
              <a:gd name="T7" fmla="*/ 47375 h 2414746"/>
              <a:gd name="T8" fmla="*/ 65514 w 1933226"/>
              <a:gd name="T9" fmla="*/ 27588 h 2414746"/>
              <a:gd name="T10" fmla="*/ 65514 w 1933226"/>
              <a:gd name="T11" fmla="*/ 18986 h 2414746"/>
              <a:gd name="T12" fmla="*/ 62501 w 1933226"/>
              <a:gd name="T13" fmla="*/ 15114 h 2414746"/>
              <a:gd name="T14" fmla="*/ 59058 w 1933226"/>
              <a:gd name="T15" fmla="*/ 19846 h 2414746"/>
              <a:gd name="T16" fmla="*/ 56045 w 1933226"/>
              <a:gd name="T17" fmla="*/ 30169 h 2414746"/>
              <a:gd name="T18" fmla="*/ 53033 w 1933226"/>
              <a:gd name="T19" fmla="*/ 40063 h 2414746"/>
              <a:gd name="T20" fmla="*/ 53894 w 1933226"/>
              <a:gd name="T21" fmla="*/ 26298 h 2414746"/>
              <a:gd name="T22" fmla="*/ 55185 w 1933226"/>
              <a:gd name="T23" fmla="*/ 16835 h 2414746"/>
              <a:gd name="T24" fmla="*/ 56476 w 1933226"/>
              <a:gd name="T25" fmla="*/ 7372 h 2414746"/>
              <a:gd name="T26" fmla="*/ 50881 w 1933226"/>
              <a:gd name="T27" fmla="*/ 3070 h 2414746"/>
              <a:gd name="T28" fmla="*/ 46147 w 1933226"/>
              <a:gd name="T29" fmla="*/ 8662 h 2414746"/>
              <a:gd name="T30" fmla="*/ 46147 w 1933226"/>
              <a:gd name="T31" fmla="*/ 16835 h 2414746"/>
              <a:gd name="T32" fmla="*/ 43134 w 1933226"/>
              <a:gd name="T33" fmla="*/ 33180 h 2414746"/>
              <a:gd name="T34" fmla="*/ 41412 w 1933226"/>
              <a:gd name="T35" fmla="*/ 37482 h 2414746"/>
              <a:gd name="T36" fmla="*/ 41412 w 1933226"/>
              <a:gd name="T37" fmla="*/ 27588 h 2414746"/>
              <a:gd name="T38" fmla="*/ 41412 w 1933226"/>
              <a:gd name="T39" fmla="*/ 12533 h 2414746"/>
              <a:gd name="T40" fmla="*/ 41412 w 1933226"/>
              <a:gd name="T41" fmla="*/ 2640 h 2414746"/>
              <a:gd name="T42" fmla="*/ 37969 w 1933226"/>
              <a:gd name="T43" fmla="*/ 59 h 2414746"/>
              <a:gd name="T44" fmla="*/ 33235 w 1933226"/>
              <a:gd name="T45" fmla="*/ 1350 h 2414746"/>
              <a:gd name="T46" fmla="*/ 33235 w 1933226"/>
              <a:gd name="T47" fmla="*/ 6942 h 2414746"/>
              <a:gd name="T48" fmla="*/ 33235 w 1933226"/>
              <a:gd name="T49" fmla="*/ 17695 h 2414746"/>
              <a:gd name="T50" fmla="*/ 33235 w 1933226"/>
              <a:gd name="T51" fmla="*/ 31030 h 2414746"/>
              <a:gd name="T52" fmla="*/ 31944 w 1933226"/>
              <a:gd name="T53" fmla="*/ 37482 h 2414746"/>
              <a:gd name="T54" fmla="*/ 29362 w 1933226"/>
              <a:gd name="T55" fmla="*/ 29309 h 2414746"/>
              <a:gd name="T56" fmla="*/ 28071 w 1933226"/>
              <a:gd name="T57" fmla="*/ 15975 h 2414746"/>
              <a:gd name="T58" fmla="*/ 27210 w 1933226"/>
              <a:gd name="T59" fmla="*/ 9092 h 2414746"/>
              <a:gd name="T60" fmla="*/ 23767 w 1933226"/>
              <a:gd name="T61" fmla="*/ 4360 h 2414746"/>
              <a:gd name="T62" fmla="*/ 20324 w 1933226"/>
              <a:gd name="T63" fmla="*/ 4360 h 2414746"/>
              <a:gd name="T64" fmla="*/ 17311 w 1933226"/>
              <a:gd name="T65" fmla="*/ 6511 h 2414746"/>
              <a:gd name="T66" fmla="*/ 17311 w 1933226"/>
              <a:gd name="T67" fmla="*/ 10813 h 2414746"/>
              <a:gd name="T68" fmla="*/ 19033 w 1933226"/>
              <a:gd name="T69" fmla="*/ 19416 h 2414746"/>
              <a:gd name="T70" fmla="*/ 19033 w 1933226"/>
              <a:gd name="T71" fmla="*/ 28879 h 2414746"/>
              <a:gd name="T72" fmla="*/ 22045 w 1933226"/>
              <a:gd name="T73" fmla="*/ 46945 h 2414746"/>
              <a:gd name="T74" fmla="*/ 10425 w 1933226"/>
              <a:gd name="T75" fmla="*/ 42643 h 2414746"/>
              <a:gd name="T76" fmla="*/ 957 w 1933226"/>
              <a:gd name="T77" fmla="*/ 45654 h 2414746"/>
              <a:gd name="T78" fmla="*/ 957 w 1933226"/>
              <a:gd name="T79" fmla="*/ 50816 h 2414746"/>
              <a:gd name="T80" fmla="*/ 6551 w 1933226"/>
              <a:gd name="T81" fmla="*/ 53397 h 2414746"/>
              <a:gd name="T82" fmla="*/ 14729 w 1933226"/>
              <a:gd name="T83" fmla="*/ 54257 h 2414746"/>
              <a:gd name="T84" fmla="*/ 20324 w 1933226"/>
              <a:gd name="T85" fmla="*/ 62000 h 2414746"/>
              <a:gd name="T86" fmla="*/ 23767 w 1933226"/>
              <a:gd name="T87" fmla="*/ 69743 h 2414746"/>
              <a:gd name="T88" fmla="*/ 27210 w 1933226"/>
              <a:gd name="T89" fmla="*/ 81356 h 241474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933226" h="2414746">
                <a:moveTo>
                  <a:pt x="1615726" y="2414746"/>
                </a:moveTo>
                <a:cubicBezTo>
                  <a:pt x="1678167" y="2273987"/>
                  <a:pt x="1740609" y="2133229"/>
                  <a:pt x="1780826" y="2033746"/>
                </a:cubicBezTo>
                <a:cubicBezTo>
                  <a:pt x="1821043" y="1934263"/>
                  <a:pt x="1846443" y="1923679"/>
                  <a:pt x="1857026" y="1817846"/>
                </a:cubicBezTo>
                <a:cubicBezTo>
                  <a:pt x="1867609" y="1712013"/>
                  <a:pt x="1831626" y="1565963"/>
                  <a:pt x="1844326" y="1398746"/>
                </a:cubicBezTo>
                <a:cubicBezTo>
                  <a:pt x="1857026" y="1231529"/>
                  <a:pt x="1918409" y="954246"/>
                  <a:pt x="1933226" y="814546"/>
                </a:cubicBezTo>
                <a:cubicBezTo>
                  <a:pt x="1948043" y="674846"/>
                  <a:pt x="1948043" y="621929"/>
                  <a:pt x="1933226" y="560546"/>
                </a:cubicBezTo>
                <a:cubicBezTo>
                  <a:pt x="1918409" y="499163"/>
                  <a:pt x="1876076" y="442013"/>
                  <a:pt x="1844326" y="446246"/>
                </a:cubicBezTo>
                <a:cubicBezTo>
                  <a:pt x="1812576" y="450479"/>
                  <a:pt x="1774476" y="511863"/>
                  <a:pt x="1742726" y="585946"/>
                </a:cubicBezTo>
                <a:cubicBezTo>
                  <a:pt x="1710976" y="660029"/>
                  <a:pt x="1683459" y="791263"/>
                  <a:pt x="1653826" y="890746"/>
                </a:cubicBezTo>
                <a:cubicBezTo>
                  <a:pt x="1624193" y="990229"/>
                  <a:pt x="1575509" y="1201896"/>
                  <a:pt x="1564926" y="1182846"/>
                </a:cubicBezTo>
                <a:cubicBezTo>
                  <a:pt x="1554343" y="1163796"/>
                  <a:pt x="1579743" y="890746"/>
                  <a:pt x="1590326" y="776446"/>
                </a:cubicBezTo>
                <a:cubicBezTo>
                  <a:pt x="1600909" y="662146"/>
                  <a:pt x="1628426" y="497046"/>
                  <a:pt x="1628426" y="497046"/>
                </a:cubicBezTo>
                <a:cubicBezTo>
                  <a:pt x="1641126" y="403913"/>
                  <a:pt x="1687693" y="285379"/>
                  <a:pt x="1666526" y="217646"/>
                </a:cubicBezTo>
                <a:cubicBezTo>
                  <a:pt x="1645359" y="149913"/>
                  <a:pt x="1552226" y="84296"/>
                  <a:pt x="1501426" y="90646"/>
                </a:cubicBezTo>
                <a:cubicBezTo>
                  <a:pt x="1450626" y="96996"/>
                  <a:pt x="1385009" y="188013"/>
                  <a:pt x="1361726" y="255746"/>
                </a:cubicBezTo>
                <a:cubicBezTo>
                  <a:pt x="1338443" y="323479"/>
                  <a:pt x="1376543" y="376396"/>
                  <a:pt x="1361726" y="497046"/>
                </a:cubicBezTo>
                <a:cubicBezTo>
                  <a:pt x="1346909" y="617696"/>
                  <a:pt x="1296109" y="878046"/>
                  <a:pt x="1272826" y="979646"/>
                </a:cubicBezTo>
                <a:cubicBezTo>
                  <a:pt x="1249543" y="1081246"/>
                  <a:pt x="1230493" y="1134163"/>
                  <a:pt x="1222026" y="1106646"/>
                </a:cubicBezTo>
                <a:cubicBezTo>
                  <a:pt x="1213559" y="1079129"/>
                  <a:pt x="1222026" y="814546"/>
                  <a:pt x="1222026" y="814546"/>
                </a:cubicBezTo>
                <a:lnTo>
                  <a:pt x="1222026" y="370046"/>
                </a:lnTo>
                <a:cubicBezTo>
                  <a:pt x="1222026" y="247279"/>
                  <a:pt x="1238959" y="139329"/>
                  <a:pt x="1222026" y="77946"/>
                </a:cubicBezTo>
                <a:cubicBezTo>
                  <a:pt x="1205093" y="16563"/>
                  <a:pt x="1160643" y="8096"/>
                  <a:pt x="1120426" y="1746"/>
                </a:cubicBezTo>
                <a:cubicBezTo>
                  <a:pt x="1080209" y="-4604"/>
                  <a:pt x="1004009" y="5979"/>
                  <a:pt x="980726" y="39846"/>
                </a:cubicBezTo>
                <a:cubicBezTo>
                  <a:pt x="957443" y="73713"/>
                  <a:pt x="980726" y="204946"/>
                  <a:pt x="980726" y="204946"/>
                </a:cubicBezTo>
                <a:lnTo>
                  <a:pt x="980726" y="522446"/>
                </a:lnTo>
                <a:cubicBezTo>
                  <a:pt x="980726" y="640979"/>
                  <a:pt x="987076" y="818779"/>
                  <a:pt x="980726" y="916146"/>
                </a:cubicBezTo>
                <a:cubicBezTo>
                  <a:pt x="974376" y="1013513"/>
                  <a:pt x="961676" y="1115113"/>
                  <a:pt x="942626" y="1106646"/>
                </a:cubicBezTo>
                <a:cubicBezTo>
                  <a:pt x="923576" y="1098179"/>
                  <a:pt x="885476" y="971179"/>
                  <a:pt x="866426" y="865346"/>
                </a:cubicBezTo>
                <a:cubicBezTo>
                  <a:pt x="847376" y="759513"/>
                  <a:pt x="838909" y="571129"/>
                  <a:pt x="828326" y="471646"/>
                </a:cubicBezTo>
                <a:cubicBezTo>
                  <a:pt x="817743" y="372163"/>
                  <a:pt x="824093" y="325596"/>
                  <a:pt x="802926" y="268446"/>
                </a:cubicBezTo>
                <a:cubicBezTo>
                  <a:pt x="781759" y="211296"/>
                  <a:pt x="735193" y="152029"/>
                  <a:pt x="701326" y="128746"/>
                </a:cubicBezTo>
                <a:cubicBezTo>
                  <a:pt x="667459" y="105463"/>
                  <a:pt x="631476" y="118163"/>
                  <a:pt x="599726" y="128746"/>
                </a:cubicBezTo>
                <a:cubicBezTo>
                  <a:pt x="567976" y="139329"/>
                  <a:pt x="525643" y="160496"/>
                  <a:pt x="510826" y="192246"/>
                </a:cubicBezTo>
                <a:cubicBezTo>
                  <a:pt x="496009" y="223996"/>
                  <a:pt x="502359" y="255746"/>
                  <a:pt x="510826" y="319246"/>
                </a:cubicBezTo>
                <a:cubicBezTo>
                  <a:pt x="519293" y="382746"/>
                  <a:pt x="553159" y="484346"/>
                  <a:pt x="561626" y="573246"/>
                </a:cubicBezTo>
                <a:cubicBezTo>
                  <a:pt x="570093" y="662146"/>
                  <a:pt x="546809" y="717179"/>
                  <a:pt x="561626" y="852646"/>
                </a:cubicBezTo>
                <a:cubicBezTo>
                  <a:pt x="576443" y="988113"/>
                  <a:pt x="692859" y="1318313"/>
                  <a:pt x="650526" y="1386046"/>
                </a:cubicBezTo>
                <a:cubicBezTo>
                  <a:pt x="608193" y="1453779"/>
                  <a:pt x="411343" y="1265396"/>
                  <a:pt x="307626" y="1259046"/>
                </a:cubicBezTo>
                <a:cubicBezTo>
                  <a:pt x="203909" y="1252696"/>
                  <a:pt x="74793" y="1307729"/>
                  <a:pt x="28226" y="1347946"/>
                </a:cubicBezTo>
                <a:cubicBezTo>
                  <a:pt x="-18341" y="1388163"/>
                  <a:pt x="709" y="1462246"/>
                  <a:pt x="28226" y="1500346"/>
                </a:cubicBezTo>
                <a:cubicBezTo>
                  <a:pt x="55743" y="1538446"/>
                  <a:pt x="125593" y="1559613"/>
                  <a:pt x="193326" y="1576546"/>
                </a:cubicBezTo>
                <a:cubicBezTo>
                  <a:pt x="261059" y="1593479"/>
                  <a:pt x="366893" y="1559613"/>
                  <a:pt x="434626" y="1601946"/>
                </a:cubicBezTo>
                <a:cubicBezTo>
                  <a:pt x="502359" y="1644279"/>
                  <a:pt x="555276" y="1754346"/>
                  <a:pt x="599726" y="1830546"/>
                </a:cubicBezTo>
                <a:cubicBezTo>
                  <a:pt x="644176" y="1906746"/>
                  <a:pt x="667459" y="1963896"/>
                  <a:pt x="701326" y="2059146"/>
                </a:cubicBezTo>
                <a:cubicBezTo>
                  <a:pt x="735193" y="2154396"/>
                  <a:pt x="802926" y="2402046"/>
                  <a:pt x="802926" y="2402046"/>
                </a:cubicBez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3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333467" y="939800"/>
            <a:ext cx="85184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A little more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sophisticated version </a:t>
            </a:r>
            <a:r>
              <a:rPr lang="en-US" sz="2000" dirty="0">
                <a:latin typeface="Times New Roman"/>
                <a:cs typeface="Times New Roman"/>
              </a:rPr>
              <a:t>of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motor</a:t>
            </a:r>
            <a:r>
              <a:rPr lang="en-US" sz="2000" dirty="0">
                <a:latin typeface="Times New Roman"/>
                <a:cs typeface="Times New Roman"/>
              </a:rPr>
              <a:t> required one bit of information that would normally not be covered until next chapter.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34833" y="1049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Other Devices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39.)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33467" y="1700803"/>
            <a:ext cx="472113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It is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charge in motion </a:t>
            </a:r>
            <a:r>
              <a:rPr lang="en-US" sz="2000" dirty="0">
                <a:latin typeface="Times New Roman"/>
                <a:cs typeface="Times New Roman"/>
              </a:rPr>
              <a:t>that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generates magnetic fields</a:t>
            </a:r>
            <a:r>
              <a:rPr lang="en-US" sz="2000" dirty="0">
                <a:latin typeface="Times New Roman"/>
                <a:cs typeface="Times New Roman"/>
              </a:rPr>
              <a:t>.  With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current carrying coils</a:t>
            </a:r>
            <a:r>
              <a:rPr lang="en-US" sz="2000" dirty="0">
                <a:latin typeface="Times New Roman"/>
                <a:cs typeface="Times New Roman"/>
              </a:rPr>
              <a:t>, the generated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magnetic fields </a:t>
            </a:r>
            <a:r>
              <a:rPr lang="en-US" sz="2000" dirty="0">
                <a:latin typeface="Times New Roman"/>
                <a:cs typeface="Times New Roman"/>
              </a:rPr>
              <a:t>are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down the axis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through the face of the coil</a:t>
            </a:r>
            <a:r>
              <a:rPr lang="en-US" sz="2000" dirty="0">
                <a:latin typeface="Times New Roman"/>
                <a:cs typeface="Times New Roman"/>
              </a:rPr>
              <a:t>.  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 rot="18996717">
            <a:off x="6988399" y="1707497"/>
            <a:ext cx="1064814" cy="2420032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 rot="18996717">
            <a:off x="7262669" y="1808332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2" name="Freeform 101"/>
          <p:cNvSpPr>
            <a:spLocks/>
          </p:cNvSpPr>
          <p:nvPr/>
        </p:nvSpPr>
        <p:spPr bwMode="auto">
          <a:xfrm rot="18996717">
            <a:off x="7395770" y="1949502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" name="Freeform 102"/>
          <p:cNvSpPr>
            <a:spLocks/>
          </p:cNvSpPr>
          <p:nvPr/>
        </p:nvSpPr>
        <p:spPr bwMode="auto">
          <a:xfrm rot="18996717">
            <a:off x="7528872" y="2090669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" name="Freeform 103"/>
          <p:cNvSpPr>
            <a:spLocks/>
          </p:cNvSpPr>
          <p:nvPr/>
        </p:nvSpPr>
        <p:spPr bwMode="auto">
          <a:xfrm rot="18996717">
            <a:off x="7659958" y="2231839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5" name="Freeform 104"/>
          <p:cNvSpPr>
            <a:spLocks/>
          </p:cNvSpPr>
          <p:nvPr/>
        </p:nvSpPr>
        <p:spPr bwMode="auto">
          <a:xfrm rot="18996717">
            <a:off x="7793059" y="2370991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6" name="Freeform 105"/>
          <p:cNvSpPr>
            <a:spLocks/>
          </p:cNvSpPr>
          <p:nvPr/>
        </p:nvSpPr>
        <p:spPr bwMode="auto">
          <a:xfrm rot="18996717">
            <a:off x="7926161" y="2512159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" name="Freeform 106"/>
          <p:cNvSpPr>
            <a:spLocks/>
          </p:cNvSpPr>
          <p:nvPr/>
        </p:nvSpPr>
        <p:spPr bwMode="auto">
          <a:xfrm rot="18996717">
            <a:off x="8059263" y="2653328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8" name="Freeform 107"/>
          <p:cNvSpPr>
            <a:spLocks/>
          </p:cNvSpPr>
          <p:nvPr/>
        </p:nvSpPr>
        <p:spPr bwMode="auto">
          <a:xfrm rot="18996717">
            <a:off x="8192365" y="2794496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" name="Freeform 108"/>
          <p:cNvSpPr>
            <a:spLocks/>
          </p:cNvSpPr>
          <p:nvPr/>
        </p:nvSpPr>
        <p:spPr bwMode="auto">
          <a:xfrm rot="18996717">
            <a:off x="8325466" y="2935665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0" name="Freeform 109"/>
          <p:cNvSpPr>
            <a:spLocks/>
          </p:cNvSpPr>
          <p:nvPr/>
        </p:nvSpPr>
        <p:spPr bwMode="auto">
          <a:xfrm rot="18996717">
            <a:off x="8458569" y="3074816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1" name="Freeform 110"/>
          <p:cNvSpPr>
            <a:spLocks/>
          </p:cNvSpPr>
          <p:nvPr/>
        </p:nvSpPr>
        <p:spPr bwMode="auto">
          <a:xfrm rot="18996717">
            <a:off x="8591670" y="3215985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2" name="Freeform 111"/>
          <p:cNvSpPr>
            <a:spLocks/>
          </p:cNvSpPr>
          <p:nvPr/>
        </p:nvSpPr>
        <p:spPr bwMode="auto">
          <a:xfrm rot="18996717" flipH="1">
            <a:off x="6427757" y="2548460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3" name="Freeform 112"/>
          <p:cNvSpPr>
            <a:spLocks/>
          </p:cNvSpPr>
          <p:nvPr/>
        </p:nvSpPr>
        <p:spPr bwMode="auto">
          <a:xfrm rot="18996717" flipH="1">
            <a:off x="6560860" y="2687611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4" name="Freeform 113"/>
          <p:cNvSpPr>
            <a:spLocks/>
          </p:cNvSpPr>
          <p:nvPr/>
        </p:nvSpPr>
        <p:spPr bwMode="auto">
          <a:xfrm rot="18996717" flipH="1">
            <a:off x="6693961" y="2828780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5" name="Freeform 114"/>
          <p:cNvSpPr>
            <a:spLocks/>
          </p:cNvSpPr>
          <p:nvPr/>
        </p:nvSpPr>
        <p:spPr bwMode="auto">
          <a:xfrm rot="18996717" flipH="1">
            <a:off x="6827063" y="2969948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6" name="Freeform 115"/>
          <p:cNvSpPr>
            <a:spLocks/>
          </p:cNvSpPr>
          <p:nvPr/>
        </p:nvSpPr>
        <p:spPr bwMode="auto">
          <a:xfrm rot="18996717" flipH="1">
            <a:off x="6960164" y="3111117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7" name="Freeform 116"/>
          <p:cNvSpPr>
            <a:spLocks/>
          </p:cNvSpPr>
          <p:nvPr/>
        </p:nvSpPr>
        <p:spPr bwMode="auto">
          <a:xfrm rot="18996717" flipH="1">
            <a:off x="7093267" y="3250269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8" name="Freeform 118"/>
          <p:cNvSpPr>
            <a:spLocks/>
          </p:cNvSpPr>
          <p:nvPr/>
        </p:nvSpPr>
        <p:spPr bwMode="auto">
          <a:xfrm rot="18996717" flipH="1">
            <a:off x="7226368" y="3391437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9" name="Freeform 119"/>
          <p:cNvSpPr>
            <a:spLocks/>
          </p:cNvSpPr>
          <p:nvPr/>
        </p:nvSpPr>
        <p:spPr bwMode="auto">
          <a:xfrm rot="18996717" flipH="1">
            <a:off x="7359470" y="3532606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30" name="Freeform 120"/>
          <p:cNvSpPr>
            <a:spLocks/>
          </p:cNvSpPr>
          <p:nvPr/>
        </p:nvSpPr>
        <p:spPr bwMode="auto">
          <a:xfrm rot="18996717" flipH="1">
            <a:off x="7492571" y="3673774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31" name="Freeform 121"/>
          <p:cNvSpPr>
            <a:spLocks/>
          </p:cNvSpPr>
          <p:nvPr/>
        </p:nvSpPr>
        <p:spPr bwMode="auto">
          <a:xfrm rot="18996717" flipH="1">
            <a:off x="7625674" y="3812927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cxnSp>
        <p:nvCxnSpPr>
          <p:cNvPr id="32" name="Straight Connector 14"/>
          <p:cNvCxnSpPr>
            <a:cxnSpLocks noChangeShapeType="1"/>
            <a:stCxn id="21" idx="0"/>
          </p:cNvCxnSpPr>
          <p:nvPr/>
        </p:nvCxnSpPr>
        <p:spPr bwMode="auto">
          <a:xfrm rot="18996717" flipH="1" flipV="1">
            <a:off x="7567189" y="3413621"/>
            <a:ext cx="1064814" cy="22990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Straight Connector 133"/>
          <p:cNvCxnSpPr>
            <a:cxnSpLocks noChangeShapeType="1"/>
          </p:cNvCxnSpPr>
          <p:nvPr/>
        </p:nvCxnSpPr>
        <p:spPr bwMode="auto">
          <a:xfrm rot="18996717" flipH="1" flipV="1">
            <a:off x="7434088" y="3272453"/>
            <a:ext cx="1064814" cy="22990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" name="Straight Connector 134"/>
          <p:cNvCxnSpPr>
            <a:cxnSpLocks noChangeShapeType="1"/>
          </p:cNvCxnSpPr>
          <p:nvPr/>
        </p:nvCxnSpPr>
        <p:spPr bwMode="auto">
          <a:xfrm rot="18996717" flipH="1" flipV="1">
            <a:off x="7300986" y="3131283"/>
            <a:ext cx="1064814" cy="22990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" name="Straight Connector 135"/>
          <p:cNvCxnSpPr>
            <a:cxnSpLocks noChangeShapeType="1"/>
          </p:cNvCxnSpPr>
          <p:nvPr/>
        </p:nvCxnSpPr>
        <p:spPr bwMode="auto">
          <a:xfrm rot="18996717" flipH="1" flipV="1">
            <a:off x="7167885" y="2990116"/>
            <a:ext cx="1064814" cy="22990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" name="Straight Connector 136"/>
          <p:cNvCxnSpPr>
            <a:cxnSpLocks noChangeShapeType="1"/>
          </p:cNvCxnSpPr>
          <p:nvPr/>
        </p:nvCxnSpPr>
        <p:spPr bwMode="auto">
          <a:xfrm rot="18996717" flipH="1" flipV="1">
            <a:off x="7034782" y="2850963"/>
            <a:ext cx="1064814" cy="22990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" name="Straight Connector 137"/>
          <p:cNvCxnSpPr>
            <a:cxnSpLocks noChangeShapeType="1"/>
          </p:cNvCxnSpPr>
          <p:nvPr/>
        </p:nvCxnSpPr>
        <p:spPr bwMode="auto">
          <a:xfrm rot="18996717" flipH="1" flipV="1">
            <a:off x="6901681" y="2709795"/>
            <a:ext cx="1064814" cy="22990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" name="Straight Connector 138"/>
          <p:cNvCxnSpPr>
            <a:cxnSpLocks noChangeShapeType="1"/>
          </p:cNvCxnSpPr>
          <p:nvPr/>
        </p:nvCxnSpPr>
        <p:spPr bwMode="auto">
          <a:xfrm rot="18996717" flipH="1" flipV="1">
            <a:off x="6768579" y="2568626"/>
            <a:ext cx="1064814" cy="22990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9" name="Straight Connector 139"/>
          <p:cNvCxnSpPr>
            <a:cxnSpLocks noChangeShapeType="1"/>
          </p:cNvCxnSpPr>
          <p:nvPr/>
        </p:nvCxnSpPr>
        <p:spPr bwMode="auto">
          <a:xfrm rot="18996717" flipH="1" flipV="1">
            <a:off x="6635478" y="2427458"/>
            <a:ext cx="1064814" cy="22990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" name="Straight Connector 140"/>
          <p:cNvCxnSpPr>
            <a:cxnSpLocks noChangeShapeType="1"/>
          </p:cNvCxnSpPr>
          <p:nvPr/>
        </p:nvCxnSpPr>
        <p:spPr bwMode="auto">
          <a:xfrm rot="18996717" flipH="1" flipV="1">
            <a:off x="6502375" y="2288306"/>
            <a:ext cx="1064814" cy="22990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" name="Straight Connector 141"/>
          <p:cNvCxnSpPr>
            <a:cxnSpLocks noChangeShapeType="1"/>
          </p:cNvCxnSpPr>
          <p:nvPr/>
        </p:nvCxnSpPr>
        <p:spPr bwMode="auto">
          <a:xfrm rot="18996717" flipH="1" flipV="1">
            <a:off x="6369274" y="2147137"/>
            <a:ext cx="1064814" cy="22990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" name="Straight Connector 136205"/>
          <p:cNvCxnSpPr>
            <a:cxnSpLocks noChangeShapeType="1"/>
          </p:cNvCxnSpPr>
          <p:nvPr/>
        </p:nvCxnSpPr>
        <p:spPr bwMode="auto">
          <a:xfrm flipH="1">
            <a:off x="7633760" y="4020646"/>
            <a:ext cx="199633" cy="14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43" name="Group 224"/>
          <p:cNvGrpSpPr>
            <a:grpSpLocks/>
          </p:cNvGrpSpPr>
          <p:nvPr/>
        </p:nvGrpSpPr>
        <p:grpSpPr bwMode="auto">
          <a:xfrm>
            <a:off x="7113433" y="2171337"/>
            <a:ext cx="193603" cy="193603"/>
            <a:chOff x="6146800" y="4191000"/>
            <a:chExt cx="152400" cy="152400"/>
          </a:xfrm>
        </p:grpSpPr>
        <p:cxnSp>
          <p:nvCxnSpPr>
            <p:cNvPr id="44" name="Straight Connector 136220"/>
            <p:cNvCxnSpPr>
              <a:cxnSpLocks noChangeShapeType="1"/>
            </p:cNvCxnSpPr>
            <p:nvPr/>
          </p:nvCxnSpPr>
          <p:spPr bwMode="auto">
            <a:xfrm flipV="1">
              <a:off x="6146800" y="4191000"/>
              <a:ext cx="762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" name="Straight Connector 226"/>
            <p:cNvCxnSpPr>
              <a:cxnSpLocks noChangeShapeType="1"/>
            </p:cNvCxnSpPr>
            <p:nvPr/>
          </p:nvCxnSpPr>
          <p:spPr bwMode="auto">
            <a:xfrm>
              <a:off x="6146800" y="4343400"/>
              <a:ext cx="152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6" name="Group 229"/>
          <p:cNvGrpSpPr>
            <a:grpSpLocks/>
          </p:cNvGrpSpPr>
          <p:nvPr/>
        </p:nvGrpSpPr>
        <p:grpSpPr bwMode="auto">
          <a:xfrm>
            <a:off x="7403837" y="2655344"/>
            <a:ext cx="193603" cy="193603"/>
            <a:chOff x="6146800" y="4191000"/>
            <a:chExt cx="152400" cy="152400"/>
          </a:xfrm>
        </p:grpSpPr>
        <p:cxnSp>
          <p:nvCxnSpPr>
            <p:cNvPr id="47" name="Straight Connector 230"/>
            <p:cNvCxnSpPr>
              <a:cxnSpLocks noChangeShapeType="1"/>
            </p:cNvCxnSpPr>
            <p:nvPr/>
          </p:nvCxnSpPr>
          <p:spPr bwMode="auto">
            <a:xfrm flipV="1">
              <a:off x="6146800" y="4191000"/>
              <a:ext cx="762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8" name="Straight Connector 231"/>
            <p:cNvCxnSpPr>
              <a:cxnSpLocks noChangeShapeType="1"/>
            </p:cNvCxnSpPr>
            <p:nvPr/>
          </p:nvCxnSpPr>
          <p:spPr bwMode="auto">
            <a:xfrm>
              <a:off x="6146800" y="4343400"/>
              <a:ext cx="152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9" name="Group 232"/>
          <p:cNvGrpSpPr>
            <a:grpSpLocks/>
          </p:cNvGrpSpPr>
          <p:nvPr/>
        </p:nvGrpSpPr>
        <p:grpSpPr bwMode="auto">
          <a:xfrm>
            <a:off x="7791043" y="2848946"/>
            <a:ext cx="193603" cy="193603"/>
            <a:chOff x="6146800" y="4191000"/>
            <a:chExt cx="152400" cy="152400"/>
          </a:xfrm>
        </p:grpSpPr>
        <p:cxnSp>
          <p:nvCxnSpPr>
            <p:cNvPr id="50" name="Straight Connector 233"/>
            <p:cNvCxnSpPr>
              <a:cxnSpLocks noChangeShapeType="1"/>
            </p:cNvCxnSpPr>
            <p:nvPr/>
          </p:nvCxnSpPr>
          <p:spPr bwMode="auto">
            <a:xfrm flipV="1">
              <a:off x="6146800" y="4191000"/>
              <a:ext cx="762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1" name="Straight Connector 234"/>
            <p:cNvCxnSpPr>
              <a:cxnSpLocks noChangeShapeType="1"/>
            </p:cNvCxnSpPr>
            <p:nvPr/>
          </p:nvCxnSpPr>
          <p:spPr bwMode="auto">
            <a:xfrm>
              <a:off x="6146800" y="4343400"/>
              <a:ext cx="152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55" name="Object 2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010436"/>
              </p:ext>
            </p:extLst>
          </p:nvPr>
        </p:nvGraphicFramePr>
        <p:xfrm>
          <a:off x="8371850" y="3720158"/>
          <a:ext cx="419472" cy="38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422" name="Equation" r:id="rId4" imgW="165100" imgH="152400" progId="Equation.DSMT4">
                  <p:embed/>
                </p:oleObj>
              </mc:Choice>
              <mc:Fallback>
                <p:oleObj name="Equation" r:id="rId4" imgW="165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1850" y="3720158"/>
                        <a:ext cx="419472" cy="387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Freeform 2"/>
          <p:cNvSpPr>
            <a:spLocks/>
          </p:cNvSpPr>
          <p:nvPr/>
        </p:nvSpPr>
        <p:spPr bwMode="auto">
          <a:xfrm rot="14187812">
            <a:off x="6671777" y="2086637"/>
            <a:ext cx="794578" cy="992213"/>
          </a:xfrm>
          <a:custGeom>
            <a:avLst/>
            <a:gdLst>
              <a:gd name="T0" fmla="*/ 54754 w 1933226"/>
              <a:gd name="T1" fmla="*/ 81787 h 2414746"/>
              <a:gd name="T2" fmla="*/ 60349 w 1933226"/>
              <a:gd name="T3" fmla="*/ 68882 h 2414746"/>
              <a:gd name="T4" fmla="*/ 62932 w 1933226"/>
              <a:gd name="T5" fmla="*/ 61570 h 2414746"/>
              <a:gd name="T6" fmla="*/ 62501 w 1933226"/>
              <a:gd name="T7" fmla="*/ 47375 h 2414746"/>
              <a:gd name="T8" fmla="*/ 65514 w 1933226"/>
              <a:gd name="T9" fmla="*/ 27588 h 2414746"/>
              <a:gd name="T10" fmla="*/ 65514 w 1933226"/>
              <a:gd name="T11" fmla="*/ 18986 h 2414746"/>
              <a:gd name="T12" fmla="*/ 62501 w 1933226"/>
              <a:gd name="T13" fmla="*/ 15114 h 2414746"/>
              <a:gd name="T14" fmla="*/ 59058 w 1933226"/>
              <a:gd name="T15" fmla="*/ 19846 h 2414746"/>
              <a:gd name="T16" fmla="*/ 56045 w 1933226"/>
              <a:gd name="T17" fmla="*/ 30169 h 2414746"/>
              <a:gd name="T18" fmla="*/ 53033 w 1933226"/>
              <a:gd name="T19" fmla="*/ 40063 h 2414746"/>
              <a:gd name="T20" fmla="*/ 53894 w 1933226"/>
              <a:gd name="T21" fmla="*/ 26298 h 2414746"/>
              <a:gd name="T22" fmla="*/ 55185 w 1933226"/>
              <a:gd name="T23" fmla="*/ 16835 h 2414746"/>
              <a:gd name="T24" fmla="*/ 56476 w 1933226"/>
              <a:gd name="T25" fmla="*/ 7372 h 2414746"/>
              <a:gd name="T26" fmla="*/ 50881 w 1933226"/>
              <a:gd name="T27" fmla="*/ 3070 h 2414746"/>
              <a:gd name="T28" fmla="*/ 46147 w 1933226"/>
              <a:gd name="T29" fmla="*/ 8662 h 2414746"/>
              <a:gd name="T30" fmla="*/ 46147 w 1933226"/>
              <a:gd name="T31" fmla="*/ 16835 h 2414746"/>
              <a:gd name="T32" fmla="*/ 43134 w 1933226"/>
              <a:gd name="T33" fmla="*/ 33180 h 2414746"/>
              <a:gd name="T34" fmla="*/ 41412 w 1933226"/>
              <a:gd name="T35" fmla="*/ 37482 h 2414746"/>
              <a:gd name="T36" fmla="*/ 41412 w 1933226"/>
              <a:gd name="T37" fmla="*/ 27588 h 2414746"/>
              <a:gd name="T38" fmla="*/ 41412 w 1933226"/>
              <a:gd name="T39" fmla="*/ 12533 h 2414746"/>
              <a:gd name="T40" fmla="*/ 41412 w 1933226"/>
              <a:gd name="T41" fmla="*/ 2640 h 2414746"/>
              <a:gd name="T42" fmla="*/ 37969 w 1933226"/>
              <a:gd name="T43" fmla="*/ 59 h 2414746"/>
              <a:gd name="T44" fmla="*/ 33235 w 1933226"/>
              <a:gd name="T45" fmla="*/ 1350 h 2414746"/>
              <a:gd name="T46" fmla="*/ 33235 w 1933226"/>
              <a:gd name="T47" fmla="*/ 6942 h 2414746"/>
              <a:gd name="T48" fmla="*/ 33235 w 1933226"/>
              <a:gd name="T49" fmla="*/ 17695 h 2414746"/>
              <a:gd name="T50" fmla="*/ 33235 w 1933226"/>
              <a:gd name="T51" fmla="*/ 31030 h 2414746"/>
              <a:gd name="T52" fmla="*/ 31944 w 1933226"/>
              <a:gd name="T53" fmla="*/ 37482 h 2414746"/>
              <a:gd name="T54" fmla="*/ 29362 w 1933226"/>
              <a:gd name="T55" fmla="*/ 29309 h 2414746"/>
              <a:gd name="T56" fmla="*/ 28071 w 1933226"/>
              <a:gd name="T57" fmla="*/ 15975 h 2414746"/>
              <a:gd name="T58" fmla="*/ 27210 w 1933226"/>
              <a:gd name="T59" fmla="*/ 9092 h 2414746"/>
              <a:gd name="T60" fmla="*/ 23767 w 1933226"/>
              <a:gd name="T61" fmla="*/ 4360 h 2414746"/>
              <a:gd name="T62" fmla="*/ 20324 w 1933226"/>
              <a:gd name="T63" fmla="*/ 4360 h 2414746"/>
              <a:gd name="T64" fmla="*/ 17311 w 1933226"/>
              <a:gd name="T65" fmla="*/ 6511 h 2414746"/>
              <a:gd name="T66" fmla="*/ 17311 w 1933226"/>
              <a:gd name="T67" fmla="*/ 10813 h 2414746"/>
              <a:gd name="T68" fmla="*/ 19033 w 1933226"/>
              <a:gd name="T69" fmla="*/ 19416 h 2414746"/>
              <a:gd name="T70" fmla="*/ 19033 w 1933226"/>
              <a:gd name="T71" fmla="*/ 28879 h 2414746"/>
              <a:gd name="T72" fmla="*/ 22045 w 1933226"/>
              <a:gd name="T73" fmla="*/ 46945 h 2414746"/>
              <a:gd name="T74" fmla="*/ 10425 w 1933226"/>
              <a:gd name="T75" fmla="*/ 42643 h 2414746"/>
              <a:gd name="T76" fmla="*/ 957 w 1933226"/>
              <a:gd name="T77" fmla="*/ 45654 h 2414746"/>
              <a:gd name="T78" fmla="*/ 957 w 1933226"/>
              <a:gd name="T79" fmla="*/ 50816 h 2414746"/>
              <a:gd name="T80" fmla="*/ 6551 w 1933226"/>
              <a:gd name="T81" fmla="*/ 53397 h 2414746"/>
              <a:gd name="T82" fmla="*/ 14729 w 1933226"/>
              <a:gd name="T83" fmla="*/ 54257 h 2414746"/>
              <a:gd name="T84" fmla="*/ 20324 w 1933226"/>
              <a:gd name="T85" fmla="*/ 62000 h 2414746"/>
              <a:gd name="T86" fmla="*/ 23767 w 1933226"/>
              <a:gd name="T87" fmla="*/ 69743 h 2414746"/>
              <a:gd name="T88" fmla="*/ 27210 w 1933226"/>
              <a:gd name="T89" fmla="*/ 81356 h 241474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933226" h="2414746">
                <a:moveTo>
                  <a:pt x="1615726" y="2414746"/>
                </a:moveTo>
                <a:cubicBezTo>
                  <a:pt x="1678167" y="2273987"/>
                  <a:pt x="1740609" y="2133229"/>
                  <a:pt x="1780826" y="2033746"/>
                </a:cubicBezTo>
                <a:cubicBezTo>
                  <a:pt x="1821043" y="1934263"/>
                  <a:pt x="1846443" y="1923679"/>
                  <a:pt x="1857026" y="1817846"/>
                </a:cubicBezTo>
                <a:cubicBezTo>
                  <a:pt x="1867609" y="1712013"/>
                  <a:pt x="1831626" y="1565963"/>
                  <a:pt x="1844326" y="1398746"/>
                </a:cubicBezTo>
                <a:cubicBezTo>
                  <a:pt x="1857026" y="1231529"/>
                  <a:pt x="1918409" y="954246"/>
                  <a:pt x="1933226" y="814546"/>
                </a:cubicBezTo>
                <a:cubicBezTo>
                  <a:pt x="1948043" y="674846"/>
                  <a:pt x="1948043" y="621929"/>
                  <a:pt x="1933226" y="560546"/>
                </a:cubicBezTo>
                <a:cubicBezTo>
                  <a:pt x="1918409" y="499163"/>
                  <a:pt x="1876076" y="442013"/>
                  <a:pt x="1844326" y="446246"/>
                </a:cubicBezTo>
                <a:cubicBezTo>
                  <a:pt x="1812576" y="450479"/>
                  <a:pt x="1774476" y="511863"/>
                  <a:pt x="1742726" y="585946"/>
                </a:cubicBezTo>
                <a:cubicBezTo>
                  <a:pt x="1710976" y="660029"/>
                  <a:pt x="1683459" y="791263"/>
                  <a:pt x="1653826" y="890746"/>
                </a:cubicBezTo>
                <a:cubicBezTo>
                  <a:pt x="1624193" y="990229"/>
                  <a:pt x="1575509" y="1201896"/>
                  <a:pt x="1564926" y="1182846"/>
                </a:cubicBezTo>
                <a:cubicBezTo>
                  <a:pt x="1554343" y="1163796"/>
                  <a:pt x="1579743" y="890746"/>
                  <a:pt x="1590326" y="776446"/>
                </a:cubicBezTo>
                <a:cubicBezTo>
                  <a:pt x="1600909" y="662146"/>
                  <a:pt x="1628426" y="497046"/>
                  <a:pt x="1628426" y="497046"/>
                </a:cubicBezTo>
                <a:cubicBezTo>
                  <a:pt x="1641126" y="403913"/>
                  <a:pt x="1687693" y="285379"/>
                  <a:pt x="1666526" y="217646"/>
                </a:cubicBezTo>
                <a:cubicBezTo>
                  <a:pt x="1645359" y="149913"/>
                  <a:pt x="1552226" y="84296"/>
                  <a:pt x="1501426" y="90646"/>
                </a:cubicBezTo>
                <a:cubicBezTo>
                  <a:pt x="1450626" y="96996"/>
                  <a:pt x="1385009" y="188013"/>
                  <a:pt x="1361726" y="255746"/>
                </a:cubicBezTo>
                <a:cubicBezTo>
                  <a:pt x="1338443" y="323479"/>
                  <a:pt x="1376543" y="376396"/>
                  <a:pt x="1361726" y="497046"/>
                </a:cubicBezTo>
                <a:cubicBezTo>
                  <a:pt x="1346909" y="617696"/>
                  <a:pt x="1296109" y="878046"/>
                  <a:pt x="1272826" y="979646"/>
                </a:cubicBezTo>
                <a:cubicBezTo>
                  <a:pt x="1249543" y="1081246"/>
                  <a:pt x="1230493" y="1134163"/>
                  <a:pt x="1222026" y="1106646"/>
                </a:cubicBezTo>
                <a:cubicBezTo>
                  <a:pt x="1213559" y="1079129"/>
                  <a:pt x="1222026" y="814546"/>
                  <a:pt x="1222026" y="814546"/>
                </a:cubicBezTo>
                <a:lnTo>
                  <a:pt x="1222026" y="370046"/>
                </a:lnTo>
                <a:cubicBezTo>
                  <a:pt x="1222026" y="247279"/>
                  <a:pt x="1238959" y="139329"/>
                  <a:pt x="1222026" y="77946"/>
                </a:cubicBezTo>
                <a:cubicBezTo>
                  <a:pt x="1205093" y="16563"/>
                  <a:pt x="1160643" y="8096"/>
                  <a:pt x="1120426" y="1746"/>
                </a:cubicBezTo>
                <a:cubicBezTo>
                  <a:pt x="1080209" y="-4604"/>
                  <a:pt x="1004009" y="5979"/>
                  <a:pt x="980726" y="39846"/>
                </a:cubicBezTo>
                <a:cubicBezTo>
                  <a:pt x="957443" y="73713"/>
                  <a:pt x="980726" y="204946"/>
                  <a:pt x="980726" y="204946"/>
                </a:cubicBezTo>
                <a:lnTo>
                  <a:pt x="980726" y="522446"/>
                </a:lnTo>
                <a:cubicBezTo>
                  <a:pt x="980726" y="640979"/>
                  <a:pt x="987076" y="818779"/>
                  <a:pt x="980726" y="916146"/>
                </a:cubicBezTo>
                <a:cubicBezTo>
                  <a:pt x="974376" y="1013513"/>
                  <a:pt x="961676" y="1115113"/>
                  <a:pt x="942626" y="1106646"/>
                </a:cubicBezTo>
                <a:cubicBezTo>
                  <a:pt x="923576" y="1098179"/>
                  <a:pt x="885476" y="971179"/>
                  <a:pt x="866426" y="865346"/>
                </a:cubicBezTo>
                <a:cubicBezTo>
                  <a:pt x="847376" y="759513"/>
                  <a:pt x="838909" y="571129"/>
                  <a:pt x="828326" y="471646"/>
                </a:cubicBezTo>
                <a:cubicBezTo>
                  <a:pt x="817743" y="372163"/>
                  <a:pt x="824093" y="325596"/>
                  <a:pt x="802926" y="268446"/>
                </a:cubicBezTo>
                <a:cubicBezTo>
                  <a:pt x="781759" y="211296"/>
                  <a:pt x="735193" y="152029"/>
                  <a:pt x="701326" y="128746"/>
                </a:cubicBezTo>
                <a:cubicBezTo>
                  <a:pt x="667459" y="105463"/>
                  <a:pt x="631476" y="118163"/>
                  <a:pt x="599726" y="128746"/>
                </a:cubicBezTo>
                <a:cubicBezTo>
                  <a:pt x="567976" y="139329"/>
                  <a:pt x="525643" y="160496"/>
                  <a:pt x="510826" y="192246"/>
                </a:cubicBezTo>
                <a:cubicBezTo>
                  <a:pt x="496009" y="223996"/>
                  <a:pt x="502359" y="255746"/>
                  <a:pt x="510826" y="319246"/>
                </a:cubicBezTo>
                <a:cubicBezTo>
                  <a:pt x="519293" y="382746"/>
                  <a:pt x="553159" y="484346"/>
                  <a:pt x="561626" y="573246"/>
                </a:cubicBezTo>
                <a:cubicBezTo>
                  <a:pt x="570093" y="662146"/>
                  <a:pt x="546809" y="717179"/>
                  <a:pt x="561626" y="852646"/>
                </a:cubicBezTo>
                <a:cubicBezTo>
                  <a:pt x="576443" y="988113"/>
                  <a:pt x="692859" y="1318313"/>
                  <a:pt x="650526" y="1386046"/>
                </a:cubicBezTo>
                <a:cubicBezTo>
                  <a:pt x="608193" y="1453779"/>
                  <a:pt x="411343" y="1265396"/>
                  <a:pt x="307626" y="1259046"/>
                </a:cubicBezTo>
                <a:cubicBezTo>
                  <a:pt x="203909" y="1252696"/>
                  <a:pt x="74793" y="1307729"/>
                  <a:pt x="28226" y="1347946"/>
                </a:cubicBezTo>
                <a:cubicBezTo>
                  <a:pt x="-18341" y="1388163"/>
                  <a:pt x="709" y="1462246"/>
                  <a:pt x="28226" y="1500346"/>
                </a:cubicBezTo>
                <a:cubicBezTo>
                  <a:pt x="55743" y="1538446"/>
                  <a:pt x="125593" y="1559613"/>
                  <a:pt x="193326" y="1576546"/>
                </a:cubicBezTo>
                <a:cubicBezTo>
                  <a:pt x="261059" y="1593479"/>
                  <a:pt x="366893" y="1559613"/>
                  <a:pt x="434626" y="1601946"/>
                </a:cubicBezTo>
                <a:cubicBezTo>
                  <a:pt x="502359" y="1644279"/>
                  <a:pt x="555276" y="1754346"/>
                  <a:pt x="599726" y="1830546"/>
                </a:cubicBezTo>
                <a:cubicBezTo>
                  <a:pt x="644176" y="1906746"/>
                  <a:pt x="667459" y="1963896"/>
                  <a:pt x="701326" y="2059146"/>
                </a:cubicBezTo>
                <a:cubicBezTo>
                  <a:pt x="735193" y="2154396"/>
                  <a:pt x="802926" y="2402046"/>
                  <a:pt x="802926" y="2402046"/>
                </a:cubicBezTo>
              </a:path>
            </a:pathLst>
          </a:custGeom>
          <a:solidFill>
            <a:schemeClr val="tx1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cxnSp>
        <p:nvCxnSpPr>
          <p:cNvPr id="57" name="Straight Arrow Connector 5"/>
          <p:cNvCxnSpPr>
            <a:cxnSpLocks noChangeShapeType="1"/>
          </p:cNvCxnSpPr>
          <p:nvPr/>
        </p:nvCxnSpPr>
        <p:spPr bwMode="auto">
          <a:xfrm>
            <a:off x="7403837" y="2945748"/>
            <a:ext cx="387205" cy="387205"/>
          </a:xfrm>
          <a:prstGeom prst="straightConnector1">
            <a:avLst/>
          </a:prstGeom>
          <a:noFill/>
          <a:ln w="762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8" name="Straight Connector 142"/>
          <p:cNvCxnSpPr>
            <a:cxnSpLocks noChangeShapeType="1"/>
          </p:cNvCxnSpPr>
          <p:nvPr/>
        </p:nvCxnSpPr>
        <p:spPr bwMode="auto">
          <a:xfrm rot="18996717" flipH="1" flipV="1">
            <a:off x="6687911" y="1923284"/>
            <a:ext cx="580808" cy="13310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59" name="Group 232"/>
          <p:cNvGrpSpPr>
            <a:grpSpLocks/>
          </p:cNvGrpSpPr>
          <p:nvPr/>
        </p:nvGrpSpPr>
        <p:grpSpPr bwMode="auto">
          <a:xfrm>
            <a:off x="7972127" y="3189465"/>
            <a:ext cx="193603" cy="193603"/>
            <a:chOff x="6146800" y="4191000"/>
            <a:chExt cx="152400" cy="152400"/>
          </a:xfrm>
        </p:grpSpPr>
        <p:cxnSp>
          <p:nvCxnSpPr>
            <p:cNvPr id="60" name="Straight Connector 233"/>
            <p:cNvCxnSpPr>
              <a:cxnSpLocks noChangeShapeType="1"/>
            </p:cNvCxnSpPr>
            <p:nvPr/>
          </p:nvCxnSpPr>
          <p:spPr bwMode="auto">
            <a:xfrm flipV="1">
              <a:off x="6146800" y="4191000"/>
              <a:ext cx="762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1" name="Straight Connector 234"/>
            <p:cNvCxnSpPr>
              <a:cxnSpLocks noChangeShapeType="1"/>
            </p:cNvCxnSpPr>
            <p:nvPr/>
          </p:nvCxnSpPr>
          <p:spPr bwMode="auto">
            <a:xfrm>
              <a:off x="6146800" y="4343400"/>
              <a:ext cx="152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62" name="Text Box 2"/>
          <p:cNvSpPr txBox="1">
            <a:spLocks noChangeArrowheads="1"/>
          </p:cNvSpPr>
          <p:nvPr/>
        </p:nvSpPr>
        <p:spPr bwMode="auto">
          <a:xfrm>
            <a:off x="5672277" y="3408022"/>
            <a:ext cx="12927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Apple Chancery"/>
                <a:cs typeface="Apple Chancery"/>
              </a:rPr>
              <a:t>direction of</a:t>
            </a:r>
            <a:endParaRPr lang="en-US" sz="16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5964003" y="3650772"/>
            <a:ext cx="6513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Apple Chancery"/>
                <a:cs typeface="Apple Chancery"/>
              </a:rPr>
              <a:t>B-</a:t>
            </a:r>
            <a:r>
              <a:rPr lang="en-US" sz="1600" dirty="0" err="1">
                <a:solidFill>
                  <a:srgbClr val="FF0000"/>
                </a:solidFill>
                <a:latin typeface="Apple Chancery"/>
                <a:cs typeface="Apple Chancery"/>
              </a:rPr>
              <a:t>fld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64" name="Text Box 2"/>
          <p:cNvSpPr txBox="1">
            <a:spLocks noChangeArrowheads="1"/>
          </p:cNvSpPr>
          <p:nvPr/>
        </p:nvSpPr>
        <p:spPr bwMode="auto">
          <a:xfrm>
            <a:off x="7558474" y="4163856"/>
            <a:ext cx="12927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Apple Chancery"/>
                <a:cs typeface="Apple Chancery"/>
              </a:rPr>
              <a:t>this end 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>
            <a:off x="7487921" y="4401254"/>
            <a:ext cx="12927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</a:rPr>
              <a:t>coil acts like</a:t>
            </a:r>
          </a:p>
        </p:txBody>
      </p:sp>
      <p:sp>
        <p:nvSpPr>
          <p:cNvPr id="66" name="Text Box 2"/>
          <p:cNvSpPr txBox="1">
            <a:spLocks noChangeArrowheads="1"/>
          </p:cNvSpPr>
          <p:nvPr/>
        </p:nvSpPr>
        <p:spPr bwMode="auto">
          <a:xfrm>
            <a:off x="7508906" y="4646731"/>
            <a:ext cx="12927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a </a:t>
            </a:r>
            <a:r>
              <a:rPr 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north pole</a:t>
            </a:r>
          </a:p>
        </p:txBody>
      </p:sp>
      <p:sp>
        <p:nvSpPr>
          <p:cNvPr id="4" name="Freeform 3"/>
          <p:cNvSpPr/>
          <p:nvPr/>
        </p:nvSpPr>
        <p:spPr>
          <a:xfrm>
            <a:off x="6680200" y="3238500"/>
            <a:ext cx="739365" cy="495300"/>
          </a:xfrm>
          <a:custGeom>
            <a:avLst/>
            <a:gdLst>
              <a:gd name="connsiteX0" fmla="*/ 685800 w 739365"/>
              <a:gd name="connsiteY0" fmla="*/ 0 h 495300"/>
              <a:gd name="connsiteX1" fmla="*/ 266700 w 739365"/>
              <a:gd name="connsiteY1" fmla="*/ 152400 h 495300"/>
              <a:gd name="connsiteX2" fmla="*/ 736600 w 739365"/>
              <a:gd name="connsiteY2" fmla="*/ 254000 h 495300"/>
              <a:gd name="connsiteX3" fmla="*/ 0 w 739365"/>
              <a:gd name="connsiteY3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365" h="495300">
                <a:moveTo>
                  <a:pt x="685800" y="0"/>
                </a:moveTo>
                <a:cubicBezTo>
                  <a:pt x="472016" y="55033"/>
                  <a:pt x="258233" y="110067"/>
                  <a:pt x="266700" y="152400"/>
                </a:cubicBezTo>
                <a:cubicBezTo>
                  <a:pt x="275167" y="194733"/>
                  <a:pt x="781050" y="196850"/>
                  <a:pt x="736600" y="254000"/>
                </a:cubicBezTo>
                <a:cubicBezTo>
                  <a:pt x="692150" y="311150"/>
                  <a:pt x="0" y="495300"/>
                  <a:pt x="0" y="495300"/>
                </a:cubicBezTo>
              </a:path>
            </a:pathLst>
          </a:cu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346167" y="3076249"/>
            <a:ext cx="517833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A handy trick </a:t>
            </a:r>
            <a:r>
              <a:rPr lang="en-US" sz="2000" dirty="0">
                <a:latin typeface="Times New Roman"/>
                <a:cs typeface="Times New Roman"/>
              </a:rPr>
              <a:t>to determine the direction of a current carrying wire’s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is to lay your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right hand on the coil with your fingers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following the direction of current in the coil</a:t>
            </a:r>
            <a:r>
              <a:rPr lang="en-US" sz="2000" dirty="0">
                <a:latin typeface="Times New Roman"/>
                <a:cs typeface="Times New Roman"/>
              </a:rPr>
              <a:t>. 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direction in which your extended right-thumb points identifies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direction of the coil’s B-fld.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333467" y="5057017"/>
            <a:ext cx="84578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Note that </a:t>
            </a:r>
            <a:r>
              <a:rPr lang="en-US" sz="2000" dirty="0">
                <a:latin typeface="Times New Roman"/>
                <a:cs typeface="Times New Roman"/>
              </a:rPr>
              <a:t>with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extending along the axis as it does,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coil’s ends look like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north</a:t>
            </a:r>
            <a:r>
              <a:rPr lang="en-US" sz="2000" dirty="0">
                <a:latin typeface="Times New Roman"/>
                <a:cs typeface="Times New Roman"/>
              </a:rPr>
              <a:t> and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south poles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69" name="Text Box 2"/>
          <p:cNvSpPr txBox="1">
            <a:spLocks noChangeArrowheads="1"/>
          </p:cNvSpPr>
          <p:nvPr/>
        </p:nvSpPr>
        <p:spPr bwMode="auto">
          <a:xfrm>
            <a:off x="346167" y="5841103"/>
            <a:ext cx="84578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With that, </a:t>
            </a:r>
            <a:r>
              <a:rPr lang="en-US" sz="2000" dirty="0">
                <a:latin typeface="Times New Roman"/>
                <a:cs typeface="Times New Roman"/>
              </a:rPr>
              <a:t>consider the following:</a:t>
            </a:r>
          </a:p>
        </p:txBody>
      </p:sp>
    </p:spTree>
    <p:extLst>
      <p:ext uri="{BB962C8B-B14F-4D97-AF65-F5344CB8AC3E}">
        <p14:creationId xmlns:p14="http://schemas.microsoft.com/office/powerpoint/2010/main" val="291935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6" grpId="0" animBg="1"/>
      <p:bldP spid="62" grpId="0"/>
      <p:bldP spid="63" grpId="0"/>
      <p:bldP spid="64" grpId="0"/>
      <p:bldP spid="65" grpId="0"/>
      <p:bldP spid="66" grpId="0"/>
      <p:bldP spid="4" grpId="0" animBg="1"/>
      <p:bldP spid="67" grpId="0"/>
      <p:bldP spid="68" grpId="0"/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3"/>
          <p:cNvSpPr txBox="1">
            <a:spLocks noChangeArrowheads="1"/>
          </p:cNvSpPr>
          <p:nvPr/>
        </p:nvSpPr>
        <p:spPr bwMode="auto">
          <a:xfrm>
            <a:off x="304800" y="341055"/>
            <a:ext cx="8610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As positive charge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carriers move onto the wire </a:t>
            </a:r>
            <a:r>
              <a:rPr lang="en-US" sz="2000" dirty="0">
                <a:latin typeface="Times New Roman"/>
                <a:cs typeface="Times New Roman"/>
              </a:rPr>
              <a:t>(with electrons assumed stationary), an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equal number of positive charge carriers move off the wire</a:t>
            </a:r>
            <a:r>
              <a:rPr lang="en-US" sz="2000" dirty="0">
                <a:latin typeface="Times New Roman"/>
                <a:cs typeface="Times New Roman"/>
              </a:rPr>
              <a:t>.  That means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number of positive and negative charge stays even throughout time</a:t>
            </a:r>
            <a:r>
              <a:rPr lang="en-US" sz="2000" dirty="0">
                <a:latin typeface="Times New Roman"/>
                <a:cs typeface="Times New Roman"/>
              </a:rPr>
              <a:t>, 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wire</a:t>
            </a:r>
            <a:r>
              <a:rPr lang="en-US" sz="2000" dirty="0">
                <a:latin typeface="Times New Roman"/>
                <a:cs typeface="Times New Roman"/>
              </a:rPr>
              <a:t> stays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electrically neutral</a:t>
            </a:r>
            <a:r>
              <a:rPr lang="en-US" sz="2000" dirty="0">
                <a:latin typeface="Times New Roman"/>
                <a:cs typeface="Times New Roman"/>
              </a:rPr>
              <a:t>, and there’s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no good reason for the moving test charge to feel a force</a:t>
            </a:r>
            <a:r>
              <a:rPr lang="en-US" sz="2000" dirty="0">
                <a:latin typeface="Times New Roman"/>
                <a:cs typeface="Times New Roman"/>
              </a:rPr>
              <a:t>. 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But it does</a:t>
            </a:r>
            <a:r>
              <a:rPr lang="en-US" sz="2000" dirty="0">
                <a:latin typeface="Times New Roman"/>
                <a:cs typeface="Times New Roman"/>
              </a:rPr>
              <a:t>. 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This led early theorists to conclude </a:t>
            </a:r>
            <a:r>
              <a:rPr lang="en-US" sz="2000" dirty="0">
                <a:latin typeface="Times New Roman"/>
                <a:cs typeface="Times New Roman"/>
              </a:rPr>
              <a:t>that there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must be a force</a:t>
            </a:r>
            <a:r>
              <a:rPr lang="en-US" sz="2000" dirty="0">
                <a:latin typeface="Times New Roman"/>
                <a:cs typeface="Times New Roman"/>
              </a:rPr>
              <a:t>, a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magnetic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force</a:t>
            </a:r>
            <a:r>
              <a:rPr lang="en-US" sz="2000" dirty="0">
                <a:latin typeface="Times New Roman"/>
                <a:cs typeface="Times New Roman"/>
              </a:rPr>
              <a:t>, affecting the moving charge . . . except </a:t>
            </a:r>
            <a:r>
              <a:rPr lang="en-US" sz="2000" dirty="0">
                <a:solidFill>
                  <a:srgbClr val="3366FF"/>
                </a:solidFill>
                <a:latin typeface="Times New Roman"/>
                <a:cs typeface="Times New Roman"/>
              </a:rPr>
              <a:t>that isn’</a:t>
            </a:r>
            <a:r>
              <a:rPr lang="en-US" altLang="ja-JP" sz="2000" dirty="0">
                <a:solidFill>
                  <a:srgbClr val="3366FF"/>
                </a:solidFill>
                <a:latin typeface="Times New Roman"/>
                <a:cs typeface="Times New Roman"/>
              </a:rPr>
              <a:t>t what’s really happening </a:t>
            </a:r>
            <a:r>
              <a:rPr lang="en-US" altLang="ja-JP" sz="2000" dirty="0">
                <a:latin typeface="Times New Roman"/>
                <a:cs typeface="Times New Roman"/>
              </a:rPr>
              <a:t>here.  To see this, we have to look at the situation through the perspective of the moving charge     .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5363" name="Line 5"/>
          <p:cNvSpPr>
            <a:spLocks noChangeShapeType="1"/>
          </p:cNvSpPr>
          <p:nvPr/>
        </p:nvSpPr>
        <p:spPr bwMode="auto">
          <a:xfrm flipH="1">
            <a:off x="304800" y="524510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533400" y="5702300"/>
            <a:ext cx="2319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Times New Roman"/>
                <a:cs typeface="Times New Roman"/>
              </a:rPr>
              <a:t>assume velocity of positive charge is </a:t>
            </a:r>
          </a:p>
        </p:txBody>
      </p:sp>
      <p:grpSp>
        <p:nvGrpSpPr>
          <p:cNvPr id="15365" name="Group 30"/>
          <p:cNvGrpSpPr>
            <a:grpSpLocks/>
          </p:cNvGrpSpPr>
          <p:nvPr/>
        </p:nvGrpSpPr>
        <p:grpSpPr bwMode="auto">
          <a:xfrm>
            <a:off x="2028825" y="4254500"/>
            <a:ext cx="395288" cy="457200"/>
            <a:chOff x="432" y="2544"/>
            <a:chExt cx="249" cy="288"/>
          </a:xfrm>
        </p:grpSpPr>
        <p:sp>
          <p:nvSpPr>
            <p:cNvPr id="15434" name="Text Box 31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15435" name="Text Box 32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15366" name="Group 33"/>
          <p:cNvGrpSpPr>
            <a:grpSpLocks/>
          </p:cNvGrpSpPr>
          <p:nvPr/>
        </p:nvGrpSpPr>
        <p:grpSpPr bwMode="auto">
          <a:xfrm>
            <a:off x="2700338" y="4254500"/>
            <a:ext cx="395287" cy="457200"/>
            <a:chOff x="432" y="2544"/>
            <a:chExt cx="249" cy="288"/>
          </a:xfrm>
        </p:grpSpPr>
        <p:sp>
          <p:nvSpPr>
            <p:cNvPr id="15432" name="Text Box 34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15433" name="Text Box 35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15367" name="Group 36"/>
          <p:cNvGrpSpPr>
            <a:grpSpLocks/>
          </p:cNvGrpSpPr>
          <p:nvPr/>
        </p:nvGrpSpPr>
        <p:grpSpPr bwMode="auto">
          <a:xfrm>
            <a:off x="3371850" y="4254500"/>
            <a:ext cx="395288" cy="457200"/>
            <a:chOff x="432" y="2544"/>
            <a:chExt cx="249" cy="288"/>
          </a:xfrm>
        </p:grpSpPr>
        <p:sp>
          <p:nvSpPr>
            <p:cNvPr id="15430" name="Text Box 37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15431" name="Text Box 38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15368" name="Group 39"/>
          <p:cNvGrpSpPr>
            <a:grpSpLocks/>
          </p:cNvGrpSpPr>
          <p:nvPr/>
        </p:nvGrpSpPr>
        <p:grpSpPr bwMode="auto">
          <a:xfrm>
            <a:off x="4043363" y="4254500"/>
            <a:ext cx="395287" cy="457200"/>
            <a:chOff x="432" y="2544"/>
            <a:chExt cx="249" cy="288"/>
          </a:xfrm>
        </p:grpSpPr>
        <p:sp>
          <p:nvSpPr>
            <p:cNvPr id="15428" name="Text Box 40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15429" name="Text Box 41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15369" name="Group 42"/>
          <p:cNvGrpSpPr>
            <a:grpSpLocks/>
          </p:cNvGrpSpPr>
          <p:nvPr/>
        </p:nvGrpSpPr>
        <p:grpSpPr bwMode="auto">
          <a:xfrm>
            <a:off x="4714875" y="4254500"/>
            <a:ext cx="395288" cy="457200"/>
            <a:chOff x="432" y="2544"/>
            <a:chExt cx="249" cy="288"/>
          </a:xfrm>
        </p:grpSpPr>
        <p:sp>
          <p:nvSpPr>
            <p:cNvPr id="15426" name="Text Box 43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15427" name="Text Box 44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15370" name="Group 45"/>
          <p:cNvGrpSpPr>
            <a:grpSpLocks/>
          </p:cNvGrpSpPr>
          <p:nvPr/>
        </p:nvGrpSpPr>
        <p:grpSpPr bwMode="auto">
          <a:xfrm>
            <a:off x="5386388" y="4254500"/>
            <a:ext cx="395287" cy="457200"/>
            <a:chOff x="432" y="2544"/>
            <a:chExt cx="249" cy="288"/>
          </a:xfrm>
        </p:grpSpPr>
        <p:sp>
          <p:nvSpPr>
            <p:cNvPr id="15424" name="Text Box 46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15425" name="Text Box 47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15371" name="Group 48"/>
          <p:cNvGrpSpPr>
            <a:grpSpLocks/>
          </p:cNvGrpSpPr>
          <p:nvPr/>
        </p:nvGrpSpPr>
        <p:grpSpPr bwMode="auto">
          <a:xfrm>
            <a:off x="6057900" y="4254500"/>
            <a:ext cx="395288" cy="457200"/>
            <a:chOff x="432" y="2544"/>
            <a:chExt cx="249" cy="288"/>
          </a:xfrm>
        </p:grpSpPr>
        <p:sp>
          <p:nvSpPr>
            <p:cNvPr id="15422" name="Text Box 49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15423" name="Text Box 50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15372" name="Group 51"/>
          <p:cNvGrpSpPr>
            <a:grpSpLocks/>
          </p:cNvGrpSpPr>
          <p:nvPr/>
        </p:nvGrpSpPr>
        <p:grpSpPr bwMode="auto">
          <a:xfrm>
            <a:off x="6729413" y="4254500"/>
            <a:ext cx="395287" cy="457200"/>
            <a:chOff x="432" y="2544"/>
            <a:chExt cx="249" cy="288"/>
          </a:xfrm>
        </p:grpSpPr>
        <p:sp>
          <p:nvSpPr>
            <p:cNvPr id="15420" name="Text Box 52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15421" name="Text Box 53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15373" name="Group 54"/>
          <p:cNvGrpSpPr>
            <a:grpSpLocks/>
          </p:cNvGrpSpPr>
          <p:nvPr/>
        </p:nvGrpSpPr>
        <p:grpSpPr bwMode="auto">
          <a:xfrm>
            <a:off x="7400925" y="4254500"/>
            <a:ext cx="395288" cy="457200"/>
            <a:chOff x="432" y="2544"/>
            <a:chExt cx="249" cy="288"/>
          </a:xfrm>
        </p:grpSpPr>
        <p:sp>
          <p:nvSpPr>
            <p:cNvPr id="15418" name="Text Box 55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15419" name="Text Box 56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15374" name="Group 57"/>
          <p:cNvGrpSpPr>
            <a:grpSpLocks/>
          </p:cNvGrpSpPr>
          <p:nvPr/>
        </p:nvGrpSpPr>
        <p:grpSpPr bwMode="auto">
          <a:xfrm>
            <a:off x="8072438" y="4254500"/>
            <a:ext cx="395287" cy="457200"/>
            <a:chOff x="432" y="2544"/>
            <a:chExt cx="249" cy="288"/>
          </a:xfrm>
        </p:grpSpPr>
        <p:sp>
          <p:nvSpPr>
            <p:cNvPr id="15416" name="Text Box 58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15417" name="Text Box 59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15375" name="Group 63"/>
          <p:cNvGrpSpPr>
            <a:grpSpLocks/>
          </p:cNvGrpSpPr>
          <p:nvPr/>
        </p:nvGrpSpPr>
        <p:grpSpPr bwMode="auto">
          <a:xfrm>
            <a:off x="2074863" y="5016500"/>
            <a:ext cx="439737" cy="401638"/>
            <a:chOff x="432" y="2976"/>
            <a:chExt cx="277" cy="253"/>
          </a:xfrm>
        </p:grpSpPr>
        <p:sp>
          <p:nvSpPr>
            <p:cNvPr id="15414" name="Text Box 64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5415" name="Text Box 65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15376" name="Group 66"/>
          <p:cNvGrpSpPr>
            <a:grpSpLocks/>
          </p:cNvGrpSpPr>
          <p:nvPr/>
        </p:nvGrpSpPr>
        <p:grpSpPr bwMode="auto">
          <a:xfrm>
            <a:off x="2743200" y="5016500"/>
            <a:ext cx="439738" cy="401638"/>
            <a:chOff x="432" y="2976"/>
            <a:chExt cx="277" cy="253"/>
          </a:xfrm>
        </p:grpSpPr>
        <p:sp>
          <p:nvSpPr>
            <p:cNvPr id="15412" name="Text Box 67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5413" name="Text Box 68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15377" name="Group 69"/>
          <p:cNvGrpSpPr>
            <a:grpSpLocks/>
          </p:cNvGrpSpPr>
          <p:nvPr/>
        </p:nvGrpSpPr>
        <p:grpSpPr bwMode="auto">
          <a:xfrm>
            <a:off x="3352800" y="5016500"/>
            <a:ext cx="439738" cy="401638"/>
            <a:chOff x="432" y="2976"/>
            <a:chExt cx="277" cy="253"/>
          </a:xfrm>
        </p:grpSpPr>
        <p:sp>
          <p:nvSpPr>
            <p:cNvPr id="15410" name="Text Box 70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5411" name="Text Box 71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15378" name="Group 72"/>
          <p:cNvGrpSpPr>
            <a:grpSpLocks/>
          </p:cNvGrpSpPr>
          <p:nvPr/>
        </p:nvGrpSpPr>
        <p:grpSpPr bwMode="auto">
          <a:xfrm>
            <a:off x="4056063" y="5016500"/>
            <a:ext cx="439737" cy="401638"/>
            <a:chOff x="432" y="2976"/>
            <a:chExt cx="277" cy="253"/>
          </a:xfrm>
        </p:grpSpPr>
        <p:sp>
          <p:nvSpPr>
            <p:cNvPr id="15408" name="Text Box 73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5409" name="Text Box 74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15379" name="Group 75"/>
          <p:cNvGrpSpPr>
            <a:grpSpLocks/>
          </p:cNvGrpSpPr>
          <p:nvPr/>
        </p:nvGrpSpPr>
        <p:grpSpPr bwMode="auto">
          <a:xfrm>
            <a:off x="4759325" y="5016500"/>
            <a:ext cx="439738" cy="401638"/>
            <a:chOff x="432" y="2976"/>
            <a:chExt cx="277" cy="253"/>
          </a:xfrm>
        </p:grpSpPr>
        <p:sp>
          <p:nvSpPr>
            <p:cNvPr id="15406" name="Text Box 76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5407" name="Text Box 77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15380" name="Group 78"/>
          <p:cNvGrpSpPr>
            <a:grpSpLocks/>
          </p:cNvGrpSpPr>
          <p:nvPr/>
        </p:nvGrpSpPr>
        <p:grpSpPr bwMode="auto">
          <a:xfrm>
            <a:off x="5351463" y="5016500"/>
            <a:ext cx="439737" cy="401638"/>
            <a:chOff x="432" y="2976"/>
            <a:chExt cx="277" cy="253"/>
          </a:xfrm>
        </p:grpSpPr>
        <p:sp>
          <p:nvSpPr>
            <p:cNvPr id="15404" name="Text Box 79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5405" name="Text Box 80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15381" name="Group 81"/>
          <p:cNvGrpSpPr>
            <a:grpSpLocks/>
          </p:cNvGrpSpPr>
          <p:nvPr/>
        </p:nvGrpSpPr>
        <p:grpSpPr bwMode="auto">
          <a:xfrm>
            <a:off x="6037263" y="5016500"/>
            <a:ext cx="439737" cy="401638"/>
            <a:chOff x="432" y="2976"/>
            <a:chExt cx="277" cy="253"/>
          </a:xfrm>
        </p:grpSpPr>
        <p:sp>
          <p:nvSpPr>
            <p:cNvPr id="15402" name="Text Box 82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5403" name="Text Box 83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15382" name="Group 84"/>
          <p:cNvGrpSpPr>
            <a:grpSpLocks/>
          </p:cNvGrpSpPr>
          <p:nvPr/>
        </p:nvGrpSpPr>
        <p:grpSpPr bwMode="auto">
          <a:xfrm>
            <a:off x="6781800" y="5016500"/>
            <a:ext cx="439738" cy="401638"/>
            <a:chOff x="432" y="2976"/>
            <a:chExt cx="277" cy="253"/>
          </a:xfrm>
        </p:grpSpPr>
        <p:sp>
          <p:nvSpPr>
            <p:cNvPr id="15400" name="Text Box 85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5401" name="Text Box 86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15383" name="Group 87"/>
          <p:cNvGrpSpPr>
            <a:grpSpLocks/>
          </p:cNvGrpSpPr>
          <p:nvPr/>
        </p:nvGrpSpPr>
        <p:grpSpPr bwMode="auto">
          <a:xfrm>
            <a:off x="7391400" y="5016500"/>
            <a:ext cx="439738" cy="401638"/>
            <a:chOff x="432" y="2976"/>
            <a:chExt cx="277" cy="253"/>
          </a:xfrm>
        </p:grpSpPr>
        <p:sp>
          <p:nvSpPr>
            <p:cNvPr id="15398" name="Text Box 88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5399" name="Text Box 89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15384" name="Group 90"/>
          <p:cNvGrpSpPr>
            <a:grpSpLocks/>
          </p:cNvGrpSpPr>
          <p:nvPr/>
        </p:nvGrpSpPr>
        <p:grpSpPr bwMode="auto">
          <a:xfrm>
            <a:off x="8077200" y="5016500"/>
            <a:ext cx="439738" cy="401638"/>
            <a:chOff x="432" y="2976"/>
            <a:chExt cx="277" cy="253"/>
          </a:xfrm>
        </p:grpSpPr>
        <p:sp>
          <p:nvSpPr>
            <p:cNvPr id="15396" name="Text Box 91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5397" name="Text Box 92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aphicFrame>
        <p:nvGraphicFramePr>
          <p:cNvPr id="1538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520415"/>
              </p:ext>
            </p:extLst>
          </p:nvPr>
        </p:nvGraphicFramePr>
        <p:xfrm>
          <a:off x="609600" y="4864100"/>
          <a:ext cx="3333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805" name="Equation" r:id="rId3" imgW="177800" imgH="203200" progId="Equation.DSMT4">
                  <p:embed/>
                </p:oleObj>
              </mc:Choice>
              <mc:Fallback>
                <p:oleObj name="Equation" r:id="rId3" imgW="177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864100"/>
                        <a:ext cx="3333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6" name="Oval 96"/>
          <p:cNvSpPr>
            <a:spLocks noChangeArrowheads="1"/>
          </p:cNvSpPr>
          <p:nvPr/>
        </p:nvSpPr>
        <p:spPr bwMode="auto">
          <a:xfrm>
            <a:off x="3810000" y="3487738"/>
            <a:ext cx="152400" cy="152400"/>
          </a:xfrm>
          <a:prstGeom prst="ellipse">
            <a:avLst/>
          </a:prstGeom>
          <a:solidFill>
            <a:srgbClr val="FF121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Line 97"/>
          <p:cNvSpPr>
            <a:spLocks noChangeShapeType="1"/>
          </p:cNvSpPr>
          <p:nvPr/>
        </p:nvSpPr>
        <p:spPr bwMode="auto">
          <a:xfrm>
            <a:off x="4038600" y="3563938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38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585270"/>
              </p:ext>
            </p:extLst>
          </p:nvPr>
        </p:nvGraphicFramePr>
        <p:xfrm>
          <a:off x="3429000" y="3187700"/>
          <a:ext cx="3571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806" name="Equation" r:id="rId5" imgW="190500" imgH="203200" progId="Equation.DSMT4">
                  <p:embed/>
                </p:oleObj>
              </mc:Choice>
              <mc:Fallback>
                <p:oleObj name="Equation" r:id="rId5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187700"/>
                        <a:ext cx="3571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305287"/>
              </p:ext>
            </p:extLst>
          </p:nvPr>
        </p:nvGraphicFramePr>
        <p:xfrm>
          <a:off x="4506913" y="3494088"/>
          <a:ext cx="3333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807" name="Equation" r:id="rId7" imgW="177800" imgH="228600" progId="Equation.DSMT4">
                  <p:embed/>
                </p:oleObj>
              </mc:Choice>
              <mc:Fallback>
                <p:oleObj name="Equation" r:id="rId7" imgW="177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6913" y="3494088"/>
                        <a:ext cx="3333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9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58159"/>
              </p:ext>
            </p:extLst>
          </p:nvPr>
        </p:nvGraphicFramePr>
        <p:xfrm>
          <a:off x="2244725" y="5991662"/>
          <a:ext cx="3333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808" name="Equation" r:id="rId9" imgW="177800" imgH="203200" progId="Equation.DSMT4">
                  <p:embed/>
                </p:oleObj>
              </mc:Choice>
              <mc:Fallback>
                <p:oleObj name="Equation" r:id="rId9" imgW="177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725" y="5991662"/>
                        <a:ext cx="3333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94" name="Rectangle 10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5" name="Text Box 109"/>
          <p:cNvSpPr txBox="1">
            <a:spLocks noChangeArrowheads="1"/>
          </p:cNvSpPr>
          <p:nvPr/>
        </p:nvSpPr>
        <p:spPr bwMode="auto">
          <a:xfrm>
            <a:off x="8629650" y="6430963"/>
            <a:ext cx="3642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/>
              <a:t>4.)</a:t>
            </a:r>
          </a:p>
        </p:txBody>
      </p:sp>
      <p:graphicFrame>
        <p:nvGraphicFramePr>
          <p:cNvPr id="7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324021"/>
              </p:ext>
            </p:extLst>
          </p:nvPr>
        </p:nvGraphicFramePr>
        <p:xfrm>
          <a:off x="4199731" y="2536825"/>
          <a:ext cx="32742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809" name="Equation" r:id="rId11" imgW="190500" imgH="203200" progId="Equation.DSMT4">
                  <p:embed/>
                </p:oleObj>
              </mc:Choice>
              <mc:Fallback>
                <p:oleObj name="Equation" r:id="rId11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9731" y="2536825"/>
                        <a:ext cx="327422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231900" y="4102096"/>
            <a:ext cx="7239000" cy="1566336"/>
            <a:chOff x="1231900" y="4102096"/>
            <a:chExt cx="7239000" cy="1566336"/>
          </a:xfrm>
        </p:grpSpPr>
        <p:grpSp>
          <p:nvGrpSpPr>
            <p:cNvPr id="84" name="Group 83"/>
            <p:cNvGrpSpPr/>
            <p:nvPr/>
          </p:nvGrpSpPr>
          <p:grpSpPr>
            <a:xfrm>
              <a:off x="1231900" y="4102098"/>
              <a:ext cx="7239000" cy="1566334"/>
              <a:chOff x="1367278" y="5219700"/>
              <a:chExt cx="6798827" cy="448732"/>
            </a:xfrm>
          </p:grpSpPr>
          <p:sp>
            <p:nvSpPr>
              <p:cNvPr id="85" name="Rectangle 4"/>
              <p:cNvSpPr>
                <a:spLocks noChangeArrowheads="1"/>
              </p:cNvSpPr>
              <p:nvPr/>
            </p:nvSpPr>
            <p:spPr bwMode="auto">
              <a:xfrm rot="16200000">
                <a:off x="4659801" y="2168477"/>
                <a:ext cx="207432" cy="6792477"/>
              </a:xfrm>
              <a:prstGeom prst="rect">
                <a:avLst/>
              </a:prstGeom>
              <a:gradFill flip="none" rotWithShape="1">
                <a:gsLst>
                  <a:gs pos="23000">
                    <a:srgbClr val="3366FF">
                      <a:alpha val="57000"/>
                    </a:srgbClr>
                  </a:gs>
                  <a:gs pos="100000">
                    <a:srgbClr val="FFFFFF">
                      <a:alpha val="57000"/>
                    </a:srgbClr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1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86" name="Rectangle 4"/>
              <p:cNvSpPr>
                <a:spLocks noChangeArrowheads="1"/>
              </p:cNvSpPr>
              <p:nvPr/>
            </p:nvSpPr>
            <p:spPr bwMode="auto">
              <a:xfrm rot="5400000" flipV="1">
                <a:off x="4655566" y="1937762"/>
                <a:ext cx="228602" cy="6792477"/>
              </a:xfrm>
              <a:prstGeom prst="rect">
                <a:avLst/>
              </a:prstGeom>
              <a:gradFill flip="none" rotWithShape="1">
                <a:gsLst>
                  <a:gs pos="23000">
                    <a:srgbClr val="3366FF">
                      <a:alpha val="57000"/>
                    </a:srgbClr>
                  </a:gs>
                  <a:gs pos="100000">
                    <a:srgbClr val="FFFFFF">
                      <a:alpha val="57000"/>
                    </a:srgbClr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1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</p:grpSp>
        <p:cxnSp>
          <p:nvCxnSpPr>
            <p:cNvPr id="87" name="Straight Connector 86"/>
            <p:cNvCxnSpPr/>
            <p:nvPr/>
          </p:nvCxnSpPr>
          <p:spPr>
            <a:xfrm>
              <a:off x="1231900" y="4102096"/>
              <a:ext cx="7232240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231900" y="5668431"/>
              <a:ext cx="7232240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840185"/>
              </p:ext>
            </p:extLst>
          </p:nvPr>
        </p:nvGraphicFramePr>
        <p:xfrm>
          <a:off x="406400" y="4341316"/>
          <a:ext cx="1498600" cy="389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810" name="Equation" r:id="rId12" imgW="876300" imgH="228600" progId="Equation.DSMT4">
                  <p:embed/>
                </p:oleObj>
              </mc:Choice>
              <mc:Fallback>
                <p:oleObj name="Equation" r:id="rId12" imgW="876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4341316"/>
                        <a:ext cx="1498600" cy="389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23030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40.)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0361" y="952525"/>
            <a:ext cx="47607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Because a coil </a:t>
            </a:r>
            <a:r>
              <a:rPr lang="en-US" sz="2000" dirty="0">
                <a:latin typeface="Times New Roman"/>
                <a:cs typeface="Times New Roman"/>
              </a:rPr>
              <a:t>sets up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magnetic field down its axis, </a:t>
            </a:r>
            <a:r>
              <a:rPr lang="en-US" sz="2000" dirty="0">
                <a:latin typeface="Times New Roman"/>
                <a:cs typeface="Times New Roman"/>
              </a:rPr>
              <a:t>as shown in the sketch, a tightly wound coil will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act like a bar magnet </a:t>
            </a:r>
            <a:r>
              <a:rPr lang="en-US" sz="2000" dirty="0">
                <a:latin typeface="Times New Roman"/>
                <a:cs typeface="Times New Roman"/>
              </a:rPr>
              <a:t>in the sense that it will have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one end </a:t>
            </a:r>
            <a:r>
              <a:rPr lang="en-US" sz="2000" dirty="0">
                <a:latin typeface="Times New Roman"/>
                <a:cs typeface="Times New Roman"/>
              </a:rPr>
              <a:t>that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acts like a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north pole </a:t>
            </a:r>
            <a:r>
              <a:rPr lang="en-US" sz="2000" dirty="0">
                <a:latin typeface="Times New Roman"/>
                <a:cs typeface="Times New Roman"/>
              </a:rPr>
              <a:t>and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one end </a:t>
            </a:r>
            <a:r>
              <a:rPr lang="en-US" sz="2000" dirty="0">
                <a:latin typeface="Times New Roman"/>
                <a:cs typeface="Times New Roman"/>
              </a:rPr>
              <a:t>that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acts like a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south pole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-34833" y="28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Electromagnetics</a:t>
            </a:r>
          </a:p>
        </p:txBody>
      </p:sp>
      <p:pic>
        <p:nvPicPr>
          <p:cNvPr id="119" name="Picture 118" descr="F30_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79208"/>
            <a:ext cx="3704396" cy="229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0" name="Object 119"/>
          <p:cNvGraphicFramePr>
            <a:graphicFrameLocks noChangeAspect="1"/>
          </p:cNvGraphicFramePr>
          <p:nvPr/>
        </p:nvGraphicFramePr>
        <p:xfrm>
          <a:off x="8156575" y="1898650"/>
          <a:ext cx="284163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1881" name="Equation" r:id="rId5" imgW="165100" imgH="152400" progId="Equation.DSMT4">
                  <p:embed/>
                </p:oleObj>
              </mc:Choice>
              <mc:Fallback>
                <p:oleObj name="Equation" r:id="rId5" imgW="165100" imgH="152400" progId="Equation.DSMT4">
                  <p:embed/>
                  <p:pic>
                    <p:nvPicPr>
                      <p:cNvPr id="120" name="Object 1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56575" y="1898650"/>
                        <a:ext cx="284163" cy="26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Object 120"/>
          <p:cNvGraphicFramePr>
            <a:graphicFrameLocks noChangeAspect="1"/>
          </p:cNvGraphicFramePr>
          <p:nvPr/>
        </p:nvGraphicFramePr>
        <p:xfrm>
          <a:off x="5426075" y="1898650"/>
          <a:ext cx="217488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1882" name="Equation" r:id="rId7" imgW="127000" imgH="152400" progId="Equation.DSMT4">
                  <p:embed/>
                </p:oleObj>
              </mc:Choice>
              <mc:Fallback>
                <p:oleObj name="Equation" r:id="rId7" imgW="127000" imgH="152400" progId="Equation.DSMT4">
                  <p:embed/>
                  <p:pic>
                    <p:nvPicPr>
                      <p:cNvPr id="121" name="Object 1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26075" y="1898650"/>
                        <a:ext cx="217488" cy="26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" name="TextBox 121"/>
          <p:cNvSpPr txBox="1"/>
          <p:nvPr/>
        </p:nvSpPr>
        <p:spPr>
          <a:xfrm>
            <a:off x="230362" y="3261545"/>
            <a:ext cx="476073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And because </a:t>
            </a:r>
            <a:r>
              <a:rPr lang="en-US" sz="2000" dirty="0">
                <a:latin typeface="Times New Roman"/>
                <a:cs typeface="Times New Roman"/>
              </a:rPr>
              <a:t>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ferromagnetic material </a:t>
            </a:r>
            <a:r>
              <a:rPr lang="en-US" sz="2000" dirty="0">
                <a:latin typeface="Times New Roman"/>
                <a:cs typeface="Times New Roman"/>
              </a:rPr>
              <a:t>(iron, steel, etc.)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has</a:t>
            </a:r>
            <a:r>
              <a:rPr lang="en-US" sz="2000" dirty="0">
                <a:latin typeface="Times New Roman"/>
                <a:cs typeface="Times New Roman"/>
              </a:rPr>
              <a:t> within it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magnetic domains </a:t>
            </a:r>
            <a:r>
              <a:rPr lang="en-US" sz="2000" dirty="0">
                <a:latin typeface="Times New Roman"/>
                <a:cs typeface="Times New Roman"/>
              </a:rPr>
              <a:t>that can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align themselves to an external magnetic field</a:t>
            </a:r>
            <a:r>
              <a:rPr lang="en-US" sz="2000" dirty="0">
                <a:latin typeface="Times New Roman"/>
                <a:cs typeface="Times New Roman"/>
              </a:rPr>
              <a:t>, it is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possible to make </a:t>
            </a:r>
            <a:r>
              <a:rPr lang="en-US" sz="2000" dirty="0">
                <a:latin typeface="Times New Roman"/>
                <a:cs typeface="Times New Roman"/>
              </a:rPr>
              <a:t>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very strong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electromagnet </a:t>
            </a:r>
            <a:r>
              <a:rPr lang="en-US" sz="2000" dirty="0">
                <a:latin typeface="Times New Roman"/>
                <a:cs typeface="Times New Roman"/>
              </a:rPr>
              <a:t>by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slipping a piece of iron (for instance) down the axis of a coil</a:t>
            </a:r>
            <a:r>
              <a:rPr lang="en-US" sz="2000" dirty="0">
                <a:latin typeface="Times New Roman"/>
                <a:cs typeface="Times New Roman"/>
              </a:rPr>
              <a:t>, then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sending a current through the coil</a:t>
            </a:r>
            <a:r>
              <a:rPr lang="en-US" sz="2000" dirty="0">
                <a:latin typeface="Times New Roman"/>
                <a:cs typeface="Times New Roman"/>
              </a:rPr>
              <a:t>.  That, in fact, is how electromagnets are made.</a:t>
            </a:r>
          </a:p>
        </p:txBody>
      </p:sp>
      <p:pic>
        <p:nvPicPr>
          <p:cNvPr id="123" name="Picture 122" descr="F30_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84308"/>
            <a:ext cx="3704396" cy="229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594350" y="4584700"/>
            <a:ext cx="2965449" cy="304800"/>
          </a:xfrm>
          <a:prstGeom prst="rect">
            <a:avLst/>
          </a:prstGeom>
          <a:solidFill>
            <a:srgbClr val="FFFF00">
              <a:alpha val="40000"/>
            </a:srgb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4" name="Object 123"/>
          <p:cNvGraphicFramePr>
            <a:graphicFrameLocks noChangeAspect="1"/>
          </p:cNvGraphicFramePr>
          <p:nvPr/>
        </p:nvGraphicFramePr>
        <p:xfrm>
          <a:off x="8294687" y="4591870"/>
          <a:ext cx="284163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1883" name="Equation" r:id="rId9" imgW="165100" imgH="152400" progId="Equation.DSMT4">
                  <p:embed/>
                </p:oleObj>
              </mc:Choice>
              <mc:Fallback>
                <p:oleObj name="Equation" r:id="rId9" imgW="165100" imgH="152400" progId="Equation.DSMT4">
                  <p:embed/>
                  <p:pic>
                    <p:nvPicPr>
                      <p:cNvPr id="124" name="Object 1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94687" y="4591870"/>
                        <a:ext cx="284163" cy="26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Object 124"/>
          <p:cNvGraphicFramePr>
            <a:graphicFrameLocks noChangeAspect="1"/>
          </p:cNvGraphicFramePr>
          <p:nvPr/>
        </p:nvGraphicFramePr>
        <p:xfrm>
          <a:off x="5599113" y="4591050"/>
          <a:ext cx="217488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1884" name="Equation" r:id="rId10" imgW="127000" imgH="152400" progId="Equation.DSMT4">
                  <p:embed/>
                </p:oleObj>
              </mc:Choice>
              <mc:Fallback>
                <p:oleObj name="Equation" r:id="rId10" imgW="127000" imgH="152400" progId="Equation.DSMT4">
                  <p:embed/>
                  <p:pic>
                    <p:nvPicPr>
                      <p:cNvPr id="125" name="Object 1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99113" y="4591050"/>
                        <a:ext cx="217488" cy="26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438900" y="4554121"/>
            <a:ext cx="1095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piece of iron</a:t>
            </a:r>
          </a:p>
        </p:txBody>
      </p:sp>
    </p:spTree>
    <p:extLst>
      <p:ext uri="{BB962C8B-B14F-4D97-AF65-F5344CB8AC3E}">
        <p14:creationId xmlns:p14="http://schemas.microsoft.com/office/powerpoint/2010/main" val="31335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2" grpId="0"/>
      <p:bldP spid="11" grpId="0" animBg="1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6" name="Text Box 7"/>
          <p:cNvSpPr txBox="1">
            <a:spLocks/>
          </p:cNvSpPr>
          <p:nvPr/>
        </p:nvSpPr>
        <p:spPr bwMode="auto">
          <a:xfrm>
            <a:off x="6389384" y="3068320"/>
            <a:ext cx="2868916" cy="254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Fingers</a:t>
            </a:r>
            <a:r>
              <a:rPr lang="en-US" sz="2000" dirty="0">
                <a:latin typeface="Times New Roman"/>
                <a:cs typeface="Times New Roman"/>
              </a:rPr>
              <a:t> of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right hand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curl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along </a:t>
            </a:r>
            <a:r>
              <a:rPr lang="en-US" sz="2000" i="1" u="sng" dirty="0">
                <a:solidFill>
                  <a:srgbClr val="FF0000"/>
                </a:solidFill>
                <a:latin typeface="Times New Roman"/>
                <a:cs typeface="Times New Roman"/>
              </a:rPr>
              <a:t>line of current</a:t>
            </a:r>
            <a:r>
              <a:rPr lang="en-US" sz="2000" dirty="0">
                <a:latin typeface="Times New Roman"/>
                <a:cs typeface="Times New Roman"/>
              </a:rPr>
              <a:t>; </a:t>
            </a:r>
          </a:p>
          <a:p>
            <a:pPr algn="l" eaLnBrk="1" hangingPunct="1"/>
            <a:r>
              <a:rPr lang="en-US" sz="2000" dirty="0">
                <a:latin typeface="Times New Roman"/>
                <a:cs typeface="Times New Roman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thumb identifies </a:t>
            </a:r>
          </a:p>
          <a:p>
            <a:pPr algn="l" eaLnBrk="1" hangingPunct="1"/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        direction 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of B-</a:t>
            </a:r>
          </a:p>
          <a:p>
            <a:pPr algn="l" eaLnBrk="1" hangingPunct="1"/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           field (with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B-</a:t>
            </a:r>
          </a:p>
          <a:p>
            <a:pPr algn="l" eaLnBrk="1" hangingPunct="1"/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          field lines exiting 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this end, so it’s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North Pole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7409" name="Rectangle 39"/>
          <p:cNvSpPr>
            <a:spLocks noChangeArrowheads="1"/>
          </p:cNvSpPr>
          <p:nvPr/>
        </p:nvSpPr>
        <p:spPr bwMode="auto">
          <a:xfrm>
            <a:off x="4983480" y="3703320"/>
            <a:ext cx="137160" cy="342900"/>
          </a:xfrm>
          <a:prstGeom prst="rect">
            <a:avLst/>
          </a:prstGeom>
          <a:pattFill prst="narVert">
            <a:fgClr>
              <a:srgbClr val="0000FF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17410" name="Rectangle 1"/>
          <p:cNvSpPr>
            <a:spLocks noChangeArrowheads="1"/>
          </p:cNvSpPr>
          <p:nvPr/>
        </p:nvSpPr>
        <p:spPr bwMode="auto">
          <a:xfrm rot="-2603283">
            <a:off x="5649278" y="3168967"/>
            <a:ext cx="754380" cy="17145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17411" name="Freeform 8"/>
          <p:cNvSpPr>
            <a:spLocks/>
          </p:cNvSpPr>
          <p:nvPr/>
        </p:nvSpPr>
        <p:spPr bwMode="auto">
          <a:xfrm rot="-2603283">
            <a:off x="5843588" y="3240405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12" name="Freeform 101"/>
          <p:cNvSpPr>
            <a:spLocks/>
          </p:cNvSpPr>
          <p:nvPr/>
        </p:nvSpPr>
        <p:spPr bwMode="auto">
          <a:xfrm rot="-2603283">
            <a:off x="5937885" y="3340418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13" name="Freeform 102"/>
          <p:cNvSpPr>
            <a:spLocks/>
          </p:cNvSpPr>
          <p:nvPr/>
        </p:nvSpPr>
        <p:spPr bwMode="auto">
          <a:xfrm rot="-2603283">
            <a:off x="6032183" y="3440430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14" name="Freeform 103"/>
          <p:cNvSpPr>
            <a:spLocks/>
          </p:cNvSpPr>
          <p:nvPr/>
        </p:nvSpPr>
        <p:spPr bwMode="auto">
          <a:xfrm rot="-2603283">
            <a:off x="6125052" y="3540443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15" name="Freeform 104"/>
          <p:cNvSpPr>
            <a:spLocks/>
          </p:cNvSpPr>
          <p:nvPr/>
        </p:nvSpPr>
        <p:spPr bwMode="auto">
          <a:xfrm rot="-2603283">
            <a:off x="6219349" y="3639027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16" name="Freeform 105"/>
          <p:cNvSpPr>
            <a:spLocks/>
          </p:cNvSpPr>
          <p:nvPr/>
        </p:nvSpPr>
        <p:spPr bwMode="auto">
          <a:xfrm rot="-2603283">
            <a:off x="6313647" y="3739039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17" name="Freeform 106"/>
          <p:cNvSpPr>
            <a:spLocks/>
          </p:cNvSpPr>
          <p:nvPr/>
        </p:nvSpPr>
        <p:spPr bwMode="auto">
          <a:xfrm rot="-2603283">
            <a:off x="6407944" y="3839052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18" name="Freeform 107"/>
          <p:cNvSpPr>
            <a:spLocks/>
          </p:cNvSpPr>
          <p:nvPr/>
        </p:nvSpPr>
        <p:spPr bwMode="auto">
          <a:xfrm rot="-2603283">
            <a:off x="6502242" y="3939064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19" name="Freeform 108"/>
          <p:cNvSpPr>
            <a:spLocks/>
          </p:cNvSpPr>
          <p:nvPr/>
        </p:nvSpPr>
        <p:spPr bwMode="auto">
          <a:xfrm rot="-2603283">
            <a:off x="6596539" y="4039077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20" name="Freeform 109"/>
          <p:cNvSpPr>
            <a:spLocks/>
          </p:cNvSpPr>
          <p:nvPr/>
        </p:nvSpPr>
        <p:spPr bwMode="auto">
          <a:xfrm rot="-2603283">
            <a:off x="6690837" y="4137660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21" name="Freeform 110"/>
          <p:cNvSpPr>
            <a:spLocks/>
          </p:cNvSpPr>
          <p:nvPr/>
        </p:nvSpPr>
        <p:spPr bwMode="auto">
          <a:xfrm rot="-2603283">
            <a:off x="6785134" y="4237673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22" name="Freeform 111"/>
          <p:cNvSpPr>
            <a:spLocks/>
          </p:cNvSpPr>
          <p:nvPr/>
        </p:nvSpPr>
        <p:spPr bwMode="auto">
          <a:xfrm rot="18996717" flipH="1">
            <a:off x="5252085" y="3764757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23" name="Freeform 112"/>
          <p:cNvSpPr>
            <a:spLocks/>
          </p:cNvSpPr>
          <p:nvPr/>
        </p:nvSpPr>
        <p:spPr bwMode="auto">
          <a:xfrm rot="18996717" flipH="1">
            <a:off x="5346383" y="3863340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24" name="Freeform 113"/>
          <p:cNvSpPr>
            <a:spLocks/>
          </p:cNvSpPr>
          <p:nvPr/>
        </p:nvSpPr>
        <p:spPr bwMode="auto">
          <a:xfrm rot="18996717" flipH="1">
            <a:off x="5440680" y="3963353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25" name="Freeform 114"/>
          <p:cNvSpPr>
            <a:spLocks/>
          </p:cNvSpPr>
          <p:nvPr/>
        </p:nvSpPr>
        <p:spPr bwMode="auto">
          <a:xfrm rot="18996717" flipH="1">
            <a:off x="5534978" y="4063365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26" name="Freeform 115"/>
          <p:cNvSpPr>
            <a:spLocks/>
          </p:cNvSpPr>
          <p:nvPr/>
        </p:nvSpPr>
        <p:spPr bwMode="auto">
          <a:xfrm rot="18996717" flipH="1">
            <a:off x="5629275" y="4163378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27" name="Freeform 116"/>
          <p:cNvSpPr>
            <a:spLocks/>
          </p:cNvSpPr>
          <p:nvPr/>
        </p:nvSpPr>
        <p:spPr bwMode="auto">
          <a:xfrm rot="18996717" flipH="1">
            <a:off x="5723573" y="4261962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28" name="Freeform 118"/>
          <p:cNvSpPr>
            <a:spLocks/>
          </p:cNvSpPr>
          <p:nvPr/>
        </p:nvSpPr>
        <p:spPr bwMode="auto">
          <a:xfrm rot="18996717" flipH="1">
            <a:off x="5817870" y="4361974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29" name="Freeform 119"/>
          <p:cNvSpPr>
            <a:spLocks/>
          </p:cNvSpPr>
          <p:nvPr/>
        </p:nvSpPr>
        <p:spPr bwMode="auto">
          <a:xfrm rot="18996717" flipH="1">
            <a:off x="5912168" y="4461987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30" name="Freeform 120"/>
          <p:cNvSpPr>
            <a:spLocks/>
          </p:cNvSpPr>
          <p:nvPr/>
        </p:nvSpPr>
        <p:spPr bwMode="auto">
          <a:xfrm rot="18996717" flipH="1">
            <a:off x="6006465" y="4561999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31" name="Freeform 121"/>
          <p:cNvSpPr>
            <a:spLocks/>
          </p:cNvSpPr>
          <p:nvPr/>
        </p:nvSpPr>
        <p:spPr bwMode="auto">
          <a:xfrm rot="18996717" flipH="1">
            <a:off x="6100763" y="4660583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cxnSp>
        <p:nvCxnSpPr>
          <p:cNvPr id="17432" name="Straight Connector 14"/>
          <p:cNvCxnSpPr>
            <a:cxnSpLocks noChangeShapeType="1"/>
            <a:stCxn id="17421" idx="0"/>
          </p:cNvCxnSpPr>
          <p:nvPr/>
        </p:nvCxnSpPr>
        <p:spPr bwMode="auto">
          <a:xfrm rot="-2603283" flipH="1" flipV="1">
            <a:off x="6059329" y="4377690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33" name="Straight Connector 133"/>
          <p:cNvCxnSpPr>
            <a:cxnSpLocks noChangeShapeType="1"/>
          </p:cNvCxnSpPr>
          <p:nvPr/>
        </p:nvCxnSpPr>
        <p:spPr bwMode="auto">
          <a:xfrm rot="-2603283" flipH="1" flipV="1">
            <a:off x="5965032" y="4277678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34" name="Straight Connector 134"/>
          <p:cNvCxnSpPr>
            <a:cxnSpLocks noChangeShapeType="1"/>
          </p:cNvCxnSpPr>
          <p:nvPr/>
        </p:nvCxnSpPr>
        <p:spPr bwMode="auto">
          <a:xfrm rot="-2603283" flipH="1" flipV="1">
            <a:off x="5870734" y="4177665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35" name="Straight Connector 135"/>
          <p:cNvCxnSpPr>
            <a:cxnSpLocks noChangeShapeType="1"/>
          </p:cNvCxnSpPr>
          <p:nvPr/>
        </p:nvCxnSpPr>
        <p:spPr bwMode="auto">
          <a:xfrm rot="-2603283" flipH="1" flipV="1">
            <a:off x="5776437" y="4077653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36" name="Straight Connector 136"/>
          <p:cNvCxnSpPr>
            <a:cxnSpLocks noChangeShapeType="1"/>
          </p:cNvCxnSpPr>
          <p:nvPr/>
        </p:nvCxnSpPr>
        <p:spPr bwMode="auto">
          <a:xfrm rot="-2603283" flipH="1" flipV="1">
            <a:off x="5682139" y="3979069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37" name="Straight Connector 137"/>
          <p:cNvCxnSpPr>
            <a:cxnSpLocks noChangeShapeType="1"/>
          </p:cNvCxnSpPr>
          <p:nvPr/>
        </p:nvCxnSpPr>
        <p:spPr bwMode="auto">
          <a:xfrm rot="-2603283" flipH="1" flipV="1">
            <a:off x="5587842" y="3879057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38" name="Straight Connector 138"/>
          <p:cNvCxnSpPr>
            <a:cxnSpLocks noChangeShapeType="1"/>
          </p:cNvCxnSpPr>
          <p:nvPr/>
        </p:nvCxnSpPr>
        <p:spPr bwMode="auto">
          <a:xfrm rot="-2603283" flipH="1" flipV="1">
            <a:off x="5493544" y="3779044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39" name="Straight Connector 139"/>
          <p:cNvCxnSpPr>
            <a:cxnSpLocks noChangeShapeType="1"/>
          </p:cNvCxnSpPr>
          <p:nvPr/>
        </p:nvCxnSpPr>
        <p:spPr bwMode="auto">
          <a:xfrm rot="-2603283" flipH="1" flipV="1">
            <a:off x="5399247" y="3679032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40" name="Straight Connector 140"/>
          <p:cNvCxnSpPr>
            <a:cxnSpLocks noChangeShapeType="1"/>
          </p:cNvCxnSpPr>
          <p:nvPr/>
        </p:nvCxnSpPr>
        <p:spPr bwMode="auto">
          <a:xfrm rot="-2603283" flipH="1" flipV="1">
            <a:off x="5304949" y="3580448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41" name="Straight Connector 141"/>
          <p:cNvCxnSpPr>
            <a:cxnSpLocks noChangeShapeType="1"/>
          </p:cNvCxnSpPr>
          <p:nvPr/>
        </p:nvCxnSpPr>
        <p:spPr bwMode="auto">
          <a:xfrm rot="-2603283" flipH="1" flipV="1">
            <a:off x="5210652" y="3480435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43" name="Straight Connector 136205"/>
          <p:cNvCxnSpPr>
            <a:cxnSpLocks noChangeShapeType="1"/>
          </p:cNvCxnSpPr>
          <p:nvPr/>
        </p:nvCxnSpPr>
        <p:spPr bwMode="auto">
          <a:xfrm flipH="1">
            <a:off x="5943600" y="4807744"/>
            <a:ext cx="304324" cy="26717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444" name="Rectangle 179"/>
          <p:cNvSpPr>
            <a:spLocks noChangeArrowheads="1"/>
          </p:cNvSpPr>
          <p:nvPr/>
        </p:nvSpPr>
        <p:spPr bwMode="auto">
          <a:xfrm rot="-2603283" flipH="1" flipV="1">
            <a:off x="3700463" y="1185863"/>
            <a:ext cx="754380" cy="17145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17445" name="Freeform 180"/>
          <p:cNvSpPr>
            <a:spLocks/>
          </p:cNvSpPr>
          <p:nvPr/>
        </p:nvSpPr>
        <p:spPr bwMode="auto">
          <a:xfrm rot="-2603283" flipH="1" flipV="1">
            <a:off x="4226243" y="2758917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46" name="Freeform 181"/>
          <p:cNvSpPr>
            <a:spLocks/>
          </p:cNvSpPr>
          <p:nvPr/>
        </p:nvSpPr>
        <p:spPr bwMode="auto">
          <a:xfrm rot="-2603283" flipH="1" flipV="1">
            <a:off x="4131945" y="2660333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47" name="Freeform 182"/>
          <p:cNvSpPr>
            <a:spLocks/>
          </p:cNvSpPr>
          <p:nvPr/>
        </p:nvSpPr>
        <p:spPr bwMode="auto">
          <a:xfrm rot="-2603283" flipH="1" flipV="1">
            <a:off x="4037648" y="2560320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48" name="Freeform 183"/>
          <p:cNvSpPr>
            <a:spLocks/>
          </p:cNvSpPr>
          <p:nvPr/>
        </p:nvSpPr>
        <p:spPr bwMode="auto">
          <a:xfrm rot="-2603283" flipH="1" flipV="1">
            <a:off x="3944779" y="2460308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49" name="Freeform 184"/>
          <p:cNvSpPr>
            <a:spLocks/>
          </p:cNvSpPr>
          <p:nvPr/>
        </p:nvSpPr>
        <p:spPr bwMode="auto">
          <a:xfrm rot="-2603283" flipH="1" flipV="1">
            <a:off x="3850482" y="2360295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50" name="Freeform 185"/>
          <p:cNvSpPr>
            <a:spLocks/>
          </p:cNvSpPr>
          <p:nvPr/>
        </p:nvSpPr>
        <p:spPr bwMode="auto">
          <a:xfrm rot="-2603283" flipH="1" flipV="1">
            <a:off x="3756184" y="2261712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51" name="Freeform 186"/>
          <p:cNvSpPr>
            <a:spLocks/>
          </p:cNvSpPr>
          <p:nvPr/>
        </p:nvSpPr>
        <p:spPr bwMode="auto">
          <a:xfrm rot="-2603283" flipH="1" flipV="1">
            <a:off x="3661887" y="2161699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52" name="Freeform 187"/>
          <p:cNvSpPr>
            <a:spLocks/>
          </p:cNvSpPr>
          <p:nvPr/>
        </p:nvSpPr>
        <p:spPr bwMode="auto">
          <a:xfrm rot="-2603283" flipH="1" flipV="1">
            <a:off x="3567589" y="2061687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53" name="Freeform 188"/>
          <p:cNvSpPr>
            <a:spLocks/>
          </p:cNvSpPr>
          <p:nvPr/>
        </p:nvSpPr>
        <p:spPr bwMode="auto">
          <a:xfrm rot="-2603283" flipH="1" flipV="1">
            <a:off x="3473292" y="1961674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54" name="Freeform 189"/>
          <p:cNvSpPr>
            <a:spLocks/>
          </p:cNvSpPr>
          <p:nvPr/>
        </p:nvSpPr>
        <p:spPr bwMode="auto">
          <a:xfrm rot="-2603283" flipH="1" flipV="1">
            <a:off x="3378994" y="1863090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55" name="Freeform 191"/>
          <p:cNvSpPr>
            <a:spLocks/>
          </p:cNvSpPr>
          <p:nvPr/>
        </p:nvSpPr>
        <p:spPr bwMode="auto">
          <a:xfrm rot="18996717" flipV="1">
            <a:off x="4817745" y="2235994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56" name="Freeform 192"/>
          <p:cNvSpPr>
            <a:spLocks/>
          </p:cNvSpPr>
          <p:nvPr/>
        </p:nvSpPr>
        <p:spPr bwMode="auto">
          <a:xfrm rot="18996717" flipV="1">
            <a:off x="4723448" y="2137410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57" name="Freeform 193"/>
          <p:cNvSpPr>
            <a:spLocks/>
          </p:cNvSpPr>
          <p:nvPr/>
        </p:nvSpPr>
        <p:spPr bwMode="auto">
          <a:xfrm rot="18996717" flipV="1">
            <a:off x="4629150" y="2037397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58" name="Freeform 194"/>
          <p:cNvSpPr>
            <a:spLocks/>
          </p:cNvSpPr>
          <p:nvPr/>
        </p:nvSpPr>
        <p:spPr bwMode="auto">
          <a:xfrm rot="18996717" flipV="1">
            <a:off x="4534853" y="1937385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59" name="Freeform 195"/>
          <p:cNvSpPr>
            <a:spLocks/>
          </p:cNvSpPr>
          <p:nvPr/>
        </p:nvSpPr>
        <p:spPr bwMode="auto">
          <a:xfrm rot="18996717" flipV="1">
            <a:off x="4440555" y="1837372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60" name="Freeform 196"/>
          <p:cNvSpPr>
            <a:spLocks/>
          </p:cNvSpPr>
          <p:nvPr/>
        </p:nvSpPr>
        <p:spPr bwMode="auto">
          <a:xfrm rot="18996717" flipV="1">
            <a:off x="4346258" y="1738789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61" name="Freeform 197"/>
          <p:cNvSpPr>
            <a:spLocks/>
          </p:cNvSpPr>
          <p:nvPr/>
        </p:nvSpPr>
        <p:spPr bwMode="auto">
          <a:xfrm rot="18996717" flipV="1">
            <a:off x="4251960" y="1638777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62" name="Freeform 198"/>
          <p:cNvSpPr>
            <a:spLocks/>
          </p:cNvSpPr>
          <p:nvPr/>
        </p:nvSpPr>
        <p:spPr bwMode="auto">
          <a:xfrm rot="18996717" flipV="1">
            <a:off x="4157663" y="1538764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63" name="Freeform 199"/>
          <p:cNvSpPr>
            <a:spLocks/>
          </p:cNvSpPr>
          <p:nvPr/>
        </p:nvSpPr>
        <p:spPr bwMode="auto">
          <a:xfrm rot="18996717" flipV="1">
            <a:off x="4063365" y="1438752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464" name="Freeform 200"/>
          <p:cNvSpPr>
            <a:spLocks/>
          </p:cNvSpPr>
          <p:nvPr/>
        </p:nvSpPr>
        <p:spPr bwMode="auto">
          <a:xfrm rot="18996717" flipV="1">
            <a:off x="3969068" y="1338739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cxnSp>
        <p:nvCxnSpPr>
          <p:cNvPr id="17466" name="Straight Connector 202"/>
          <p:cNvCxnSpPr>
            <a:cxnSpLocks noChangeShapeType="1"/>
          </p:cNvCxnSpPr>
          <p:nvPr/>
        </p:nvCxnSpPr>
        <p:spPr bwMode="auto">
          <a:xfrm rot="-2603283">
            <a:off x="3384709" y="1628775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67" name="Straight Connector 203"/>
          <p:cNvCxnSpPr>
            <a:cxnSpLocks noChangeShapeType="1"/>
          </p:cNvCxnSpPr>
          <p:nvPr/>
        </p:nvCxnSpPr>
        <p:spPr bwMode="auto">
          <a:xfrm rot="-2603283">
            <a:off x="3479007" y="1728788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68" name="Straight Connector 204"/>
          <p:cNvCxnSpPr>
            <a:cxnSpLocks noChangeShapeType="1"/>
          </p:cNvCxnSpPr>
          <p:nvPr/>
        </p:nvCxnSpPr>
        <p:spPr bwMode="auto">
          <a:xfrm rot="-2603283">
            <a:off x="3573304" y="1827372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69" name="Straight Connector 205"/>
          <p:cNvCxnSpPr>
            <a:cxnSpLocks noChangeShapeType="1"/>
          </p:cNvCxnSpPr>
          <p:nvPr/>
        </p:nvCxnSpPr>
        <p:spPr bwMode="auto">
          <a:xfrm rot="-2603283">
            <a:off x="3667602" y="1927384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70" name="Straight Connector 206"/>
          <p:cNvCxnSpPr>
            <a:cxnSpLocks noChangeShapeType="1"/>
          </p:cNvCxnSpPr>
          <p:nvPr/>
        </p:nvCxnSpPr>
        <p:spPr bwMode="auto">
          <a:xfrm rot="-2603283">
            <a:off x="3761899" y="2027397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71" name="Straight Connector 207"/>
          <p:cNvCxnSpPr>
            <a:cxnSpLocks noChangeShapeType="1"/>
          </p:cNvCxnSpPr>
          <p:nvPr/>
        </p:nvCxnSpPr>
        <p:spPr bwMode="auto">
          <a:xfrm rot="-2603283">
            <a:off x="3856197" y="2127409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72" name="Straight Connector 208"/>
          <p:cNvCxnSpPr>
            <a:cxnSpLocks noChangeShapeType="1"/>
          </p:cNvCxnSpPr>
          <p:nvPr/>
        </p:nvCxnSpPr>
        <p:spPr bwMode="auto">
          <a:xfrm rot="-2603283">
            <a:off x="3950494" y="2225993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73" name="Straight Connector 209"/>
          <p:cNvCxnSpPr>
            <a:cxnSpLocks noChangeShapeType="1"/>
          </p:cNvCxnSpPr>
          <p:nvPr/>
        </p:nvCxnSpPr>
        <p:spPr bwMode="auto">
          <a:xfrm rot="-2603283">
            <a:off x="4044792" y="2326005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74" name="Straight Connector 210"/>
          <p:cNvCxnSpPr>
            <a:cxnSpLocks noChangeShapeType="1"/>
          </p:cNvCxnSpPr>
          <p:nvPr/>
        </p:nvCxnSpPr>
        <p:spPr bwMode="auto">
          <a:xfrm rot="-2603283">
            <a:off x="4139089" y="2426018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476" name="Rectangle 10"/>
          <p:cNvSpPr>
            <a:spLocks noChangeArrowheads="1"/>
          </p:cNvSpPr>
          <p:nvPr/>
        </p:nvSpPr>
        <p:spPr bwMode="auto">
          <a:xfrm>
            <a:off x="4983480" y="3909060"/>
            <a:ext cx="137160" cy="342900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17477" name="Rectangle 38"/>
          <p:cNvSpPr>
            <a:spLocks noChangeArrowheads="1"/>
          </p:cNvSpPr>
          <p:nvPr/>
        </p:nvSpPr>
        <p:spPr bwMode="auto">
          <a:xfrm>
            <a:off x="4983480" y="1988820"/>
            <a:ext cx="137160" cy="342900"/>
          </a:xfrm>
          <a:prstGeom prst="rect">
            <a:avLst/>
          </a:prstGeom>
          <a:pattFill prst="narVert">
            <a:fgClr>
              <a:srgbClr val="0000FF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17478" name="Text Box 4"/>
          <p:cNvSpPr txBox="1">
            <a:spLocks/>
          </p:cNvSpPr>
          <p:nvPr/>
        </p:nvSpPr>
        <p:spPr bwMode="auto">
          <a:xfrm>
            <a:off x="1303020" y="1645920"/>
            <a:ext cx="1660208" cy="33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algn="l" eaLnBrk="1" hangingPunct="1"/>
            <a:endParaRPr lang="en-US" sz="1600"/>
          </a:p>
        </p:txBody>
      </p:sp>
      <p:cxnSp>
        <p:nvCxnSpPr>
          <p:cNvPr id="17479" name="Straight Connector 2"/>
          <p:cNvCxnSpPr>
            <a:cxnSpLocks noChangeShapeType="1"/>
          </p:cNvCxnSpPr>
          <p:nvPr/>
        </p:nvCxnSpPr>
        <p:spPr bwMode="auto">
          <a:xfrm>
            <a:off x="937260" y="685800"/>
            <a:ext cx="411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80" name="Straight Connector 13"/>
          <p:cNvCxnSpPr>
            <a:cxnSpLocks noChangeShapeType="1"/>
          </p:cNvCxnSpPr>
          <p:nvPr/>
        </p:nvCxnSpPr>
        <p:spPr bwMode="auto">
          <a:xfrm>
            <a:off x="937260" y="5417820"/>
            <a:ext cx="198882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81" name="Straight Connector 15"/>
          <p:cNvCxnSpPr>
            <a:cxnSpLocks noChangeShapeType="1"/>
          </p:cNvCxnSpPr>
          <p:nvPr/>
        </p:nvCxnSpPr>
        <p:spPr bwMode="auto">
          <a:xfrm>
            <a:off x="3063240" y="5417820"/>
            <a:ext cx="198882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82" name="Straight Connector 16"/>
          <p:cNvCxnSpPr>
            <a:cxnSpLocks noChangeShapeType="1"/>
          </p:cNvCxnSpPr>
          <p:nvPr/>
        </p:nvCxnSpPr>
        <p:spPr bwMode="auto">
          <a:xfrm>
            <a:off x="2926080" y="5212080"/>
            <a:ext cx="0" cy="4800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83" name="Straight Connector 19"/>
          <p:cNvCxnSpPr>
            <a:cxnSpLocks noChangeShapeType="1"/>
          </p:cNvCxnSpPr>
          <p:nvPr/>
        </p:nvCxnSpPr>
        <p:spPr bwMode="auto">
          <a:xfrm>
            <a:off x="3063240" y="5349240"/>
            <a:ext cx="0" cy="20574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84" name="Straight Connector 21"/>
          <p:cNvCxnSpPr>
            <a:cxnSpLocks noChangeShapeType="1"/>
          </p:cNvCxnSpPr>
          <p:nvPr/>
        </p:nvCxnSpPr>
        <p:spPr bwMode="auto">
          <a:xfrm>
            <a:off x="937260" y="685800"/>
            <a:ext cx="0" cy="47320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85" name="Straight Connector 23"/>
          <p:cNvCxnSpPr>
            <a:cxnSpLocks noChangeShapeType="1"/>
          </p:cNvCxnSpPr>
          <p:nvPr/>
        </p:nvCxnSpPr>
        <p:spPr bwMode="auto">
          <a:xfrm>
            <a:off x="937260" y="685800"/>
            <a:ext cx="0" cy="47320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86" name="Straight Connector 24"/>
          <p:cNvCxnSpPr>
            <a:cxnSpLocks noChangeShapeType="1"/>
          </p:cNvCxnSpPr>
          <p:nvPr/>
        </p:nvCxnSpPr>
        <p:spPr bwMode="auto">
          <a:xfrm>
            <a:off x="937260" y="685800"/>
            <a:ext cx="0" cy="47320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87" name="Straight Connector 25"/>
          <p:cNvCxnSpPr>
            <a:cxnSpLocks noChangeShapeType="1"/>
          </p:cNvCxnSpPr>
          <p:nvPr/>
        </p:nvCxnSpPr>
        <p:spPr bwMode="auto">
          <a:xfrm>
            <a:off x="5052060" y="685800"/>
            <a:ext cx="0" cy="109728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88" name="Straight Connector 28"/>
          <p:cNvCxnSpPr>
            <a:cxnSpLocks noChangeShapeType="1"/>
            <a:stCxn id="17476" idx="2"/>
          </p:cNvCxnSpPr>
          <p:nvPr/>
        </p:nvCxnSpPr>
        <p:spPr bwMode="auto">
          <a:xfrm>
            <a:off x="5052060" y="4251960"/>
            <a:ext cx="0" cy="11658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489" name="Rectangle 31"/>
          <p:cNvSpPr>
            <a:spLocks noChangeArrowheads="1"/>
          </p:cNvSpPr>
          <p:nvPr/>
        </p:nvSpPr>
        <p:spPr bwMode="auto">
          <a:xfrm>
            <a:off x="4983480" y="1783080"/>
            <a:ext cx="137160" cy="342900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17490" name="Oval 11"/>
          <p:cNvSpPr>
            <a:spLocks noChangeArrowheads="1"/>
          </p:cNvSpPr>
          <p:nvPr/>
        </p:nvSpPr>
        <p:spPr bwMode="auto">
          <a:xfrm>
            <a:off x="4503420" y="2468880"/>
            <a:ext cx="1097280" cy="109728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19" name="Block Arc 18"/>
          <p:cNvSpPr/>
          <p:nvPr/>
        </p:nvSpPr>
        <p:spPr bwMode="auto">
          <a:xfrm>
            <a:off x="4366260" y="2331720"/>
            <a:ext cx="1371600" cy="1371600"/>
          </a:xfrm>
          <a:prstGeom prst="blockArc">
            <a:avLst>
              <a:gd name="adj1" fmla="val 9142847"/>
              <a:gd name="adj2" fmla="val 17809880"/>
              <a:gd name="adj3" fmla="val 9842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96" tIns="41148" rIns="82296" bIns="41148"/>
          <a:lstStyle/>
          <a:p>
            <a:pPr>
              <a:defRPr/>
            </a:pPr>
            <a:endParaRPr lang="en-US">
              <a:latin typeface="Gill Sans" pitchFamily="1" charset="0"/>
              <a:ea typeface="Gill Sans" pitchFamily="1" charset="0"/>
              <a:cs typeface="Gill Sans" pitchFamily="1" charset="0"/>
              <a:sym typeface="Gill Sans" pitchFamily="1" charset="0"/>
            </a:endParaRPr>
          </a:p>
        </p:txBody>
      </p:sp>
      <p:sp>
        <p:nvSpPr>
          <p:cNvPr id="38" name="Block Arc 37"/>
          <p:cNvSpPr/>
          <p:nvPr/>
        </p:nvSpPr>
        <p:spPr bwMode="auto">
          <a:xfrm flipH="1" flipV="1">
            <a:off x="4366260" y="2331720"/>
            <a:ext cx="1371600" cy="1371600"/>
          </a:xfrm>
          <a:prstGeom prst="blockArc">
            <a:avLst>
              <a:gd name="adj1" fmla="val 9125710"/>
              <a:gd name="adj2" fmla="val 17833894"/>
              <a:gd name="adj3" fmla="val 9934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96" tIns="41148" rIns="82296" bIns="41148"/>
          <a:lstStyle/>
          <a:p>
            <a:pPr>
              <a:defRPr/>
            </a:pPr>
            <a:endParaRPr lang="en-US">
              <a:latin typeface="Gill Sans" pitchFamily="1" charset="0"/>
              <a:ea typeface="Gill Sans" pitchFamily="1" charset="0"/>
              <a:cs typeface="Gill Sans" pitchFamily="1" charset="0"/>
              <a:sym typeface="Gill Sans" pitchFamily="1" charset="0"/>
            </a:endParaRPr>
          </a:p>
        </p:txBody>
      </p:sp>
      <p:cxnSp>
        <p:nvCxnSpPr>
          <p:cNvPr id="17493" name="Straight Connector 136210"/>
          <p:cNvCxnSpPr>
            <a:cxnSpLocks noChangeShapeType="1"/>
          </p:cNvCxnSpPr>
          <p:nvPr/>
        </p:nvCxnSpPr>
        <p:spPr bwMode="auto">
          <a:xfrm>
            <a:off x="2994660" y="2057400"/>
            <a:ext cx="1165860" cy="1714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94" name="Straight Connector 136212"/>
          <p:cNvCxnSpPr>
            <a:cxnSpLocks noChangeShapeType="1"/>
          </p:cNvCxnSpPr>
          <p:nvPr/>
        </p:nvCxnSpPr>
        <p:spPr bwMode="auto">
          <a:xfrm flipH="1" flipV="1">
            <a:off x="4160520" y="3771900"/>
            <a:ext cx="1783080" cy="130302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7495" name="Group 224"/>
          <p:cNvGrpSpPr>
            <a:grpSpLocks/>
          </p:cNvGrpSpPr>
          <p:nvPr/>
        </p:nvGrpSpPr>
        <p:grpSpPr bwMode="auto">
          <a:xfrm>
            <a:off x="5737860" y="3497580"/>
            <a:ext cx="137160" cy="137160"/>
            <a:chOff x="6146800" y="4191000"/>
            <a:chExt cx="152400" cy="152400"/>
          </a:xfrm>
        </p:grpSpPr>
        <p:cxnSp>
          <p:nvCxnSpPr>
            <p:cNvPr id="17540" name="Straight Connector 136220"/>
            <p:cNvCxnSpPr>
              <a:cxnSpLocks noChangeShapeType="1"/>
            </p:cNvCxnSpPr>
            <p:nvPr/>
          </p:nvCxnSpPr>
          <p:spPr bwMode="auto">
            <a:xfrm flipV="1">
              <a:off x="6146800" y="4191000"/>
              <a:ext cx="762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541" name="Straight Connector 226"/>
            <p:cNvCxnSpPr>
              <a:cxnSpLocks noChangeShapeType="1"/>
            </p:cNvCxnSpPr>
            <p:nvPr/>
          </p:nvCxnSpPr>
          <p:spPr bwMode="auto">
            <a:xfrm>
              <a:off x="6146800" y="4343400"/>
              <a:ext cx="152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7496" name="Group 229"/>
          <p:cNvGrpSpPr>
            <a:grpSpLocks/>
          </p:cNvGrpSpPr>
          <p:nvPr/>
        </p:nvGrpSpPr>
        <p:grpSpPr bwMode="auto">
          <a:xfrm>
            <a:off x="5943600" y="3840480"/>
            <a:ext cx="137160" cy="137160"/>
            <a:chOff x="6146800" y="4191000"/>
            <a:chExt cx="152400" cy="152400"/>
          </a:xfrm>
        </p:grpSpPr>
        <p:cxnSp>
          <p:nvCxnSpPr>
            <p:cNvPr id="17538" name="Straight Connector 230"/>
            <p:cNvCxnSpPr>
              <a:cxnSpLocks noChangeShapeType="1"/>
            </p:cNvCxnSpPr>
            <p:nvPr/>
          </p:nvCxnSpPr>
          <p:spPr bwMode="auto">
            <a:xfrm flipV="1">
              <a:off x="6146800" y="4191000"/>
              <a:ext cx="762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539" name="Straight Connector 231"/>
            <p:cNvCxnSpPr>
              <a:cxnSpLocks noChangeShapeType="1"/>
            </p:cNvCxnSpPr>
            <p:nvPr/>
          </p:nvCxnSpPr>
          <p:spPr bwMode="auto">
            <a:xfrm>
              <a:off x="6146800" y="4343400"/>
              <a:ext cx="152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7497" name="Group 232"/>
          <p:cNvGrpSpPr>
            <a:grpSpLocks/>
          </p:cNvGrpSpPr>
          <p:nvPr/>
        </p:nvGrpSpPr>
        <p:grpSpPr bwMode="auto">
          <a:xfrm>
            <a:off x="6247924" y="3968090"/>
            <a:ext cx="137160" cy="137160"/>
            <a:chOff x="6146800" y="4191000"/>
            <a:chExt cx="152400" cy="152400"/>
          </a:xfrm>
        </p:grpSpPr>
        <p:cxnSp>
          <p:nvCxnSpPr>
            <p:cNvPr id="17536" name="Straight Connector 233"/>
            <p:cNvCxnSpPr>
              <a:cxnSpLocks noChangeShapeType="1"/>
            </p:cNvCxnSpPr>
            <p:nvPr/>
          </p:nvCxnSpPr>
          <p:spPr bwMode="auto">
            <a:xfrm flipV="1">
              <a:off x="6146800" y="4191000"/>
              <a:ext cx="762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537" name="Straight Connector 234"/>
            <p:cNvCxnSpPr>
              <a:cxnSpLocks noChangeShapeType="1"/>
            </p:cNvCxnSpPr>
            <p:nvPr/>
          </p:nvCxnSpPr>
          <p:spPr bwMode="auto">
            <a:xfrm>
              <a:off x="6146800" y="4343400"/>
              <a:ext cx="152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7498" name="Group 225"/>
          <p:cNvGrpSpPr>
            <a:grpSpLocks/>
          </p:cNvGrpSpPr>
          <p:nvPr/>
        </p:nvGrpSpPr>
        <p:grpSpPr bwMode="auto">
          <a:xfrm>
            <a:off x="3749040" y="1577340"/>
            <a:ext cx="548640" cy="822960"/>
            <a:chOff x="6527800" y="4038600"/>
            <a:chExt cx="609600" cy="914400"/>
          </a:xfrm>
        </p:grpSpPr>
        <p:grpSp>
          <p:nvGrpSpPr>
            <p:cNvPr id="17527" name="Group 235"/>
            <p:cNvGrpSpPr>
              <a:grpSpLocks/>
            </p:cNvGrpSpPr>
            <p:nvPr/>
          </p:nvGrpSpPr>
          <p:grpSpPr bwMode="auto">
            <a:xfrm>
              <a:off x="6527800" y="4038600"/>
              <a:ext cx="152400" cy="152400"/>
              <a:chOff x="6146800" y="4191000"/>
              <a:chExt cx="152400" cy="152400"/>
            </a:xfrm>
          </p:grpSpPr>
          <p:cxnSp>
            <p:nvCxnSpPr>
              <p:cNvPr id="17534" name="Straight Connector 236"/>
              <p:cNvCxnSpPr>
                <a:cxnSpLocks noChangeShapeType="1"/>
              </p:cNvCxnSpPr>
              <p:nvPr/>
            </p:nvCxnSpPr>
            <p:spPr bwMode="auto">
              <a:xfrm flipV="1">
                <a:off x="6146800" y="4191000"/>
                <a:ext cx="76200" cy="152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535" name="Straight Connector 237"/>
              <p:cNvCxnSpPr>
                <a:cxnSpLocks noChangeShapeType="1"/>
              </p:cNvCxnSpPr>
              <p:nvPr/>
            </p:nvCxnSpPr>
            <p:spPr bwMode="auto">
              <a:xfrm>
                <a:off x="6146800" y="4343400"/>
                <a:ext cx="152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7528" name="Group 238"/>
            <p:cNvGrpSpPr>
              <a:grpSpLocks/>
            </p:cNvGrpSpPr>
            <p:nvPr/>
          </p:nvGrpSpPr>
          <p:grpSpPr bwMode="auto">
            <a:xfrm>
              <a:off x="6756400" y="4419600"/>
              <a:ext cx="152400" cy="152400"/>
              <a:chOff x="6146800" y="4191000"/>
              <a:chExt cx="152400" cy="152400"/>
            </a:xfrm>
          </p:grpSpPr>
          <p:cxnSp>
            <p:nvCxnSpPr>
              <p:cNvPr id="17532" name="Straight Connector 239"/>
              <p:cNvCxnSpPr>
                <a:cxnSpLocks noChangeShapeType="1"/>
              </p:cNvCxnSpPr>
              <p:nvPr/>
            </p:nvCxnSpPr>
            <p:spPr bwMode="auto">
              <a:xfrm flipV="1">
                <a:off x="6146800" y="4191000"/>
                <a:ext cx="76200" cy="152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533" name="Straight Connector 240"/>
              <p:cNvCxnSpPr>
                <a:cxnSpLocks noChangeShapeType="1"/>
              </p:cNvCxnSpPr>
              <p:nvPr/>
            </p:nvCxnSpPr>
            <p:spPr bwMode="auto">
              <a:xfrm>
                <a:off x="6146800" y="4343400"/>
                <a:ext cx="152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7529" name="Group 241"/>
            <p:cNvGrpSpPr>
              <a:grpSpLocks/>
            </p:cNvGrpSpPr>
            <p:nvPr/>
          </p:nvGrpSpPr>
          <p:grpSpPr bwMode="auto">
            <a:xfrm>
              <a:off x="6985000" y="4800600"/>
              <a:ext cx="152400" cy="152400"/>
              <a:chOff x="6146800" y="4191000"/>
              <a:chExt cx="152400" cy="152400"/>
            </a:xfrm>
          </p:grpSpPr>
          <p:cxnSp>
            <p:nvCxnSpPr>
              <p:cNvPr id="17530" name="Straight Connector 242"/>
              <p:cNvCxnSpPr>
                <a:cxnSpLocks noChangeShapeType="1"/>
              </p:cNvCxnSpPr>
              <p:nvPr/>
            </p:nvCxnSpPr>
            <p:spPr bwMode="auto">
              <a:xfrm flipV="1">
                <a:off x="6146800" y="4191000"/>
                <a:ext cx="76200" cy="152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531" name="Straight Connector 243"/>
              <p:cNvCxnSpPr>
                <a:cxnSpLocks noChangeShapeType="1"/>
              </p:cNvCxnSpPr>
              <p:nvPr/>
            </p:nvCxnSpPr>
            <p:spPr bwMode="auto">
              <a:xfrm>
                <a:off x="6146800" y="4343400"/>
                <a:ext cx="152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</p:grpSp>
      <p:cxnSp>
        <p:nvCxnSpPr>
          <p:cNvPr id="17499" name="Straight Connector 228"/>
          <p:cNvCxnSpPr>
            <a:cxnSpLocks noChangeShapeType="1"/>
          </p:cNvCxnSpPr>
          <p:nvPr/>
        </p:nvCxnSpPr>
        <p:spPr bwMode="auto">
          <a:xfrm flipV="1">
            <a:off x="3611880" y="2811780"/>
            <a:ext cx="0" cy="13716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500" name="Straight Connector 247"/>
          <p:cNvCxnSpPr>
            <a:cxnSpLocks noChangeShapeType="1"/>
          </p:cNvCxnSpPr>
          <p:nvPr/>
        </p:nvCxnSpPr>
        <p:spPr bwMode="auto">
          <a:xfrm flipH="1" flipV="1">
            <a:off x="3474720" y="2880360"/>
            <a:ext cx="137160" cy="6858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7501" name="Group 249"/>
          <p:cNvGrpSpPr>
            <a:grpSpLocks/>
          </p:cNvGrpSpPr>
          <p:nvPr/>
        </p:nvGrpSpPr>
        <p:grpSpPr bwMode="auto">
          <a:xfrm rot="-865246">
            <a:off x="5409248" y="4677728"/>
            <a:ext cx="137160" cy="137160"/>
            <a:chOff x="4089400" y="3352800"/>
            <a:chExt cx="152400" cy="152400"/>
          </a:xfrm>
        </p:grpSpPr>
        <p:cxnSp>
          <p:nvCxnSpPr>
            <p:cNvPr id="17525" name="Straight Connector 252"/>
            <p:cNvCxnSpPr>
              <a:cxnSpLocks noChangeShapeType="1"/>
            </p:cNvCxnSpPr>
            <p:nvPr/>
          </p:nvCxnSpPr>
          <p:spPr bwMode="auto">
            <a:xfrm flipV="1">
              <a:off x="4241800" y="3352800"/>
              <a:ext cx="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526" name="Straight Connector 253"/>
            <p:cNvCxnSpPr>
              <a:cxnSpLocks noChangeShapeType="1"/>
            </p:cNvCxnSpPr>
            <p:nvPr/>
          </p:nvCxnSpPr>
          <p:spPr bwMode="auto">
            <a:xfrm flipH="1" flipV="1">
              <a:off x="4089400" y="3429000"/>
              <a:ext cx="152400" cy="76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7502" name="Rectangle 250"/>
          <p:cNvSpPr>
            <a:spLocks noChangeArrowheads="1"/>
          </p:cNvSpPr>
          <p:nvPr/>
        </p:nvSpPr>
        <p:spPr bwMode="auto">
          <a:xfrm>
            <a:off x="1005840" y="2674620"/>
            <a:ext cx="754380" cy="41148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17503" name="Rectangle 257"/>
          <p:cNvSpPr>
            <a:spLocks noChangeArrowheads="1"/>
          </p:cNvSpPr>
          <p:nvPr/>
        </p:nvSpPr>
        <p:spPr bwMode="auto">
          <a:xfrm>
            <a:off x="8206740" y="2674620"/>
            <a:ext cx="754380" cy="411480"/>
          </a:xfrm>
          <a:prstGeom prst="rect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graphicFrame>
        <p:nvGraphicFramePr>
          <p:cNvPr id="17504" name="Object 251"/>
          <p:cNvGraphicFramePr>
            <a:graphicFrameLocks noChangeAspect="1"/>
          </p:cNvGraphicFramePr>
          <p:nvPr/>
        </p:nvGraphicFramePr>
        <p:xfrm>
          <a:off x="3028950" y="5577840"/>
          <a:ext cx="34290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796" name="Equation" r:id="rId4" imgW="190500" imgH="203200" progId="Equation.DSMT4">
                  <p:embed/>
                </p:oleObj>
              </mc:Choice>
              <mc:Fallback>
                <p:oleObj name="Equation" r:id="rId4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5577840"/>
                        <a:ext cx="342900" cy="365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05" name="Object 259"/>
          <p:cNvGraphicFramePr>
            <a:graphicFrameLocks noChangeAspect="1"/>
          </p:cNvGraphicFramePr>
          <p:nvPr/>
        </p:nvGraphicFramePr>
        <p:xfrm>
          <a:off x="537210" y="4069080"/>
          <a:ext cx="25146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797" name="Equation" r:id="rId6" imgW="139700" imgH="203200" progId="Equation.DSMT4">
                  <p:embed/>
                </p:oleObj>
              </mc:Choice>
              <mc:Fallback>
                <p:oleObj name="Equation" r:id="rId6" imgW="139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" y="4069080"/>
                        <a:ext cx="251460" cy="365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506" name="Group 34"/>
          <p:cNvGrpSpPr>
            <a:grpSpLocks/>
          </p:cNvGrpSpPr>
          <p:nvPr/>
        </p:nvGrpSpPr>
        <p:grpSpPr bwMode="auto">
          <a:xfrm>
            <a:off x="868680" y="4183380"/>
            <a:ext cx="137160" cy="205740"/>
            <a:chOff x="965200" y="4648200"/>
            <a:chExt cx="152400" cy="228600"/>
          </a:xfrm>
        </p:grpSpPr>
        <p:cxnSp>
          <p:nvCxnSpPr>
            <p:cNvPr id="17523" name="Straight Connector 32"/>
            <p:cNvCxnSpPr>
              <a:cxnSpLocks noChangeShapeType="1"/>
            </p:cNvCxnSpPr>
            <p:nvPr/>
          </p:nvCxnSpPr>
          <p:spPr bwMode="auto">
            <a:xfrm flipH="1">
              <a:off x="965200" y="46482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524" name="Straight Connector 262"/>
            <p:cNvCxnSpPr>
              <a:cxnSpLocks noChangeShapeType="1"/>
            </p:cNvCxnSpPr>
            <p:nvPr/>
          </p:nvCxnSpPr>
          <p:spPr bwMode="auto">
            <a:xfrm>
              <a:off x="1041400" y="46482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17507" name="Object 271"/>
          <p:cNvGraphicFramePr>
            <a:graphicFrameLocks noChangeAspect="1"/>
          </p:cNvGraphicFramePr>
          <p:nvPr/>
        </p:nvGraphicFramePr>
        <p:xfrm>
          <a:off x="1417320" y="2743200"/>
          <a:ext cx="29718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798" name="Equation" r:id="rId8" imgW="165100" imgH="152400" progId="Equation.DSMT4">
                  <p:embed/>
                </p:oleObj>
              </mc:Choice>
              <mc:Fallback>
                <p:oleObj name="Equation" r:id="rId8" imgW="165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320" y="2743200"/>
                        <a:ext cx="297180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08" name="Object 272"/>
          <p:cNvGraphicFramePr>
            <a:graphicFrameLocks noChangeAspect="1"/>
          </p:cNvGraphicFramePr>
          <p:nvPr/>
        </p:nvGraphicFramePr>
        <p:xfrm>
          <a:off x="8241030" y="2743200"/>
          <a:ext cx="22860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799" name="Equation" r:id="rId10" imgW="127000" imgH="152400" progId="Equation.DSMT4">
                  <p:embed/>
                </p:oleObj>
              </mc:Choice>
              <mc:Fallback>
                <p:oleObj name="Equation" r:id="rId10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1030" y="2743200"/>
                        <a:ext cx="228600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509" name="Group 278"/>
          <p:cNvGrpSpPr>
            <a:grpSpLocks/>
          </p:cNvGrpSpPr>
          <p:nvPr/>
        </p:nvGrpSpPr>
        <p:grpSpPr bwMode="auto">
          <a:xfrm rot="16200000" flipV="1">
            <a:off x="2823210" y="582930"/>
            <a:ext cx="137160" cy="205740"/>
            <a:chOff x="965200" y="4648200"/>
            <a:chExt cx="152400" cy="228600"/>
          </a:xfrm>
        </p:grpSpPr>
        <p:cxnSp>
          <p:nvCxnSpPr>
            <p:cNvPr id="17521" name="Straight Connector 279"/>
            <p:cNvCxnSpPr>
              <a:cxnSpLocks noChangeShapeType="1"/>
            </p:cNvCxnSpPr>
            <p:nvPr/>
          </p:nvCxnSpPr>
          <p:spPr bwMode="auto">
            <a:xfrm flipH="1">
              <a:off x="965200" y="46482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522" name="Straight Connector 280"/>
            <p:cNvCxnSpPr>
              <a:cxnSpLocks noChangeShapeType="1"/>
            </p:cNvCxnSpPr>
            <p:nvPr/>
          </p:nvCxnSpPr>
          <p:spPr bwMode="auto">
            <a:xfrm>
              <a:off x="1041400" y="46482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17510" name="Object 281"/>
          <p:cNvGraphicFramePr>
            <a:graphicFrameLocks noChangeAspect="1"/>
          </p:cNvGraphicFramePr>
          <p:nvPr/>
        </p:nvGraphicFramePr>
        <p:xfrm>
          <a:off x="2583180" y="251460"/>
          <a:ext cx="25146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800" name="Equation" r:id="rId12" imgW="139700" imgH="203200" progId="Equation.DSMT4">
                  <p:embed/>
                </p:oleObj>
              </mc:Choice>
              <mc:Fallback>
                <p:oleObj name="Equation" r:id="rId12" imgW="139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3180" y="251460"/>
                        <a:ext cx="251460" cy="365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511" name="Group 11"/>
          <p:cNvGrpSpPr>
            <a:grpSpLocks/>
          </p:cNvGrpSpPr>
          <p:nvPr/>
        </p:nvGrpSpPr>
        <p:grpSpPr bwMode="auto">
          <a:xfrm>
            <a:off x="4640580" y="2606040"/>
            <a:ext cx="754380" cy="822960"/>
            <a:chOff x="5156200" y="2895600"/>
            <a:chExt cx="838200" cy="914400"/>
          </a:xfrm>
        </p:grpSpPr>
        <p:sp>
          <p:nvSpPr>
            <p:cNvPr id="7" name="Arc 6"/>
            <p:cNvSpPr/>
            <p:nvPr/>
          </p:nvSpPr>
          <p:spPr bwMode="auto">
            <a:xfrm>
              <a:off x="5156200" y="2971800"/>
              <a:ext cx="838200" cy="838200"/>
            </a:xfrm>
            <a:prstGeom prst="arc">
              <a:avLst>
                <a:gd name="adj1" fmla="val 16200000"/>
                <a:gd name="adj2" fmla="val 2471156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ill Sans" pitchFamily="1" charset="0"/>
                <a:ea typeface="Gill Sans" pitchFamily="1" charset="0"/>
                <a:cs typeface="Gill Sans" pitchFamily="1" charset="0"/>
                <a:sym typeface="Gill Sans" pitchFamily="1" charset="0"/>
              </a:endParaRPr>
            </a:p>
          </p:txBody>
        </p:sp>
        <p:cxnSp>
          <p:nvCxnSpPr>
            <p:cNvPr id="17519" name="Straight Connector 8"/>
            <p:cNvCxnSpPr>
              <a:cxnSpLocks noChangeShapeType="1"/>
              <a:stCxn id="7" idx="0"/>
            </p:cNvCxnSpPr>
            <p:nvPr/>
          </p:nvCxnSpPr>
          <p:spPr bwMode="auto">
            <a:xfrm flipV="1">
              <a:off x="5575300" y="2895600"/>
              <a:ext cx="266700" cy="76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520" name="Straight Connector 145"/>
            <p:cNvCxnSpPr>
              <a:cxnSpLocks noChangeShapeType="1"/>
            </p:cNvCxnSpPr>
            <p:nvPr/>
          </p:nvCxnSpPr>
          <p:spPr bwMode="auto">
            <a:xfrm>
              <a:off x="5575300" y="2971800"/>
              <a:ext cx="190500" cy="152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17512" name="Object 2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89268"/>
              </p:ext>
            </p:extLst>
          </p:nvPr>
        </p:nvGraphicFramePr>
        <p:xfrm>
          <a:off x="6389074" y="4440233"/>
          <a:ext cx="29718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801" name="Equation" r:id="rId13" imgW="165100" imgH="152400" progId="Equation.DSMT4">
                  <p:embed/>
                </p:oleObj>
              </mc:Choice>
              <mc:Fallback>
                <p:oleObj name="Equation" r:id="rId13" imgW="165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074" y="4440233"/>
                        <a:ext cx="297180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3" name="Object 2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515313"/>
              </p:ext>
            </p:extLst>
          </p:nvPr>
        </p:nvGraphicFramePr>
        <p:xfrm>
          <a:off x="3434419" y="1354778"/>
          <a:ext cx="22860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802" name="Equation" r:id="rId15" imgW="127000" imgH="152400" progId="Equation.DSMT4">
                  <p:embed/>
                </p:oleObj>
              </mc:Choice>
              <mc:Fallback>
                <p:oleObj name="Equation" r:id="rId15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4419" y="1354778"/>
                        <a:ext cx="228600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4" name="Freeform 2"/>
          <p:cNvSpPr>
            <a:spLocks/>
          </p:cNvSpPr>
          <p:nvPr/>
        </p:nvSpPr>
        <p:spPr bwMode="auto">
          <a:xfrm rot="-7412188">
            <a:off x="5424964" y="3437573"/>
            <a:ext cx="562928" cy="702945"/>
          </a:xfrm>
          <a:custGeom>
            <a:avLst/>
            <a:gdLst>
              <a:gd name="T0" fmla="*/ 54754 w 1933226"/>
              <a:gd name="T1" fmla="*/ 81787 h 2414746"/>
              <a:gd name="T2" fmla="*/ 60349 w 1933226"/>
              <a:gd name="T3" fmla="*/ 68882 h 2414746"/>
              <a:gd name="T4" fmla="*/ 62932 w 1933226"/>
              <a:gd name="T5" fmla="*/ 61570 h 2414746"/>
              <a:gd name="T6" fmla="*/ 62501 w 1933226"/>
              <a:gd name="T7" fmla="*/ 47375 h 2414746"/>
              <a:gd name="T8" fmla="*/ 65514 w 1933226"/>
              <a:gd name="T9" fmla="*/ 27588 h 2414746"/>
              <a:gd name="T10" fmla="*/ 65514 w 1933226"/>
              <a:gd name="T11" fmla="*/ 18986 h 2414746"/>
              <a:gd name="T12" fmla="*/ 62501 w 1933226"/>
              <a:gd name="T13" fmla="*/ 15114 h 2414746"/>
              <a:gd name="T14" fmla="*/ 59058 w 1933226"/>
              <a:gd name="T15" fmla="*/ 19846 h 2414746"/>
              <a:gd name="T16" fmla="*/ 56045 w 1933226"/>
              <a:gd name="T17" fmla="*/ 30169 h 2414746"/>
              <a:gd name="T18" fmla="*/ 53033 w 1933226"/>
              <a:gd name="T19" fmla="*/ 40063 h 2414746"/>
              <a:gd name="T20" fmla="*/ 53894 w 1933226"/>
              <a:gd name="T21" fmla="*/ 26298 h 2414746"/>
              <a:gd name="T22" fmla="*/ 55185 w 1933226"/>
              <a:gd name="T23" fmla="*/ 16835 h 2414746"/>
              <a:gd name="T24" fmla="*/ 56476 w 1933226"/>
              <a:gd name="T25" fmla="*/ 7372 h 2414746"/>
              <a:gd name="T26" fmla="*/ 50881 w 1933226"/>
              <a:gd name="T27" fmla="*/ 3070 h 2414746"/>
              <a:gd name="T28" fmla="*/ 46147 w 1933226"/>
              <a:gd name="T29" fmla="*/ 8662 h 2414746"/>
              <a:gd name="T30" fmla="*/ 46147 w 1933226"/>
              <a:gd name="T31" fmla="*/ 16835 h 2414746"/>
              <a:gd name="T32" fmla="*/ 43134 w 1933226"/>
              <a:gd name="T33" fmla="*/ 33180 h 2414746"/>
              <a:gd name="T34" fmla="*/ 41412 w 1933226"/>
              <a:gd name="T35" fmla="*/ 37482 h 2414746"/>
              <a:gd name="T36" fmla="*/ 41412 w 1933226"/>
              <a:gd name="T37" fmla="*/ 27588 h 2414746"/>
              <a:gd name="T38" fmla="*/ 41412 w 1933226"/>
              <a:gd name="T39" fmla="*/ 12533 h 2414746"/>
              <a:gd name="T40" fmla="*/ 41412 w 1933226"/>
              <a:gd name="T41" fmla="*/ 2640 h 2414746"/>
              <a:gd name="T42" fmla="*/ 37969 w 1933226"/>
              <a:gd name="T43" fmla="*/ 59 h 2414746"/>
              <a:gd name="T44" fmla="*/ 33235 w 1933226"/>
              <a:gd name="T45" fmla="*/ 1350 h 2414746"/>
              <a:gd name="T46" fmla="*/ 33235 w 1933226"/>
              <a:gd name="T47" fmla="*/ 6942 h 2414746"/>
              <a:gd name="T48" fmla="*/ 33235 w 1933226"/>
              <a:gd name="T49" fmla="*/ 17695 h 2414746"/>
              <a:gd name="T50" fmla="*/ 33235 w 1933226"/>
              <a:gd name="T51" fmla="*/ 31030 h 2414746"/>
              <a:gd name="T52" fmla="*/ 31944 w 1933226"/>
              <a:gd name="T53" fmla="*/ 37482 h 2414746"/>
              <a:gd name="T54" fmla="*/ 29362 w 1933226"/>
              <a:gd name="T55" fmla="*/ 29309 h 2414746"/>
              <a:gd name="T56" fmla="*/ 28071 w 1933226"/>
              <a:gd name="T57" fmla="*/ 15975 h 2414746"/>
              <a:gd name="T58" fmla="*/ 27210 w 1933226"/>
              <a:gd name="T59" fmla="*/ 9092 h 2414746"/>
              <a:gd name="T60" fmla="*/ 23767 w 1933226"/>
              <a:gd name="T61" fmla="*/ 4360 h 2414746"/>
              <a:gd name="T62" fmla="*/ 20324 w 1933226"/>
              <a:gd name="T63" fmla="*/ 4360 h 2414746"/>
              <a:gd name="T64" fmla="*/ 17311 w 1933226"/>
              <a:gd name="T65" fmla="*/ 6511 h 2414746"/>
              <a:gd name="T66" fmla="*/ 17311 w 1933226"/>
              <a:gd name="T67" fmla="*/ 10813 h 2414746"/>
              <a:gd name="T68" fmla="*/ 19033 w 1933226"/>
              <a:gd name="T69" fmla="*/ 19416 h 2414746"/>
              <a:gd name="T70" fmla="*/ 19033 w 1933226"/>
              <a:gd name="T71" fmla="*/ 28879 h 2414746"/>
              <a:gd name="T72" fmla="*/ 22045 w 1933226"/>
              <a:gd name="T73" fmla="*/ 46945 h 2414746"/>
              <a:gd name="T74" fmla="*/ 10425 w 1933226"/>
              <a:gd name="T75" fmla="*/ 42643 h 2414746"/>
              <a:gd name="T76" fmla="*/ 957 w 1933226"/>
              <a:gd name="T77" fmla="*/ 45654 h 2414746"/>
              <a:gd name="T78" fmla="*/ 957 w 1933226"/>
              <a:gd name="T79" fmla="*/ 50816 h 2414746"/>
              <a:gd name="T80" fmla="*/ 6551 w 1933226"/>
              <a:gd name="T81" fmla="*/ 53397 h 2414746"/>
              <a:gd name="T82" fmla="*/ 14729 w 1933226"/>
              <a:gd name="T83" fmla="*/ 54257 h 2414746"/>
              <a:gd name="T84" fmla="*/ 20324 w 1933226"/>
              <a:gd name="T85" fmla="*/ 62000 h 2414746"/>
              <a:gd name="T86" fmla="*/ 23767 w 1933226"/>
              <a:gd name="T87" fmla="*/ 69743 h 2414746"/>
              <a:gd name="T88" fmla="*/ 27210 w 1933226"/>
              <a:gd name="T89" fmla="*/ 81356 h 241474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933226" h="2414746">
                <a:moveTo>
                  <a:pt x="1615726" y="2414746"/>
                </a:moveTo>
                <a:cubicBezTo>
                  <a:pt x="1678167" y="2273987"/>
                  <a:pt x="1740609" y="2133229"/>
                  <a:pt x="1780826" y="2033746"/>
                </a:cubicBezTo>
                <a:cubicBezTo>
                  <a:pt x="1821043" y="1934263"/>
                  <a:pt x="1846443" y="1923679"/>
                  <a:pt x="1857026" y="1817846"/>
                </a:cubicBezTo>
                <a:cubicBezTo>
                  <a:pt x="1867609" y="1712013"/>
                  <a:pt x="1831626" y="1565963"/>
                  <a:pt x="1844326" y="1398746"/>
                </a:cubicBezTo>
                <a:cubicBezTo>
                  <a:pt x="1857026" y="1231529"/>
                  <a:pt x="1918409" y="954246"/>
                  <a:pt x="1933226" y="814546"/>
                </a:cubicBezTo>
                <a:cubicBezTo>
                  <a:pt x="1948043" y="674846"/>
                  <a:pt x="1948043" y="621929"/>
                  <a:pt x="1933226" y="560546"/>
                </a:cubicBezTo>
                <a:cubicBezTo>
                  <a:pt x="1918409" y="499163"/>
                  <a:pt x="1876076" y="442013"/>
                  <a:pt x="1844326" y="446246"/>
                </a:cubicBezTo>
                <a:cubicBezTo>
                  <a:pt x="1812576" y="450479"/>
                  <a:pt x="1774476" y="511863"/>
                  <a:pt x="1742726" y="585946"/>
                </a:cubicBezTo>
                <a:cubicBezTo>
                  <a:pt x="1710976" y="660029"/>
                  <a:pt x="1683459" y="791263"/>
                  <a:pt x="1653826" y="890746"/>
                </a:cubicBezTo>
                <a:cubicBezTo>
                  <a:pt x="1624193" y="990229"/>
                  <a:pt x="1575509" y="1201896"/>
                  <a:pt x="1564926" y="1182846"/>
                </a:cubicBezTo>
                <a:cubicBezTo>
                  <a:pt x="1554343" y="1163796"/>
                  <a:pt x="1579743" y="890746"/>
                  <a:pt x="1590326" y="776446"/>
                </a:cubicBezTo>
                <a:cubicBezTo>
                  <a:pt x="1600909" y="662146"/>
                  <a:pt x="1628426" y="497046"/>
                  <a:pt x="1628426" y="497046"/>
                </a:cubicBezTo>
                <a:cubicBezTo>
                  <a:pt x="1641126" y="403913"/>
                  <a:pt x="1687693" y="285379"/>
                  <a:pt x="1666526" y="217646"/>
                </a:cubicBezTo>
                <a:cubicBezTo>
                  <a:pt x="1645359" y="149913"/>
                  <a:pt x="1552226" y="84296"/>
                  <a:pt x="1501426" y="90646"/>
                </a:cubicBezTo>
                <a:cubicBezTo>
                  <a:pt x="1450626" y="96996"/>
                  <a:pt x="1385009" y="188013"/>
                  <a:pt x="1361726" y="255746"/>
                </a:cubicBezTo>
                <a:cubicBezTo>
                  <a:pt x="1338443" y="323479"/>
                  <a:pt x="1376543" y="376396"/>
                  <a:pt x="1361726" y="497046"/>
                </a:cubicBezTo>
                <a:cubicBezTo>
                  <a:pt x="1346909" y="617696"/>
                  <a:pt x="1296109" y="878046"/>
                  <a:pt x="1272826" y="979646"/>
                </a:cubicBezTo>
                <a:cubicBezTo>
                  <a:pt x="1249543" y="1081246"/>
                  <a:pt x="1230493" y="1134163"/>
                  <a:pt x="1222026" y="1106646"/>
                </a:cubicBezTo>
                <a:cubicBezTo>
                  <a:pt x="1213559" y="1079129"/>
                  <a:pt x="1222026" y="814546"/>
                  <a:pt x="1222026" y="814546"/>
                </a:cubicBezTo>
                <a:lnTo>
                  <a:pt x="1222026" y="370046"/>
                </a:lnTo>
                <a:cubicBezTo>
                  <a:pt x="1222026" y="247279"/>
                  <a:pt x="1238959" y="139329"/>
                  <a:pt x="1222026" y="77946"/>
                </a:cubicBezTo>
                <a:cubicBezTo>
                  <a:pt x="1205093" y="16563"/>
                  <a:pt x="1160643" y="8096"/>
                  <a:pt x="1120426" y="1746"/>
                </a:cubicBezTo>
                <a:cubicBezTo>
                  <a:pt x="1080209" y="-4604"/>
                  <a:pt x="1004009" y="5979"/>
                  <a:pt x="980726" y="39846"/>
                </a:cubicBezTo>
                <a:cubicBezTo>
                  <a:pt x="957443" y="73713"/>
                  <a:pt x="980726" y="204946"/>
                  <a:pt x="980726" y="204946"/>
                </a:cubicBezTo>
                <a:lnTo>
                  <a:pt x="980726" y="522446"/>
                </a:lnTo>
                <a:cubicBezTo>
                  <a:pt x="980726" y="640979"/>
                  <a:pt x="987076" y="818779"/>
                  <a:pt x="980726" y="916146"/>
                </a:cubicBezTo>
                <a:cubicBezTo>
                  <a:pt x="974376" y="1013513"/>
                  <a:pt x="961676" y="1115113"/>
                  <a:pt x="942626" y="1106646"/>
                </a:cubicBezTo>
                <a:cubicBezTo>
                  <a:pt x="923576" y="1098179"/>
                  <a:pt x="885476" y="971179"/>
                  <a:pt x="866426" y="865346"/>
                </a:cubicBezTo>
                <a:cubicBezTo>
                  <a:pt x="847376" y="759513"/>
                  <a:pt x="838909" y="571129"/>
                  <a:pt x="828326" y="471646"/>
                </a:cubicBezTo>
                <a:cubicBezTo>
                  <a:pt x="817743" y="372163"/>
                  <a:pt x="824093" y="325596"/>
                  <a:pt x="802926" y="268446"/>
                </a:cubicBezTo>
                <a:cubicBezTo>
                  <a:pt x="781759" y="211296"/>
                  <a:pt x="735193" y="152029"/>
                  <a:pt x="701326" y="128746"/>
                </a:cubicBezTo>
                <a:cubicBezTo>
                  <a:pt x="667459" y="105463"/>
                  <a:pt x="631476" y="118163"/>
                  <a:pt x="599726" y="128746"/>
                </a:cubicBezTo>
                <a:cubicBezTo>
                  <a:pt x="567976" y="139329"/>
                  <a:pt x="525643" y="160496"/>
                  <a:pt x="510826" y="192246"/>
                </a:cubicBezTo>
                <a:cubicBezTo>
                  <a:pt x="496009" y="223996"/>
                  <a:pt x="502359" y="255746"/>
                  <a:pt x="510826" y="319246"/>
                </a:cubicBezTo>
                <a:cubicBezTo>
                  <a:pt x="519293" y="382746"/>
                  <a:pt x="553159" y="484346"/>
                  <a:pt x="561626" y="573246"/>
                </a:cubicBezTo>
                <a:cubicBezTo>
                  <a:pt x="570093" y="662146"/>
                  <a:pt x="546809" y="717179"/>
                  <a:pt x="561626" y="852646"/>
                </a:cubicBezTo>
                <a:cubicBezTo>
                  <a:pt x="576443" y="988113"/>
                  <a:pt x="692859" y="1318313"/>
                  <a:pt x="650526" y="1386046"/>
                </a:cubicBezTo>
                <a:cubicBezTo>
                  <a:pt x="608193" y="1453779"/>
                  <a:pt x="411343" y="1265396"/>
                  <a:pt x="307626" y="1259046"/>
                </a:cubicBezTo>
                <a:cubicBezTo>
                  <a:pt x="203909" y="1252696"/>
                  <a:pt x="74793" y="1307729"/>
                  <a:pt x="28226" y="1347946"/>
                </a:cubicBezTo>
                <a:cubicBezTo>
                  <a:pt x="-18341" y="1388163"/>
                  <a:pt x="709" y="1462246"/>
                  <a:pt x="28226" y="1500346"/>
                </a:cubicBezTo>
                <a:cubicBezTo>
                  <a:pt x="55743" y="1538446"/>
                  <a:pt x="125593" y="1559613"/>
                  <a:pt x="193326" y="1576546"/>
                </a:cubicBezTo>
                <a:cubicBezTo>
                  <a:pt x="261059" y="1593479"/>
                  <a:pt x="366893" y="1559613"/>
                  <a:pt x="434626" y="1601946"/>
                </a:cubicBezTo>
                <a:cubicBezTo>
                  <a:pt x="502359" y="1644279"/>
                  <a:pt x="555276" y="1754346"/>
                  <a:pt x="599726" y="1830546"/>
                </a:cubicBezTo>
                <a:cubicBezTo>
                  <a:pt x="644176" y="1906746"/>
                  <a:pt x="667459" y="1963896"/>
                  <a:pt x="701326" y="2059146"/>
                </a:cubicBezTo>
                <a:cubicBezTo>
                  <a:pt x="735193" y="2154396"/>
                  <a:pt x="802926" y="2402046"/>
                  <a:pt x="802926" y="2402046"/>
                </a:cubicBezTo>
              </a:path>
            </a:pathLst>
          </a:custGeom>
          <a:solidFill>
            <a:schemeClr val="tx1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cxnSp>
        <p:nvCxnSpPr>
          <p:cNvPr id="17515" name="Straight Arrow Connector 5"/>
          <p:cNvCxnSpPr>
            <a:cxnSpLocks noChangeShapeType="1"/>
          </p:cNvCxnSpPr>
          <p:nvPr/>
        </p:nvCxnSpPr>
        <p:spPr bwMode="auto">
          <a:xfrm>
            <a:off x="5943600" y="4046220"/>
            <a:ext cx="274320" cy="274320"/>
          </a:xfrm>
          <a:prstGeom prst="straightConnector1">
            <a:avLst/>
          </a:prstGeom>
          <a:noFill/>
          <a:ln w="762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17517" name="Object 271"/>
          <p:cNvGraphicFramePr>
            <a:graphicFrameLocks noChangeAspect="1"/>
          </p:cNvGraphicFramePr>
          <p:nvPr/>
        </p:nvGraphicFramePr>
        <p:xfrm>
          <a:off x="4983480" y="2948940"/>
          <a:ext cx="185738" cy="205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803" name="Equation" r:id="rId17" imgW="114300" imgH="127000" progId="Equation.DSMT4">
                  <p:embed/>
                </p:oleObj>
              </mc:Choice>
              <mc:Fallback>
                <p:oleObj name="Equation" r:id="rId17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3480" y="2948940"/>
                        <a:ext cx="185738" cy="205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540679" y="434241"/>
            <a:ext cx="336042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Follow the current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from the battery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through the brushes to the coil</a:t>
            </a:r>
            <a:r>
              <a:rPr lang="en-US" sz="2000" dirty="0">
                <a:latin typeface="Times New Roman"/>
                <a:cs typeface="Times New Roman"/>
              </a:rPr>
              <a:t>, then determine the </a:t>
            </a:r>
            <a:r>
              <a:rPr lang="en-US" sz="2000" i="1" dirty="0">
                <a:latin typeface="Times New Roman"/>
                <a:cs typeface="Times New Roman"/>
              </a:rPr>
              <a:t>B-</a:t>
            </a:r>
            <a:r>
              <a:rPr lang="en-US" sz="2000" i="1" dirty="0" err="1">
                <a:latin typeface="Times New Roman"/>
                <a:cs typeface="Times New Roman"/>
              </a:rPr>
              <a:t>fld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due to the coil’s current (see below). </a:t>
            </a:r>
          </a:p>
        </p:txBody>
      </p:sp>
      <p:cxnSp>
        <p:nvCxnSpPr>
          <p:cNvPr id="17475" name="Straight Connector 211"/>
          <p:cNvCxnSpPr>
            <a:cxnSpLocks noChangeShapeType="1"/>
          </p:cNvCxnSpPr>
          <p:nvPr/>
        </p:nvCxnSpPr>
        <p:spPr bwMode="auto">
          <a:xfrm rot="-2603283">
            <a:off x="4256247" y="2653189"/>
            <a:ext cx="411480" cy="9429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42" name="Straight Connector 142"/>
          <p:cNvCxnSpPr>
            <a:cxnSpLocks noChangeShapeType="1"/>
          </p:cNvCxnSpPr>
          <p:nvPr/>
        </p:nvCxnSpPr>
        <p:spPr bwMode="auto">
          <a:xfrm rot="-2603283" flipH="1" flipV="1">
            <a:off x="5436394" y="3321844"/>
            <a:ext cx="411480" cy="9429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65" name="Straight Connector 201"/>
          <p:cNvCxnSpPr>
            <a:cxnSpLocks noChangeShapeType="1"/>
          </p:cNvCxnSpPr>
          <p:nvPr/>
        </p:nvCxnSpPr>
        <p:spPr bwMode="auto">
          <a:xfrm flipV="1">
            <a:off x="2994660" y="1410177"/>
            <a:ext cx="1002983" cy="64722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36" name="Group 232"/>
          <p:cNvGrpSpPr>
            <a:grpSpLocks/>
          </p:cNvGrpSpPr>
          <p:nvPr/>
        </p:nvGrpSpPr>
        <p:grpSpPr bwMode="auto">
          <a:xfrm>
            <a:off x="6385084" y="4195789"/>
            <a:ext cx="137160" cy="137160"/>
            <a:chOff x="6146800" y="4191000"/>
            <a:chExt cx="152400" cy="152400"/>
          </a:xfrm>
        </p:grpSpPr>
        <p:cxnSp>
          <p:nvCxnSpPr>
            <p:cNvPr id="137" name="Straight Connector 233"/>
            <p:cNvCxnSpPr>
              <a:cxnSpLocks noChangeShapeType="1"/>
            </p:cNvCxnSpPr>
            <p:nvPr/>
          </p:nvCxnSpPr>
          <p:spPr bwMode="auto">
            <a:xfrm flipV="1">
              <a:off x="6146800" y="4191000"/>
              <a:ext cx="762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8" name="Straight Connector 234"/>
            <p:cNvCxnSpPr>
              <a:cxnSpLocks noChangeShapeType="1"/>
            </p:cNvCxnSpPr>
            <p:nvPr/>
          </p:nvCxnSpPr>
          <p:spPr bwMode="auto">
            <a:xfrm>
              <a:off x="6146800" y="4343400"/>
              <a:ext cx="152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0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41.)</a:t>
            </a:r>
          </a:p>
        </p:txBody>
      </p:sp>
    </p:spTree>
    <p:extLst>
      <p:ext uri="{BB962C8B-B14F-4D97-AF65-F5344CB8AC3E}">
        <p14:creationId xmlns:p14="http://schemas.microsoft.com/office/powerpoint/2010/main" val="415615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6" grpId="0"/>
      <p:bldP spid="175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9"/>
          <p:cNvSpPr>
            <a:spLocks noChangeArrowheads="1"/>
          </p:cNvSpPr>
          <p:nvPr/>
        </p:nvSpPr>
        <p:spPr bwMode="auto">
          <a:xfrm>
            <a:off x="4983480" y="3703320"/>
            <a:ext cx="137160" cy="342900"/>
          </a:xfrm>
          <a:prstGeom prst="rect">
            <a:avLst/>
          </a:prstGeom>
          <a:pattFill prst="narVert">
            <a:fgClr>
              <a:srgbClr val="0000FF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19458" name="Rectangle 1"/>
          <p:cNvSpPr>
            <a:spLocks noChangeArrowheads="1"/>
          </p:cNvSpPr>
          <p:nvPr/>
        </p:nvSpPr>
        <p:spPr bwMode="auto">
          <a:xfrm rot="-2603283">
            <a:off x="5649278" y="3168967"/>
            <a:ext cx="754380" cy="17145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19459" name="Freeform 8"/>
          <p:cNvSpPr>
            <a:spLocks/>
          </p:cNvSpPr>
          <p:nvPr/>
        </p:nvSpPr>
        <p:spPr bwMode="auto">
          <a:xfrm rot="-2603283">
            <a:off x="5843588" y="3240405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60" name="Freeform 101"/>
          <p:cNvSpPr>
            <a:spLocks/>
          </p:cNvSpPr>
          <p:nvPr/>
        </p:nvSpPr>
        <p:spPr bwMode="auto">
          <a:xfrm rot="-2603283">
            <a:off x="5937885" y="3340418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61" name="Freeform 102"/>
          <p:cNvSpPr>
            <a:spLocks/>
          </p:cNvSpPr>
          <p:nvPr/>
        </p:nvSpPr>
        <p:spPr bwMode="auto">
          <a:xfrm rot="-2603283">
            <a:off x="6032183" y="3440430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62" name="Freeform 103"/>
          <p:cNvSpPr>
            <a:spLocks/>
          </p:cNvSpPr>
          <p:nvPr/>
        </p:nvSpPr>
        <p:spPr bwMode="auto">
          <a:xfrm rot="-2603283">
            <a:off x="6125052" y="3540443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63" name="Freeform 104"/>
          <p:cNvSpPr>
            <a:spLocks/>
          </p:cNvSpPr>
          <p:nvPr/>
        </p:nvSpPr>
        <p:spPr bwMode="auto">
          <a:xfrm rot="-2603283">
            <a:off x="6219349" y="3639027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64" name="Freeform 105"/>
          <p:cNvSpPr>
            <a:spLocks/>
          </p:cNvSpPr>
          <p:nvPr/>
        </p:nvSpPr>
        <p:spPr bwMode="auto">
          <a:xfrm rot="-2603283">
            <a:off x="6313647" y="3739039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65" name="Freeform 106"/>
          <p:cNvSpPr>
            <a:spLocks/>
          </p:cNvSpPr>
          <p:nvPr/>
        </p:nvSpPr>
        <p:spPr bwMode="auto">
          <a:xfrm rot="-2603283">
            <a:off x="6407944" y="3839052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66" name="Freeform 107"/>
          <p:cNvSpPr>
            <a:spLocks/>
          </p:cNvSpPr>
          <p:nvPr/>
        </p:nvSpPr>
        <p:spPr bwMode="auto">
          <a:xfrm rot="-2603283">
            <a:off x="6502242" y="3939064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67" name="Freeform 108"/>
          <p:cNvSpPr>
            <a:spLocks/>
          </p:cNvSpPr>
          <p:nvPr/>
        </p:nvSpPr>
        <p:spPr bwMode="auto">
          <a:xfrm rot="-2603283">
            <a:off x="6596539" y="4039077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68" name="Freeform 109"/>
          <p:cNvSpPr>
            <a:spLocks/>
          </p:cNvSpPr>
          <p:nvPr/>
        </p:nvSpPr>
        <p:spPr bwMode="auto">
          <a:xfrm rot="-2603283">
            <a:off x="6690837" y="4137660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69" name="Freeform 110"/>
          <p:cNvSpPr>
            <a:spLocks/>
          </p:cNvSpPr>
          <p:nvPr/>
        </p:nvSpPr>
        <p:spPr bwMode="auto">
          <a:xfrm rot="-2603283">
            <a:off x="6785134" y="4237673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70" name="Freeform 111"/>
          <p:cNvSpPr>
            <a:spLocks/>
          </p:cNvSpPr>
          <p:nvPr/>
        </p:nvSpPr>
        <p:spPr bwMode="auto">
          <a:xfrm rot="18996717" flipH="1">
            <a:off x="5252085" y="3764757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71" name="Freeform 112"/>
          <p:cNvSpPr>
            <a:spLocks/>
          </p:cNvSpPr>
          <p:nvPr/>
        </p:nvSpPr>
        <p:spPr bwMode="auto">
          <a:xfrm rot="18996717" flipH="1">
            <a:off x="5346383" y="3863340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72" name="Freeform 113"/>
          <p:cNvSpPr>
            <a:spLocks/>
          </p:cNvSpPr>
          <p:nvPr/>
        </p:nvSpPr>
        <p:spPr bwMode="auto">
          <a:xfrm rot="18996717" flipH="1">
            <a:off x="5440680" y="3963353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73" name="Freeform 114"/>
          <p:cNvSpPr>
            <a:spLocks/>
          </p:cNvSpPr>
          <p:nvPr/>
        </p:nvSpPr>
        <p:spPr bwMode="auto">
          <a:xfrm rot="18996717" flipH="1">
            <a:off x="5534978" y="4063365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74" name="Freeform 115"/>
          <p:cNvSpPr>
            <a:spLocks/>
          </p:cNvSpPr>
          <p:nvPr/>
        </p:nvSpPr>
        <p:spPr bwMode="auto">
          <a:xfrm rot="18996717" flipH="1">
            <a:off x="5629275" y="4163378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75" name="Freeform 116"/>
          <p:cNvSpPr>
            <a:spLocks/>
          </p:cNvSpPr>
          <p:nvPr/>
        </p:nvSpPr>
        <p:spPr bwMode="auto">
          <a:xfrm rot="18996717" flipH="1">
            <a:off x="5723573" y="4261962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76" name="Freeform 118"/>
          <p:cNvSpPr>
            <a:spLocks/>
          </p:cNvSpPr>
          <p:nvPr/>
        </p:nvSpPr>
        <p:spPr bwMode="auto">
          <a:xfrm rot="18996717" flipH="1">
            <a:off x="5817870" y="4361974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77" name="Freeform 119"/>
          <p:cNvSpPr>
            <a:spLocks/>
          </p:cNvSpPr>
          <p:nvPr/>
        </p:nvSpPr>
        <p:spPr bwMode="auto">
          <a:xfrm rot="18996717" flipH="1">
            <a:off x="5912168" y="4461987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78" name="Freeform 120"/>
          <p:cNvSpPr>
            <a:spLocks/>
          </p:cNvSpPr>
          <p:nvPr/>
        </p:nvSpPr>
        <p:spPr bwMode="auto">
          <a:xfrm rot="18996717" flipH="1">
            <a:off x="6006465" y="4561999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79" name="Freeform 121"/>
          <p:cNvSpPr>
            <a:spLocks/>
          </p:cNvSpPr>
          <p:nvPr/>
        </p:nvSpPr>
        <p:spPr bwMode="auto">
          <a:xfrm rot="18996717" flipH="1">
            <a:off x="6100763" y="4660583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cxnSp>
        <p:nvCxnSpPr>
          <p:cNvPr id="19480" name="Straight Connector 14"/>
          <p:cNvCxnSpPr>
            <a:cxnSpLocks noChangeShapeType="1"/>
            <a:stCxn id="19469" idx="0"/>
          </p:cNvCxnSpPr>
          <p:nvPr/>
        </p:nvCxnSpPr>
        <p:spPr bwMode="auto">
          <a:xfrm rot="-2603283" flipH="1" flipV="1">
            <a:off x="6059329" y="4377690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81" name="Straight Connector 133"/>
          <p:cNvCxnSpPr>
            <a:cxnSpLocks noChangeShapeType="1"/>
          </p:cNvCxnSpPr>
          <p:nvPr/>
        </p:nvCxnSpPr>
        <p:spPr bwMode="auto">
          <a:xfrm rot="-2603283" flipH="1" flipV="1">
            <a:off x="5965032" y="4277678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82" name="Straight Connector 134"/>
          <p:cNvCxnSpPr>
            <a:cxnSpLocks noChangeShapeType="1"/>
          </p:cNvCxnSpPr>
          <p:nvPr/>
        </p:nvCxnSpPr>
        <p:spPr bwMode="auto">
          <a:xfrm rot="-2603283" flipH="1" flipV="1">
            <a:off x="5870734" y="4177665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83" name="Straight Connector 135"/>
          <p:cNvCxnSpPr>
            <a:cxnSpLocks noChangeShapeType="1"/>
          </p:cNvCxnSpPr>
          <p:nvPr/>
        </p:nvCxnSpPr>
        <p:spPr bwMode="auto">
          <a:xfrm rot="-2603283" flipH="1" flipV="1">
            <a:off x="5776437" y="4077653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84" name="Straight Connector 136"/>
          <p:cNvCxnSpPr>
            <a:cxnSpLocks noChangeShapeType="1"/>
          </p:cNvCxnSpPr>
          <p:nvPr/>
        </p:nvCxnSpPr>
        <p:spPr bwMode="auto">
          <a:xfrm rot="-2603283" flipH="1" flipV="1">
            <a:off x="5682139" y="3979069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85" name="Straight Connector 137"/>
          <p:cNvCxnSpPr>
            <a:cxnSpLocks noChangeShapeType="1"/>
          </p:cNvCxnSpPr>
          <p:nvPr/>
        </p:nvCxnSpPr>
        <p:spPr bwMode="auto">
          <a:xfrm rot="-2603283" flipH="1" flipV="1">
            <a:off x="5587842" y="3879057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86" name="Straight Connector 138"/>
          <p:cNvCxnSpPr>
            <a:cxnSpLocks noChangeShapeType="1"/>
          </p:cNvCxnSpPr>
          <p:nvPr/>
        </p:nvCxnSpPr>
        <p:spPr bwMode="auto">
          <a:xfrm rot="-2603283" flipH="1" flipV="1">
            <a:off x="5493544" y="3779044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87" name="Straight Connector 139"/>
          <p:cNvCxnSpPr>
            <a:cxnSpLocks noChangeShapeType="1"/>
          </p:cNvCxnSpPr>
          <p:nvPr/>
        </p:nvCxnSpPr>
        <p:spPr bwMode="auto">
          <a:xfrm rot="-2603283" flipH="1" flipV="1">
            <a:off x="5399247" y="3679032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88" name="Straight Connector 140"/>
          <p:cNvCxnSpPr>
            <a:cxnSpLocks noChangeShapeType="1"/>
          </p:cNvCxnSpPr>
          <p:nvPr/>
        </p:nvCxnSpPr>
        <p:spPr bwMode="auto">
          <a:xfrm rot="-2603283" flipH="1" flipV="1">
            <a:off x="5304949" y="3580448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89" name="Straight Connector 141"/>
          <p:cNvCxnSpPr>
            <a:cxnSpLocks noChangeShapeType="1"/>
          </p:cNvCxnSpPr>
          <p:nvPr/>
        </p:nvCxnSpPr>
        <p:spPr bwMode="auto">
          <a:xfrm rot="-2603283" flipH="1" flipV="1">
            <a:off x="5210652" y="3480435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90" name="Straight Connector 142"/>
          <p:cNvCxnSpPr>
            <a:cxnSpLocks noChangeShapeType="1"/>
          </p:cNvCxnSpPr>
          <p:nvPr/>
        </p:nvCxnSpPr>
        <p:spPr bwMode="auto">
          <a:xfrm rot="-2603283" flipH="1" flipV="1">
            <a:off x="5436394" y="3321844"/>
            <a:ext cx="411480" cy="9429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91" name="Straight Connector 136205"/>
          <p:cNvCxnSpPr>
            <a:cxnSpLocks noChangeShapeType="1"/>
          </p:cNvCxnSpPr>
          <p:nvPr/>
        </p:nvCxnSpPr>
        <p:spPr bwMode="auto">
          <a:xfrm flipH="1">
            <a:off x="5943600" y="4807744"/>
            <a:ext cx="304324" cy="26717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92" name="Rectangle 179"/>
          <p:cNvSpPr>
            <a:spLocks noChangeArrowheads="1"/>
          </p:cNvSpPr>
          <p:nvPr/>
        </p:nvSpPr>
        <p:spPr bwMode="auto">
          <a:xfrm rot="-2603283" flipH="1" flipV="1">
            <a:off x="3700463" y="1185863"/>
            <a:ext cx="754380" cy="17145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19493" name="Freeform 180"/>
          <p:cNvSpPr>
            <a:spLocks/>
          </p:cNvSpPr>
          <p:nvPr/>
        </p:nvSpPr>
        <p:spPr bwMode="auto">
          <a:xfrm rot="-2603283" flipH="1" flipV="1">
            <a:off x="4226243" y="2758917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94" name="Freeform 181"/>
          <p:cNvSpPr>
            <a:spLocks/>
          </p:cNvSpPr>
          <p:nvPr/>
        </p:nvSpPr>
        <p:spPr bwMode="auto">
          <a:xfrm rot="-2603283" flipH="1" flipV="1">
            <a:off x="4131945" y="2660333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95" name="Freeform 182"/>
          <p:cNvSpPr>
            <a:spLocks/>
          </p:cNvSpPr>
          <p:nvPr/>
        </p:nvSpPr>
        <p:spPr bwMode="auto">
          <a:xfrm rot="-2603283" flipH="1" flipV="1">
            <a:off x="4037648" y="2560320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96" name="Freeform 183"/>
          <p:cNvSpPr>
            <a:spLocks/>
          </p:cNvSpPr>
          <p:nvPr/>
        </p:nvSpPr>
        <p:spPr bwMode="auto">
          <a:xfrm rot="-2603283" flipH="1" flipV="1">
            <a:off x="3944779" y="2460308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97" name="Freeform 184"/>
          <p:cNvSpPr>
            <a:spLocks/>
          </p:cNvSpPr>
          <p:nvPr/>
        </p:nvSpPr>
        <p:spPr bwMode="auto">
          <a:xfrm rot="-2603283" flipH="1" flipV="1">
            <a:off x="3850482" y="2360295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98" name="Freeform 185"/>
          <p:cNvSpPr>
            <a:spLocks/>
          </p:cNvSpPr>
          <p:nvPr/>
        </p:nvSpPr>
        <p:spPr bwMode="auto">
          <a:xfrm rot="-2603283" flipH="1" flipV="1">
            <a:off x="3756184" y="2261712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499" name="Freeform 186"/>
          <p:cNvSpPr>
            <a:spLocks/>
          </p:cNvSpPr>
          <p:nvPr/>
        </p:nvSpPr>
        <p:spPr bwMode="auto">
          <a:xfrm rot="-2603283" flipH="1" flipV="1">
            <a:off x="3661887" y="2161699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500" name="Freeform 187"/>
          <p:cNvSpPr>
            <a:spLocks/>
          </p:cNvSpPr>
          <p:nvPr/>
        </p:nvSpPr>
        <p:spPr bwMode="auto">
          <a:xfrm rot="-2603283" flipH="1" flipV="1">
            <a:off x="3567589" y="2061687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501" name="Freeform 188"/>
          <p:cNvSpPr>
            <a:spLocks/>
          </p:cNvSpPr>
          <p:nvPr/>
        </p:nvSpPr>
        <p:spPr bwMode="auto">
          <a:xfrm rot="-2603283" flipH="1" flipV="1">
            <a:off x="3473292" y="1961674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502" name="Freeform 189"/>
          <p:cNvSpPr>
            <a:spLocks/>
          </p:cNvSpPr>
          <p:nvPr/>
        </p:nvSpPr>
        <p:spPr bwMode="auto">
          <a:xfrm rot="-2603283" flipH="1" flipV="1">
            <a:off x="3378994" y="1863090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503" name="Freeform 191"/>
          <p:cNvSpPr>
            <a:spLocks/>
          </p:cNvSpPr>
          <p:nvPr/>
        </p:nvSpPr>
        <p:spPr bwMode="auto">
          <a:xfrm rot="18996717" flipV="1">
            <a:off x="4817745" y="2235994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504" name="Freeform 192"/>
          <p:cNvSpPr>
            <a:spLocks/>
          </p:cNvSpPr>
          <p:nvPr/>
        </p:nvSpPr>
        <p:spPr bwMode="auto">
          <a:xfrm rot="18996717" flipV="1">
            <a:off x="4723448" y="2137410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505" name="Freeform 193"/>
          <p:cNvSpPr>
            <a:spLocks/>
          </p:cNvSpPr>
          <p:nvPr/>
        </p:nvSpPr>
        <p:spPr bwMode="auto">
          <a:xfrm rot="18996717" flipV="1">
            <a:off x="4629150" y="2037397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506" name="Freeform 194"/>
          <p:cNvSpPr>
            <a:spLocks/>
          </p:cNvSpPr>
          <p:nvPr/>
        </p:nvSpPr>
        <p:spPr bwMode="auto">
          <a:xfrm rot="18996717" flipV="1">
            <a:off x="4534853" y="1937385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507" name="Freeform 195"/>
          <p:cNvSpPr>
            <a:spLocks/>
          </p:cNvSpPr>
          <p:nvPr/>
        </p:nvSpPr>
        <p:spPr bwMode="auto">
          <a:xfrm rot="18996717" flipV="1">
            <a:off x="4440555" y="1837372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508" name="Freeform 196"/>
          <p:cNvSpPr>
            <a:spLocks/>
          </p:cNvSpPr>
          <p:nvPr/>
        </p:nvSpPr>
        <p:spPr bwMode="auto">
          <a:xfrm rot="18996717" flipV="1">
            <a:off x="4346258" y="1738789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509" name="Freeform 197"/>
          <p:cNvSpPr>
            <a:spLocks/>
          </p:cNvSpPr>
          <p:nvPr/>
        </p:nvSpPr>
        <p:spPr bwMode="auto">
          <a:xfrm rot="18996717" flipV="1">
            <a:off x="4251960" y="1638777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510" name="Freeform 198"/>
          <p:cNvSpPr>
            <a:spLocks/>
          </p:cNvSpPr>
          <p:nvPr/>
        </p:nvSpPr>
        <p:spPr bwMode="auto">
          <a:xfrm rot="18996717" flipV="1">
            <a:off x="4157663" y="1538764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511" name="Freeform 199"/>
          <p:cNvSpPr>
            <a:spLocks/>
          </p:cNvSpPr>
          <p:nvPr/>
        </p:nvSpPr>
        <p:spPr bwMode="auto">
          <a:xfrm rot="18996717" flipV="1">
            <a:off x="4063365" y="1438752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512" name="Freeform 200"/>
          <p:cNvSpPr>
            <a:spLocks/>
          </p:cNvSpPr>
          <p:nvPr/>
        </p:nvSpPr>
        <p:spPr bwMode="auto">
          <a:xfrm rot="18996717" flipV="1">
            <a:off x="3969068" y="1338739"/>
            <a:ext cx="34290" cy="68580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cxnSp>
        <p:nvCxnSpPr>
          <p:cNvPr id="19513" name="Straight Connector 201"/>
          <p:cNvCxnSpPr>
            <a:cxnSpLocks noChangeShapeType="1"/>
          </p:cNvCxnSpPr>
          <p:nvPr/>
        </p:nvCxnSpPr>
        <p:spPr bwMode="auto">
          <a:xfrm flipV="1">
            <a:off x="2994660" y="1410177"/>
            <a:ext cx="1002983" cy="64722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14" name="Straight Connector 202"/>
          <p:cNvCxnSpPr>
            <a:cxnSpLocks noChangeShapeType="1"/>
          </p:cNvCxnSpPr>
          <p:nvPr/>
        </p:nvCxnSpPr>
        <p:spPr bwMode="auto">
          <a:xfrm rot="-2603283">
            <a:off x="3384709" y="1628775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15" name="Straight Connector 203"/>
          <p:cNvCxnSpPr>
            <a:cxnSpLocks noChangeShapeType="1"/>
          </p:cNvCxnSpPr>
          <p:nvPr/>
        </p:nvCxnSpPr>
        <p:spPr bwMode="auto">
          <a:xfrm rot="-2603283">
            <a:off x="3479007" y="1728788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16" name="Straight Connector 204"/>
          <p:cNvCxnSpPr>
            <a:cxnSpLocks noChangeShapeType="1"/>
          </p:cNvCxnSpPr>
          <p:nvPr/>
        </p:nvCxnSpPr>
        <p:spPr bwMode="auto">
          <a:xfrm rot="-2603283">
            <a:off x="3573304" y="1827372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17" name="Straight Connector 205"/>
          <p:cNvCxnSpPr>
            <a:cxnSpLocks noChangeShapeType="1"/>
          </p:cNvCxnSpPr>
          <p:nvPr/>
        </p:nvCxnSpPr>
        <p:spPr bwMode="auto">
          <a:xfrm rot="-2603283">
            <a:off x="3667602" y="1927384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18" name="Straight Connector 206"/>
          <p:cNvCxnSpPr>
            <a:cxnSpLocks noChangeShapeType="1"/>
          </p:cNvCxnSpPr>
          <p:nvPr/>
        </p:nvCxnSpPr>
        <p:spPr bwMode="auto">
          <a:xfrm rot="-2603283">
            <a:off x="3761899" y="2027397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19" name="Straight Connector 207"/>
          <p:cNvCxnSpPr>
            <a:cxnSpLocks noChangeShapeType="1"/>
          </p:cNvCxnSpPr>
          <p:nvPr/>
        </p:nvCxnSpPr>
        <p:spPr bwMode="auto">
          <a:xfrm rot="-2603283">
            <a:off x="3856197" y="2127409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20" name="Straight Connector 208"/>
          <p:cNvCxnSpPr>
            <a:cxnSpLocks noChangeShapeType="1"/>
          </p:cNvCxnSpPr>
          <p:nvPr/>
        </p:nvCxnSpPr>
        <p:spPr bwMode="auto">
          <a:xfrm rot="-2603283">
            <a:off x="3950494" y="2225993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21" name="Straight Connector 209"/>
          <p:cNvCxnSpPr>
            <a:cxnSpLocks noChangeShapeType="1"/>
          </p:cNvCxnSpPr>
          <p:nvPr/>
        </p:nvCxnSpPr>
        <p:spPr bwMode="auto">
          <a:xfrm rot="-2603283">
            <a:off x="4044792" y="2326005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22" name="Straight Connector 210"/>
          <p:cNvCxnSpPr>
            <a:cxnSpLocks noChangeShapeType="1"/>
          </p:cNvCxnSpPr>
          <p:nvPr/>
        </p:nvCxnSpPr>
        <p:spPr bwMode="auto">
          <a:xfrm rot="-2603283">
            <a:off x="4139089" y="2426018"/>
            <a:ext cx="754380" cy="1628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23" name="Straight Connector 211"/>
          <p:cNvCxnSpPr>
            <a:cxnSpLocks noChangeShapeType="1"/>
          </p:cNvCxnSpPr>
          <p:nvPr/>
        </p:nvCxnSpPr>
        <p:spPr bwMode="auto">
          <a:xfrm rot="-2603283">
            <a:off x="4256247" y="2653189"/>
            <a:ext cx="411480" cy="9429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524" name="Rectangle 10"/>
          <p:cNvSpPr>
            <a:spLocks noChangeArrowheads="1"/>
          </p:cNvSpPr>
          <p:nvPr/>
        </p:nvSpPr>
        <p:spPr bwMode="auto">
          <a:xfrm>
            <a:off x="4983480" y="3909060"/>
            <a:ext cx="137160" cy="342900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19525" name="Rectangle 38"/>
          <p:cNvSpPr>
            <a:spLocks noChangeArrowheads="1"/>
          </p:cNvSpPr>
          <p:nvPr/>
        </p:nvSpPr>
        <p:spPr bwMode="auto">
          <a:xfrm>
            <a:off x="4983480" y="1988820"/>
            <a:ext cx="137160" cy="342900"/>
          </a:xfrm>
          <a:prstGeom prst="rect">
            <a:avLst/>
          </a:prstGeom>
          <a:pattFill prst="narVert">
            <a:fgClr>
              <a:srgbClr val="0000FF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19526" name="Text Box 4"/>
          <p:cNvSpPr txBox="1">
            <a:spLocks/>
          </p:cNvSpPr>
          <p:nvPr/>
        </p:nvSpPr>
        <p:spPr bwMode="auto">
          <a:xfrm>
            <a:off x="1303020" y="1645920"/>
            <a:ext cx="1660208" cy="33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algn="l" eaLnBrk="1" hangingPunct="1"/>
            <a:endParaRPr lang="en-US" sz="1600"/>
          </a:p>
        </p:txBody>
      </p:sp>
      <p:cxnSp>
        <p:nvCxnSpPr>
          <p:cNvPr id="19527" name="Straight Connector 2"/>
          <p:cNvCxnSpPr>
            <a:cxnSpLocks noChangeShapeType="1"/>
          </p:cNvCxnSpPr>
          <p:nvPr/>
        </p:nvCxnSpPr>
        <p:spPr bwMode="auto">
          <a:xfrm>
            <a:off x="937260" y="685800"/>
            <a:ext cx="411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28" name="Straight Connector 13"/>
          <p:cNvCxnSpPr>
            <a:cxnSpLocks noChangeShapeType="1"/>
          </p:cNvCxnSpPr>
          <p:nvPr/>
        </p:nvCxnSpPr>
        <p:spPr bwMode="auto">
          <a:xfrm>
            <a:off x="937260" y="5417820"/>
            <a:ext cx="198882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29" name="Straight Connector 15"/>
          <p:cNvCxnSpPr>
            <a:cxnSpLocks noChangeShapeType="1"/>
          </p:cNvCxnSpPr>
          <p:nvPr/>
        </p:nvCxnSpPr>
        <p:spPr bwMode="auto">
          <a:xfrm>
            <a:off x="3063240" y="5417820"/>
            <a:ext cx="198882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30" name="Straight Connector 16"/>
          <p:cNvCxnSpPr>
            <a:cxnSpLocks noChangeShapeType="1"/>
          </p:cNvCxnSpPr>
          <p:nvPr/>
        </p:nvCxnSpPr>
        <p:spPr bwMode="auto">
          <a:xfrm>
            <a:off x="2926080" y="5212080"/>
            <a:ext cx="0" cy="4800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31" name="Straight Connector 19"/>
          <p:cNvCxnSpPr>
            <a:cxnSpLocks noChangeShapeType="1"/>
          </p:cNvCxnSpPr>
          <p:nvPr/>
        </p:nvCxnSpPr>
        <p:spPr bwMode="auto">
          <a:xfrm>
            <a:off x="3063240" y="5349240"/>
            <a:ext cx="0" cy="20574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32" name="Straight Connector 21"/>
          <p:cNvCxnSpPr>
            <a:cxnSpLocks noChangeShapeType="1"/>
          </p:cNvCxnSpPr>
          <p:nvPr/>
        </p:nvCxnSpPr>
        <p:spPr bwMode="auto">
          <a:xfrm>
            <a:off x="937260" y="685800"/>
            <a:ext cx="0" cy="47320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33" name="Straight Connector 23"/>
          <p:cNvCxnSpPr>
            <a:cxnSpLocks noChangeShapeType="1"/>
          </p:cNvCxnSpPr>
          <p:nvPr/>
        </p:nvCxnSpPr>
        <p:spPr bwMode="auto">
          <a:xfrm>
            <a:off x="937260" y="685800"/>
            <a:ext cx="0" cy="47320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34" name="Straight Connector 24"/>
          <p:cNvCxnSpPr>
            <a:cxnSpLocks noChangeShapeType="1"/>
          </p:cNvCxnSpPr>
          <p:nvPr/>
        </p:nvCxnSpPr>
        <p:spPr bwMode="auto">
          <a:xfrm>
            <a:off x="937260" y="685800"/>
            <a:ext cx="0" cy="47320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35" name="Straight Connector 25"/>
          <p:cNvCxnSpPr>
            <a:cxnSpLocks noChangeShapeType="1"/>
          </p:cNvCxnSpPr>
          <p:nvPr/>
        </p:nvCxnSpPr>
        <p:spPr bwMode="auto">
          <a:xfrm>
            <a:off x="5052060" y="685800"/>
            <a:ext cx="0" cy="109728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36" name="Straight Connector 28"/>
          <p:cNvCxnSpPr>
            <a:cxnSpLocks noChangeShapeType="1"/>
            <a:stCxn id="19524" idx="2"/>
          </p:cNvCxnSpPr>
          <p:nvPr/>
        </p:nvCxnSpPr>
        <p:spPr bwMode="auto">
          <a:xfrm>
            <a:off x="5052060" y="4251960"/>
            <a:ext cx="0" cy="11658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537" name="Rectangle 31"/>
          <p:cNvSpPr>
            <a:spLocks noChangeArrowheads="1"/>
          </p:cNvSpPr>
          <p:nvPr/>
        </p:nvSpPr>
        <p:spPr bwMode="auto">
          <a:xfrm>
            <a:off x="4983480" y="1783080"/>
            <a:ext cx="137160" cy="342900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19538" name="Oval 11"/>
          <p:cNvSpPr>
            <a:spLocks noChangeArrowheads="1"/>
          </p:cNvSpPr>
          <p:nvPr/>
        </p:nvSpPr>
        <p:spPr bwMode="auto">
          <a:xfrm>
            <a:off x="4503420" y="2468880"/>
            <a:ext cx="1097280" cy="109728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19" name="Block Arc 18"/>
          <p:cNvSpPr/>
          <p:nvPr/>
        </p:nvSpPr>
        <p:spPr bwMode="auto">
          <a:xfrm>
            <a:off x="4366260" y="2331720"/>
            <a:ext cx="1371600" cy="1371600"/>
          </a:xfrm>
          <a:prstGeom prst="blockArc">
            <a:avLst>
              <a:gd name="adj1" fmla="val 9142847"/>
              <a:gd name="adj2" fmla="val 17809880"/>
              <a:gd name="adj3" fmla="val 9842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96" tIns="41148" rIns="82296" bIns="41148"/>
          <a:lstStyle/>
          <a:p>
            <a:pPr>
              <a:defRPr/>
            </a:pPr>
            <a:endParaRPr lang="en-US">
              <a:latin typeface="Gill Sans" pitchFamily="1" charset="0"/>
              <a:ea typeface="Gill Sans" pitchFamily="1" charset="0"/>
              <a:cs typeface="Gill Sans" pitchFamily="1" charset="0"/>
              <a:sym typeface="Gill Sans" pitchFamily="1" charset="0"/>
            </a:endParaRPr>
          </a:p>
        </p:txBody>
      </p:sp>
      <p:sp>
        <p:nvSpPr>
          <p:cNvPr id="38" name="Block Arc 37"/>
          <p:cNvSpPr/>
          <p:nvPr/>
        </p:nvSpPr>
        <p:spPr bwMode="auto">
          <a:xfrm flipH="1" flipV="1">
            <a:off x="4366260" y="2331720"/>
            <a:ext cx="1371600" cy="1371600"/>
          </a:xfrm>
          <a:prstGeom prst="blockArc">
            <a:avLst>
              <a:gd name="adj1" fmla="val 9125710"/>
              <a:gd name="adj2" fmla="val 17833894"/>
              <a:gd name="adj3" fmla="val 9934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96" tIns="41148" rIns="82296" bIns="41148"/>
          <a:lstStyle/>
          <a:p>
            <a:pPr>
              <a:defRPr/>
            </a:pPr>
            <a:endParaRPr lang="en-US">
              <a:latin typeface="Gill Sans" pitchFamily="1" charset="0"/>
              <a:ea typeface="Gill Sans" pitchFamily="1" charset="0"/>
              <a:cs typeface="Gill Sans" pitchFamily="1" charset="0"/>
              <a:sym typeface="Gill Sans" pitchFamily="1" charset="0"/>
            </a:endParaRPr>
          </a:p>
        </p:txBody>
      </p:sp>
      <p:cxnSp>
        <p:nvCxnSpPr>
          <p:cNvPr id="19541" name="Straight Connector 136210"/>
          <p:cNvCxnSpPr>
            <a:cxnSpLocks noChangeShapeType="1"/>
          </p:cNvCxnSpPr>
          <p:nvPr/>
        </p:nvCxnSpPr>
        <p:spPr bwMode="auto">
          <a:xfrm>
            <a:off x="2994660" y="2057400"/>
            <a:ext cx="1165860" cy="1714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42" name="Straight Connector 136212"/>
          <p:cNvCxnSpPr>
            <a:cxnSpLocks noChangeShapeType="1"/>
          </p:cNvCxnSpPr>
          <p:nvPr/>
        </p:nvCxnSpPr>
        <p:spPr bwMode="auto">
          <a:xfrm flipH="1" flipV="1">
            <a:off x="4160520" y="3771900"/>
            <a:ext cx="1783080" cy="130302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9543" name="Group 224"/>
          <p:cNvGrpSpPr>
            <a:grpSpLocks/>
          </p:cNvGrpSpPr>
          <p:nvPr/>
        </p:nvGrpSpPr>
        <p:grpSpPr bwMode="auto">
          <a:xfrm>
            <a:off x="5737860" y="3497580"/>
            <a:ext cx="137160" cy="137160"/>
            <a:chOff x="6146800" y="4191000"/>
            <a:chExt cx="152400" cy="152400"/>
          </a:xfrm>
        </p:grpSpPr>
        <p:cxnSp>
          <p:nvCxnSpPr>
            <p:cNvPr id="19589" name="Straight Connector 136220"/>
            <p:cNvCxnSpPr>
              <a:cxnSpLocks noChangeShapeType="1"/>
            </p:cNvCxnSpPr>
            <p:nvPr/>
          </p:nvCxnSpPr>
          <p:spPr bwMode="auto">
            <a:xfrm flipV="1">
              <a:off x="6146800" y="4191000"/>
              <a:ext cx="762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590" name="Straight Connector 226"/>
            <p:cNvCxnSpPr>
              <a:cxnSpLocks noChangeShapeType="1"/>
            </p:cNvCxnSpPr>
            <p:nvPr/>
          </p:nvCxnSpPr>
          <p:spPr bwMode="auto">
            <a:xfrm>
              <a:off x="6146800" y="4343400"/>
              <a:ext cx="152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9544" name="Group 229"/>
          <p:cNvGrpSpPr>
            <a:grpSpLocks/>
          </p:cNvGrpSpPr>
          <p:nvPr/>
        </p:nvGrpSpPr>
        <p:grpSpPr bwMode="auto">
          <a:xfrm>
            <a:off x="5943600" y="3840480"/>
            <a:ext cx="137160" cy="137160"/>
            <a:chOff x="6146800" y="4191000"/>
            <a:chExt cx="152400" cy="152400"/>
          </a:xfrm>
        </p:grpSpPr>
        <p:cxnSp>
          <p:nvCxnSpPr>
            <p:cNvPr id="19587" name="Straight Connector 230"/>
            <p:cNvCxnSpPr>
              <a:cxnSpLocks noChangeShapeType="1"/>
            </p:cNvCxnSpPr>
            <p:nvPr/>
          </p:nvCxnSpPr>
          <p:spPr bwMode="auto">
            <a:xfrm flipV="1">
              <a:off x="6146800" y="4191000"/>
              <a:ext cx="762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588" name="Straight Connector 231"/>
            <p:cNvCxnSpPr>
              <a:cxnSpLocks noChangeShapeType="1"/>
            </p:cNvCxnSpPr>
            <p:nvPr/>
          </p:nvCxnSpPr>
          <p:spPr bwMode="auto">
            <a:xfrm>
              <a:off x="6146800" y="4343400"/>
              <a:ext cx="152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9545" name="Group 232"/>
          <p:cNvGrpSpPr>
            <a:grpSpLocks/>
          </p:cNvGrpSpPr>
          <p:nvPr/>
        </p:nvGrpSpPr>
        <p:grpSpPr bwMode="auto">
          <a:xfrm>
            <a:off x="6149340" y="4183380"/>
            <a:ext cx="137160" cy="137160"/>
            <a:chOff x="6146800" y="4191000"/>
            <a:chExt cx="152400" cy="152400"/>
          </a:xfrm>
        </p:grpSpPr>
        <p:cxnSp>
          <p:nvCxnSpPr>
            <p:cNvPr id="19585" name="Straight Connector 233"/>
            <p:cNvCxnSpPr>
              <a:cxnSpLocks noChangeShapeType="1"/>
            </p:cNvCxnSpPr>
            <p:nvPr/>
          </p:nvCxnSpPr>
          <p:spPr bwMode="auto">
            <a:xfrm flipV="1">
              <a:off x="6146800" y="4191000"/>
              <a:ext cx="762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586" name="Straight Connector 234"/>
            <p:cNvCxnSpPr>
              <a:cxnSpLocks noChangeShapeType="1"/>
            </p:cNvCxnSpPr>
            <p:nvPr/>
          </p:nvCxnSpPr>
          <p:spPr bwMode="auto">
            <a:xfrm>
              <a:off x="6146800" y="4343400"/>
              <a:ext cx="152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9546" name="Group 225"/>
          <p:cNvGrpSpPr>
            <a:grpSpLocks/>
          </p:cNvGrpSpPr>
          <p:nvPr/>
        </p:nvGrpSpPr>
        <p:grpSpPr bwMode="auto">
          <a:xfrm>
            <a:off x="3749040" y="1577340"/>
            <a:ext cx="548640" cy="822960"/>
            <a:chOff x="6527800" y="4038600"/>
            <a:chExt cx="609600" cy="914400"/>
          </a:xfrm>
        </p:grpSpPr>
        <p:grpSp>
          <p:nvGrpSpPr>
            <p:cNvPr id="19576" name="Group 235"/>
            <p:cNvGrpSpPr>
              <a:grpSpLocks/>
            </p:cNvGrpSpPr>
            <p:nvPr/>
          </p:nvGrpSpPr>
          <p:grpSpPr bwMode="auto">
            <a:xfrm>
              <a:off x="6527800" y="4038600"/>
              <a:ext cx="152400" cy="152400"/>
              <a:chOff x="6146800" y="4191000"/>
              <a:chExt cx="152400" cy="152400"/>
            </a:xfrm>
          </p:grpSpPr>
          <p:cxnSp>
            <p:nvCxnSpPr>
              <p:cNvPr id="19583" name="Straight Connector 236"/>
              <p:cNvCxnSpPr>
                <a:cxnSpLocks noChangeShapeType="1"/>
              </p:cNvCxnSpPr>
              <p:nvPr/>
            </p:nvCxnSpPr>
            <p:spPr bwMode="auto">
              <a:xfrm flipV="1">
                <a:off x="6146800" y="4191000"/>
                <a:ext cx="76200" cy="152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9584" name="Straight Connector 237"/>
              <p:cNvCxnSpPr>
                <a:cxnSpLocks noChangeShapeType="1"/>
              </p:cNvCxnSpPr>
              <p:nvPr/>
            </p:nvCxnSpPr>
            <p:spPr bwMode="auto">
              <a:xfrm>
                <a:off x="6146800" y="4343400"/>
                <a:ext cx="152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9577" name="Group 238"/>
            <p:cNvGrpSpPr>
              <a:grpSpLocks/>
            </p:cNvGrpSpPr>
            <p:nvPr/>
          </p:nvGrpSpPr>
          <p:grpSpPr bwMode="auto">
            <a:xfrm>
              <a:off x="6756400" y="4419600"/>
              <a:ext cx="152400" cy="152400"/>
              <a:chOff x="6146800" y="4191000"/>
              <a:chExt cx="152400" cy="152400"/>
            </a:xfrm>
          </p:grpSpPr>
          <p:cxnSp>
            <p:nvCxnSpPr>
              <p:cNvPr id="19581" name="Straight Connector 239"/>
              <p:cNvCxnSpPr>
                <a:cxnSpLocks noChangeShapeType="1"/>
              </p:cNvCxnSpPr>
              <p:nvPr/>
            </p:nvCxnSpPr>
            <p:spPr bwMode="auto">
              <a:xfrm flipV="1">
                <a:off x="6146800" y="4191000"/>
                <a:ext cx="76200" cy="152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9582" name="Straight Connector 240"/>
              <p:cNvCxnSpPr>
                <a:cxnSpLocks noChangeShapeType="1"/>
              </p:cNvCxnSpPr>
              <p:nvPr/>
            </p:nvCxnSpPr>
            <p:spPr bwMode="auto">
              <a:xfrm>
                <a:off x="6146800" y="4343400"/>
                <a:ext cx="152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9578" name="Group 241"/>
            <p:cNvGrpSpPr>
              <a:grpSpLocks/>
            </p:cNvGrpSpPr>
            <p:nvPr/>
          </p:nvGrpSpPr>
          <p:grpSpPr bwMode="auto">
            <a:xfrm>
              <a:off x="6985000" y="4800600"/>
              <a:ext cx="152400" cy="152400"/>
              <a:chOff x="6146800" y="4191000"/>
              <a:chExt cx="152400" cy="152400"/>
            </a:xfrm>
          </p:grpSpPr>
          <p:cxnSp>
            <p:nvCxnSpPr>
              <p:cNvPr id="19579" name="Straight Connector 242"/>
              <p:cNvCxnSpPr>
                <a:cxnSpLocks noChangeShapeType="1"/>
              </p:cNvCxnSpPr>
              <p:nvPr/>
            </p:nvCxnSpPr>
            <p:spPr bwMode="auto">
              <a:xfrm flipV="1">
                <a:off x="6146800" y="4191000"/>
                <a:ext cx="76200" cy="152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9580" name="Straight Connector 243"/>
              <p:cNvCxnSpPr>
                <a:cxnSpLocks noChangeShapeType="1"/>
              </p:cNvCxnSpPr>
              <p:nvPr/>
            </p:nvCxnSpPr>
            <p:spPr bwMode="auto">
              <a:xfrm>
                <a:off x="6146800" y="4343400"/>
                <a:ext cx="152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</p:grpSp>
      <p:cxnSp>
        <p:nvCxnSpPr>
          <p:cNvPr id="19547" name="Straight Connector 228"/>
          <p:cNvCxnSpPr>
            <a:cxnSpLocks noChangeShapeType="1"/>
          </p:cNvCxnSpPr>
          <p:nvPr/>
        </p:nvCxnSpPr>
        <p:spPr bwMode="auto">
          <a:xfrm flipV="1">
            <a:off x="3611880" y="2811780"/>
            <a:ext cx="0" cy="13716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48" name="Straight Connector 247"/>
          <p:cNvCxnSpPr>
            <a:cxnSpLocks noChangeShapeType="1"/>
          </p:cNvCxnSpPr>
          <p:nvPr/>
        </p:nvCxnSpPr>
        <p:spPr bwMode="auto">
          <a:xfrm flipH="1" flipV="1">
            <a:off x="3474720" y="2880360"/>
            <a:ext cx="137160" cy="6858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9549" name="Group 249"/>
          <p:cNvGrpSpPr>
            <a:grpSpLocks/>
          </p:cNvGrpSpPr>
          <p:nvPr/>
        </p:nvGrpSpPr>
        <p:grpSpPr bwMode="auto">
          <a:xfrm rot="-865246">
            <a:off x="5409248" y="4677728"/>
            <a:ext cx="137160" cy="137160"/>
            <a:chOff x="4089400" y="3352800"/>
            <a:chExt cx="152400" cy="152400"/>
          </a:xfrm>
        </p:grpSpPr>
        <p:cxnSp>
          <p:nvCxnSpPr>
            <p:cNvPr id="19574" name="Straight Connector 252"/>
            <p:cNvCxnSpPr>
              <a:cxnSpLocks noChangeShapeType="1"/>
            </p:cNvCxnSpPr>
            <p:nvPr/>
          </p:nvCxnSpPr>
          <p:spPr bwMode="auto">
            <a:xfrm flipV="1">
              <a:off x="4241800" y="3352800"/>
              <a:ext cx="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575" name="Straight Connector 253"/>
            <p:cNvCxnSpPr>
              <a:cxnSpLocks noChangeShapeType="1"/>
            </p:cNvCxnSpPr>
            <p:nvPr/>
          </p:nvCxnSpPr>
          <p:spPr bwMode="auto">
            <a:xfrm flipH="1" flipV="1">
              <a:off x="4089400" y="3429000"/>
              <a:ext cx="152400" cy="76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9550" name="Rectangle 250"/>
          <p:cNvSpPr>
            <a:spLocks noChangeArrowheads="1"/>
          </p:cNvSpPr>
          <p:nvPr/>
        </p:nvSpPr>
        <p:spPr bwMode="auto">
          <a:xfrm>
            <a:off x="1005840" y="2674620"/>
            <a:ext cx="754380" cy="41148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19551" name="Rectangle 257"/>
          <p:cNvSpPr>
            <a:spLocks noChangeArrowheads="1"/>
          </p:cNvSpPr>
          <p:nvPr/>
        </p:nvSpPr>
        <p:spPr bwMode="auto">
          <a:xfrm>
            <a:off x="8206740" y="2674620"/>
            <a:ext cx="754380" cy="411480"/>
          </a:xfrm>
          <a:prstGeom prst="rect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graphicFrame>
        <p:nvGraphicFramePr>
          <p:cNvPr id="19552" name="Object 259"/>
          <p:cNvGraphicFramePr>
            <a:graphicFrameLocks noChangeAspect="1"/>
          </p:cNvGraphicFramePr>
          <p:nvPr/>
        </p:nvGraphicFramePr>
        <p:xfrm>
          <a:off x="537210" y="4069080"/>
          <a:ext cx="25146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820" name="Equation" r:id="rId4" imgW="139700" imgH="203200" progId="Equation.DSMT4">
                  <p:embed/>
                </p:oleObj>
              </mc:Choice>
              <mc:Fallback>
                <p:oleObj name="Equation" r:id="rId4" imgW="139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" y="4069080"/>
                        <a:ext cx="251460" cy="365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553" name="Group 34"/>
          <p:cNvGrpSpPr>
            <a:grpSpLocks/>
          </p:cNvGrpSpPr>
          <p:nvPr/>
        </p:nvGrpSpPr>
        <p:grpSpPr bwMode="auto">
          <a:xfrm>
            <a:off x="868680" y="4183380"/>
            <a:ext cx="137160" cy="205740"/>
            <a:chOff x="965200" y="4648200"/>
            <a:chExt cx="152400" cy="228600"/>
          </a:xfrm>
        </p:grpSpPr>
        <p:cxnSp>
          <p:nvCxnSpPr>
            <p:cNvPr id="19572" name="Straight Connector 32"/>
            <p:cNvCxnSpPr>
              <a:cxnSpLocks noChangeShapeType="1"/>
            </p:cNvCxnSpPr>
            <p:nvPr/>
          </p:nvCxnSpPr>
          <p:spPr bwMode="auto">
            <a:xfrm flipH="1">
              <a:off x="965200" y="46482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573" name="Straight Connector 262"/>
            <p:cNvCxnSpPr>
              <a:cxnSpLocks noChangeShapeType="1"/>
            </p:cNvCxnSpPr>
            <p:nvPr/>
          </p:nvCxnSpPr>
          <p:spPr bwMode="auto">
            <a:xfrm>
              <a:off x="1041400" y="46482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19554" name="Object 271"/>
          <p:cNvGraphicFramePr>
            <a:graphicFrameLocks noChangeAspect="1"/>
          </p:cNvGraphicFramePr>
          <p:nvPr/>
        </p:nvGraphicFramePr>
        <p:xfrm>
          <a:off x="1417320" y="2743200"/>
          <a:ext cx="29718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821" name="Equation" r:id="rId6" imgW="165100" imgH="152400" progId="Equation.DSMT4">
                  <p:embed/>
                </p:oleObj>
              </mc:Choice>
              <mc:Fallback>
                <p:oleObj name="Equation" r:id="rId6" imgW="165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320" y="2743200"/>
                        <a:ext cx="297180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5" name="Object 272"/>
          <p:cNvGraphicFramePr>
            <a:graphicFrameLocks noChangeAspect="1"/>
          </p:cNvGraphicFramePr>
          <p:nvPr/>
        </p:nvGraphicFramePr>
        <p:xfrm>
          <a:off x="8241030" y="2743200"/>
          <a:ext cx="22860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822" name="Equation" r:id="rId8" imgW="127000" imgH="152400" progId="Equation.DSMT4">
                  <p:embed/>
                </p:oleObj>
              </mc:Choice>
              <mc:Fallback>
                <p:oleObj name="Equation" r:id="rId8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1030" y="2743200"/>
                        <a:ext cx="228600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6" name="Object 275"/>
          <p:cNvGraphicFramePr>
            <a:graphicFrameLocks noChangeAspect="1"/>
          </p:cNvGraphicFramePr>
          <p:nvPr/>
        </p:nvGraphicFramePr>
        <p:xfrm>
          <a:off x="6629400" y="4594860"/>
          <a:ext cx="29718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823" name="Equation" r:id="rId10" imgW="165100" imgH="152400" progId="Equation.DSMT4">
                  <p:embed/>
                </p:oleObj>
              </mc:Choice>
              <mc:Fallback>
                <p:oleObj name="Equation" r:id="rId10" imgW="165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594860"/>
                        <a:ext cx="297180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7" name="Object 276"/>
          <p:cNvGraphicFramePr>
            <a:graphicFrameLocks noChangeAspect="1"/>
          </p:cNvGraphicFramePr>
          <p:nvPr/>
        </p:nvGraphicFramePr>
        <p:xfrm>
          <a:off x="3268980" y="1165860"/>
          <a:ext cx="22860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824" name="Equation" r:id="rId12" imgW="127000" imgH="152400" progId="Equation.DSMT4">
                  <p:embed/>
                </p:oleObj>
              </mc:Choice>
              <mc:Fallback>
                <p:oleObj name="Equation" r:id="rId12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8980" y="1165860"/>
                        <a:ext cx="228600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558" name="Group 278"/>
          <p:cNvGrpSpPr>
            <a:grpSpLocks/>
          </p:cNvGrpSpPr>
          <p:nvPr/>
        </p:nvGrpSpPr>
        <p:grpSpPr bwMode="auto">
          <a:xfrm rot="16200000" flipV="1">
            <a:off x="2823210" y="582930"/>
            <a:ext cx="137160" cy="205740"/>
            <a:chOff x="965200" y="4648200"/>
            <a:chExt cx="152400" cy="228600"/>
          </a:xfrm>
        </p:grpSpPr>
        <p:cxnSp>
          <p:nvCxnSpPr>
            <p:cNvPr id="19570" name="Straight Connector 279"/>
            <p:cNvCxnSpPr>
              <a:cxnSpLocks noChangeShapeType="1"/>
            </p:cNvCxnSpPr>
            <p:nvPr/>
          </p:nvCxnSpPr>
          <p:spPr bwMode="auto">
            <a:xfrm flipH="1">
              <a:off x="965200" y="46482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571" name="Straight Connector 280"/>
            <p:cNvCxnSpPr>
              <a:cxnSpLocks noChangeShapeType="1"/>
            </p:cNvCxnSpPr>
            <p:nvPr/>
          </p:nvCxnSpPr>
          <p:spPr bwMode="auto">
            <a:xfrm>
              <a:off x="1041400" y="46482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19559" name="Object 281"/>
          <p:cNvGraphicFramePr>
            <a:graphicFrameLocks noChangeAspect="1"/>
          </p:cNvGraphicFramePr>
          <p:nvPr/>
        </p:nvGraphicFramePr>
        <p:xfrm>
          <a:off x="2583180" y="251460"/>
          <a:ext cx="25146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825" name="Equation" r:id="rId14" imgW="139700" imgH="203200" progId="Equation.DSMT4">
                  <p:embed/>
                </p:oleObj>
              </mc:Choice>
              <mc:Fallback>
                <p:oleObj name="Equation" r:id="rId14" imgW="139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3180" y="251460"/>
                        <a:ext cx="251460" cy="365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560" name="Straight Arrow Connector 53"/>
          <p:cNvCxnSpPr>
            <a:cxnSpLocks noChangeShapeType="1"/>
          </p:cNvCxnSpPr>
          <p:nvPr/>
        </p:nvCxnSpPr>
        <p:spPr bwMode="auto">
          <a:xfrm flipH="1">
            <a:off x="2583180" y="1440180"/>
            <a:ext cx="891540" cy="75438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61" name="Straight Arrow Connector 286"/>
          <p:cNvCxnSpPr>
            <a:cxnSpLocks noChangeShapeType="1"/>
          </p:cNvCxnSpPr>
          <p:nvPr/>
        </p:nvCxnSpPr>
        <p:spPr bwMode="auto">
          <a:xfrm flipV="1">
            <a:off x="6629400" y="3840480"/>
            <a:ext cx="822960" cy="82296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62" name="Straight Arrow Connector 53"/>
          <p:cNvCxnSpPr>
            <a:cxnSpLocks noChangeShapeType="1"/>
          </p:cNvCxnSpPr>
          <p:nvPr/>
        </p:nvCxnSpPr>
        <p:spPr bwMode="auto">
          <a:xfrm flipH="1" flipV="1">
            <a:off x="3474720" y="1440180"/>
            <a:ext cx="480060" cy="13716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63" name="Straight Arrow Connector 53"/>
          <p:cNvCxnSpPr>
            <a:cxnSpLocks noChangeShapeType="1"/>
          </p:cNvCxnSpPr>
          <p:nvPr/>
        </p:nvCxnSpPr>
        <p:spPr bwMode="auto">
          <a:xfrm>
            <a:off x="6149340" y="4526280"/>
            <a:ext cx="480060" cy="13716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9564" name="Group 11"/>
          <p:cNvGrpSpPr>
            <a:grpSpLocks/>
          </p:cNvGrpSpPr>
          <p:nvPr/>
        </p:nvGrpSpPr>
        <p:grpSpPr bwMode="auto">
          <a:xfrm>
            <a:off x="4640580" y="2606040"/>
            <a:ext cx="754380" cy="822960"/>
            <a:chOff x="5156200" y="2895600"/>
            <a:chExt cx="838200" cy="914400"/>
          </a:xfrm>
        </p:grpSpPr>
        <p:sp>
          <p:nvSpPr>
            <p:cNvPr id="7" name="Arc 6"/>
            <p:cNvSpPr/>
            <p:nvPr/>
          </p:nvSpPr>
          <p:spPr bwMode="auto">
            <a:xfrm>
              <a:off x="5156200" y="2971800"/>
              <a:ext cx="838200" cy="838200"/>
            </a:xfrm>
            <a:prstGeom prst="arc">
              <a:avLst>
                <a:gd name="adj1" fmla="val 16200000"/>
                <a:gd name="adj2" fmla="val 2471156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ill Sans" pitchFamily="1" charset="0"/>
                <a:ea typeface="Gill Sans" pitchFamily="1" charset="0"/>
                <a:cs typeface="Gill Sans" pitchFamily="1" charset="0"/>
                <a:sym typeface="Gill Sans" pitchFamily="1" charset="0"/>
              </a:endParaRPr>
            </a:p>
          </p:txBody>
        </p:sp>
        <p:cxnSp>
          <p:nvCxnSpPr>
            <p:cNvPr id="19568" name="Straight Connector 8"/>
            <p:cNvCxnSpPr>
              <a:cxnSpLocks noChangeShapeType="1"/>
              <a:stCxn id="7" idx="0"/>
            </p:cNvCxnSpPr>
            <p:nvPr/>
          </p:nvCxnSpPr>
          <p:spPr bwMode="auto">
            <a:xfrm flipV="1">
              <a:off x="5575300" y="2895600"/>
              <a:ext cx="266700" cy="76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569" name="Straight Connector 145"/>
            <p:cNvCxnSpPr>
              <a:cxnSpLocks noChangeShapeType="1"/>
            </p:cNvCxnSpPr>
            <p:nvPr/>
          </p:nvCxnSpPr>
          <p:spPr bwMode="auto">
            <a:xfrm>
              <a:off x="5575300" y="2971800"/>
              <a:ext cx="190500" cy="152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19565" name="Object 251"/>
          <p:cNvGraphicFramePr>
            <a:graphicFrameLocks noChangeAspect="1"/>
          </p:cNvGraphicFramePr>
          <p:nvPr/>
        </p:nvGraphicFramePr>
        <p:xfrm>
          <a:off x="3028950" y="5577840"/>
          <a:ext cx="34290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826" name="Equation" r:id="rId15" imgW="190500" imgH="203200" progId="Equation.DSMT4">
                  <p:embed/>
                </p:oleObj>
              </mc:Choice>
              <mc:Fallback>
                <p:oleObj name="Equation" r:id="rId15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5577840"/>
                        <a:ext cx="342900" cy="365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6" name="Object 271"/>
          <p:cNvGraphicFramePr>
            <a:graphicFrameLocks noChangeAspect="1"/>
          </p:cNvGraphicFramePr>
          <p:nvPr/>
        </p:nvGraphicFramePr>
        <p:xfrm>
          <a:off x="4983480" y="2948940"/>
          <a:ext cx="185738" cy="205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827" name="Equation" r:id="rId17" imgW="114300" imgH="127000" progId="Equation.DSMT4">
                  <p:embed/>
                </p:oleObj>
              </mc:Choice>
              <mc:Fallback>
                <p:oleObj name="Equation" r:id="rId17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3480" y="2948940"/>
                        <a:ext cx="185738" cy="205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" name="TextBox 135"/>
          <p:cNvSpPr txBox="1"/>
          <p:nvPr/>
        </p:nvSpPr>
        <p:spPr>
          <a:xfrm>
            <a:off x="5540679" y="434241"/>
            <a:ext cx="3360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Notice the attractions </a:t>
            </a:r>
            <a:r>
              <a:rPr lang="en-US" sz="2000" dirty="0">
                <a:latin typeface="Times New Roman"/>
                <a:cs typeface="Times New Roman"/>
              </a:rPr>
              <a:t>between the poles . . . these cause rotation . . . </a:t>
            </a:r>
          </a:p>
        </p:txBody>
      </p:sp>
      <p:sp>
        <p:nvSpPr>
          <p:cNvPr id="13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42.)</a:t>
            </a:r>
          </a:p>
        </p:txBody>
      </p:sp>
    </p:spTree>
    <p:extLst>
      <p:ext uri="{BB962C8B-B14F-4D97-AF65-F5344CB8AC3E}">
        <p14:creationId xmlns:p14="http://schemas.microsoft.com/office/powerpoint/2010/main" val="21925664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9"/>
          <p:cNvSpPr>
            <a:spLocks noChangeArrowheads="1"/>
          </p:cNvSpPr>
          <p:nvPr/>
        </p:nvSpPr>
        <p:spPr bwMode="auto">
          <a:xfrm>
            <a:off x="4983480" y="3703320"/>
            <a:ext cx="137160" cy="342900"/>
          </a:xfrm>
          <a:prstGeom prst="rect">
            <a:avLst/>
          </a:prstGeom>
          <a:pattFill prst="narVert">
            <a:fgClr>
              <a:srgbClr val="0000FF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20482" name="Rectangle 10"/>
          <p:cNvSpPr>
            <a:spLocks noChangeArrowheads="1"/>
          </p:cNvSpPr>
          <p:nvPr/>
        </p:nvSpPr>
        <p:spPr bwMode="auto">
          <a:xfrm>
            <a:off x="4983480" y="3909060"/>
            <a:ext cx="137160" cy="342900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20483" name="Rectangle 38"/>
          <p:cNvSpPr>
            <a:spLocks noChangeArrowheads="1"/>
          </p:cNvSpPr>
          <p:nvPr/>
        </p:nvSpPr>
        <p:spPr bwMode="auto">
          <a:xfrm>
            <a:off x="4983480" y="1988820"/>
            <a:ext cx="137160" cy="342900"/>
          </a:xfrm>
          <a:prstGeom prst="rect">
            <a:avLst/>
          </a:prstGeom>
          <a:pattFill prst="narVert">
            <a:fgClr>
              <a:srgbClr val="0000FF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20484" name="Text Box 4"/>
          <p:cNvSpPr txBox="1">
            <a:spLocks/>
          </p:cNvSpPr>
          <p:nvPr/>
        </p:nvSpPr>
        <p:spPr bwMode="auto">
          <a:xfrm>
            <a:off x="1280160" y="2331720"/>
            <a:ext cx="1660208" cy="33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algn="l" eaLnBrk="1" hangingPunct="1"/>
            <a:endParaRPr lang="en-US" sz="1600"/>
          </a:p>
        </p:txBody>
      </p:sp>
      <p:cxnSp>
        <p:nvCxnSpPr>
          <p:cNvPr id="20485" name="Straight Connector 2"/>
          <p:cNvCxnSpPr>
            <a:cxnSpLocks noChangeShapeType="1"/>
          </p:cNvCxnSpPr>
          <p:nvPr/>
        </p:nvCxnSpPr>
        <p:spPr bwMode="auto">
          <a:xfrm>
            <a:off x="937260" y="685800"/>
            <a:ext cx="411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486" name="Straight Connector 13"/>
          <p:cNvCxnSpPr>
            <a:cxnSpLocks noChangeShapeType="1"/>
          </p:cNvCxnSpPr>
          <p:nvPr/>
        </p:nvCxnSpPr>
        <p:spPr bwMode="auto">
          <a:xfrm>
            <a:off x="937260" y="5417820"/>
            <a:ext cx="198882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487" name="Straight Connector 15"/>
          <p:cNvCxnSpPr>
            <a:cxnSpLocks noChangeShapeType="1"/>
          </p:cNvCxnSpPr>
          <p:nvPr/>
        </p:nvCxnSpPr>
        <p:spPr bwMode="auto">
          <a:xfrm>
            <a:off x="3063240" y="5417820"/>
            <a:ext cx="198882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488" name="Straight Connector 16"/>
          <p:cNvCxnSpPr>
            <a:cxnSpLocks noChangeShapeType="1"/>
          </p:cNvCxnSpPr>
          <p:nvPr/>
        </p:nvCxnSpPr>
        <p:spPr bwMode="auto">
          <a:xfrm>
            <a:off x="2926080" y="5212080"/>
            <a:ext cx="0" cy="4800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489" name="Straight Connector 19"/>
          <p:cNvCxnSpPr>
            <a:cxnSpLocks noChangeShapeType="1"/>
          </p:cNvCxnSpPr>
          <p:nvPr/>
        </p:nvCxnSpPr>
        <p:spPr bwMode="auto">
          <a:xfrm>
            <a:off x="3063240" y="5349240"/>
            <a:ext cx="0" cy="20574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490" name="Straight Connector 21"/>
          <p:cNvCxnSpPr>
            <a:cxnSpLocks noChangeShapeType="1"/>
          </p:cNvCxnSpPr>
          <p:nvPr/>
        </p:nvCxnSpPr>
        <p:spPr bwMode="auto">
          <a:xfrm>
            <a:off x="937260" y="685800"/>
            <a:ext cx="0" cy="47320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491" name="Straight Connector 23"/>
          <p:cNvCxnSpPr>
            <a:cxnSpLocks noChangeShapeType="1"/>
          </p:cNvCxnSpPr>
          <p:nvPr/>
        </p:nvCxnSpPr>
        <p:spPr bwMode="auto">
          <a:xfrm>
            <a:off x="937260" y="685800"/>
            <a:ext cx="0" cy="47320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492" name="Straight Connector 24"/>
          <p:cNvCxnSpPr>
            <a:cxnSpLocks noChangeShapeType="1"/>
          </p:cNvCxnSpPr>
          <p:nvPr/>
        </p:nvCxnSpPr>
        <p:spPr bwMode="auto">
          <a:xfrm>
            <a:off x="937260" y="685800"/>
            <a:ext cx="0" cy="47320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493" name="Straight Connector 25"/>
          <p:cNvCxnSpPr>
            <a:cxnSpLocks noChangeShapeType="1"/>
          </p:cNvCxnSpPr>
          <p:nvPr/>
        </p:nvCxnSpPr>
        <p:spPr bwMode="auto">
          <a:xfrm>
            <a:off x="5052060" y="685800"/>
            <a:ext cx="0" cy="109728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494" name="Straight Connector 28"/>
          <p:cNvCxnSpPr>
            <a:cxnSpLocks noChangeShapeType="1"/>
          </p:cNvCxnSpPr>
          <p:nvPr/>
        </p:nvCxnSpPr>
        <p:spPr bwMode="auto">
          <a:xfrm>
            <a:off x="5052060" y="4183380"/>
            <a:ext cx="0" cy="123444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0495" name="Rectangle 31"/>
          <p:cNvSpPr>
            <a:spLocks noChangeArrowheads="1"/>
          </p:cNvSpPr>
          <p:nvPr/>
        </p:nvSpPr>
        <p:spPr bwMode="auto">
          <a:xfrm>
            <a:off x="4983480" y="1783080"/>
            <a:ext cx="137160" cy="342900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20496" name="Rectangle 250"/>
          <p:cNvSpPr>
            <a:spLocks noChangeArrowheads="1"/>
          </p:cNvSpPr>
          <p:nvPr/>
        </p:nvSpPr>
        <p:spPr bwMode="auto">
          <a:xfrm>
            <a:off x="1005840" y="2674620"/>
            <a:ext cx="754380" cy="41148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20497" name="Rectangle 257"/>
          <p:cNvSpPr>
            <a:spLocks noChangeArrowheads="1"/>
          </p:cNvSpPr>
          <p:nvPr/>
        </p:nvSpPr>
        <p:spPr bwMode="auto">
          <a:xfrm>
            <a:off x="8206740" y="2674620"/>
            <a:ext cx="754380" cy="411480"/>
          </a:xfrm>
          <a:prstGeom prst="rect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graphicFrame>
        <p:nvGraphicFramePr>
          <p:cNvPr id="20498" name="Object 259"/>
          <p:cNvGraphicFramePr>
            <a:graphicFrameLocks noChangeAspect="1"/>
          </p:cNvGraphicFramePr>
          <p:nvPr/>
        </p:nvGraphicFramePr>
        <p:xfrm>
          <a:off x="537210" y="4069080"/>
          <a:ext cx="25146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844" name="Equation" r:id="rId3" imgW="139700" imgH="203200" progId="Equation.DSMT4">
                  <p:embed/>
                </p:oleObj>
              </mc:Choice>
              <mc:Fallback>
                <p:oleObj name="Equation" r:id="rId3" imgW="139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" y="4069080"/>
                        <a:ext cx="251460" cy="365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99" name="Group 34"/>
          <p:cNvGrpSpPr>
            <a:grpSpLocks/>
          </p:cNvGrpSpPr>
          <p:nvPr/>
        </p:nvGrpSpPr>
        <p:grpSpPr bwMode="auto">
          <a:xfrm>
            <a:off x="868680" y="4183380"/>
            <a:ext cx="137160" cy="205740"/>
            <a:chOff x="965200" y="4648200"/>
            <a:chExt cx="152400" cy="228600"/>
          </a:xfrm>
        </p:grpSpPr>
        <p:cxnSp>
          <p:nvCxnSpPr>
            <p:cNvPr id="20614" name="Straight Connector 32"/>
            <p:cNvCxnSpPr>
              <a:cxnSpLocks noChangeShapeType="1"/>
            </p:cNvCxnSpPr>
            <p:nvPr/>
          </p:nvCxnSpPr>
          <p:spPr bwMode="auto">
            <a:xfrm flipH="1">
              <a:off x="965200" y="46482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615" name="Straight Connector 262"/>
            <p:cNvCxnSpPr>
              <a:cxnSpLocks noChangeShapeType="1"/>
            </p:cNvCxnSpPr>
            <p:nvPr/>
          </p:nvCxnSpPr>
          <p:spPr bwMode="auto">
            <a:xfrm>
              <a:off x="1041400" y="46482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20500" name="Object 272"/>
          <p:cNvGraphicFramePr>
            <a:graphicFrameLocks noChangeAspect="1"/>
          </p:cNvGraphicFramePr>
          <p:nvPr/>
        </p:nvGraphicFramePr>
        <p:xfrm>
          <a:off x="8241030" y="2743200"/>
          <a:ext cx="22860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845" name="Equation" r:id="rId5" imgW="127000" imgH="152400" progId="Equation.DSMT4">
                  <p:embed/>
                </p:oleObj>
              </mc:Choice>
              <mc:Fallback>
                <p:oleObj name="Equation" r:id="rId5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1030" y="2743200"/>
                        <a:ext cx="228600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01" name="Group 130"/>
          <p:cNvGrpSpPr>
            <a:grpSpLocks/>
          </p:cNvGrpSpPr>
          <p:nvPr/>
        </p:nvGrpSpPr>
        <p:grpSpPr bwMode="auto">
          <a:xfrm rot="-1093576">
            <a:off x="2797493" y="1270159"/>
            <a:ext cx="4060508" cy="3889058"/>
            <a:chOff x="3066391" y="1317833"/>
            <a:chExt cx="4510899" cy="4320967"/>
          </a:xfrm>
        </p:grpSpPr>
        <p:sp>
          <p:nvSpPr>
            <p:cNvPr id="20519" name="Rectangle 131"/>
            <p:cNvSpPr>
              <a:spLocks noChangeArrowheads="1"/>
            </p:cNvSpPr>
            <p:nvPr/>
          </p:nvSpPr>
          <p:spPr bwMode="auto">
            <a:xfrm rot="-2603283">
              <a:off x="6277654" y="3520683"/>
              <a:ext cx="838200" cy="1905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Gill Sans" charset="0"/>
              </a:endParaRPr>
            </a:p>
          </p:txBody>
        </p:sp>
        <p:sp>
          <p:nvSpPr>
            <p:cNvPr id="20520" name="Freeform 132"/>
            <p:cNvSpPr>
              <a:spLocks/>
            </p:cNvSpPr>
            <p:nvPr/>
          </p:nvSpPr>
          <p:spPr bwMode="auto">
            <a:xfrm rot="-2603283">
              <a:off x="6492299" y="3601109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Freeform 143"/>
            <p:cNvSpPr>
              <a:spLocks/>
            </p:cNvSpPr>
            <p:nvPr/>
          </p:nvSpPr>
          <p:spPr bwMode="auto">
            <a:xfrm rot="-2603283">
              <a:off x="6596988" y="3711861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2" name="Freeform 144"/>
            <p:cNvSpPr>
              <a:spLocks/>
            </p:cNvSpPr>
            <p:nvPr/>
          </p:nvSpPr>
          <p:spPr bwMode="auto">
            <a:xfrm rot="-2603283">
              <a:off x="6701677" y="3822612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3" name="Freeform 145"/>
            <p:cNvSpPr>
              <a:spLocks/>
            </p:cNvSpPr>
            <p:nvPr/>
          </p:nvSpPr>
          <p:spPr bwMode="auto">
            <a:xfrm rot="-2603283">
              <a:off x="6806366" y="3933364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Freeform 146"/>
            <p:cNvSpPr>
              <a:spLocks/>
            </p:cNvSpPr>
            <p:nvPr/>
          </p:nvSpPr>
          <p:spPr bwMode="auto">
            <a:xfrm rot="-2603283">
              <a:off x="6911055" y="4044116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5" name="Freeform 147"/>
            <p:cNvSpPr>
              <a:spLocks/>
            </p:cNvSpPr>
            <p:nvPr/>
          </p:nvSpPr>
          <p:spPr bwMode="auto">
            <a:xfrm rot="-2603283">
              <a:off x="7015744" y="4154868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6" name="Freeform 148"/>
            <p:cNvSpPr>
              <a:spLocks/>
            </p:cNvSpPr>
            <p:nvPr/>
          </p:nvSpPr>
          <p:spPr bwMode="auto">
            <a:xfrm rot="-2603283">
              <a:off x="7120434" y="4265620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7" name="Freeform 149"/>
            <p:cNvSpPr>
              <a:spLocks/>
            </p:cNvSpPr>
            <p:nvPr/>
          </p:nvSpPr>
          <p:spPr bwMode="auto">
            <a:xfrm rot="-2603283">
              <a:off x="7225123" y="4376371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8" name="Freeform 150"/>
            <p:cNvSpPr>
              <a:spLocks/>
            </p:cNvSpPr>
            <p:nvPr/>
          </p:nvSpPr>
          <p:spPr bwMode="auto">
            <a:xfrm rot="-2603283">
              <a:off x="7329812" y="4487123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9" name="Freeform 151"/>
            <p:cNvSpPr>
              <a:spLocks/>
            </p:cNvSpPr>
            <p:nvPr/>
          </p:nvSpPr>
          <p:spPr bwMode="auto">
            <a:xfrm rot="-2603283">
              <a:off x="7434501" y="4597875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0" name="Freeform 152"/>
            <p:cNvSpPr>
              <a:spLocks/>
            </p:cNvSpPr>
            <p:nvPr/>
          </p:nvSpPr>
          <p:spPr bwMode="auto">
            <a:xfrm rot="-2603283">
              <a:off x="7539190" y="4708627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1" name="Freeform 153"/>
            <p:cNvSpPr>
              <a:spLocks/>
            </p:cNvSpPr>
            <p:nvPr/>
          </p:nvSpPr>
          <p:spPr bwMode="auto">
            <a:xfrm rot="18996717" flipH="1">
              <a:off x="5835847" y="4182305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2" name="Freeform 154"/>
            <p:cNvSpPr>
              <a:spLocks/>
            </p:cNvSpPr>
            <p:nvPr/>
          </p:nvSpPr>
          <p:spPr bwMode="auto">
            <a:xfrm rot="18996717" flipH="1">
              <a:off x="5940536" y="4293057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3" name="Freeform 155"/>
            <p:cNvSpPr>
              <a:spLocks/>
            </p:cNvSpPr>
            <p:nvPr/>
          </p:nvSpPr>
          <p:spPr bwMode="auto">
            <a:xfrm rot="18996717" flipH="1">
              <a:off x="6045225" y="4403808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4" name="Freeform 156"/>
            <p:cNvSpPr>
              <a:spLocks/>
            </p:cNvSpPr>
            <p:nvPr/>
          </p:nvSpPr>
          <p:spPr bwMode="auto">
            <a:xfrm rot="18996717" flipH="1">
              <a:off x="6149914" y="4514560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5" name="Freeform 157"/>
            <p:cNvSpPr>
              <a:spLocks/>
            </p:cNvSpPr>
            <p:nvPr/>
          </p:nvSpPr>
          <p:spPr bwMode="auto">
            <a:xfrm rot="18996717" flipH="1">
              <a:off x="6254603" y="4625312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6" name="Freeform 158"/>
            <p:cNvSpPr>
              <a:spLocks/>
            </p:cNvSpPr>
            <p:nvPr/>
          </p:nvSpPr>
          <p:spPr bwMode="auto">
            <a:xfrm rot="18996717" flipH="1">
              <a:off x="6359292" y="4736064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7" name="Freeform 159"/>
            <p:cNvSpPr>
              <a:spLocks/>
            </p:cNvSpPr>
            <p:nvPr/>
          </p:nvSpPr>
          <p:spPr bwMode="auto">
            <a:xfrm rot="18996717" flipH="1">
              <a:off x="6463981" y="4846816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8" name="Freeform 160"/>
            <p:cNvSpPr>
              <a:spLocks/>
            </p:cNvSpPr>
            <p:nvPr/>
          </p:nvSpPr>
          <p:spPr bwMode="auto">
            <a:xfrm rot="18996717" flipH="1">
              <a:off x="6568670" y="4957567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9" name="Freeform 161"/>
            <p:cNvSpPr>
              <a:spLocks/>
            </p:cNvSpPr>
            <p:nvPr/>
          </p:nvSpPr>
          <p:spPr bwMode="auto">
            <a:xfrm rot="18996717" flipH="1">
              <a:off x="6673359" y="5068319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0" name="Freeform 162"/>
            <p:cNvSpPr>
              <a:spLocks/>
            </p:cNvSpPr>
            <p:nvPr/>
          </p:nvSpPr>
          <p:spPr bwMode="auto">
            <a:xfrm rot="18996717" flipH="1">
              <a:off x="6778048" y="5179071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0541" name="Straight Connector 163"/>
            <p:cNvCxnSpPr>
              <a:cxnSpLocks noChangeShapeType="1"/>
              <a:stCxn id="20530" idx="0"/>
            </p:cNvCxnSpPr>
            <p:nvPr/>
          </p:nvCxnSpPr>
          <p:spPr bwMode="auto">
            <a:xfrm rot="-2603283" flipH="1" flipV="1">
              <a:off x="6732397" y="4863774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42" name="Straight Connector 164"/>
            <p:cNvCxnSpPr>
              <a:cxnSpLocks noChangeShapeType="1"/>
            </p:cNvCxnSpPr>
            <p:nvPr/>
          </p:nvCxnSpPr>
          <p:spPr bwMode="auto">
            <a:xfrm rot="-2603283" flipH="1" flipV="1">
              <a:off x="6627708" y="4753022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43" name="Straight Connector 165"/>
            <p:cNvCxnSpPr>
              <a:cxnSpLocks noChangeShapeType="1"/>
            </p:cNvCxnSpPr>
            <p:nvPr/>
          </p:nvCxnSpPr>
          <p:spPr bwMode="auto">
            <a:xfrm rot="-2603283" flipH="1" flipV="1">
              <a:off x="6523019" y="4642270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44" name="Straight Connector 166"/>
            <p:cNvCxnSpPr>
              <a:cxnSpLocks noChangeShapeType="1"/>
            </p:cNvCxnSpPr>
            <p:nvPr/>
          </p:nvCxnSpPr>
          <p:spPr bwMode="auto">
            <a:xfrm rot="-2603283" flipH="1" flipV="1">
              <a:off x="6418330" y="4531518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45" name="Straight Connector 167"/>
            <p:cNvCxnSpPr>
              <a:cxnSpLocks noChangeShapeType="1"/>
            </p:cNvCxnSpPr>
            <p:nvPr/>
          </p:nvCxnSpPr>
          <p:spPr bwMode="auto">
            <a:xfrm rot="-2603283" flipH="1" flipV="1">
              <a:off x="6313641" y="4420766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46" name="Straight Connector 168"/>
            <p:cNvCxnSpPr>
              <a:cxnSpLocks noChangeShapeType="1"/>
            </p:cNvCxnSpPr>
            <p:nvPr/>
          </p:nvCxnSpPr>
          <p:spPr bwMode="auto">
            <a:xfrm rot="-2603283" flipH="1" flipV="1">
              <a:off x="6208952" y="4310014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47" name="Straight Connector 169"/>
            <p:cNvCxnSpPr>
              <a:cxnSpLocks noChangeShapeType="1"/>
            </p:cNvCxnSpPr>
            <p:nvPr/>
          </p:nvCxnSpPr>
          <p:spPr bwMode="auto">
            <a:xfrm rot="-2603283" flipH="1" flipV="1">
              <a:off x="6104263" y="4199263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48" name="Straight Connector 170"/>
            <p:cNvCxnSpPr>
              <a:cxnSpLocks noChangeShapeType="1"/>
            </p:cNvCxnSpPr>
            <p:nvPr/>
          </p:nvCxnSpPr>
          <p:spPr bwMode="auto">
            <a:xfrm rot="-2603283" flipH="1" flipV="1">
              <a:off x="5999574" y="4088511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49" name="Straight Connector 171"/>
            <p:cNvCxnSpPr>
              <a:cxnSpLocks noChangeShapeType="1"/>
            </p:cNvCxnSpPr>
            <p:nvPr/>
          </p:nvCxnSpPr>
          <p:spPr bwMode="auto">
            <a:xfrm rot="-2603283" flipH="1" flipV="1">
              <a:off x="5894884" y="3977759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50" name="Straight Connector 172"/>
            <p:cNvCxnSpPr>
              <a:cxnSpLocks noChangeShapeType="1"/>
            </p:cNvCxnSpPr>
            <p:nvPr/>
          </p:nvCxnSpPr>
          <p:spPr bwMode="auto">
            <a:xfrm rot="-2603283" flipH="1" flipV="1">
              <a:off x="5790195" y="3867007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51" name="Straight Connector 173"/>
            <p:cNvCxnSpPr>
              <a:cxnSpLocks noChangeShapeType="1"/>
            </p:cNvCxnSpPr>
            <p:nvPr/>
          </p:nvCxnSpPr>
          <p:spPr bwMode="auto">
            <a:xfrm rot="-2603283" flipH="1" flipV="1">
              <a:off x="6040619" y="3691182"/>
              <a:ext cx="457200" cy="1047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52" name="Straight Connector 174"/>
            <p:cNvCxnSpPr>
              <a:cxnSpLocks noChangeShapeType="1"/>
            </p:cNvCxnSpPr>
            <p:nvPr/>
          </p:nvCxnSpPr>
          <p:spPr bwMode="auto">
            <a:xfrm flipH="1">
              <a:off x="6604000" y="5342525"/>
              <a:ext cx="337804" cy="296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0553" name="Rectangle 175"/>
            <p:cNvSpPr>
              <a:spLocks noChangeArrowheads="1"/>
            </p:cNvSpPr>
            <p:nvPr/>
          </p:nvSpPr>
          <p:spPr bwMode="auto">
            <a:xfrm rot="-2603283" flipH="1" flipV="1">
              <a:off x="4110946" y="1317833"/>
              <a:ext cx="838200" cy="1905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Gill Sans" charset="0"/>
              </a:endParaRPr>
            </a:p>
          </p:txBody>
        </p:sp>
        <p:sp>
          <p:nvSpPr>
            <p:cNvPr id="20554" name="Freeform 176"/>
            <p:cNvSpPr>
              <a:spLocks/>
            </p:cNvSpPr>
            <p:nvPr/>
          </p:nvSpPr>
          <p:spPr bwMode="auto">
            <a:xfrm rot="-2603283" flipH="1" flipV="1">
              <a:off x="4696401" y="3066207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5" name="Freeform 177"/>
            <p:cNvSpPr>
              <a:spLocks/>
            </p:cNvSpPr>
            <p:nvPr/>
          </p:nvSpPr>
          <p:spPr bwMode="auto">
            <a:xfrm rot="-2603283" flipH="1" flipV="1">
              <a:off x="4591712" y="2955455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6" name="Freeform 178"/>
            <p:cNvSpPr>
              <a:spLocks/>
            </p:cNvSpPr>
            <p:nvPr/>
          </p:nvSpPr>
          <p:spPr bwMode="auto">
            <a:xfrm rot="-2603283" flipH="1" flipV="1">
              <a:off x="4487023" y="2844704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7" name="Freeform 190"/>
            <p:cNvSpPr>
              <a:spLocks/>
            </p:cNvSpPr>
            <p:nvPr/>
          </p:nvSpPr>
          <p:spPr bwMode="auto">
            <a:xfrm rot="-2603283" flipH="1" flipV="1">
              <a:off x="4382334" y="2733952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8" name="Freeform 212"/>
            <p:cNvSpPr>
              <a:spLocks/>
            </p:cNvSpPr>
            <p:nvPr/>
          </p:nvSpPr>
          <p:spPr bwMode="auto">
            <a:xfrm rot="-2603283" flipH="1" flipV="1">
              <a:off x="4277645" y="2623200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9" name="Freeform 213"/>
            <p:cNvSpPr>
              <a:spLocks/>
            </p:cNvSpPr>
            <p:nvPr/>
          </p:nvSpPr>
          <p:spPr bwMode="auto">
            <a:xfrm rot="-2603283" flipH="1" flipV="1">
              <a:off x="4172956" y="2512448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0" name="Freeform 214"/>
            <p:cNvSpPr>
              <a:spLocks/>
            </p:cNvSpPr>
            <p:nvPr/>
          </p:nvSpPr>
          <p:spPr bwMode="auto">
            <a:xfrm rot="-2603283" flipH="1" flipV="1">
              <a:off x="4068266" y="2401696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1" name="Freeform 215"/>
            <p:cNvSpPr>
              <a:spLocks/>
            </p:cNvSpPr>
            <p:nvPr/>
          </p:nvSpPr>
          <p:spPr bwMode="auto">
            <a:xfrm rot="-2603283" flipH="1" flipV="1">
              <a:off x="3963577" y="2290945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2" name="Freeform 216"/>
            <p:cNvSpPr>
              <a:spLocks/>
            </p:cNvSpPr>
            <p:nvPr/>
          </p:nvSpPr>
          <p:spPr bwMode="auto">
            <a:xfrm rot="-2603283" flipH="1" flipV="1">
              <a:off x="3858888" y="2180193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3" name="Freeform 217"/>
            <p:cNvSpPr>
              <a:spLocks/>
            </p:cNvSpPr>
            <p:nvPr/>
          </p:nvSpPr>
          <p:spPr bwMode="auto">
            <a:xfrm rot="-2603283" flipH="1" flipV="1">
              <a:off x="3754199" y="2069441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4" name="Freeform 218"/>
            <p:cNvSpPr>
              <a:spLocks/>
            </p:cNvSpPr>
            <p:nvPr/>
          </p:nvSpPr>
          <p:spPr bwMode="auto">
            <a:xfrm rot="18996717" flipV="1">
              <a:off x="5352853" y="2485011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5" name="Freeform 219"/>
            <p:cNvSpPr>
              <a:spLocks/>
            </p:cNvSpPr>
            <p:nvPr/>
          </p:nvSpPr>
          <p:spPr bwMode="auto">
            <a:xfrm rot="18996717" flipV="1">
              <a:off x="5248164" y="2374259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6" name="Freeform 220"/>
            <p:cNvSpPr>
              <a:spLocks/>
            </p:cNvSpPr>
            <p:nvPr/>
          </p:nvSpPr>
          <p:spPr bwMode="auto">
            <a:xfrm rot="18996717" flipV="1">
              <a:off x="5143475" y="2263508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7" name="Freeform 227"/>
            <p:cNvSpPr>
              <a:spLocks/>
            </p:cNvSpPr>
            <p:nvPr/>
          </p:nvSpPr>
          <p:spPr bwMode="auto">
            <a:xfrm rot="18996717" flipV="1">
              <a:off x="5038786" y="2152756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8" name="Freeform 244"/>
            <p:cNvSpPr>
              <a:spLocks/>
            </p:cNvSpPr>
            <p:nvPr/>
          </p:nvSpPr>
          <p:spPr bwMode="auto">
            <a:xfrm rot="18996717" flipV="1">
              <a:off x="4934097" y="2042004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9" name="Freeform 245"/>
            <p:cNvSpPr>
              <a:spLocks/>
            </p:cNvSpPr>
            <p:nvPr/>
          </p:nvSpPr>
          <p:spPr bwMode="auto">
            <a:xfrm rot="18996717" flipV="1">
              <a:off x="4829408" y="1931252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0" name="Freeform 246"/>
            <p:cNvSpPr>
              <a:spLocks/>
            </p:cNvSpPr>
            <p:nvPr/>
          </p:nvSpPr>
          <p:spPr bwMode="auto">
            <a:xfrm rot="18996717" flipV="1">
              <a:off x="4724719" y="1820500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1" name="Freeform 248"/>
            <p:cNvSpPr>
              <a:spLocks/>
            </p:cNvSpPr>
            <p:nvPr/>
          </p:nvSpPr>
          <p:spPr bwMode="auto">
            <a:xfrm rot="18996717" flipV="1">
              <a:off x="4620030" y="1709749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2" name="Freeform 254"/>
            <p:cNvSpPr>
              <a:spLocks/>
            </p:cNvSpPr>
            <p:nvPr/>
          </p:nvSpPr>
          <p:spPr bwMode="auto">
            <a:xfrm rot="18996717" flipV="1">
              <a:off x="4515341" y="1598997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3" name="Freeform 255"/>
            <p:cNvSpPr>
              <a:spLocks/>
            </p:cNvSpPr>
            <p:nvPr/>
          </p:nvSpPr>
          <p:spPr bwMode="auto">
            <a:xfrm rot="18996717" flipV="1">
              <a:off x="4410652" y="1488245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0574" name="Straight Connector 256"/>
            <p:cNvCxnSpPr>
              <a:cxnSpLocks noChangeShapeType="1"/>
            </p:cNvCxnSpPr>
            <p:nvPr/>
          </p:nvCxnSpPr>
          <p:spPr bwMode="auto">
            <a:xfrm rot="1093576" flipV="1">
              <a:off x="3472192" y="1411549"/>
              <a:ext cx="831877" cy="10156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75" name="Straight Connector 258"/>
            <p:cNvCxnSpPr>
              <a:cxnSpLocks noChangeShapeType="1"/>
            </p:cNvCxnSpPr>
            <p:nvPr/>
          </p:nvCxnSpPr>
          <p:spPr bwMode="auto">
            <a:xfrm rot="-2603283">
              <a:off x="3760892" y="1809519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76" name="Straight Connector 260"/>
            <p:cNvCxnSpPr>
              <a:cxnSpLocks noChangeShapeType="1"/>
            </p:cNvCxnSpPr>
            <p:nvPr/>
          </p:nvCxnSpPr>
          <p:spPr bwMode="auto">
            <a:xfrm rot="-2603283">
              <a:off x="3865581" y="1920271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77" name="Straight Connector 261"/>
            <p:cNvCxnSpPr>
              <a:cxnSpLocks noChangeShapeType="1"/>
            </p:cNvCxnSpPr>
            <p:nvPr/>
          </p:nvCxnSpPr>
          <p:spPr bwMode="auto">
            <a:xfrm rot="-2603283">
              <a:off x="3970270" y="2031023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78" name="Straight Connector 263"/>
            <p:cNvCxnSpPr>
              <a:cxnSpLocks noChangeShapeType="1"/>
            </p:cNvCxnSpPr>
            <p:nvPr/>
          </p:nvCxnSpPr>
          <p:spPr bwMode="auto">
            <a:xfrm rot="-2603283">
              <a:off x="4074959" y="2141775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79" name="Straight Connector 268"/>
            <p:cNvCxnSpPr>
              <a:cxnSpLocks noChangeShapeType="1"/>
            </p:cNvCxnSpPr>
            <p:nvPr/>
          </p:nvCxnSpPr>
          <p:spPr bwMode="auto">
            <a:xfrm rot="-2603283">
              <a:off x="4179648" y="2252527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80" name="Straight Connector 269"/>
            <p:cNvCxnSpPr>
              <a:cxnSpLocks noChangeShapeType="1"/>
            </p:cNvCxnSpPr>
            <p:nvPr/>
          </p:nvCxnSpPr>
          <p:spPr bwMode="auto">
            <a:xfrm rot="-2603283">
              <a:off x="4284337" y="2363278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81" name="Straight Connector 270"/>
            <p:cNvCxnSpPr>
              <a:cxnSpLocks noChangeShapeType="1"/>
            </p:cNvCxnSpPr>
            <p:nvPr/>
          </p:nvCxnSpPr>
          <p:spPr bwMode="auto">
            <a:xfrm rot="-2603283">
              <a:off x="4389026" y="2474030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82" name="Straight Connector 273"/>
            <p:cNvCxnSpPr>
              <a:cxnSpLocks noChangeShapeType="1"/>
            </p:cNvCxnSpPr>
            <p:nvPr/>
          </p:nvCxnSpPr>
          <p:spPr bwMode="auto">
            <a:xfrm rot="-2603283">
              <a:off x="4493716" y="2584782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83" name="Straight Connector 274"/>
            <p:cNvCxnSpPr>
              <a:cxnSpLocks noChangeShapeType="1"/>
            </p:cNvCxnSpPr>
            <p:nvPr/>
          </p:nvCxnSpPr>
          <p:spPr bwMode="auto">
            <a:xfrm rot="-2603283">
              <a:off x="4598405" y="2695534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84" name="Straight Connector 275"/>
            <p:cNvCxnSpPr>
              <a:cxnSpLocks noChangeShapeType="1"/>
            </p:cNvCxnSpPr>
            <p:nvPr/>
          </p:nvCxnSpPr>
          <p:spPr bwMode="auto">
            <a:xfrm rot="-2603283">
              <a:off x="4728981" y="2947558"/>
              <a:ext cx="457200" cy="1047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0585" name="Oval 276"/>
            <p:cNvSpPr>
              <a:spLocks noChangeArrowheads="1"/>
            </p:cNvSpPr>
            <p:nvPr/>
          </p:nvSpPr>
          <p:spPr bwMode="auto">
            <a:xfrm>
              <a:off x="5003800" y="2743200"/>
              <a:ext cx="1219200" cy="12192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Gill Sans" charset="0"/>
              </a:endParaRPr>
            </a:p>
          </p:txBody>
        </p:sp>
        <p:sp>
          <p:nvSpPr>
            <p:cNvPr id="278" name="Block Arc 277"/>
            <p:cNvSpPr/>
            <p:nvPr/>
          </p:nvSpPr>
          <p:spPr bwMode="auto">
            <a:xfrm>
              <a:off x="4852137" y="2590293"/>
              <a:ext cx="1523738" cy="1523927"/>
            </a:xfrm>
            <a:prstGeom prst="blockArc">
              <a:avLst>
                <a:gd name="adj1" fmla="val 9142847"/>
                <a:gd name="adj2" fmla="val 17809880"/>
                <a:gd name="adj3" fmla="val 9842"/>
              </a:avLst>
            </a:prstGeom>
            <a:blipFill dpi="0" rotWithShape="0">
              <a:blip r:embed="rId7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ill Sans" pitchFamily="1" charset="0"/>
                <a:ea typeface="Gill Sans" pitchFamily="1" charset="0"/>
                <a:cs typeface="Gill Sans" pitchFamily="1" charset="0"/>
                <a:sym typeface="Gill Sans" pitchFamily="1" charset="0"/>
              </a:endParaRPr>
            </a:p>
          </p:txBody>
        </p:sp>
        <p:sp>
          <p:nvSpPr>
            <p:cNvPr id="279" name="Block Arc 278"/>
            <p:cNvSpPr/>
            <p:nvPr/>
          </p:nvSpPr>
          <p:spPr bwMode="auto">
            <a:xfrm flipH="1" flipV="1">
              <a:off x="4852137" y="2590293"/>
              <a:ext cx="1523738" cy="1523927"/>
            </a:xfrm>
            <a:prstGeom prst="blockArc">
              <a:avLst>
                <a:gd name="adj1" fmla="val 9125710"/>
                <a:gd name="adj2" fmla="val 17833894"/>
                <a:gd name="adj3" fmla="val 9934"/>
              </a:avLst>
            </a:prstGeom>
            <a:blipFill dpi="0" rotWithShape="0">
              <a:blip r:embed="rId7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ill Sans" pitchFamily="1" charset="0"/>
                <a:ea typeface="Gill Sans" pitchFamily="1" charset="0"/>
                <a:cs typeface="Gill Sans" pitchFamily="1" charset="0"/>
                <a:sym typeface="Gill Sans" pitchFamily="1" charset="0"/>
              </a:endParaRPr>
            </a:p>
          </p:txBody>
        </p:sp>
        <p:cxnSp>
          <p:nvCxnSpPr>
            <p:cNvPr id="20588" name="Straight Connector 279"/>
            <p:cNvCxnSpPr>
              <a:cxnSpLocks noChangeShapeType="1"/>
            </p:cNvCxnSpPr>
            <p:nvPr/>
          </p:nvCxnSpPr>
          <p:spPr bwMode="auto">
            <a:xfrm rot="1093576">
              <a:off x="3066391" y="2521263"/>
              <a:ext cx="1824251" cy="14200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89" name="Straight Connector 280"/>
            <p:cNvCxnSpPr>
              <a:cxnSpLocks noChangeShapeType="1"/>
            </p:cNvCxnSpPr>
            <p:nvPr/>
          </p:nvCxnSpPr>
          <p:spPr bwMode="auto">
            <a:xfrm flipH="1" flipV="1">
              <a:off x="4622800" y="4191000"/>
              <a:ext cx="1981200" cy="1447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20590" name="Group 281"/>
            <p:cNvGrpSpPr>
              <a:grpSpLocks/>
            </p:cNvGrpSpPr>
            <p:nvPr/>
          </p:nvGrpSpPr>
          <p:grpSpPr bwMode="auto">
            <a:xfrm>
              <a:off x="6375400" y="3886200"/>
              <a:ext cx="152400" cy="152400"/>
              <a:chOff x="6146800" y="4191000"/>
              <a:chExt cx="152400" cy="152400"/>
            </a:xfrm>
          </p:grpSpPr>
          <p:cxnSp>
            <p:nvCxnSpPr>
              <p:cNvPr id="20612" name="Straight Connector 303"/>
              <p:cNvCxnSpPr>
                <a:cxnSpLocks noChangeShapeType="1"/>
              </p:cNvCxnSpPr>
              <p:nvPr/>
            </p:nvCxnSpPr>
            <p:spPr bwMode="auto">
              <a:xfrm flipV="1">
                <a:off x="6146800" y="4191000"/>
                <a:ext cx="76200" cy="152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0613" name="Straight Connector 304"/>
              <p:cNvCxnSpPr>
                <a:cxnSpLocks noChangeShapeType="1"/>
              </p:cNvCxnSpPr>
              <p:nvPr/>
            </p:nvCxnSpPr>
            <p:spPr bwMode="auto">
              <a:xfrm>
                <a:off x="6146800" y="4343400"/>
                <a:ext cx="152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20591" name="Group 282"/>
            <p:cNvGrpSpPr>
              <a:grpSpLocks/>
            </p:cNvGrpSpPr>
            <p:nvPr/>
          </p:nvGrpSpPr>
          <p:grpSpPr bwMode="auto">
            <a:xfrm>
              <a:off x="6604000" y="4267200"/>
              <a:ext cx="152400" cy="152400"/>
              <a:chOff x="6146800" y="4191000"/>
              <a:chExt cx="152400" cy="152400"/>
            </a:xfrm>
          </p:grpSpPr>
          <p:cxnSp>
            <p:nvCxnSpPr>
              <p:cNvPr id="20610" name="Straight Connector 301"/>
              <p:cNvCxnSpPr>
                <a:cxnSpLocks noChangeShapeType="1"/>
              </p:cNvCxnSpPr>
              <p:nvPr/>
            </p:nvCxnSpPr>
            <p:spPr bwMode="auto">
              <a:xfrm flipV="1">
                <a:off x="6146800" y="4191000"/>
                <a:ext cx="76200" cy="152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0611" name="Straight Connector 302"/>
              <p:cNvCxnSpPr>
                <a:cxnSpLocks noChangeShapeType="1"/>
              </p:cNvCxnSpPr>
              <p:nvPr/>
            </p:nvCxnSpPr>
            <p:spPr bwMode="auto">
              <a:xfrm>
                <a:off x="6146800" y="4343400"/>
                <a:ext cx="152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20592" name="Group 283"/>
            <p:cNvGrpSpPr>
              <a:grpSpLocks/>
            </p:cNvGrpSpPr>
            <p:nvPr/>
          </p:nvGrpSpPr>
          <p:grpSpPr bwMode="auto">
            <a:xfrm>
              <a:off x="6832600" y="4648200"/>
              <a:ext cx="152400" cy="152400"/>
              <a:chOff x="6146800" y="4191000"/>
              <a:chExt cx="152400" cy="152400"/>
            </a:xfrm>
          </p:grpSpPr>
          <p:cxnSp>
            <p:nvCxnSpPr>
              <p:cNvPr id="20608" name="Straight Connector 299"/>
              <p:cNvCxnSpPr>
                <a:cxnSpLocks noChangeShapeType="1"/>
              </p:cNvCxnSpPr>
              <p:nvPr/>
            </p:nvCxnSpPr>
            <p:spPr bwMode="auto">
              <a:xfrm flipV="1">
                <a:off x="6146800" y="4191000"/>
                <a:ext cx="76200" cy="152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0609" name="Straight Connector 300"/>
              <p:cNvCxnSpPr>
                <a:cxnSpLocks noChangeShapeType="1"/>
              </p:cNvCxnSpPr>
              <p:nvPr/>
            </p:nvCxnSpPr>
            <p:spPr bwMode="auto">
              <a:xfrm>
                <a:off x="6146800" y="4343400"/>
                <a:ext cx="152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20593" name="Group 284"/>
            <p:cNvGrpSpPr>
              <a:grpSpLocks/>
            </p:cNvGrpSpPr>
            <p:nvPr/>
          </p:nvGrpSpPr>
          <p:grpSpPr bwMode="auto">
            <a:xfrm>
              <a:off x="4165600" y="1752600"/>
              <a:ext cx="609600" cy="914400"/>
              <a:chOff x="6527800" y="4038600"/>
              <a:chExt cx="609600" cy="914400"/>
            </a:xfrm>
          </p:grpSpPr>
          <p:grpSp>
            <p:nvGrpSpPr>
              <p:cNvPr id="20599" name="Group 290"/>
              <p:cNvGrpSpPr>
                <a:grpSpLocks/>
              </p:cNvGrpSpPr>
              <p:nvPr/>
            </p:nvGrpSpPr>
            <p:grpSpPr bwMode="auto">
              <a:xfrm>
                <a:off x="6527800" y="4038600"/>
                <a:ext cx="152400" cy="152400"/>
                <a:chOff x="6146800" y="4191000"/>
                <a:chExt cx="152400" cy="152400"/>
              </a:xfrm>
            </p:grpSpPr>
            <p:cxnSp>
              <p:nvCxnSpPr>
                <p:cNvPr id="20606" name="Straight Connector 297"/>
                <p:cNvCxnSpPr>
                  <a:cxnSpLocks noChangeShapeType="1"/>
                </p:cNvCxnSpPr>
                <p:nvPr/>
              </p:nvCxnSpPr>
              <p:spPr bwMode="auto">
                <a:xfrm flipV="1">
                  <a:off x="6146800" y="4191000"/>
                  <a:ext cx="76200" cy="152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0607" name="Straight Connector 298"/>
                <p:cNvCxnSpPr>
                  <a:cxnSpLocks noChangeShapeType="1"/>
                </p:cNvCxnSpPr>
                <p:nvPr/>
              </p:nvCxnSpPr>
              <p:spPr bwMode="auto">
                <a:xfrm>
                  <a:off x="6146800" y="4343400"/>
                  <a:ext cx="1524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grpSp>
            <p:nvGrpSpPr>
              <p:cNvPr id="20600" name="Group 291"/>
              <p:cNvGrpSpPr>
                <a:grpSpLocks/>
              </p:cNvGrpSpPr>
              <p:nvPr/>
            </p:nvGrpSpPr>
            <p:grpSpPr bwMode="auto">
              <a:xfrm>
                <a:off x="6756400" y="4419600"/>
                <a:ext cx="152400" cy="152400"/>
                <a:chOff x="6146800" y="4191000"/>
                <a:chExt cx="152400" cy="152400"/>
              </a:xfrm>
            </p:grpSpPr>
            <p:cxnSp>
              <p:nvCxnSpPr>
                <p:cNvPr id="20604" name="Straight Connector 295"/>
                <p:cNvCxnSpPr>
                  <a:cxnSpLocks noChangeShapeType="1"/>
                </p:cNvCxnSpPr>
                <p:nvPr/>
              </p:nvCxnSpPr>
              <p:spPr bwMode="auto">
                <a:xfrm flipV="1">
                  <a:off x="6146800" y="4191000"/>
                  <a:ext cx="76200" cy="152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0605" name="Straight Connector 296"/>
                <p:cNvCxnSpPr>
                  <a:cxnSpLocks noChangeShapeType="1"/>
                </p:cNvCxnSpPr>
                <p:nvPr/>
              </p:nvCxnSpPr>
              <p:spPr bwMode="auto">
                <a:xfrm>
                  <a:off x="6146800" y="4343400"/>
                  <a:ext cx="1524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grpSp>
            <p:nvGrpSpPr>
              <p:cNvPr id="20601" name="Group 292"/>
              <p:cNvGrpSpPr>
                <a:grpSpLocks/>
              </p:cNvGrpSpPr>
              <p:nvPr/>
            </p:nvGrpSpPr>
            <p:grpSpPr bwMode="auto">
              <a:xfrm>
                <a:off x="6985000" y="4800600"/>
                <a:ext cx="152400" cy="152400"/>
                <a:chOff x="6146800" y="4191000"/>
                <a:chExt cx="152400" cy="152400"/>
              </a:xfrm>
            </p:grpSpPr>
            <p:cxnSp>
              <p:nvCxnSpPr>
                <p:cNvPr id="20602" name="Straight Connector 293"/>
                <p:cNvCxnSpPr>
                  <a:cxnSpLocks noChangeShapeType="1"/>
                </p:cNvCxnSpPr>
                <p:nvPr/>
              </p:nvCxnSpPr>
              <p:spPr bwMode="auto">
                <a:xfrm flipV="1">
                  <a:off x="6146800" y="4191000"/>
                  <a:ext cx="76200" cy="152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0603" name="Straight Connector 294"/>
                <p:cNvCxnSpPr>
                  <a:cxnSpLocks noChangeShapeType="1"/>
                </p:cNvCxnSpPr>
                <p:nvPr/>
              </p:nvCxnSpPr>
              <p:spPr bwMode="auto">
                <a:xfrm>
                  <a:off x="6146800" y="4343400"/>
                  <a:ext cx="1524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</p:grpSp>
        <p:cxnSp>
          <p:nvCxnSpPr>
            <p:cNvPr id="20594" name="Straight Connector 285"/>
            <p:cNvCxnSpPr>
              <a:cxnSpLocks noChangeShapeType="1"/>
            </p:cNvCxnSpPr>
            <p:nvPr/>
          </p:nvCxnSpPr>
          <p:spPr bwMode="auto">
            <a:xfrm flipV="1">
              <a:off x="4043180" y="3185180"/>
              <a:ext cx="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95" name="Straight Connector 286"/>
            <p:cNvCxnSpPr>
              <a:cxnSpLocks noChangeShapeType="1"/>
            </p:cNvCxnSpPr>
            <p:nvPr/>
          </p:nvCxnSpPr>
          <p:spPr bwMode="auto">
            <a:xfrm flipH="1" flipV="1">
              <a:off x="3890781" y="3261381"/>
              <a:ext cx="152400" cy="76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20596" name="Group 287"/>
            <p:cNvGrpSpPr>
              <a:grpSpLocks/>
            </p:cNvGrpSpPr>
            <p:nvPr/>
          </p:nvGrpSpPr>
          <p:grpSpPr bwMode="auto">
            <a:xfrm rot="-865246">
              <a:off x="6010976" y="5198176"/>
              <a:ext cx="152400" cy="152400"/>
              <a:chOff x="4089400" y="3352800"/>
              <a:chExt cx="152400" cy="152400"/>
            </a:xfrm>
          </p:grpSpPr>
          <p:cxnSp>
            <p:nvCxnSpPr>
              <p:cNvPr id="20597" name="Straight Connector 288"/>
              <p:cNvCxnSpPr>
                <a:cxnSpLocks noChangeShapeType="1"/>
              </p:cNvCxnSpPr>
              <p:nvPr/>
            </p:nvCxnSpPr>
            <p:spPr bwMode="auto">
              <a:xfrm flipV="1">
                <a:off x="4241800" y="3352800"/>
                <a:ext cx="0" cy="152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0598" name="Straight Connector 289"/>
              <p:cNvCxnSpPr>
                <a:cxnSpLocks noChangeShapeType="1"/>
              </p:cNvCxnSpPr>
              <p:nvPr/>
            </p:nvCxnSpPr>
            <p:spPr bwMode="auto">
              <a:xfrm flipH="1" flipV="1">
                <a:off x="4089400" y="3429000"/>
                <a:ext cx="152400" cy="762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</p:grpSp>
      <p:graphicFrame>
        <p:nvGraphicFramePr>
          <p:cNvPr id="20502" name="Object 305"/>
          <p:cNvGraphicFramePr>
            <a:graphicFrameLocks noChangeAspect="1"/>
          </p:cNvGraphicFramePr>
          <p:nvPr/>
        </p:nvGraphicFramePr>
        <p:xfrm>
          <a:off x="7109460" y="3977640"/>
          <a:ext cx="29718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846" name="Equation" r:id="rId8" imgW="165100" imgH="152400" progId="Equation.DSMT4">
                  <p:embed/>
                </p:oleObj>
              </mc:Choice>
              <mc:Fallback>
                <p:oleObj name="Equation" r:id="rId8" imgW="165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9460" y="3977640"/>
                        <a:ext cx="297180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3" name="Object 306"/>
          <p:cNvGraphicFramePr>
            <a:graphicFrameLocks noChangeAspect="1"/>
          </p:cNvGraphicFramePr>
          <p:nvPr/>
        </p:nvGraphicFramePr>
        <p:xfrm>
          <a:off x="2788920" y="1783080"/>
          <a:ext cx="22860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847" name="Equation" r:id="rId10" imgW="127000" imgH="152400" progId="Equation.DSMT4">
                  <p:embed/>
                </p:oleObj>
              </mc:Choice>
              <mc:Fallback>
                <p:oleObj name="Equation" r:id="rId10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8920" y="1783080"/>
                        <a:ext cx="228600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04" name="Group 307"/>
          <p:cNvGrpSpPr>
            <a:grpSpLocks/>
          </p:cNvGrpSpPr>
          <p:nvPr/>
        </p:nvGrpSpPr>
        <p:grpSpPr bwMode="auto">
          <a:xfrm rot="16200000" flipV="1">
            <a:off x="2823210" y="582930"/>
            <a:ext cx="137160" cy="205740"/>
            <a:chOff x="965200" y="4648200"/>
            <a:chExt cx="152400" cy="228600"/>
          </a:xfrm>
        </p:grpSpPr>
        <p:cxnSp>
          <p:nvCxnSpPr>
            <p:cNvPr id="20517" name="Straight Connector 308"/>
            <p:cNvCxnSpPr>
              <a:cxnSpLocks noChangeShapeType="1"/>
            </p:cNvCxnSpPr>
            <p:nvPr/>
          </p:nvCxnSpPr>
          <p:spPr bwMode="auto">
            <a:xfrm flipH="1">
              <a:off x="965200" y="46482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18" name="Straight Connector 309"/>
            <p:cNvCxnSpPr>
              <a:cxnSpLocks noChangeShapeType="1"/>
            </p:cNvCxnSpPr>
            <p:nvPr/>
          </p:nvCxnSpPr>
          <p:spPr bwMode="auto">
            <a:xfrm>
              <a:off x="1041400" y="46482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20505" name="Object 310"/>
          <p:cNvGraphicFramePr>
            <a:graphicFrameLocks noChangeAspect="1"/>
          </p:cNvGraphicFramePr>
          <p:nvPr/>
        </p:nvGraphicFramePr>
        <p:xfrm>
          <a:off x="2583180" y="251460"/>
          <a:ext cx="25146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848" name="Equation" r:id="rId12" imgW="139700" imgH="203200" progId="Equation.DSMT4">
                  <p:embed/>
                </p:oleObj>
              </mc:Choice>
              <mc:Fallback>
                <p:oleObj name="Equation" r:id="rId12" imgW="139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3180" y="251460"/>
                        <a:ext cx="251460" cy="365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6" name="Object 311"/>
          <p:cNvGraphicFramePr>
            <a:graphicFrameLocks noChangeAspect="1"/>
          </p:cNvGraphicFramePr>
          <p:nvPr/>
        </p:nvGraphicFramePr>
        <p:xfrm>
          <a:off x="1417320" y="2743200"/>
          <a:ext cx="29718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849" name="Equation" r:id="rId13" imgW="165100" imgH="152400" progId="Equation.DSMT4">
                  <p:embed/>
                </p:oleObj>
              </mc:Choice>
              <mc:Fallback>
                <p:oleObj name="Equation" r:id="rId13" imgW="165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320" y="2743200"/>
                        <a:ext cx="297180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507" name="Straight Arrow Connector 312"/>
          <p:cNvCxnSpPr>
            <a:cxnSpLocks noChangeShapeType="1"/>
          </p:cNvCxnSpPr>
          <p:nvPr/>
        </p:nvCxnSpPr>
        <p:spPr bwMode="auto">
          <a:xfrm flipH="1">
            <a:off x="3063240" y="1988820"/>
            <a:ext cx="411480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508" name="Straight Arrow Connector 313"/>
          <p:cNvCxnSpPr>
            <a:cxnSpLocks noChangeShapeType="1"/>
          </p:cNvCxnSpPr>
          <p:nvPr/>
        </p:nvCxnSpPr>
        <p:spPr bwMode="auto">
          <a:xfrm flipV="1">
            <a:off x="7040880" y="3017520"/>
            <a:ext cx="1097280" cy="109728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0509" name="Group 130"/>
          <p:cNvGrpSpPr>
            <a:grpSpLocks/>
          </p:cNvGrpSpPr>
          <p:nvPr/>
        </p:nvGrpSpPr>
        <p:grpSpPr bwMode="auto">
          <a:xfrm rot="-1152232">
            <a:off x="4640580" y="2606040"/>
            <a:ext cx="754380" cy="822960"/>
            <a:chOff x="5156200" y="2895600"/>
            <a:chExt cx="838200" cy="914400"/>
          </a:xfrm>
        </p:grpSpPr>
        <p:sp>
          <p:nvSpPr>
            <p:cNvPr id="132" name="Arc 131"/>
            <p:cNvSpPr/>
            <p:nvPr/>
          </p:nvSpPr>
          <p:spPr bwMode="auto">
            <a:xfrm>
              <a:off x="5151231" y="2967272"/>
              <a:ext cx="838200" cy="838200"/>
            </a:xfrm>
            <a:prstGeom prst="arc">
              <a:avLst>
                <a:gd name="adj1" fmla="val 16200000"/>
                <a:gd name="adj2" fmla="val 2471156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ill Sans" pitchFamily="1" charset="0"/>
                <a:ea typeface="Gill Sans" pitchFamily="1" charset="0"/>
                <a:cs typeface="Gill Sans" pitchFamily="1" charset="0"/>
                <a:sym typeface="Gill Sans" pitchFamily="1" charset="0"/>
              </a:endParaRPr>
            </a:p>
          </p:txBody>
        </p:sp>
        <p:cxnSp>
          <p:nvCxnSpPr>
            <p:cNvPr id="20515" name="Straight Connector 132"/>
            <p:cNvCxnSpPr>
              <a:cxnSpLocks noChangeShapeType="1"/>
              <a:stCxn id="132" idx="0"/>
            </p:cNvCxnSpPr>
            <p:nvPr/>
          </p:nvCxnSpPr>
          <p:spPr bwMode="auto">
            <a:xfrm flipV="1">
              <a:off x="5575300" y="2895600"/>
              <a:ext cx="266700" cy="76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16" name="Straight Connector 133"/>
            <p:cNvCxnSpPr>
              <a:cxnSpLocks noChangeShapeType="1"/>
            </p:cNvCxnSpPr>
            <p:nvPr/>
          </p:nvCxnSpPr>
          <p:spPr bwMode="auto">
            <a:xfrm>
              <a:off x="5575300" y="2971800"/>
              <a:ext cx="190500" cy="152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20510" name="Straight Arrow Connector 53"/>
          <p:cNvCxnSpPr>
            <a:cxnSpLocks noChangeShapeType="1"/>
          </p:cNvCxnSpPr>
          <p:nvPr/>
        </p:nvCxnSpPr>
        <p:spPr bwMode="auto">
          <a:xfrm flipH="1">
            <a:off x="1828800" y="1988820"/>
            <a:ext cx="1234440" cy="89154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511" name="Straight Arrow Connector 312"/>
          <p:cNvCxnSpPr>
            <a:cxnSpLocks noChangeShapeType="1"/>
          </p:cNvCxnSpPr>
          <p:nvPr/>
        </p:nvCxnSpPr>
        <p:spPr bwMode="auto">
          <a:xfrm>
            <a:off x="6629400" y="4046220"/>
            <a:ext cx="411480" cy="6858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20512" name="Object 251"/>
          <p:cNvGraphicFramePr>
            <a:graphicFrameLocks noChangeAspect="1"/>
          </p:cNvGraphicFramePr>
          <p:nvPr/>
        </p:nvGraphicFramePr>
        <p:xfrm>
          <a:off x="3028950" y="5577840"/>
          <a:ext cx="34290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850" name="Equation" r:id="rId15" imgW="190500" imgH="203200" progId="Equation.DSMT4">
                  <p:embed/>
                </p:oleObj>
              </mc:Choice>
              <mc:Fallback>
                <p:oleObj name="Equation" r:id="rId15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5577840"/>
                        <a:ext cx="342900" cy="365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3" name="Object 271"/>
          <p:cNvGraphicFramePr>
            <a:graphicFrameLocks noChangeAspect="1"/>
          </p:cNvGraphicFramePr>
          <p:nvPr/>
        </p:nvGraphicFramePr>
        <p:xfrm>
          <a:off x="4983480" y="2948940"/>
          <a:ext cx="185738" cy="205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851" name="Equation" r:id="rId17" imgW="114300" imgH="127000" progId="Equation.DSMT4">
                  <p:embed/>
                </p:oleObj>
              </mc:Choice>
              <mc:Fallback>
                <p:oleObj name="Equation" r:id="rId17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3480" y="2948940"/>
                        <a:ext cx="185738" cy="205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" name="TextBox 136"/>
          <p:cNvSpPr txBox="1"/>
          <p:nvPr/>
        </p:nvSpPr>
        <p:spPr>
          <a:xfrm>
            <a:off x="5540679" y="434241"/>
            <a:ext cx="3360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More attractions</a:t>
            </a:r>
            <a:r>
              <a:rPr lang="en-US" sz="2000" dirty="0">
                <a:latin typeface="Times New Roman"/>
                <a:cs typeface="Times New Roman"/>
              </a:rPr>
              <a:t>, more rotation . . . </a:t>
            </a:r>
          </a:p>
        </p:txBody>
      </p:sp>
      <p:sp>
        <p:nvSpPr>
          <p:cNvPr id="138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9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43.)</a:t>
            </a:r>
          </a:p>
        </p:txBody>
      </p:sp>
    </p:spTree>
    <p:extLst>
      <p:ext uri="{BB962C8B-B14F-4D97-AF65-F5344CB8AC3E}">
        <p14:creationId xmlns:p14="http://schemas.microsoft.com/office/powerpoint/2010/main" val="13775903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9"/>
          <p:cNvSpPr>
            <a:spLocks noChangeArrowheads="1"/>
          </p:cNvSpPr>
          <p:nvPr/>
        </p:nvSpPr>
        <p:spPr bwMode="auto">
          <a:xfrm>
            <a:off x="4983480" y="3703320"/>
            <a:ext cx="137160" cy="342900"/>
          </a:xfrm>
          <a:prstGeom prst="rect">
            <a:avLst/>
          </a:prstGeom>
          <a:pattFill prst="narVert">
            <a:fgClr>
              <a:srgbClr val="0000FF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21506" name="Rectangle 10"/>
          <p:cNvSpPr>
            <a:spLocks noChangeArrowheads="1"/>
          </p:cNvSpPr>
          <p:nvPr/>
        </p:nvSpPr>
        <p:spPr bwMode="auto">
          <a:xfrm>
            <a:off x="4983480" y="3909060"/>
            <a:ext cx="137160" cy="342900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21507" name="Rectangle 38"/>
          <p:cNvSpPr>
            <a:spLocks noChangeArrowheads="1"/>
          </p:cNvSpPr>
          <p:nvPr/>
        </p:nvSpPr>
        <p:spPr bwMode="auto">
          <a:xfrm>
            <a:off x="4983480" y="1988820"/>
            <a:ext cx="137160" cy="342900"/>
          </a:xfrm>
          <a:prstGeom prst="rect">
            <a:avLst/>
          </a:prstGeom>
          <a:pattFill prst="narVert">
            <a:fgClr>
              <a:srgbClr val="0000FF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21508" name="Text Box 4"/>
          <p:cNvSpPr txBox="1">
            <a:spLocks/>
          </p:cNvSpPr>
          <p:nvPr/>
        </p:nvSpPr>
        <p:spPr bwMode="auto">
          <a:xfrm>
            <a:off x="1303020" y="1645920"/>
            <a:ext cx="1660208" cy="33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algn="l" eaLnBrk="1" hangingPunct="1"/>
            <a:endParaRPr lang="en-US" sz="1600"/>
          </a:p>
        </p:txBody>
      </p:sp>
      <p:cxnSp>
        <p:nvCxnSpPr>
          <p:cNvPr id="21509" name="Straight Connector 2"/>
          <p:cNvCxnSpPr>
            <a:cxnSpLocks noChangeShapeType="1"/>
          </p:cNvCxnSpPr>
          <p:nvPr/>
        </p:nvCxnSpPr>
        <p:spPr bwMode="auto">
          <a:xfrm>
            <a:off x="937260" y="685800"/>
            <a:ext cx="411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510" name="Straight Connector 13"/>
          <p:cNvCxnSpPr>
            <a:cxnSpLocks noChangeShapeType="1"/>
          </p:cNvCxnSpPr>
          <p:nvPr/>
        </p:nvCxnSpPr>
        <p:spPr bwMode="auto">
          <a:xfrm>
            <a:off x="937260" y="5417820"/>
            <a:ext cx="198882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511" name="Straight Connector 15"/>
          <p:cNvCxnSpPr>
            <a:cxnSpLocks noChangeShapeType="1"/>
          </p:cNvCxnSpPr>
          <p:nvPr/>
        </p:nvCxnSpPr>
        <p:spPr bwMode="auto">
          <a:xfrm>
            <a:off x="3063240" y="5417820"/>
            <a:ext cx="198882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512" name="Straight Connector 16"/>
          <p:cNvCxnSpPr>
            <a:cxnSpLocks noChangeShapeType="1"/>
          </p:cNvCxnSpPr>
          <p:nvPr/>
        </p:nvCxnSpPr>
        <p:spPr bwMode="auto">
          <a:xfrm>
            <a:off x="2926080" y="5212080"/>
            <a:ext cx="0" cy="4800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513" name="Straight Connector 19"/>
          <p:cNvCxnSpPr>
            <a:cxnSpLocks noChangeShapeType="1"/>
          </p:cNvCxnSpPr>
          <p:nvPr/>
        </p:nvCxnSpPr>
        <p:spPr bwMode="auto">
          <a:xfrm>
            <a:off x="3063240" y="5349240"/>
            <a:ext cx="0" cy="20574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514" name="Straight Connector 21"/>
          <p:cNvCxnSpPr>
            <a:cxnSpLocks noChangeShapeType="1"/>
          </p:cNvCxnSpPr>
          <p:nvPr/>
        </p:nvCxnSpPr>
        <p:spPr bwMode="auto">
          <a:xfrm>
            <a:off x="937260" y="685800"/>
            <a:ext cx="0" cy="47320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515" name="Straight Connector 23"/>
          <p:cNvCxnSpPr>
            <a:cxnSpLocks noChangeShapeType="1"/>
          </p:cNvCxnSpPr>
          <p:nvPr/>
        </p:nvCxnSpPr>
        <p:spPr bwMode="auto">
          <a:xfrm>
            <a:off x="937260" y="685800"/>
            <a:ext cx="0" cy="47320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516" name="Straight Connector 24"/>
          <p:cNvCxnSpPr>
            <a:cxnSpLocks noChangeShapeType="1"/>
          </p:cNvCxnSpPr>
          <p:nvPr/>
        </p:nvCxnSpPr>
        <p:spPr bwMode="auto">
          <a:xfrm>
            <a:off x="937260" y="685800"/>
            <a:ext cx="0" cy="47320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517" name="Straight Connector 25"/>
          <p:cNvCxnSpPr>
            <a:cxnSpLocks noChangeShapeType="1"/>
          </p:cNvCxnSpPr>
          <p:nvPr/>
        </p:nvCxnSpPr>
        <p:spPr bwMode="auto">
          <a:xfrm>
            <a:off x="5052060" y="685800"/>
            <a:ext cx="0" cy="109728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518" name="Straight Connector 28"/>
          <p:cNvCxnSpPr>
            <a:cxnSpLocks noChangeShapeType="1"/>
          </p:cNvCxnSpPr>
          <p:nvPr/>
        </p:nvCxnSpPr>
        <p:spPr bwMode="auto">
          <a:xfrm>
            <a:off x="5052060" y="4183380"/>
            <a:ext cx="0" cy="123444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1519" name="Rectangle 31"/>
          <p:cNvSpPr>
            <a:spLocks noChangeArrowheads="1"/>
          </p:cNvSpPr>
          <p:nvPr/>
        </p:nvSpPr>
        <p:spPr bwMode="auto">
          <a:xfrm>
            <a:off x="4983480" y="1783080"/>
            <a:ext cx="137160" cy="342900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21520" name="Rectangle 250"/>
          <p:cNvSpPr>
            <a:spLocks noChangeArrowheads="1"/>
          </p:cNvSpPr>
          <p:nvPr/>
        </p:nvSpPr>
        <p:spPr bwMode="auto">
          <a:xfrm>
            <a:off x="1005840" y="2674620"/>
            <a:ext cx="754380" cy="41148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21521" name="Rectangle 257"/>
          <p:cNvSpPr>
            <a:spLocks noChangeArrowheads="1"/>
          </p:cNvSpPr>
          <p:nvPr/>
        </p:nvSpPr>
        <p:spPr bwMode="auto">
          <a:xfrm>
            <a:off x="8206740" y="2674620"/>
            <a:ext cx="754380" cy="411480"/>
          </a:xfrm>
          <a:prstGeom prst="rect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graphicFrame>
        <p:nvGraphicFramePr>
          <p:cNvPr id="21522" name="Object 272"/>
          <p:cNvGraphicFramePr>
            <a:graphicFrameLocks noChangeAspect="1"/>
          </p:cNvGraphicFramePr>
          <p:nvPr/>
        </p:nvGraphicFramePr>
        <p:xfrm>
          <a:off x="8241030" y="2743200"/>
          <a:ext cx="22860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6576" name="Equation" r:id="rId3" imgW="127000" imgH="152400" progId="Equation.DSMT4">
                  <p:embed/>
                </p:oleObj>
              </mc:Choice>
              <mc:Fallback>
                <p:oleObj name="Equation" r:id="rId3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1030" y="2743200"/>
                        <a:ext cx="228600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23" name="Group 329"/>
          <p:cNvGrpSpPr>
            <a:grpSpLocks/>
          </p:cNvGrpSpPr>
          <p:nvPr/>
        </p:nvGrpSpPr>
        <p:grpSpPr bwMode="auto">
          <a:xfrm rot="-2666913">
            <a:off x="2748915" y="1385888"/>
            <a:ext cx="4249103" cy="3919062"/>
            <a:chOff x="2855786" y="1283808"/>
            <a:chExt cx="4721504" cy="4354992"/>
          </a:xfrm>
        </p:grpSpPr>
        <p:sp>
          <p:nvSpPr>
            <p:cNvPr id="21531" name="Rectangle 330"/>
            <p:cNvSpPr>
              <a:spLocks noChangeArrowheads="1"/>
            </p:cNvSpPr>
            <p:nvPr/>
          </p:nvSpPr>
          <p:spPr bwMode="auto">
            <a:xfrm rot="-2603283">
              <a:off x="6277654" y="3520683"/>
              <a:ext cx="838200" cy="1905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Gill Sans" charset="0"/>
              </a:endParaRPr>
            </a:p>
          </p:txBody>
        </p:sp>
        <p:sp>
          <p:nvSpPr>
            <p:cNvPr id="21532" name="Freeform 331"/>
            <p:cNvSpPr>
              <a:spLocks/>
            </p:cNvSpPr>
            <p:nvPr/>
          </p:nvSpPr>
          <p:spPr bwMode="auto">
            <a:xfrm rot="-2603283">
              <a:off x="6492299" y="3601109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Freeform 332"/>
            <p:cNvSpPr>
              <a:spLocks/>
            </p:cNvSpPr>
            <p:nvPr/>
          </p:nvSpPr>
          <p:spPr bwMode="auto">
            <a:xfrm rot="-2603283">
              <a:off x="6596988" y="3711861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Freeform 333"/>
            <p:cNvSpPr>
              <a:spLocks/>
            </p:cNvSpPr>
            <p:nvPr/>
          </p:nvSpPr>
          <p:spPr bwMode="auto">
            <a:xfrm rot="-2603283">
              <a:off x="6701677" y="3822612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Freeform 334"/>
            <p:cNvSpPr>
              <a:spLocks/>
            </p:cNvSpPr>
            <p:nvPr/>
          </p:nvSpPr>
          <p:spPr bwMode="auto">
            <a:xfrm rot="-2603283">
              <a:off x="6806366" y="3933364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Freeform 335"/>
            <p:cNvSpPr>
              <a:spLocks/>
            </p:cNvSpPr>
            <p:nvPr/>
          </p:nvSpPr>
          <p:spPr bwMode="auto">
            <a:xfrm rot="-2603283">
              <a:off x="6911055" y="4044116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Freeform 336"/>
            <p:cNvSpPr>
              <a:spLocks/>
            </p:cNvSpPr>
            <p:nvPr/>
          </p:nvSpPr>
          <p:spPr bwMode="auto">
            <a:xfrm rot="-2603283">
              <a:off x="7015744" y="4154868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Freeform 337"/>
            <p:cNvSpPr>
              <a:spLocks/>
            </p:cNvSpPr>
            <p:nvPr/>
          </p:nvSpPr>
          <p:spPr bwMode="auto">
            <a:xfrm rot="-2603283">
              <a:off x="7120434" y="4265620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Freeform 338"/>
            <p:cNvSpPr>
              <a:spLocks/>
            </p:cNvSpPr>
            <p:nvPr/>
          </p:nvSpPr>
          <p:spPr bwMode="auto">
            <a:xfrm rot="-2603283">
              <a:off x="7225123" y="4376371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Freeform 339"/>
            <p:cNvSpPr>
              <a:spLocks/>
            </p:cNvSpPr>
            <p:nvPr/>
          </p:nvSpPr>
          <p:spPr bwMode="auto">
            <a:xfrm rot="-2603283">
              <a:off x="7329812" y="4487123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Freeform 340"/>
            <p:cNvSpPr>
              <a:spLocks/>
            </p:cNvSpPr>
            <p:nvPr/>
          </p:nvSpPr>
          <p:spPr bwMode="auto">
            <a:xfrm rot="-2603283">
              <a:off x="7434501" y="4597875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Freeform 341"/>
            <p:cNvSpPr>
              <a:spLocks/>
            </p:cNvSpPr>
            <p:nvPr/>
          </p:nvSpPr>
          <p:spPr bwMode="auto">
            <a:xfrm rot="-2603283">
              <a:off x="7539190" y="4708627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Freeform 342"/>
            <p:cNvSpPr>
              <a:spLocks/>
            </p:cNvSpPr>
            <p:nvPr/>
          </p:nvSpPr>
          <p:spPr bwMode="auto">
            <a:xfrm rot="18996717" flipH="1">
              <a:off x="5835847" y="4182305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Freeform 343"/>
            <p:cNvSpPr>
              <a:spLocks/>
            </p:cNvSpPr>
            <p:nvPr/>
          </p:nvSpPr>
          <p:spPr bwMode="auto">
            <a:xfrm rot="18996717" flipH="1">
              <a:off x="5940536" y="4293057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Freeform 344"/>
            <p:cNvSpPr>
              <a:spLocks/>
            </p:cNvSpPr>
            <p:nvPr/>
          </p:nvSpPr>
          <p:spPr bwMode="auto">
            <a:xfrm rot="18996717" flipH="1">
              <a:off x="6045225" y="4403808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Freeform 345"/>
            <p:cNvSpPr>
              <a:spLocks/>
            </p:cNvSpPr>
            <p:nvPr/>
          </p:nvSpPr>
          <p:spPr bwMode="auto">
            <a:xfrm rot="18996717" flipH="1">
              <a:off x="6149914" y="4514560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Freeform 346"/>
            <p:cNvSpPr>
              <a:spLocks/>
            </p:cNvSpPr>
            <p:nvPr/>
          </p:nvSpPr>
          <p:spPr bwMode="auto">
            <a:xfrm rot="18996717" flipH="1">
              <a:off x="6254603" y="4625312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Freeform 347"/>
            <p:cNvSpPr>
              <a:spLocks/>
            </p:cNvSpPr>
            <p:nvPr/>
          </p:nvSpPr>
          <p:spPr bwMode="auto">
            <a:xfrm rot="18996717" flipH="1">
              <a:off x="6359292" y="4736064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Freeform 348"/>
            <p:cNvSpPr>
              <a:spLocks/>
            </p:cNvSpPr>
            <p:nvPr/>
          </p:nvSpPr>
          <p:spPr bwMode="auto">
            <a:xfrm rot="18996717" flipH="1">
              <a:off x="6463981" y="4846816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Freeform 349"/>
            <p:cNvSpPr>
              <a:spLocks/>
            </p:cNvSpPr>
            <p:nvPr/>
          </p:nvSpPr>
          <p:spPr bwMode="auto">
            <a:xfrm rot="18996717" flipH="1">
              <a:off x="6568670" y="4957567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1" name="Freeform 350"/>
            <p:cNvSpPr>
              <a:spLocks/>
            </p:cNvSpPr>
            <p:nvPr/>
          </p:nvSpPr>
          <p:spPr bwMode="auto">
            <a:xfrm rot="18996717" flipH="1">
              <a:off x="6673359" y="5068319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Freeform 351"/>
            <p:cNvSpPr>
              <a:spLocks/>
            </p:cNvSpPr>
            <p:nvPr/>
          </p:nvSpPr>
          <p:spPr bwMode="auto">
            <a:xfrm rot="18996717" flipH="1">
              <a:off x="6778048" y="5179071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1553" name="Straight Connector 352"/>
            <p:cNvCxnSpPr>
              <a:cxnSpLocks noChangeShapeType="1"/>
              <a:stCxn id="21542" idx="0"/>
            </p:cNvCxnSpPr>
            <p:nvPr/>
          </p:nvCxnSpPr>
          <p:spPr bwMode="auto">
            <a:xfrm rot="-2603283" flipH="1" flipV="1">
              <a:off x="6732397" y="4863774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554" name="Straight Connector 353"/>
            <p:cNvCxnSpPr>
              <a:cxnSpLocks noChangeShapeType="1"/>
            </p:cNvCxnSpPr>
            <p:nvPr/>
          </p:nvCxnSpPr>
          <p:spPr bwMode="auto">
            <a:xfrm rot="-2603283" flipH="1" flipV="1">
              <a:off x="6627708" y="4753022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555" name="Straight Connector 354"/>
            <p:cNvCxnSpPr>
              <a:cxnSpLocks noChangeShapeType="1"/>
            </p:cNvCxnSpPr>
            <p:nvPr/>
          </p:nvCxnSpPr>
          <p:spPr bwMode="auto">
            <a:xfrm rot="-2603283" flipH="1" flipV="1">
              <a:off x="6523019" y="4642270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556" name="Straight Connector 355"/>
            <p:cNvCxnSpPr>
              <a:cxnSpLocks noChangeShapeType="1"/>
            </p:cNvCxnSpPr>
            <p:nvPr/>
          </p:nvCxnSpPr>
          <p:spPr bwMode="auto">
            <a:xfrm rot="-2603283" flipH="1" flipV="1">
              <a:off x="6418330" y="4531518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557" name="Straight Connector 356"/>
            <p:cNvCxnSpPr>
              <a:cxnSpLocks noChangeShapeType="1"/>
            </p:cNvCxnSpPr>
            <p:nvPr/>
          </p:nvCxnSpPr>
          <p:spPr bwMode="auto">
            <a:xfrm rot="-2603283" flipH="1" flipV="1">
              <a:off x="6313641" y="4420766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558" name="Straight Connector 357"/>
            <p:cNvCxnSpPr>
              <a:cxnSpLocks noChangeShapeType="1"/>
            </p:cNvCxnSpPr>
            <p:nvPr/>
          </p:nvCxnSpPr>
          <p:spPr bwMode="auto">
            <a:xfrm rot="-2603283" flipH="1" flipV="1">
              <a:off x="6208952" y="4310014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559" name="Straight Connector 358"/>
            <p:cNvCxnSpPr>
              <a:cxnSpLocks noChangeShapeType="1"/>
            </p:cNvCxnSpPr>
            <p:nvPr/>
          </p:nvCxnSpPr>
          <p:spPr bwMode="auto">
            <a:xfrm rot="-2603283" flipH="1" flipV="1">
              <a:off x="6104263" y="4199263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560" name="Straight Connector 359"/>
            <p:cNvCxnSpPr>
              <a:cxnSpLocks noChangeShapeType="1"/>
            </p:cNvCxnSpPr>
            <p:nvPr/>
          </p:nvCxnSpPr>
          <p:spPr bwMode="auto">
            <a:xfrm rot="-2603283" flipH="1" flipV="1">
              <a:off x="5999574" y="4088511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561" name="Straight Connector 360"/>
            <p:cNvCxnSpPr>
              <a:cxnSpLocks noChangeShapeType="1"/>
            </p:cNvCxnSpPr>
            <p:nvPr/>
          </p:nvCxnSpPr>
          <p:spPr bwMode="auto">
            <a:xfrm rot="-2603283" flipH="1" flipV="1">
              <a:off x="5894884" y="3977759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562" name="Straight Connector 361"/>
            <p:cNvCxnSpPr>
              <a:cxnSpLocks noChangeShapeType="1"/>
            </p:cNvCxnSpPr>
            <p:nvPr/>
          </p:nvCxnSpPr>
          <p:spPr bwMode="auto">
            <a:xfrm rot="-2603283" flipH="1" flipV="1">
              <a:off x="5790195" y="3867007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563" name="Straight Connector 362"/>
            <p:cNvCxnSpPr>
              <a:cxnSpLocks noChangeShapeType="1"/>
            </p:cNvCxnSpPr>
            <p:nvPr/>
          </p:nvCxnSpPr>
          <p:spPr bwMode="auto">
            <a:xfrm rot="-2603283" flipH="1" flipV="1">
              <a:off x="6040619" y="3691182"/>
              <a:ext cx="457200" cy="1047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564" name="Straight Connector 363"/>
            <p:cNvCxnSpPr>
              <a:cxnSpLocks noChangeShapeType="1"/>
            </p:cNvCxnSpPr>
            <p:nvPr/>
          </p:nvCxnSpPr>
          <p:spPr bwMode="auto">
            <a:xfrm flipH="1">
              <a:off x="6604000" y="5342525"/>
              <a:ext cx="337804" cy="296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1565" name="Rectangle 364"/>
            <p:cNvSpPr>
              <a:spLocks noChangeArrowheads="1"/>
            </p:cNvSpPr>
            <p:nvPr/>
          </p:nvSpPr>
          <p:spPr bwMode="auto">
            <a:xfrm rot="-2603283" flipH="1" flipV="1">
              <a:off x="4110946" y="1317833"/>
              <a:ext cx="838200" cy="1905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Gill Sans" charset="0"/>
              </a:endParaRPr>
            </a:p>
          </p:txBody>
        </p:sp>
        <p:sp>
          <p:nvSpPr>
            <p:cNvPr id="21566" name="Freeform 365"/>
            <p:cNvSpPr>
              <a:spLocks/>
            </p:cNvSpPr>
            <p:nvPr/>
          </p:nvSpPr>
          <p:spPr bwMode="auto">
            <a:xfrm rot="-2603283" flipH="1" flipV="1">
              <a:off x="4696401" y="3066207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7" name="Freeform 366"/>
            <p:cNvSpPr>
              <a:spLocks/>
            </p:cNvSpPr>
            <p:nvPr/>
          </p:nvSpPr>
          <p:spPr bwMode="auto">
            <a:xfrm rot="-2603283" flipH="1" flipV="1">
              <a:off x="4591712" y="2955455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Freeform 367"/>
            <p:cNvSpPr>
              <a:spLocks/>
            </p:cNvSpPr>
            <p:nvPr/>
          </p:nvSpPr>
          <p:spPr bwMode="auto">
            <a:xfrm rot="-2603283" flipH="1" flipV="1">
              <a:off x="4487023" y="2844704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Freeform 368"/>
            <p:cNvSpPr>
              <a:spLocks/>
            </p:cNvSpPr>
            <p:nvPr/>
          </p:nvSpPr>
          <p:spPr bwMode="auto">
            <a:xfrm rot="-2603283" flipH="1" flipV="1">
              <a:off x="4382334" y="2733952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0" name="Freeform 369"/>
            <p:cNvSpPr>
              <a:spLocks/>
            </p:cNvSpPr>
            <p:nvPr/>
          </p:nvSpPr>
          <p:spPr bwMode="auto">
            <a:xfrm rot="-2603283" flipH="1" flipV="1">
              <a:off x="4277645" y="2623200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1" name="Freeform 370"/>
            <p:cNvSpPr>
              <a:spLocks/>
            </p:cNvSpPr>
            <p:nvPr/>
          </p:nvSpPr>
          <p:spPr bwMode="auto">
            <a:xfrm rot="-2603283" flipH="1" flipV="1">
              <a:off x="4172956" y="2512448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2" name="Freeform 371"/>
            <p:cNvSpPr>
              <a:spLocks/>
            </p:cNvSpPr>
            <p:nvPr/>
          </p:nvSpPr>
          <p:spPr bwMode="auto">
            <a:xfrm rot="-2603283" flipH="1" flipV="1">
              <a:off x="4068266" y="2401696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3" name="Freeform 372"/>
            <p:cNvSpPr>
              <a:spLocks/>
            </p:cNvSpPr>
            <p:nvPr/>
          </p:nvSpPr>
          <p:spPr bwMode="auto">
            <a:xfrm rot="-2603283" flipH="1" flipV="1">
              <a:off x="3963577" y="2290945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4" name="Freeform 373"/>
            <p:cNvSpPr>
              <a:spLocks/>
            </p:cNvSpPr>
            <p:nvPr/>
          </p:nvSpPr>
          <p:spPr bwMode="auto">
            <a:xfrm rot="-2603283" flipH="1" flipV="1">
              <a:off x="3858888" y="2180193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5" name="Freeform 374"/>
            <p:cNvSpPr>
              <a:spLocks/>
            </p:cNvSpPr>
            <p:nvPr/>
          </p:nvSpPr>
          <p:spPr bwMode="auto">
            <a:xfrm rot="-2603283" flipH="1" flipV="1">
              <a:off x="3754199" y="2069441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Freeform 375"/>
            <p:cNvSpPr>
              <a:spLocks/>
            </p:cNvSpPr>
            <p:nvPr/>
          </p:nvSpPr>
          <p:spPr bwMode="auto">
            <a:xfrm rot="18996717" flipV="1">
              <a:off x="5352853" y="2485011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7" name="Freeform 376"/>
            <p:cNvSpPr>
              <a:spLocks/>
            </p:cNvSpPr>
            <p:nvPr/>
          </p:nvSpPr>
          <p:spPr bwMode="auto">
            <a:xfrm rot="18996717" flipV="1">
              <a:off x="5248164" y="2374259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8" name="Freeform 377"/>
            <p:cNvSpPr>
              <a:spLocks/>
            </p:cNvSpPr>
            <p:nvPr/>
          </p:nvSpPr>
          <p:spPr bwMode="auto">
            <a:xfrm rot="18996717" flipV="1">
              <a:off x="5143475" y="2263508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9" name="Freeform 378"/>
            <p:cNvSpPr>
              <a:spLocks/>
            </p:cNvSpPr>
            <p:nvPr/>
          </p:nvSpPr>
          <p:spPr bwMode="auto">
            <a:xfrm rot="18996717" flipV="1">
              <a:off x="5038786" y="2152756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0" name="Freeform 379"/>
            <p:cNvSpPr>
              <a:spLocks/>
            </p:cNvSpPr>
            <p:nvPr/>
          </p:nvSpPr>
          <p:spPr bwMode="auto">
            <a:xfrm rot="18996717" flipV="1">
              <a:off x="4934097" y="2042004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1" name="Freeform 380"/>
            <p:cNvSpPr>
              <a:spLocks/>
            </p:cNvSpPr>
            <p:nvPr/>
          </p:nvSpPr>
          <p:spPr bwMode="auto">
            <a:xfrm rot="18996717" flipV="1">
              <a:off x="4829408" y="1931252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2" name="Freeform 381"/>
            <p:cNvSpPr>
              <a:spLocks/>
            </p:cNvSpPr>
            <p:nvPr/>
          </p:nvSpPr>
          <p:spPr bwMode="auto">
            <a:xfrm rot="18996717" flipV="1">
              <a:off x="4724719" y="1820500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3" name="Freeform 382"/>
            <p:cNvSpPr>
              <a:spLocks/>
            </p:cNvSpPr>
            <p:nvPr/>
          </p:nvSpPr>
          <p:spPr bwMode="auto">
            <a:xfrm rot="18996717" flipV="1">
              <a:off x="4620030" y="1709749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4" name="Freeform 383"/>
            <p:cNvSpPr>
              <a:spLocks/>
            </p:cNvSpPr>
            <p:nvPr/>
          </p:nvSpPr>
          <p:spPr bwMode="auto">
            <a:xfrm rot="18996717" flipV="1">
              <a:off x="4515341" y="1598997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5" name="Freeform 384"/>
            <p:cNvSpPr>
              <a:spLocks/>
            </p:cNvSpPr>
            <p:nvPr/>
          </p:nvSpPr>
          <p:spPr bwMode="auto">
            <a:xfrm rot="18996717" flipV="1">
              <a:off x="4410652" y="1488245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1586" name="Straight Connector 385"/>
            <p:cNvCxnSpPr>
              <a:cxnSpLocks noChangeShapeType="1"/>
            </p:cNvCxnSpPr>
            <p:nvPr/>
          </p:nvCxnSpPr>
          <p:spPr bwMode="auto">
            <a:xfrm rot="2666913" flipV="1">
              <a:off x="3748635" y="1283808"/>
              <a:ext cx="284479" cy="12841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587" name="Straight Connector 386"/>
            <p:cNvCxnSpPr>
              <a:cxnSpLocks noChangeShapeType="1"/>
            </p:cNvCxnSpPr>
            <p:nvPr/>
          </p:nvCxnSpPr>
          <p:spPr bwMode="auto">
            <a:xfrm rot="-2603283">
              <a:off x="3760892" y="1809519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588" name="Straight Connector 387"/>
            <p:cNvCxnSpPr>
              <a:cxnSpLocks noChangeShapeType="1"/>
            </p:cNvCxnSpPr>
            <p:nvPr/>
          </p:nvCxnSpPr>
          <p:spPr bwMode="auto">
            <a:xfrm rot="-2603283">
              <a:off x="3865581" y="1920271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589" name="Straight Connector 388"/>
            <p:cNvCxnSpPr>
              <a:cxnSpLocks noChangeShapeType="1"/>
            </p:cNvCxnSpPr>
            <p:nvPr/>
          </p:nvCxnSpPr>
          <p:spPr bwMode="auto">
            <a:xfrm rot="-2603283">
              <a:off x="3970270" y="2031023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590" name="Straight Connector 389"/>
            <p:cNvCxnSpPr>
              <a:cxnSpLocks noChangeShapeType="1"/>
            </p:cNvCxnSpPr>
            <p:nvPr/>
          </p:nvCxnSpPr>
          <p:spPr bwMode="auto">
            <a:xfrm rot="-2603283">
              <a:off x="4074959" y="2141775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591" name="Straight Connector 390"/>
            <p:cNvCxnSpPr>
              <a:cxnSpLocks noChangeShapeType="1"/>
            </p:cNvCxnSpPr>
            <p:nvPr/>
          </p:nvCxnSpPr>
          <p:spPr bwMode="auto">
            <a:xfrm rot="-2603283">
              <a:off x="4179648" y="2252527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592" name="Straight Connector 391"/>
            <p:cNvCxnSpPr>
              <a:cxnSpLocks noChangeShapeType="1"/>
            </p:cNvCxnSpPr>
            <p:nvPr/>
          </p:nvCxnSpPr>
          <p:spPr bwMode="auto">
            <a:xfrm rot="-2603283">
              <a:off x="4284337" y="2363278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593" name="Straight Connector 392"/>
            <p:cNvCxnSpPr>
              <a:cxnSpLocks noChangeShapeType="1"/>
            </p:cNvCxnSpPr>
            <p:nvPr/>
          </p:nvCxnSpPr>
          <p:spPr bwMode="auto">
            <a:xfrm rot="-2603283">
              <a:off x="4389026" y="2474030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594" name="Straight Connector 393"/>
            <p:cNvCxnSpPr>
              <a:cxnSpLocks noChangeShapeType="1"/>
            </p:cNvCxnSpPr>
            <p:nvPr/>
          </p:nvCxnSpPr>
          <p:spPr bwMode="auto">
            <a:xfrm rot="-2603283">
              <a:off x="4493716" y="2584782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595" name="Straight Connector 394"/>
            <p:cNvCxnSpPr>
              <a:cxnSpLocks noChangeShapeType="1"/>
            </p:cNvCxnSpPr>
            <p:nvPr/>
          </p:nvCxnSpPr>
          <p:spPr bwMode="auto">
            <a:xfrm rot="-2603283">
              <a:off x="4598405" y="2695534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596" name="Straight Connector 395"/>
            <p:cNvCxnSpPr>
              <a:cxnSpLocks noChangeShapeType="1"/>
            </p:cNvCxnSpPr>
            <p:nvPr/>
          </p:nvCxnSpPr>
          <p:spPr bwMode="auto">
            <a:xfrm rot="-2603283">
              <a:off x="4728981" y="2947558"/>
              <a:ext cx="457200" cy="1047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1597" name="Oval 396"/>
            <p:cNvSpPr>
              <a:spLocks noChangeArrowheads="1"/>
            </p:cNvSpPr>
            <p:nvPr/>
          </p:nvSpPr>
          <p:spPr bwMode="auto">
            <a:xfrm>
              <a:off x="5003800" y="2743200"/>
              <a:ext cx="1219200" cy="12192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Gill Sans" charset="0"/>
              </a:endParaRPr>
            </a:p>
          </p:txBody>
        </p:sp>
        <p:sp>
          <p:nvSpPr>
            <p:cNvPr id="398" name="Block Arc 397"/>
            <p:cNvSpPr/>
            <p:nvPr/>
          </p:nvSpPr>
          <p:spPr bwMode="auto">
            <a:xfrm>
              <a:off x="4849105" y="2582590"/>
              <a:ext cx="1524090" cy="1524168"/>
            </a:xfrm>
            <a:prstGeom prst="blockArc">
              <a:avLst>
                <a:gd name="adj1" fmla="val 9142847"/>
                <a:gd name="adj2" fmla="val 17809880"/>
                <a:gd name="adj3" fmla="val 9842"/>
              </a:avLst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ill Sans" pitchFamily="1" charset="0"/>
                <a:ea typeface="Gill Sans" pitchFamily="1" charset="0"/>
                <a:cs typeface="Gill Sans" pitchFamily="1" charset="0"/>
                <a:sym typeface="Gill Sans" pitchFamily="1" charset="0"/>
              </a:endParaRPr>
            </a:p>
          </p:txBody>
        </p:sp>
        <p:sp>
          <p:nvSpPr>
            <p:cNvPr id="399" name="Block Arc 398"/>
            <p:cNvSpPr/>
            <p:nvPr/>
          </p:nvSpPr>
          <p:spPr bwMode="auto">
            <a:xfrm flipH="1" flipV="1">
              <a:off x="4849105" y="2582590"/>
              <a:ext cx="1524090" cy="1524168"/>
            </a:xfrm>
            <a:prstGeom prst="blockArc">
              <a:avLst>
                <a:gd name="adj1" fmla="val 9125710"/>
                <a:gd name="adj2" fmla="val 17833894"/>
                <a:gd name="adj3" fmla="val 9934"/>
              </a:avLst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ill Sans" pitchFamily="1" charset="0"/>
                <a:ea typeface="Gill Sans" pitchFamily="1" charset="0"/>
                <a:cs typeface="Gill Sans" pitchFamily="1" charset="0"/>
                <a:sym typeface="Gill Sans" pitchFamily="1" charset="0"/>
              </a:endParaRPr>
            </a:p>
          </p:txBody>
        </p:sp>
        <p:cxnSp>
          <p:nvCxnSpPr>
            <p:cNvPr id="21600" name="Straight Connector 399"/>
            <p:cNvCxnSpPr>
              <a:cxnSpLocks noChangeShapeType="1"/>
            </p:cNvCxnSpPr>
            <p:nvPr/>
          </p:nvCxnSpPr>
          <p:spPr bwMode="auto">
            <a:xfrm rot="2666913">
              <a:off x="2855786" y="3006589"/>
              <a:ext cx="2250949" cy="462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601" name="Straight Connector 400"/>
            <p:cNvCxnSpPr>
              <a:cxnSpLocks noChangeShapeType="1"/>
            </p:cNvCxnSpPr>
            <p:nvPr/>
          </p:nvCxnSpPr>
          <p:spPr bwMode="auto">
            <a:xfrm flipH="1" flipV="1">
              <a:off x="4622800" y="4191000"/>
              <a:ext cx="1981200" cy="1447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21524" name="Object 412"/>
          <p:cNvGraphicFramePr>
            <a:graphicFrameLocks noChangeAspect="1"/>
          </p:cNvGraphicFramePr>
          <p:nvPr/>
        </p:nvGraphicFramePr>
        <p:xfrm>
          <a:off x="1417320" y="2743200"/>
          <a:ext cx="29718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6577" name="Equation" r:id="rId6" imgW="165100" imgH="152400" progId="Equation.DSMT4">
                  <p:embed/>
                </p:oleObj>
              </mc:Choice>
              <mc:Fallback>
                <p:oleObj name="Equation" r:id="rId6" imgW="165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320" y="2743200"/>
                        <a:ext cx="297180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25" name="Group 102"/>
          <p:cNvGrpSpPr>
            <a:grpSpLocks/>
          </p:cNvGrpSpPr>
          <p:nvPr/>
        </p:nvGrpSpPr>
        <p:grpSpPr bwMode="auto">
          <a:xfrm rot="-2620228">
            <a:off x="4640580" y="2606040"/>
            <a:ext cx="754380" cy="822960"/>
            <a:chOff x="5156200" y="2895600"/>
            <a:chExt cx="838200" cy="914400"/>
          </a:xfrm>
        </p:grpSpPr>
        <p:sp>
          <p:nvSpPr>
            <p:cNvPr id="104" name="Arc 103"/>
            <p:cNvSpPr/>
            <p:nvPr/>
          </p:nvSpPr>
          <p:spPr bwMode="auto">
            <a:xfrm>
              <a:off x="5155833" y="2966271"/>
              <a:ext cx="838200" cy="838200"/>
            </a:xfrm>
            <a:prstGeom prst="arc">
              <a:avLst>
                <a:gd name="adj1" fmla="val 16200000"/>
                <a:gd name="adj2" fmla="val 2471156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ill Sans" pitchFamily="1" charset="0"/>
                <a:ea typeface="Gill Sans" pitchFamily="1" charset="0"/>
                <a:cs typeface="Gill Sans" pitchFamily="1" charset="0"/>
                <a:sym typeface="Gill Sans" pitchFamily="1" charset="0"/>
              </a:endParaRPr>
            </a:p>
          </p:txBody>
        </p:sp>
        <p:cxnSp>
          <p:nvCxnSpPr>
            <p:cNvPr id="21529" name="Straight Connector 104"/>
            <p:cNvCxnSpPr>
              <a:cxnSpLocks noChangeShapeType="1"/>
              <a:stCxn id="104" idx="0"/>
            </p:cNvCxnSpPr>
            <p:nvPr/>
          </p:nvCxnSpPr>
          <p:spPr bwMode="auto">
            <a:xfrm flipV="1">
              <a:off x="5575300" y="2895600"/>
              <a:ext cx="266700" cy="76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530" name="Straight Connector 105"/>
            <p:cNvCxnSpPr>
              <a:cxnSpLocks noChangeShapeType="1"/>
            </p:cNvCxnSpPr>
            <p:nvPr/>
          </p:nvCxnSpPr>
          <p:spPr bwMode="auto">
            <a:xfrm>
              <a:off x="5575300" y="2971800"/>
              <a:ext cx="190500" cy="152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21526" name="Object 251"/>
          <p:cNvGraphicFramePr>
            <a:graphicFrameLocks noChangeAspect="1"/>
          </p:cNvGraphicFramePr>
          <p:nvPr/>
        </p:nvGraphicFramePr>
        <p:xfrm>
          <a:off x="3028950" y="5577840"/>
          <a:ext cx="34290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6578" name="Equation" r:id="rId8" imgW="190500" imgH="203200" progId="Equation.DSMT4">
                  <p:embed/>
                </p:oleObj>
              </mc:Choice>
              <mc:Fallback>
                <p:oleObj name="Equation" r:id="rId8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5577840"/>
                        <a:ext cx="342900" cy="365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7" name="Object 271"/>
          <p:cNvGraphicFramePr>
            <a:graphicFrameLocks noChangeAspect="1"/>
          </p:cNvGraphicFramePr>
          <p:nvPr/>
        </p:nvGraphicFramePr>
        <p:xfrm>
          <a:off x="4983480" y="2948940"/>
          <a:ext cx="185738" cy="205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6579" name="Equation" r:id="rId10" imgW="114300" imgH="127000" progId="Equation.DSMT4">
                  <p:embed/>
                </p:oleObj>
              </mc:Choice>
              <mc:Fallback>
                <p:oleObj name="Equation" r:id="rId10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3480" y="2948940"/>
                        <a:ext cx="185738" cy="205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TextBox 98"/>
          <p:cNvSpPr txBox="1"/>
          <p:nvPr/>
        </p:nvSpPr>
        <p:spPr>
          <a:xfrm>
            <a:off x="5540679" y="434241"/>
            <a:ext cx="3360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Brushes not in contact—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current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in coils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about to change direction</a:t>
            </a:r>
            <a:r>
              <a:rPr lang="en-US" sz="2000" dirty="0">
                <a:latin typeface="Times New Roman"/>
                <a:cs typeface="Times New Roman"/>
              </a:rPr>
              <a:t>–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momentum carries motion </a:t>
            </a:r>
            <a:r>
              <a:rPr lang="en-US" sz="2000" dirty="0">
                <a:latin typeface="Times New Roman"/>
                <a:cs typeface="Times New Roman"/>
              </a:rPr>
              <a:t>. . . </a:t>
            </a:r>
          </a:p>
        </p:txBody>
      </p:sp>
      <p:sp>
        <p:nvSpPr>
          <p:cNvPr id="100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0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44.)</a:t>
            </a:r>
          </a:p>
        </p:txBody>
      </p:sp>
    </p:spTree>
    <p:extLst>
      <p:ext uri="{BB962C8B-B14F-4D97-AF65-F5344CB8AC3E}">
        <p14:creationId xmlns:p14="http://schemas.microsoft.com/office/powerpoint/2010/main" val="37866561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9"/>
          <p:cNvSpPr>
            <a:spLocks noChangeArrowheads="1"/>
          </p:cNvSpPr>
          <p:nvPr/>
        </p:nvSpPr>
        <p:spPr bwMode="auto">
          <a:xfrm>
            <a:off x="4983480" y="3703320"/>
            <a:ext cx="137160" cy="342900"/>
          </a:xfrm>
          <a:prstGeom prst="rect">
            <a:avLst/>
          </a:prstGeom>
          <a:pattFill prst="narVert">
            <a:fgClr>
              <a:srgbClr val="0000FF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22530" name="Rectangle 10"/>
          <p:cNvSpPr>
            <a:spLocks noChangeArrowheads="1"/>
          </p:cNvSpPr>
          <p:nvPr/>
        </p:nvSpPr>
        <p:spPr bwMode="auto">
          <a:xfrm>
            <a:off x="4983480" y="3909060"/>
            <a:ext cx="137160" cy="342900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22531" name="Rectangle 38"/>
          <p:cNvSpPr>
            <a:spLocks noChangeArrowheads="1"/>
          </p:cNvSpPr>
          <p:nvPr/>
        </p:nvSpPr>
        <p:spPr bwMode="auto">
          <a:xfrm>
            <a:off x="4983480" y="1988820"/>
            <a:ext cx="137160" cy="342900"/>
          </a:xfrm>
          <a:prstGeom prst="rect">
            <a:avLst/>
          </a:prstGeom>
          <a:pattFill prst="narVert">
            <a:fgClr>
              <a:srgbClr val="0000FF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22532" name="Text Box 4"/>
          <p:cNvSpPr txBox="1">
            <a:spLocks/>
          </p:cNvSpPr>
          <p:nvPr/>
        </p:nvSpPr>
        <p:spPr bwMode="auto">
          <a:xfrm>
            <a:off x="1303020" y="1645920"/>
            <a:ext cx="1660208" cy="33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algn="l" eaLnBrk="1" hangingPunct="1"/>
            <a:endParaRPr lang="en-US" sz="1600"/>
          </a:p>
        </p:txBody>
      </p:sp>
      <p:cxnSp>
        <p:nvCxnSpPr>
          <p:cNvPr id="22533" name="Straight Connector 2"/>
          <p:cNvCxnSpPr>
            <a:cxnSpLocks noChangeShapeType="1"/>
          </p:cNvCxnSpPr>
          <p:nvPr/>
        </p:nvCxnSpPr>
        <p:spPr bwMode="auto">
          <a:xfrm>
            <a:off x="937260" y="685800"/>
            <a:ext cx="411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34" name="Straight Connector 13"/>
          <p:cNvCxnSpPr>
            <a:cxnSpLocks noChangeShapeType="1"/>
          </p:cNvCxnSpPr>
          <p:nvPr/>
        </p:nvCxnSpPr>
        <p:spPr bwMode="auto">
          <a:xfrm>
            <a:off x="937260" y="5417820"/>
            <a:ext cx="198882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35" name="Straight Connector 15"/>
          <p:cNvCxnSpPr>
            <a:cxnSpLocks noChangeShapeType="1"/>
          </p:cNvCxnSpPr>
          <p:nvPr/>
        </p:nvCxnSpPr>
        <p:spPr bwMode="auto">
          <a:xfrm>
            <a:off x="3063240" y="5417820"/>
            <a:ext cx="198882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36" name="Straight Connector 16"/>
          <p:cNvCxnSpPr>
            <a:cxnSpLocks noChangeShapeType="1"/>
          </p:cNvCxnSpPr>
          <p:nvPr/>
        </p:nvCxnSpPr>
        <p:spPr bwMode="auto">
          <a:xfrm>
            <a:off x="2926080" y="5212080"/>
            <a:ext cx="0" cy="4800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37" name="Straight Connector 19"/>
          <p:cNvCxnSpPr>
            <a:cxnSpLocks noChangeShapeType="1"/>
          </p:cNvCxnSpPr>
          <p:nvPr/>
        </p:nvCxnSpPr>
        <p:spPr bwMode="auto">
          <a:xfrm>
            <a:off x="3063240" y="5349240"/>
            <a:ext cx="0" cy="20574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38" name="Straight Connector 21"/>
          <p:cNvCxnSpPr>
            <a:cxnSpLocks noChangeShapeType="1"/>
          </p:cNvCxnSpPr>
          <p:nvPr/>
        </p:nvCxnSpPr>
        <p:spPr bwMode="auto">
          <a:xfrm>
            <a:off x="937260" y="685800"/>
            <a:ext cx="0" cy="47320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39" name="Straight Connector 23"/>
          <p:cNvCxnSpPr>
            <a:cxnSpLocks noChangeShapeType="1"/>
          </p:cNvCxnSpPr>
          <p:nvPr/>
        </p:nvCxnSpPr>
        <p:spPr bwMode="auto">
          <a:xfrm>
            <a:off x="937260" y="685800"/>
            <a:ext cx="0" cy="47320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40" name="Straight Connector 24"/>
          <p:cNvCxnSpPr>
            <a:cxnSpLocks noChangeShapeType="1"/>
          </p:cNvCxnSpPr>
          <p:nvPr/>
        </p:nvCxnSpPr>
        <p:spPr bwMode="auto">
          <a:xfrm>
            <a:off x="937260" y="685800"/>
            <a:ext cx="0" cy="47320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41" name="Straight Connector 25"/>
          <p:cNvCxnSpPr>
            <a:cxnSpLocks noChangeShapeType="1"/>
          </p:cNvCxnSpPr>
          <p:nvPr/>
        </p:nvCxnSpPr>
        <p:spPr bwMode="auto">
          <a:xfrm>
            <a:off x="5052060" y="685800"/>
            <a:ext cx="0" cy="109728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42" name="Straight Connector 28"/>
          <p:cNvCxnSpPr>
            <a:cxnSpLocks noChangeShapeType="1"/>
            <a:stCxn id="22530" idx="2"/>
          </p:cNvCxnSpPr>
          <p:nvPr/>
        </p:nvCxnSpPr>
        <p:spPr bwMode="auto">
          <a:xfrm>
            <a:off x="5052060" y="4251960"/>
            <a:ext cx="0" cy="11658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543" name="Rectangle 31"/>
          <p:cNvSpPr>
            <a:spLocks noChangeArrowheads="1"/>
          </p:cNvSpPr>
          <p:nvPr/>
        </p:nvSpPr>
        <p:spPr bwMode="auto">
          <a:xfrm>
            <a:off x="4983480" y="1783080"/>
            <a:ext cx="137160" cy="342900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22544" name="Rectangle 250"/>
          <p:cNvSpPr>
            <a:spLocks noChangeArrowheads="1"/>
          </p:cNvSpPr>
          <p:nvPr/>
        </p:nvSpPr>
        <p:spPr bwMode="auto">
          <a:xfrm>
            <a:off x="1005840" y="2674620"/>
            <a:ext cx="754380" cy="41148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22545" name="Rectangle 257"/>
          <p:cNvSpPr>
            <a:spLocks noChangeArrowheads="1"/>
          </p:cNvSpPr>
          <p:nvPr/>
        </p:nvSpPr>
        <p:spPr bwMode="auto">
          <a:xfrm>
            <a:off x="8206740" y="2674620"/>
            <a:ext cx="754380" cy="411480"/>
          </a:xfrm>
          <a:prstGeom prst="rect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graphicFrame>
        <p:nvGraphicFramePr>
          <p:cNvPr id="22546" name="Object 259"/>
          <p:cNvGraphicFramePr>
            <a:graphicFrameLocks noChangeAspect="1"/>
          </p:cNvGraphicFramePr>
          <p:nvPr/>
        </p:nvGraphicFramePr>
        <p:xfrm>
          <a:off x="537210" y="4069080"/>
          <a:ext cx="25146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892" name="Equation" r:id="rId3" imgW="139700" imgH="203200" progId="Equation.DSMT4">
                  <p:embed/>
                </p:oleObj>
              </mc:Choice>
              <mc:Fallback>
                <p:oleObj name="Equation" r:id="rId3" imgW="139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" y="4069080"/>
                        <a:ext cx="251460" cy="365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47" name="Group 34"/>
          <p:cNvGrpSpPr>
            <a:grpSpLocks/>
          </p:cNvGrpSpPr>
          <p:nvPr/>
        </p:nvGrpSpPr>
        <p:grpSpPr bwMode="auto">
          <a:xfrm>
            <a:off x="868680" y="4183380"/>
            <a:ext cx="137160" cy="205740"/>
            <a:chOff x="965200" y="4648200"/>
            <a:chExt cx="152400" cy="228600"/>
          </a:xfrm>
        </p:grpSpPr>
        <p:cxnSp>
          <p:nvCxnSpPr>
            <p:cNvPr id="22662" name="Straight Connector 32"/>
            <p:cNvCxnSpPr>
              <a:cxnSpLocks noChangeShapeType="1"/>
            </p:cNvCxnSpPr>
            <p:nvPr/>
          </p:nvCxnSpPr>
          <p:spPr bwMode="auto">
            <a:xfrm flipH="1">
              <a:off x="965200" y="46482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663" name="Straight Connector 262"/>
            <p:cNvCxnSpPr>
              <a:cxnSpLocks noChangeShapeType="1"/>
            </p:cNvCxnSpPr>
            <p:nvPr/>
          </p:nvCxnSpPr>
          <p:spPr bwMode="auto">
            <a:xfrm>
              <a:off x="1041400" y="46482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22548" name="Object 272"/>
          <p:cNvGraphicFramePr>
            <a:graphicFrameLocks noChangeAspect="1"/>
          </p:cNvGraphicFramePr>
          <p:nvPr/>
        </p:nvGraphicFramePr>
        <p:xfrm>
          <a:off x="8241030" y="2743200"/>
          <a:ext cx="22860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893" name="Equation" r:id="rId5" imgW="127000" imgH="152400" progId="Equation.DSMT4">
                  <p:embed/>
                </p:oleObj>
              </mc:Choice>
              <mc:Fallback>
                <p:oleObj name="Equation" r:id="rId5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1030" y="2743200"/>
                        <a:ext cx="228600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49" name="Group 126"/>
          <p:cNvGrpSpPr>
            <a:grpSpLocks/>
          </p:cNvGrpSpPr>
          <p:nvPr/>
        </p:nvGrpSpPr>
        <p:grpSpPr bwMode="auto">
          <a:xfrm rot="6475184">
            <a:off x="3085387" y="863680"/>
            <a:ext cx="3870483" cy="3889058"/>
            <a:chOff x="3277137" y="1317833"/>
            <a:chExt cx="4300153" cy="4320967"/>
          </a:xfrm>
        </p:grpSpPr>
        <p:sp>
          <p:nvSpPr>
            <p:cNvPr id="22567" name="Rectangle 127"/>
            <p:cNvSpPr>
              <a:spLocks noChangeArrowheads="1"/>
            </p:cNvSpPr>
            <p:nvPr/>
          </p:nvSpPr>
          <p:spPr bwMode="auto">
            <a:xfrm rot="-2603283">
              <a:off x="6277654" y="3520683"/>
              <a:ext cx="838200" cy="1905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Gill Sans" charset="0"/>
              </a:endParaRPr>
            </a:p>
          </p:txBody>
        </p:sp>
        <p:sp>
          <p:nvSpPr>
            <p:cNvPr id="22568" name="Freeform 128"/>
            <p:cNvSpPr>
              <a:spLocks/>
            </p:cNvSpPr>
            <p:nvPr/>
          </p:nvSpPr>
          <p:spPr bwMode="auto">
            <a:xfrm rot="-2603283">
              <a:off x="6492299" y="3601109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9" name="Freeform 129"/>
            <p:cNvSpPr>
              <a:spLocks/>
            </p:cNvSpPr>
            <p:nvPr/>
          </p:nvSpPr>
          <p:spPr bwMode="auto">
            <a:xfrm rot="-2603283">
              <a:off x="6596988" y="3711861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0" name="Freeform 133"/>
            <p:cNvSpPr>
              <a:spLocks/>
            </p:cNvSpPr>
            <p:nvPr/>
          </p:nvSpPr>
          <p:spPr bwMode="auto">
            <a:xfrm rot="-2603283">
              <a:off x="6701677" y="3822612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Freeform 134"/>
            <p:cNvSpPr>
              <a:spLocks/>
            </p:cNvSpPr>
            <p:nvPr/>
          </p:nvSpPr>
          <p:spPr bwMode="auto">
            <a:xfrm rot="-2603283">
              <a:off x="6806366" y="3933364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Freeform 135"/>
            <p:cNvSpPr>
              <a:spLocks/>
            </p:cNvSpPr>
            <p:nvPr/>
          </p:nvSpPr>
          <p:spPr bwMode="auto">
            <a:xfrm rot="-2603283">
              <a:off x="6911055" y="4044116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Freeform 136"/>
            <p:cNvSpPr>
              <a:spLocks/>
            </p:cNvSpPr>
            <p:nvPr/>
          </p:nvSpPr>
          <p:spPr bwMode="auto">
            <a:xfrm rot="-2603283">
              <a:off x="7015744" y="4154868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Freeform 137"/>
            <p:cNvSpPr>
              <a:spLocks/>
            </p:cNvSpPr>
            <p:nvPr/>
          </p:nvSpPr>
          <p:spPr bwMode="auto">
            <a:xfrm rot="-2603283">
              <a:off x="7120434" y="4265620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5" name="Freeform 138"/>
            <p:cNvSpPr>
              <a:spLocks/>
            </p:cNvSpPr>
            <p:nvPr/>
          </p:nvSpPr>
          <p:spPr bwMode="auto">
            <a:xfrm rot="-2603283">
              <a:off x="7225123" y="4376371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6" name="Freeform 139"/>
            <p:cNvSpPr>
              <a:spLocks/>
            </p:cNvSpPr>
            <p:nvPr/>
          </p:nvSpPr>
          <p:spPr bwMode="auto">
            <a:xfrm rot="-2603283">
              <a:off x="7329812" y="4487123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7" name="Freeform 140"/>
            <p:cNvSpPr>
              <a:spLocks/>
            </p:cNvSpPr>
            <p:nvPr/>
          </p:nvSpPr>
          <p:spPr bwMode="auto">
            <a:xfrm rot="-2603283">
              <a:off x="7434501" y="4597875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8" name="Freeform 141"/>
            <p:cNvSpPr>
              <a:spLocks/>
            </p:cNvSpPr>
            <p:nvPr/>
          </p:nvSpPr>
          <p:spPr bwMode="auto">
            <a:xfrm rot="-2603283">
              <a:off x="7539190" y="4708627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9" name="Freeform 142"/>
            <p:cNvSpPr>
              <a:spLocks/>
            </p:cNvSpPr>
            <p:nvPr/>
          </p:nvSpPr>
          <p:spPr bwMode="auto">
            <a:xfrm rot="18996717" flipH="1">
              <a:off x="5835847" y="4182305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0" name="Freeform 179"/>
            <p:cNvSpPr>
              <a:spLocks/>
            </p:cNvSpPr>
            <p:nvPr/>
          </p:nvSpPr>
          <p:spPr bwMode="auto">
            <a:xfrm rot="18996717" flipH="1">
              <a:off x="5940536" y="4293057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1" name="Freeform 180"/>
            <p:cNvSpPr>
              <a:spLocks/>
            </p:cNvSpPr>
            <p:nvPr/>
          </p:nvSpPr>
          <p:spPr bwMode="auto">
            <a:xfrm rot="18996717" flipH="1">
              <a:off x="6045225" y="4403808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2" name="Freeform 181"/>
            <p:cNvSpPr>
              <a:spLocks/>
            </p:cNvSpPr>
            <p:nvPr/>
          </p:nvSpPr>
          <p:spPr bwMode="auto">
            <a:xfrm rot="18996717" flipH="1">
              <a:off x="6149914" y="4514560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3" name="Freeform 182"/>
            <p:cNvSpPr>
              <a:spLocks/>
            </p:cNvSpPr>
            <p:nvPr/>
          </p:nvSpPr>
          <p:spPr bwMode="auto">
            <a:xfrm rot="18996717" flipH="1">
              <a:off x="6254603" y="4625312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4" name="Freeform 183"/>
            <p:cNvSpPr>
              <a:spLocks/>
            </p:cNvSpPr>
            <p:nvPr/>
          </p:nvSpPr>
          <p:spPr bwMode="auto">
            <a:xfrm rot="18996717" flipH="1">
              <a:off x="6359292" y="4736064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5" name="Freeform 184"/>
            <p:cNvSpPr>
              <a:spLocks/>
            </p:cNvSpPr>
            <p:nvPr/>
          </p:nvSpPr>
          <p:spPr bwMode="auto">
            <a:xfrm rot="18996717" flipH="1">
              <a:off x="6463981" y="4846816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6" name="Freeform 185"/>
            <p:cNvSpPr>
              <a:spLocks/>
            </p:cNvSpPr>
            <p:nvPr/>
          </p:nvSpPr>
          <p:spPr bwMode="auto">
            <a:xfrm rot="18996717" flipH="1">
              <a:off x="6568670" y="4957567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7" name="Freeform 186"/>
            <p:cNvSpPr>
              <a:spLocks/>
            </p:cNvSpPr>
            <p:nvPr/>
          </p:nvSpPr>
          <p:spPr bwMode="auto">
            <a:xfrm rot="18996717" flipH="1">
              <a:off x="6673359" y="5068319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8" name="Freeform 187"/>
            <p:cNvSpPr>
              <a:spLocks/>
            </p:cNvSpPr>
            <p:nvPr/>
          </p:nvSpPr>
          <p:spPr bwMode="auto">
            <a:xfrm rot="18996717" flipH="1">
              <a:off x="6778048" y="5179071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2589" name="Straight Connector 188"/>
            <p:cNvCxnSpPr>
              <a:cxnSpLocks noChangeShapeType="1"/>
              <a:stCxn id="22578" idx="0"/>
            </p:cNvCxnSpPr>
            <p:nvPr/>
          </p:nvCxnSpPr>
          <p:spPr bwMode="auto">
            <a:xfrm rot="-2603283" flipH="1" flipV="1">
              <a:off x="6732397" y="4863774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590" name="Straight Connector 189"/>
            <p:cNvCxnSpPr>
              <a:cxnSpLocks noChangeShapeType="1"/>
            </p:cNvCxnSpPr>
            <p:nvPr/>
          </p:nvCxnSpPr>
          <p:spPr bwMode="auto">
            <a:xfrm rot="-2603283" flipH="1" flipV="1">
              <a:off x="6627708" y="4753022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591" name="Straight Connector 191"/>
            <p:cNvCxnSpPr>
              <a:cxnSpLocks noChangeShapeType="1"/>
            </p:cNvCxnSpPr>
            <p:nvPr/>
          </p:nvCxnSpPr>
          <p:spPr bwMode="auto">
            <a:xfrm rot="-2603283" flipH="1" flipV="1">
              <a:off x="6523019" y="4642270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592" name="Straight Connector 192"/>
            <p:cNvCxnSpPr>
              <a:cxnSpLocks noChangeShapeType="1"/>
            </p:cNvCxnSpPr>
            <p:nvPr/>
          </p:nvCxnSpPr>
          <p:spPr bwMode="auto">
            <a:xfrm rot="-2603283" flipH="1" flipV="1">
              <a:off x="6418330" y="4531518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593" name="Straight Connector 193"/>
            <p:cNvCxnSpPr>
              <a:cxnSpLocks noChangeShapeType="1"/>
            </p:cNvCxnSpPr>
            <p:nvPr/>
          </p:nvCxnSpPr>
          <p:spPr bwMode="auto">
            <a:xfrm rot="-2603283" flipH="1" flipV="1">
              <a:off x="6313641" y="4420766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594" name="Straight Connector 194"/>
            <p:cNvCxnSpPr>
              <a:cxnSpLocks noChangeShapeType="1"/>
            </p:cNvCxnSpPr>
            <p:nvPr/>
          </p:nvCxnSpPr>
          <p:spPr bwMode="auto">
            <a:xfrm rot="-2603283" flipH="1" flipV="1">
              <a:off x="6208952" y="4310014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595" name="Straight Connector 195"/>
            <p:cNvCxnSpPr>
              <a:cxnSpLocks noChangeShapeType="1"/>
            </p:cNvCxnSpPr>
            <p:nvPr/>
          </p:nvCxnSpPr>
          <p:spPr bwMode="auto">
            <a:xfrm rot="-2603283" flipH="1" flipV="1">
              <a:off x="6104263" y="4199263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596" name="Straight Connector 196"/>
            <p:cNvCxnSpPr>
              <a:cxnSpLocks noChangeShapeType="1"/>
            </p:cNvCxnSpPr>
            <p:nvPr/>
          </p:nvCxnSpPr>
          <p:spPr bwMode="auto">
            <a:xfrm rot="-2603283" flipH="1" flipV="1">
              <a:off x="5999574" y="4088511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597" name="Straight Connector 197"/>
            <p:cNvCxnSpPr>
              <a:cxnSpLocks noChangeShapeType="1"/>
            </p:cNvCxnSpPr>
            <p:nvPr/>
          </p:nvCxnSpPr>
          <p:spPr bwMode="auto">
            <a:xfrm rot="-2603283" flipH="1" flipV="1">
              <a:off x="5894884" y="3977759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598" name="Straight Connector 198"/>
            <p:cNvCxnSpPr>
              <a:cxnSpLocks noChangeShapeType="1"/>
            </p:cNvCxnSpPr>
            <p:nvPr/>
          </p:nvCxnSpPr>
          <p:spPr bwMode="auto">
            <a:xfrm rot="-2603283" flipH="1" flipV="1">
              <a:off x="5790195" y="3867007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599" name="Straight Connector 199"/>
            <p:cNvCxnSpPr>
              <a:cxnSpLocks noChangeShapeType="1"/>
            </p:cNvCxnSpPr>
            <p:nvPr/>
          </p:nvCxnSpPr>
          <p:spPr bwMode="auto">
            <a:xfrm rot="-2603283" flipH="1" flipV="1">
              <a:off x="6040619" y="3691182"/>
              <a:ext cx="457200" cy="1047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600" name="Straight Connector 200"/>
            <p:cNvCxnSpPr>
              <a:cxnSpLocks noChangeShapeType="1"/>
            </p:cNvCxnSpPr>
            <p:nvPr/>
          </p:nvCxnSpPr>
          <p:spPr bwMode="auto">
            <a:xfrm flipH="1">
              <a:off x="6604000" y="5342525"/>
              <a:ext cx="337804" cy="296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2601" name="Rectangle 201"/>
            <p:cNvSpPr>
              <a:spLocks noChangeArrowheads="1"/>
            </p:cNvSpPr>
            <p:nvPr/>
          </p:nvSpPr>
          <p:spPr bwMode="auto">
            <a:xfrm rot="-2603283" flipH="1" flipV="1">
              <a:off x="4110946" y="1317833"/>
              <a:ext cx="838200" cy="1905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Gill Sans" charset="0"/>
              </a:endParaRPr>
            </a:p>
          </p:txBody>
        </p:sp>
        <p:sp>
          <p:nvSpPr>
            <p:cNvPr id="22602" name="Freeform 202"/>
            <p:cNvSpPr>
              <a:spLocks/>
            </p:cNvSpPr>
            <p:nvPr/>
          </p:nvSpPr>
          <p:spPr bwMode="auto">
            <a:xfrm rot="-2603283" flipH="1" flipV="1">
              <a:off x="4696401" y="3066207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3" name="Freeform 203"/>
            <p:cNvSpPr>
              <a:spLocks/>
            </p:cNvSpPr>
            <p:nvPr/>
          </p:nvSpPr>
          <p:spPr bwMode="auto">
            <a:xfrm rot="-2603283" flipH="1" flipV="1">
              <a:off x="4591712" y="2955455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4" name="Freeform 204"/>
            <p:cNvSpPr>
              <a:spLocks/>
            </p:cNvSpPr>
            <p:nvPr/>
          </p:nvSpPr>
          <p:spPr bwMode="auto">
            <a:xfrm rot="-2603283" flipH="1" flipV="1">
              <a:off x="4487023" y="2844704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5" name="Freeform 205"/>
            <p:cNvSpPr>
              <a:spLocks/>
            </p:cNvSpPr>
            <p:nvPr/>
          </p:nvSpPr>
          <p:spPr bwMode="auto">
            <a:xfrm rot="-2603283" flipH="1" flipV="1">
              <a:off x="4382334" y="2733952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6" name="Freeform 206"/>
            <p:cNvSpPr>
              <a:spLocks/>
            </p:cNvSpPr>
            <p:nvPr/>
          </p:nvSpPr>
          <p:spPr bwMode="auto">
            <a:xfrm rot="-2603283" flipH="1" flipV="1">
              <a:off x="4277645" y="2623200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7" name="Freeform 207"/>
            <p:cNvSpPr>
              <a:spLocks/>
            </p:cNvSpPr>
            <p:nvPr/>
          </p:nvSpPr>
          <p:spPr bwMode="auto">
            <a:xfrm rot="-2603283" flipH="1" flipV="1">
              <a:off x="4172956" y="2512448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8" name="Freeform 208"/>
            <p:cNvSpPr>
              <a:spLocks/>
            </p:cNvSpPr>
            <p:nvPr/>
          </p:nvSpPr>
          <p:spPr bwMode="auto">
            <a:xfrm rot="-2603283" flipH="1" flipV="1">
              <a:off x="4068266" y="2401696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9" name="Freeform 209"/>
            <p:cNvSpPr>
              <a:spLocks/>
            </p:cNvSpPr>
            <p:nvPr/>
          </p:nvSpPr>
          <p:spPr bwMode="auto">
            <a:xfrm rot="-2603283" flipH="1" flipV="1">
              <a:off x="3963577" y="2290945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0" name="Freeform 210"/>
            <p:cNvSpPr>
              <a:spLocks/>
            </p:cNvSpPr>
            <p:nvPr/>
          </p:nvSpPr>
          <p:spPr bwMode="auto">
            <a:xfrm rot="-2603283" flipH="1" flipV="1">
              <a:off x="3858888" y="2180193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1" name="Freeform 211"/>
            <p:cNvSpPr>
              <a:spLocks/>
            </p:cNvSpPr>
            <p:nvPr/>
          </p:nvSpPr>
          <p:spPr bwMode="auto">
            <a:xfrm rot="-2603283" flipH="1" flipV="1">
              <a:off x="3754199" y="2069441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2" name="Freeform 221"/>
            <p:cNvSpPr>
              <a:spLocks/>
            </p:cNvSpPr>
            <p:nvPr/>
          </p:nvSpPr>
          <p:spPr bwMode="auto">
            <a:xfrm rot="18996717" flipV="1">
              <a:off x="5352853" y="2485011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3" name="Freeform 222"/>
            <p:cNvSpPr>
              <a:spLocks/>
            </p:cNvSpPr>
            <p:nvPr/>
          </p:nvSpPr>
          <p:spPr bwMode="auto">
            <a:xfrm rot="18996717" flipV="1">
              <a:off x="5248164" y="2374259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4" name="Freeform 223"/>
            <p:cNvSpPr>
              <a:spLocks/>
            </p:cNvSpPr>
            <p:nvPr/>
          </p:nvSpPr>
          <p:spPr bwMode="auto">
            <a:xfrm rot="18996717" flipV="1">
              <a:off x="5143475" y="2263508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5" name="Freeform 224"/>
            <p:cNvSpPr>
              <a:spLocks/>
            </p:cNvSpPr>
            <p:nvPr/>
          </p:nvSpPr>
          <p:spPr bwMode="auto">
            <a:xfrm rot="18996717" flipV="1">
              <a:off x="5038786" y="2152756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6" name="Freeform 225"/>
            <p:cNvSpPr>
              <a:spLocks/>
            </p:cNvSpPr>
            <p:nvPr/>
          </p:nvSpPr>
          <p:spPr bwMode="auto">
            <a:xfrm rot="18996717" flipV="1">
              <a:off x="4934097" y="2042004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7" name="Freeform 226"/>
            <p:cNvSpPr>
              <a:spLocks/>
            </p:cNvSpPr>
            <p:nvPr/>
          </p:nvSpPr>
          <p:spPr bwMode="auto">
            <a:xfrm rot="18996717" flipV="1">
              <a:off x="4829408" y="1931252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8" name="Freeform 228"/>
            <p:cNvSpPr>
              <a:spLocks/>
            </p:cNvSpPr>
            <p:nvPr/>
          </p:nvSpPr>
          <p:spPr bwMode="auto">
            <a:xfrm rot="18996717" flipV="1">
              <a:off x="4724719" y="1820500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9" name="Freeform 229"/>
            <p:cNvSpPr>
              <a:spLocks/>
            </p:cNvSpPr>
            <p:nvPr/>
          </p:nvSpPr>
          <p:spPr bwMode="auto">
            <a:xfrm rot="18996717" flipV="1">
              <a:off x="4620030" y="1709749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0" name="Freeform 230"/>
            <p:cNvSpPr>
              <a:spLocks/>
            </p:cNvSpPr>
            <p:nvPr/>
          </p:nvSpPr>
          <p:spPr bwMode="auto">
            <a:xfrm rot="18996717" flipV="1">
              <a:off x="4515341" y="1598997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1" name="Freeform 231"/>
            <p:cNvSpPr>
              <a:spLocks/>
            </p:cNvSpPr>
            <p:nvPr/>
          </p:nvSpPr>
          <p:spPr bwMode="auto">
            <a:xfrm rot="18996717" flipV="1">
              <a:off x="4410652" y="1488245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2622" name="Straight Connector 232"/>
            <p:cNvCxnSpPr>
              <a:cxnSpLocks noChangeShapeType="1"/>
            </p:cNvCxnSpPr>
            <p:nvPr/>
          </p:nvCxnSpPr>
          <p:spPr bwMode="auto">
            <a:xfrm rot="-6475184">
              <a:off x="3733285" y="1294635"/>
              <a:ext cx="334253" cy="12465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623" name="Straight Connector 233"/>
            <p:cNvCxnSpPr>
              <a:cxnSpLocks noChangeShapeType="1"/>
            </p:cNvCxnSpPr>
            <p:nvPr/>
          </p:nvCxnSpPr>
          <p:spPr bwMode="auto">
            <a:xfrm rot="-2603283">
              <a:off x="3760892" y="1809519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624" name="Straight Connector 234"/>
            <p:cNvCxnSpPr>
              <a:cxnSpLocks noChangeShapeType="1"/>
            </p:cNvCxnSpPr>
            <p:nvPr/>
          </p:nvCxnSpPr>
          <p:spPr bwMode="auto">
            <a:xfrm rot="-2603283">
              <a:off x="3865581" y="1920271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625" name="Straight Connector 235"/>
            <p:cNvCxnSpPr>
              <a:cxnSpLocks noChangeShapeType="1"/>
            </p:cNvCxnSpPr>
            <p:nvPr/>
          </p:nvCxnSpPr>
          <p:spPr bwMode="auto">
            <a:xfrm rot="-2603283">
              <a:off x="3970270" y="2031023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626" name="Straight Connector 236"/>
            <p:cNvCxnSpPr>
              <a:cxnSpLocks noChangeShapeType="1"/>
            </p:cNvCxnSpPr>
            <p:nvPr/>
          </p:nvCxnSpPr>
          <p:spPr bwMode="auto">
            <a:xfrm rot="-2603283">
              <a:off x="4074959" y="2141775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627" name="Straight Connector 237"/>
            <p:cNvCxnSpPr>
              <a:cxnSpLocks noChangeShapeType="1"/>
            </p:cNvCxnSpPr>
            <p:nvPr/>
          </p:nvCxnSpPr>
          <p:spPr bwMode="auto">
            <a:xfrm rot="-2603283">
              <a:off x="4179648" y="2252527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628" name="Straight Connector 238"/>
            <p:cNvCxnSpPr>
              <a:cxnSpLocks noChangeShapeType="1"/>
            </p:cNvCxnSpPr>
            <p:nvPr/>
          </p:nvCxnSpPr>
          <p:spPr bwMode="auto">
            <a:xfrm rot="-2603283">
              <a:off x="4284337" y="2363278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629" name="Straight Connector 239"/>
            <p:cNvCxnSpPr>
              <a:cxnSpLocks noChangeShapeType="1"/>
            </p:cNvCxnSpPr>
            <p:nvPr/>
          </p:nvCxnSpPr>
          <p:spPr bwMode="auto">
            <a:xfrm rot="-2603283">
              <a:off x="4389026" y="2474030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630" name="Straight Connector 240"/>
            <p:cNvCxnSpPr>
              <a:cxnSpLocks noChangeShapeType="1"/>
            </p:cNvCxnSpPr>
            <p:nvPr/>
          </p:nvCxnSpPr>
          <p:spPr bwMode="auto">
            <a:xfrm rot="-2603283">
              <a:off x="4493716" y="2584782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631" name="Straight Connector 241"/>
            <p:cNvCxnSpPr>
              <a:cxnSpLocks noChangeShapeType="1"/>
            </p:cNvCxnSpPr>
            <p:nvPr/>
          </p:nvCxnSpPr>
          <p:spPr bwMode="auto">
            <a:xfrm rot="-2603283">
              <a:off x="4598405" y="2695534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632" name="Straight Connector 242"/>
            <p:cNvCxnSpPr>
              <a:cxnSpLocks noChangeShapeType="1"/>
            </p:cNvCxnSpPr>
            <p:nvPr/>
          </p:nvCxnSpPr>
          <p:spPr bwMode="auto">
            <a:xfrm rot="-2603283">
              <a:off x="4728981" y="2947558"/>
              <a:ext cx="457200" cy="1047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2633" name="Oval 243"/>
            <p:cNvSpPr>
              <a:spLocks noChangeArrowheads="1"/>
            </p:cNvSpPr>
            <p:nvPr/>
          </p:nvSpPr>
          <p:spPr bwMode="auto">
            <a:xfrm>
              <a:off x="5003800" y="2743199"/>
              <a:ext cx="1219200" cy="12192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Gill Sans" charset="0"/>
              </a:endParaRPr>
            </a:p>
          </p:txBody>
        </p:sp>
        <p:sp>
          <p:nvSpPr>
            <p:cNvPr id="248" name="Block Arc 247"/>
            <p:cNvSpPr/>
            <p:nvPr/>
          </p:nvSpPr>
          <p:spPr bwMode="auto">
            <a:xfrm>
              <a:off x="4847821" y="2597262"/>
              <a:ext cx="1523864" cy="1523927"/>
            </a:xfrm>
            <a:prstGeom prst="blockArc">
              <a:avLst>
                <a:gd name="adj1" fmla="val 9142847"/>
                <a:gd name="adj2" fmla="val 17809880"/>
                <a:gd name="adj3" fmla="val 9842"/>
              </a:avLst>
            </a:prstGeom>
            <a:blipFill dpi="0" rotWithShape="0">
              <a:blip r:embed="rId7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ill Sans" pitchFamily="1" charset="0"/>
                <a:ea typeface="Gill Sans" pitchFamily="1" charset="0"/>
                <a:cs typeface="Gill Sans" pitchFamily="1" charset="0"/>
                <a:sym typeface="Gill Sans" pitchFamily="1" charset="0"/>
              </a:endParaRPr>
            </a:p>
          </p:txBody>
        </p:sp>
        <p:sp>
          <p:nvSpPr>
            <p:cNvPr id="250" name="Block Arc 249"/>
            <p:cNvSpPr/>
            <p:nvPr/>
          </p:nvSpPr>
          <p:spPr bwMode="auto">
            <a:xfrm flipH="1" flipV="1">
              <a:off x="4847821" y="2597262"/>
              <a:ext cx="1523864" cy="1523927"/>
            </a:xfrm>
            <a:prstGeom prst="blockArc">
              <a:avLst>
                <a:gd name="adj1" fmla="val 9125710"/>
                <a:gd name="adj2" fmla="val 17833894"/>
                <a:gd name="adj3" fmla="val 9934"/>
              </a:avLst>
            </a:prstGeom>
            <a:blipFill dpi="0" rotWithShape="0">
              <a:blip r:embed="rId7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ill Sans" pitchFamily="1" charset="0"/>
                <a:ea typeface="Gill Sans" pitchFamily="1" charset="0"/>
                <a:cs typeface="Gill Sans" pitchFamily="1" charset="0"/>
                <a:sym typeface="Gill Sans" pitchFamily="1" charset="0"/>
              </a:endParaRPr>
            </a:p>
          </p:txBody>
        </p:sp>
        <p:cxnSp>
          <p:nvCxnSpPr>
            <p:cNvPr id="22636" name="Straight Connector 252"/>
            <p:cNvCxnSpPr>
              <a:cxnSpLocks noChangeShapeType="1"/>
            </p:cNvCxnSpPr>
            <p:nvPr/>
          </p:nvCxnSpPr>
          <p:spPr bwMode="auto">
            <a:xfrm rot="15124816" flipH="1">
              <a:off x="2881818" y="2924238"/>
              <a:ext cx="2217960" cy="6112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637" name="Straight Connector 253"/>
            <p:cNvCxnSpPr>
              <a:cxnSpLocks noChangeShapeType="1"/>
            </p:cNvCxnSpPr>
            <p:nvPr/>
          </p:nvCxnSpPr>
          <p:spPr bwMode="auto">
            <a:xfrm flipH="1" flipV="1">
              <a:off x="4622800" y="4191000"/>
              <a:ext cx="1981200" cy="1447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22638" name="Group 305"/>
            <p:cNvGrpSpPr>
              <a:grpSpLocks/>
            </p:cNvGrpSpPr>
            <p:nvPr/>
          </p:nvGrpSpPr>
          <p:grpSpPr bwMode="auto">
            <a:xfrm>
              <a:off x="6375400" y="3886200"/>
              <a:ext cx="152400" cy="152400"/>
              <a:chOff x="6146800" y="4191000"/>
              <a:chExt cx="152400" cy="152400"/>
            </a:xfrm>
          </p:grpSpPr>
          <p:cxnSp>
            <p:nvCxnSpPr>
              <p:cNvPr id="22660" name="Straight Connector 327"/>
              <p:cNvCxnSpPr>
                <a:cxnSpLocks noChangeShapeType="1"/>
              </p:cNvCxnSpPr>
              <p:nvPr/>
            </p:nvCxnSpPr>
            <p:spPr bwMode="auto">
              <a:xfrm flipV="1">
                <a:off x="6146800" y="4191000"/>
                <a:ext cx="76200" cy="152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2661" name="Straight Connector 328"/>
              <p:cNvCxnSpPr>
                <a:cxnSpLocks noChangeShapeType="1"/>
              </p:cNvCxnSpPr>
              <p:nvPr/>
            </p:nvCxnSpPr>
            <p:spPr bwMode="auto">
              <a:xfrm>
                <a:off x="6146800" y="4343400"/>
                <a:ext cx="152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22639" name="Group 306"/>
            <p:cNvGrpSpPr>
              <a:grpSpLocks/>
            </p:cNvGrpSpPr>
            <p:nvPr/>
          </p:nvGrpSpPr>
          <p:grpSpPr bwMode="auto">
            <a:xfrm>
              <a:off x="6604000" y="4267200"/>
              <a:ext cx="152400" cy="152400"/>
              <a:chOff x="6146800" y="4191000"/>
              <a:chExt cx="152400" cy="152400"/>
            </a:xfrm>
          </p:grpSpPr>
          <p:cxnSp>
            <p:nvCxnSpPr>
              <p:cNvPr id="22658" name="Straight Connector 325"/>
              <p:cNvCxnSpPr>
                <a:cxnSpLocks noChangeShapeType="1"/>
              </p:cNvCxnSpPr>
              <p:nvPr/>
            </p:nvCxnSpPr>
            <p:spPr bwMode="auto">
              <a:xfrm flipV="1">
                <a:off x="6146800" y="4191000"/>
                <a:ext cx="76200" cy="152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2659" name="Straight Connector 326"/>
              <p:cNvCxnSpPr>
                <a:cxnSpLocks noChangeShapeType="1"/>
              </p:cNvCxnSpPr>
              <p:nvPr/>
            </p:nvCxnSpPr>
            <p:spPr bwMode="auto">
              <a:xfrm>
                <a:off x="6146800" y="4343400"/>
                <a:ext cx="152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22640" name="Group 307"/>
            <p:cNvGrpSpPr>
              <a:grpSpLocks/>
            </p:cNvGrpSpPr>
            <p:nvPr/>
          </p:nvGrpSpPr>
          <p:grpSpPr bwMode="auto">
            <a:xfrm>
              <a:off x="6832600" y="4648200"/>
              <a:ext cx="152400" cy="152400"/>
              <a:chOff x="6146800" y="4191000"/>
              <a:chExt cx="152400" cy="152400"/>
            </a:xfrm>
          </p:grpSpPr>
          <p:cxnSp>
            <p:nvCxnSpPr>
              <p:cNvPr id="22656" name="Straight Connector 323"/>
              <p:cNvCxnSpPr>
                <a:cxnSpLocks noChangeShapeType="1"/>
              </p:cNvCxnSpPr>
              <p:nvPr/>
            </p:nvCxnSpPr>
            <p:spPr bwMode="auto">
              <a:xfrm flipV="1">
                <a:off x="6146800" y="4191000"/>
                <a:ext cx="76200" cy="152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2657" name="Straight Connector 324"/>
              <p:cNvCxnSpPr>
                <a:cxnSpLocks noChangeShapeType="1"/>
              </p:cNvCxnSpPr>
              <p:nvPr/>
            </p:nvCxnSpPr>
            <p:spPr bwMode="auto">
              <a:xfrm>
                <a:off x="6146800" y="4343400"/>
                <a:ext cx="152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22641" name="Group 308"/>
            <p:cNvGrpSpPr>
              <a:grpSpLocks/>
            </p:cNvGrpSpPr>
            <p:nvPr/>
          </p:nvGrpSpPr>
          <p:grpSpPr bwMode="auto">
            <a:xfrm>
              <a:off x="4165600" y="1752600"/>
              <a:ext cx="609600" cy="914400"/>
              <a:chOff x="6527800" y="4038600"/>
              <a:chExt cx="609600" cy="914400"/>
            </a:xfrm>
          </p:grpSpPr>
          <p:grpSp>
            <p:nvGrpSpPr>
              <p:cNvPr id="22647" name="Group 314"/>
              <p:cNvGrpSpPr>
                <a:grpSpLocks/>
              </p:cNvGrpSpPr>
              <p:nvPr/>
            </p:nvGrpSpPr>
            <p:grpSpPr bwMode="auto">
              <a:xfrm>
                <a:off x="6527800" y="4038600"/>
                <a:ext cx="152400" cy="152400"/>
                <a:chOff x="6146800" y="4191000"/>
                <a:chExt cx="152400" cy="152400"/>
              </a:xfrm>
            </p:grpSpPr>
            <p:cxnSp>
              <p:nvCxnSpPr>
                <p:cNvPr id="22654" name="Straight Connector 321"/>
                <p:cNvCxnSpPr>
                  <a:cxnSpLocks noChangeShapeType="1"/>
                </p:cNvCxnSpPr>
                <p:nvPr/>
              </p:nvCxnSpPr>
              <p:spPr bwMode="auto">
                <a:xfrm flipV="1">
                  <a:off x="6146800" y="4191000"/>
                  <a:ext cx="76200" cy="152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2655" name="Straight Connector 322"/>
                <p:cNvCxnSpPr>
                  <a:cxnSpLocks noChangeShapeType="1"/>
                </p:cNvCxnSpPr>
                <p:nvPr/>
              </p:nvCxnSpPr>
              <p:spPr bwMode="auto">
                <a:xfrm>
                  <a:off x="6146800" y="4343400"/>
                  <a:ext cx="1524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grpSp>
            <p:nvGrpSpPr>
              <p:cNvPr id="22648" name="Group 315"/>
              <p:cNvGrpSpPr>
                <a:grpSpLocks/>
              </p:cNvGrpSpPr>
              <p:nvPr/>
            </p:nvGrpSpPr>
            <p:grpSpPr bwMode="auto">
              <a:xfrm>
                <a:off x="6756400" y="4419600"/>
                <a:ext cx="152400" cy="152400"/>
                <a:chOff x="6146800" y="4191000"/>
                <a:chExt cx="152400" cy="152400"/>
              </a:xfrm>
            </p:grpSpPr>
            <p:cxnSp>
              <p:nvCxnSpPr>
                <p:cNvPr id="22652" name="Straight Connector 319"/>
                <p:cNvCxnSpPr>
                  <a:cxnSpLocks noChangeShapeType="1"/>
                </p:cNvCxnSpPr>
                <p:nvPr/>
              </p:nvCxnSpPr>
              <p:spPr bwMode="auto">
                <a:xfrm flipV="1">
                  <a:off x="6146800" y="4191000"/>
                  <a:ext cx="76200" cy="152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2653" name="Straight Connector 320"/>
                <p:cNvCxnSpPr>
                  <a:cxnSpLocks noChangeShapeType="1"/>
                </p:cNvCxnSpPr>
                <p:nvPr/>
              </p:nvCxnSpPr>
              <p:spPr bwMode="auto">
                <a:xfrm>
                  <a:off x="6146800" y="4343400"/>
                  <a:ext cx="1524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grpSp>
            <p:nvGrpSpPr>
              <p:cNvPr id="22649" name="Group 316"/>
              <p:cNvGrpSpPr>
                <a:grpSpLocks/>
              </p:cNvGrpSpPr>
              <p:nvPr/>
            </p:nvGrpSpPr>
            <p:grpSpPr bwMode="auto">
              <a:xfrm>
                <a:off x="6985000" y="4800600"/>
                <a:ext cx="152400" cy="152400"/>
                <a:chOff x="6146800" y="4191000"/>
                <a:chExt cx="152400" cy="152400"/>
              </a:xfrm>
            </p:grpSpPr>
            <p:cxnSp>
              <p:nvCxnSpPr>
                <p:cNvPr id="22650" name="Straight Connector 317"/>
                <p:cNvCxnSpPr>
                  <a:cxnSpLocks noChangeShapeType="1"/>
                </p:cNvCxnSpPr>
                <p:nvPr/>
              </p:nvCxnSpPr>
              <p:spPr bwMode="auto">
                <a:xfrm flipV="1">
                  <a:off x="6146800" y="4191000"/>
                  <a:ext cx="76200" cy="152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2651" name="Straight Connector 318"/>
                <p:cNvCxnSpPr>
                  <a:cxnSpLocks noChangeShapeType="1"/>
                </p:cNvCxnSpPr>
                <p:nvPr/>
              </p:nvCxnSpPr>
              <p:spPr bwMode="auto">
                <a:xfrm>
                  <a:off x="6146800" y="4343400"/>
                  <a:ext cx="1524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</p:grpSp>
        <p:cxnSp>
          <p:nvCxnSpPr>
            <p:cNvPr id="22642" name="Straight Connector 309"/>
            <p:cNvCxnSpPr>
              <a:cxnSpLocks noChangeShapeType="1"/>
            </p:cNvCxnSpPr>
            <p:nvPr/>
          </p:nvCxnSpPr>
          <p:spPr bwMode="auto">
            <a:xfrm flipV="1">
              <a:off x="4089400" y="3200400"/>
              <a:ext cx="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643" name="Straight Connector 310"/>
            <p:cNvCxnSpPr>
              <a:cxnSpLocks noChangeShapeType="1"/>
            </p:cNvCxnSpPr>
            <p:nvPr/>
          </p:nvCxnSpPr>
          <p:spPr bwMode="auto">
            <a:xfrm flipH="1" flipV="1">
              <a:off x="3937000" y="3276600"/>
              <a:ext cx="152400" cy="76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22644" name="Group 311"/>
            <p:cNvGrpSpPr>
              <a:grpSpLocks/>
            </p:cNvGrpSpPr>
            <p:nvPr/>
          </p:nvGrpSpPr>
          <p:grpSpPr bwMode="auto">
            <a:xfrm rot="-865246">
              <a:off x="6010976" y="5198176"/>
              <a:ext cx="152400" cy="152400"/>
              <a:chOff x="4089400" y="3352800"/>
              <a:chExt cx="152400" cy="152400"/>
            </a:xfrm>
          </p:grpSpPr>
          <p:cxnSp>
            <p:nvCxnSpPr>
              <p:cNvPr id="22645" name="Straight Connector 312"/>
              <p:cNvCxnSpPr>
                <a:cxnSpLocks noChangeShapeType="1"/>
              </p:cNvCxnSpPr>
              <p:nvPr/>
            </p:nvCxnSpPr>
            <p:spPr bwMode="auto">
              <a:xfrm flipV="1">
                <a:off x="4241800" y="3352800"/>
                <a:ext cx="0" cy="152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2646" name="Straight Connector 313"/>
              <p:cNvCxnSpPr>
                <a:cxnSpLocks noChangeShapeType="1"/>
              </p:cNvCxnSpPr>
              <p:nvPr/>
            </p:nvCxnSpPr>
            <p:spPr bwMode="auto">
              <a:xfrm flipH="1" flipV="1">
                <a:off x="4089400" y="3429000"/>
                <a:ext cx="152400" cy="762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</p:grpSp>
      <p:graphicFrame>
        <p:nvGraphicFramePr>
          <p:cNvPr id="22550" name="Object 406"/>
          <p:cNvGraphicFramePr>
            <a:graphicFrameLocks noChangeAspect="1"/>
          </p:cNvGraphicFramePr>
          <p:nvPr/>
        </p:nvGraphicFramePr>
        <p:xfrm>
          <a:off x="2651760" y="3909060"/>
          <a:ext cx="29718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894" name="Equation" r:id="rId8" imgW="165100" imgH="152400" progId="Equation.DSMT4">
                  <p:embed/>
                </p:oleObj>
              </mc:Choice>
              <mc:Fallback>
                <p:oleObj name="Equation" r:id="rId8" imgW="165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760" y="3909060"/>
                        <a:ext cx="297180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1" name="Object 407"/>
          <p:cNvGraphicFramePr>
            <a:graphicFrameLocks noChangeAspect="1"/>
          </p:cNvGraphicFramePr>
          <p:nvPr/>
        </p:nvGraphicFramePr>
        <p:xfrm>
          <a:off x="7109460" y="1783080"/>
          <a:ext cx="22860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895" name="Equation" r:id="rId10" imgW="127000" imgH="152400" progId="Equation.DSMT4">
                  <p:embed/>
                </p:oleObj>
              </mc:Choice>
              <mc:Fallback>
                <p:oleObj name="Equation" r:id="rId10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9460" y="1783080"/>
                        <a:ext cx="228600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52" name="Group 408"/>
          <p:cNvGrpSpPr>
            <a:grpSpLocks/>
          </p:cNvGrpSpPr>
          <p:nvPr/>
        </p:nvGrpSpPr>
        <p:grpSpPr bwMode="auto">
          <a:xfrm rot="16200000" flipV="1">
            <a:off x="2823210" y="582930"/>
            <a:ext cx="137160" cy="205740"/>
            <a:chOff x="965200" y="4648200"/>
            <a:chExt cx="152400" cy="228600"/>
          </a:xfrm>
        </p:grpSpPr>
        <p:cxnSp>
          <p:nvCxnSpPr>
            <p:cNvPr id="22565" name="Straight Connector 409"/>
            <p:cNvCxnSpPr>
              <a:cxnSpLocks noChangeShapeType="1"/>
            </p:cNvCxnSpPr>
            <p:nvPr/>
          </p:nvCxnSpPr>
          <p:spPr bwMode="auto">
            <a:xfrm flipH="1">
              <a:off x="965200" y="46482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566" name="Straight Connector 410"/>
            <p:cNvCxnSpPr>
              <a:cxnSpLocks noChangeShapeType="1"/>
            </p:cNvCxnSpPr>
            <p:nvPr/>
          </p:nvCxnSpPr>
          <p:spPr bwMode="auto">
            <a:xfrm>
              <a:off x="1041400" y="46482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22553" name="Object 411"/>
          <p:cNvGraphicFramePr>
            <a:graphicFrameLocks noChangeAspect="1"/>
          </p:cNvGraphicFramePr>
          <p:nvPr/>
        </p:nvGraphicFramePr>
        <p:xfrm>
          <a:off x="2583180" y="251460"/>
          <a:ext cx="25146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896" name="Equation" r:id="rId12" imgW="139700" imgH="203200" progId="Equation.DSMT4">
                  <p:embed/>
                </p:oleObj>
              </mc:Choice>
              <mc:Fallback>
                <p:oleObj name="Equation" r:id="rId12" imgW="139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3180" y="251460"/>
                        <a:ext cx="251460" cy="365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4" name="Object 412"/>
          <p:cNvGraphicFramePr>
            <a:graphicFrameLocks noChangeAspect="1"/>
          </p:cNvGraphicFramePr>
          <p:nvPr/>
        </p:nvGraphicFramePr>
        <p:xfrm>
          <a:off x="1417320" y="2743200"/>
          <a:ext cx="29718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897" name="Equation" r:id="rId13" imgW="165100" imgH="152400" progId="Equation.DSMT4">
                  <p:embed/>
                </p:oleObj>
              </mc:Choice>
              <mc:Fallback>
                <p:oleObj name="Equation" r:id="rId13" imgW="165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320" y="2743200"/>
                        <a:ext cx="297180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555" name="Straight Arrow Connector 413"/>
          <p:cNvCxnSpPr>
            <a:cxnSpLocks noChangeShapeType="1"/>
            <a:endCxn id="22567" idx="2"/>
          </p:cNvCxnSpPr>
          <p:nvPr/>
        </p:nvCxnSpPr>
        <p:spPr bwMode="auto">
          <a:xfrm>
            <a:off x="1897380" y="2948940"/>
            <a:ext cx="1145858" cy="104013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56" name="Straight Arrow Connector 414"/>
          <p:cNvCxnSpPr>
            <a:cxnSpLocks noChangeShapeType="1"/>
          </p:cNvCxnSpPr>
          <p:nvPr/>
        </p:nvCxnSpPr>
        <p:spPr bwMode="auto">
          <a:xfrm flipH="1" flipV="1">
            <a:off x="7040880" y="1988820"/>
            <a:ext cx="1028700" cy="82296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2557" name="Group 130"/>
          <p:cNvGrpSpPr>
            <a:grpSpLocks/>
          </p:cNvGrpSpPr>
          <p:nvPr/>
        </p:nvGrpSpPr>
        <p:grpSpPr bwMode="auto">
          <a:xfrm rot="-4105923">
            <a:off x="4640580" y="2606040"/>
            <a:ext cx="754380" cy="822960"/>
            <a:chOff x="5156200" y="2895600"/>
            <a:chExt cx="838200" cy="914400"/>
          </a:xfrm>
        </p:grpSpPr>
        <p:sp>
          <p:nvSpPr>
            <p:cNvPr id="132" name="Arc 131"/>
            <p:cNvSpPr/>
            <p:nvPr/>
          </p:nvSpPr>
          <p:spPr bwMode="auto">
            <a:xfrm>
              <a:off x="5158430" y="2965252"/>
              <a:ext cx="838200" cy="838200"/>
            </a:xfrm>
            <a:prstGeom prst="arc">
              <a:avLst>
                <a:gd name="adj1" fmla="val 16200000"/>
                <a:gd name="adj2" fmla="val 2471156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ill Sans" pitchFamily="1" charset="0"/>
                <a:ea typeface="Gill Sans" pitchFamily="1" charset="0"/>
                <a:cs typeface="Gill Sans" pitchFamily="1" charset="0"/>
                <a:sym typeface="Gill Sans" pitchFamily="1" charset="0"/>
              </a:endParaRPr>
            </a:p>
          </p:txBody>
        </p:sp>
        <p:cxnSp>
          <p:nvCxnSpPr>
            <p:cNvPr id="22563" name="Straight Connector 132"/>
            <p:cNvCxnSpPr>
              <a:cxnSpLocks noChangeShapeType="1"/>
              <a:stCxn id="132" idx="0"/>
            </p:cNvCxnSpPr>
            <p:nvPr/>
          </p:nvCxnSpPr>
          <p:spPr bwMode="auto">
            <a:xfrm flipV="1">
              <a:off x="5575300" y="2895600"/>
              <a:ext cx="266700" cy="76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564" name="Straight Connector 133"/>
            <p:cNvCxnSpPr>
              <a:cxnSpLocks noChangeShapeType="1"/>
            </p:cNvCxnSpPr>
            <p:nvPr/>
          </p:nvCxnSpPr>
          <p:spPr bwMode="auto">
            <a:xfrm>
              <a:off x="5575300" y="2971800"/>
              <a:ext cx="190500" cy="152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22558" name="Straight Arrow Connector 312"/>
          <p:cNvCxnSpPr>
            <a:cxnSpLocks noChangeShapeType="1"/>
          </p:cNvCxnSpPr>
          <p:nvPr/>
        </p:nvCxnSpPr>
        <p:spPr bwMode="auto">
          <a:xfrm flipH="1">
            <a:off x="6629400" y="1988820"/>
            <a:ext cx="411480" cy="6858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59" name="Straight Arrow Connector 312"/>
          <p:cNvCxnSpPr>
            <a:cxnSpLocks noChangeShapeType="1"/>
          </p:cNvCxnSpPr>
          <p:nvPr/>
        </p:nvCxnSpPr>
        <p:spPr bwMode="auto">
          <a:xfrm flipV="1">
            <a:off x="2994660" y="3909060"/>
            <a:ext cx="411480" cy="6858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22560" name="Object 251"/>
          <p:cNvGraphicFramePr>
            <a:graphicFrameLocks noChangeAspect="1"/>
          </p:cNvGraphicFramePr>
          <p:nvPr/>
        </p:nvGraphicFramePr>
        <p:xfrm>
          <a:off x="3028950" y="5554980"/>
          <a:ext cx="34290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898" name="Equation" r:id="rId15" imgW="190500" imgH="203200" progId="Equation.DSMT4">
                  <p:embed/>
                </p:oleObj>
              </mc:Choice>
              <mc:Fallback>
                <p:oleObj name="Equation" r:id="rId15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5554980"/>
                        <a:ext cx="342900" cy="365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61" name="Object 271"/>
          <p:cNvGraphicFramePr>
            <a:graphicFrameLocks noChangeAspect="1"/>
          </p:cNvGraphicFramePr>
          <p:nvPr/>
        </p:nvGraphicFramePr>
        <p:xfrm>
          <a:off x="4983480" y="2948940"/>
          <a:ext cx="185738" cy="205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899" name="Equation" r:id="rId17" imgW="114300" imgH="127000" progId="Equation.DSMT4">
                  <p:embed/>
                </p:oleObj>
              </mc:Choice>
              <mc:Fallback>
                <p:oleObj name="Equation" r:id="rId17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3480" y="2948940"/>
                        <a:ext cx="185738" cy="205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" name="TextBox 136"/>
          <p:cNvSpPr txBox="1"/>
          <p:nvPr/>
        </p:nvSpPr>
        <p:spPr>
          <a:xfrm>
            <a:off x="5540679" y="434241"/>
            <a:ext cx="3360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Notice the repulsion </a:t>
            </a:r>
            <a:r>
              <a:rPr lang="en-US" sz="2000" dirty="0">
                <a:latin typeface="Times New Roman"/>
                <a:cs typeface="Times New Roman"/>
              </a:rPr>
              <a:t>between the poles . . . still getting rotation . . . </a:t>
            </a:r>
          </a:p>
        </p:txBody>
      </p:sp>
      <p:sp>
        <p:nvSpPr>
          <p:cNvPr id="138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9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45.)</a:t>
            </a:r>
          </a:p>
        </p:txBody>
      </p:sp>
    </p:spTree>
    <p:extLst>
      <p:ext uri="{BB962C8B-B14F-4D97-AF65-F5344CB8AC3E}">
        <p14:creationId xmlns:p14="http://schemas.microsoft.com/office/powerpoint/2010/main" val="7927101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8"/>
          <p:cNvSpPr>
            <a:spLocks noChangeArrowheads="1"/>
          </p:cNvSpPr>
          <p:nvPr/>
        </p:nvSpPr>
        <p:spPr bwMode="auto">
          <a:xfrm>
            <a:off x="4983480" y="1988820"/>
            <a:ext cx="137160" cy="342900"/>
          </a:xfrm>
          <a:prstGeom prst="rect">
            <a:avLst/>
          </a:prstGeom>
          <a:pattFill prst="narVert">
            <a:fgClr>
              <a:srgbClr val="0000FF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25602" name="Text Box 4"/>
          <p:cNvSpPr txBox="1">
            <a:spLocks/>
          </p:cNvSpPr>
          <p:nvPr/>
        </p:nvSpPr>
        <p:spPr bwMode="auto">
          <a:xfrm>
            <a:off x="1303020" y="1645920"/>
            <a:ext cx="1660208" cy="33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algn="l" eaLnBrk="1" hangingPunct="1"/>
            <a:endParaRPr lang="en-US" sz="1600"/>
          </a:p>
        </p:txBody>
      </p:sp>
      <p:cxnSp>
        <p:nvCxnSpPr>
          <p:cNvPr id="25603" name="Straight Connector 2"/>
          <p:cNvCxnSpPr>
            <a:cxnSpLocks noChangeShapeType="1"/>
          </p:cNvCxnSpPr>
          <p:nvPr/>
        </p:nvCxnSpPr>
        <p:spPr bwMode="auto">
          <a:xfrm>
            <a:off x="937260" y="685800"/>
            <a:ext cx="411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04" name="Straight Connector 13"/>
          <p:cNvCxnSpPr>
            <a:cxnSpLocks noChangeShapeType="1"/>
          </p:cNvCxnSpPr>
          <p:nvPr/>
        </p:nvCxnSpPr>
        <p:spPr bwMode="auto">
          <a:xfrm>
            <a:off x="937260" y="5417820"/>
            <a:ext cx="198882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05" name="Straight Connector 15"/>
          <p:cNvCxnSpPr>
            <a:cxnSpLocks noChangeShapeType="1"/>
          </p:cNvCxnSpPr>
          <p:nvPr/>
        </p:nvCxnSpPr>
        <p:spPr bwMode="auto">
          <a:xfrm>
            <a:off x="3063240" y="5417820"/>
            <a:ext cx="198882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06" name="Straight Connector 16"/>
          <p:cNvCxnSpPr>
            <a:cxnSpLocks noChangeShapeType="1"/>
          </p:cNvCxnSpPr>
          <p:nvPr/>
        </p:nvCxnSpPr>
        <p:spPr bwMode="auto">
          <a:xfrm>
            <a:off x="2926080" y="5212080"/>
            <a:ext cx="0" cy="4800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07" name="Straight Connector 19"/>
          <p:cNvCxnSpPr>
            <a:cxnSpLocks noChangeShapeType="1"/>
          </p:cNvCxnSpPr>
          <p:nvPr/>
        </p:nvCxnSpPr>
        <p:spPr bwMode="auto">
          <a:xfrm>
            <a:off x="3063240" y="5349240"/>
            <a:ext cx="0" cy="20574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08" name="Straight Connector 21"/>
          <p:cNvCxnSpPr>
            <a:cxnSpLocks noChangeShapeType="1"/>
          </p:cNvCxnSpPr>
          <p:nvPr/>
        </p:nvCxnSpPr>
        <p:spPr bwMode="auto">
          <a:xfrm>
            <a:off x="937260" y="685800"/>
            <a:ext cx="0" cy="47320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09" name="Straight Connector 23"/>
          <p:cNvCxnSpPr>
            <a:cxnSpLocks noChangeShapeType="1"/>
          </p:cNvCxnSpPr>
          <p:nvPr/>
        </p:nvCxnSpPr>
        <p:spPr bwMode="auto">
          <a:xfrm>
            <a:off x="937260" y="685800"/>
            <a:ext cx="0" cy="47320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10" name="Straight Connector 24"/>
          <p:cNvCxnSpPr>
            <a:cxnSpLocks noChangeShapeType="1"/>
          </p:cNvCxnSpPr>
          <p:nvPr/>
        </p:nvCxnSpPr>
        <p:spPr bwMode="auto">
          <a:xfrm>
            <a:off x="937260" y="685800"/>
            <a:ext cx="0" cy="47320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11" name="Straight Connector 25"/>
          <p:cNvCxnSpPr>
            <a:cxnSpLocks noChangeShapeType="1"/>
          </p:cNvCxnSpPr>
          <p:nvPr/>
        </p:nvCxnSpPr>
        <p:spPr bwMode="auto">
          <a:xfrm>
            <a:off x="5052060" y="685800"/>
            <a:ext cx="0" cy="109728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12" name="Straight Connector 28"/>
          <p:cNvCxnSpPr>
            <a:cxnSpLocks noChangeShapeType="1"/>
            <a:stCxn id="25622" idx="2"/>
          </p:cNvCxnSpPr>
          <p:nvPr/>
        </p:nvCxnSpPr>
        <p:spPr bwMode="auto">
          <a:xfrm>
            <a:off x="5052060" y="4251960"/>
            <a:ext cx="0" cy="11658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5613" name="Rectangle 31"/>
          <p:cNvSpPr>
            <a:spLocks noChangeArrowheads="1"/>
          </p:cNvSpPr>
          <p:nvPr/>
        </p:nvSpPr>
        <p:spPr bwMode="auto">
          <a:xfrm>
            <a:off x="4983480" y="1783080"/>
            <a:ext cx="137160" cy="342900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25614" name="Rectangle 250"/>
          <p:cNvSpPr>
            <a:spLocks noChangeArrowheads="1"/>
          </p:cNvSpPr>
          <p:nvPr/>
        </p:nvSpPr>
        <p:spPr bwMode="auto">
          <a:xfrm>
            <a:off x="1005840" y="2674620"/>
            <a:ext cx="754380" cy="41148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25615" name="Rectangle 257"/>
          <p:cNvSpPr>
            <a:spLocks noChangeArrowheads="1"/>
          </p:cNvSpPr>
          <p:nvPr/>
        </p:nvSpPr>
        <p:spPr bwMode="auto">
          <a:xfrm>
            <a:off x="8206740" y="2674620"/>
            <a:ext cx="754380" cy="411480"/>
          </a:xfrm>
          <a:prstGeom prst="rect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graphicFrame>
        <p:nvGraphicFramePr>
          <p:cNvPr id="25616" name="Object 259"/>
          <p:cNvGraphicFramePr>
            <a:graphicFrameLocks noChangeAspect="1"/>
          </p:cNvGraphicFramePr>
          <p:nvPr/>
        </p:nvGraphicFramePr>
        <p:xfrm>
          <a:off x="537210" y="4069080"/>
          <a:ext cx="25146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924" name="Equation" r:id="rId3" imgW="139700" imgH="203200" progId="Equation.DSMT4">
                  <p:embed/>
                </p:oleObj>
              </mc:Choice>
              <mc:Fallback>
                <p:oleObj name="Equation" r:id="rId3" imgW="139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" y="4069080"/>
                        <a:ext cx="251460" cy="365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617" name="Group 34"/>
          <p:cNvGrpSpPr>
            <a:grpSpLocks/>
          </p:cNvGrpSpPr>
          <p:nvPr/>
        </p:nvGrpSpPr>
        <p:grpSpPr bwMode="auto">
          <a:xfrm>
            <a:off x="868680" y="4183380"/>
            <a:ext cx="137160" cy="205740"/>
            <a:chOff x="965200" y="4648200"/>
            <a:chExt cx="152400" cy="228600"/>
          </a:xfrm>
        </p:grpSpPr>
        <p:cxnSp>
          <p:nvCxnSpPr>
            <p:cNvPr id="25734" name="Straight Connector 32"/>
            <p:cNvCxnSpPr>
              <a:cxnSpLocks noChangeShapeType="1"/>
            </p:cNvCxnSpPr>
            <p:nvPr/>
          </p:nvCxnSpPr>
          <p:spPr bwMode="auto">
            <a:xfrm flipH="1">
              <a:off x="965200" y="46482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735" name="Straight Connector 262"/>
            <p:cNvCxnSpPr>
              <a:cxnSpLocks noChangeShapeType="1"/>
            </p:cNvCxnSpPr>
            <p:nvPr/>
          </p:nvCxnSpPr>
          <p:spPr bwMode="auto">
            <a:xfrm>
              <a:off x="1041400" y="46482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5618" name="Group 264"/>
          <p:cNvGrpSpPr>
            <a:grpSpLocks/>
          </p:cNvGrpSpPr>
          <p:nvPr/>
        </p:nvGrpSpPr>
        <p:grpSpPr bwMode="auto">
          <a:xfrm flipV="1">
            <a:off x="4983480" y="960120"/>
            <a:ext cx="137160" cy="205740"/>
            <a:chOff x="965200" y="4648200"/>
            <a:chExt cx="152400" cy="228600"/>
          </a:xfrm>
        </p:grpSpPr>
        <p:cxnSp>
          <p:nvCxnSpPr>
            <p:cNvPr id="25732" name="Straight Connector 265"/>
            <p:cNvCxnSpPr>
              <a:cxnSpLocks noChangeShapeType="1"/>
            </p:cNvCxnSpPr>
            <p:nvPr/>
          </p:nvCxnSpPr>
          <p:spPr bwMode="auto">
            <a:xfrm flipH="1">
              <a:off x="965200" y="46482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733" name="Straight Connector 266"/>
            <p:cNvCxnSpPr>
              <a:cxnSpLocks noChangeShapeType="1"/>
            </p:cNvCxnSpPr>
            <p:nvPr/>
          </p:nvCxnSpPr>
          <p:spPr bwMode="auto">
            <a:xfrm>
              <a:off x="1041400" y="46482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25619" name="Object 267"/>
          <p:cNvGraphicFramePr>
            <a:graphicFrameLocks noChangeAspect="1"/>
          </p:cNvGraphicFramePr>
          <p:nvPr/>
        </p:nvGraphicFramePr>
        <p:xfrm>
          <a:off x="5189220" y="685800"/>
          <a:ext cx="25146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925" name="Equation" r:id="rId5" imgW="139700" imgH="203200" progId="Equation.DSMT4">
                  <p:embed/>
                </p:oleObj>
              </mc:Choice>
              <mc:Fallback>
                <p:oleObj name="Equation" r:id="rId5" imgW="139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9220" y="685800"/>
                        <a:ext cx="251460" cy="365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0" name="Object 272"/>
          <p:cNvGraphicFramePr>
            <a:graphicFrameLocks noChangeAspect="1"/>
          </p:cNvGraphicFramePr>
          <p:nvPr/>
        </p:nvGraphicFramePr>
        <p:xfrm>
          <a:off x="8241030" y="2743200"/>
          <a:ext cx="22860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926" name="Equation" r:id="rId6" imgW="127000" imgH="152400" progId="Equation.DSMT4">
                  <p:embed/>
                </p:oleObj>
              </mc:Choice>
              <mc:Fallback>
                <p:oleObj name="Equation" r:id="rId6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1030" y="2743200"/>
                        <a:ext cx="228600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1" name="Rectangle 39"/>
          <p:cNvSpPr>
            <a:spLocks noChangeArrowheads="1"/>
          </p:cNvSpPr>
          <p:nvPr/>
        </p:nvSpPr>
        <p:spPr bwMode="auto">
          <a:xfrm>
            <a:off x="4983480" y="3703320"/>
            <a:ext cx="137160" cy="342900"/>
          </a:xfrm>
          <a:prstGeom prst="rect">
            <a:avLst/>
          </a:prstGeom>
          <a:pattFill prst="narVert">
            <a:fgClr>
              <a:srgbClr val="0000FF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25622" name="Rectangle 10"/>
          <p:cNvSpPr>
            <a:spLocks noChangeArrowheads="1"/>
          </p:cNvSpPr>
          <p:nvPr/>
        </p:nvSpPr>
        <p:spPr bwMode="auto">
          <a:xfrm>
            <a:off x="4983480" y="3909060"/>
            <a:ext cx="137160" cy="342900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grpSp>
        <p:nvGrpSpPr>
          <p:cNvPr id="25623" name="Group 425"/>
          <p:cNvGrpSpPr>
            <a:grpSpLocks/>
          </p:cNvGrpSpPr>
          <p:nvPr/>
        </p:nvGrpSpPr>
        <p:grpSpPr bwMode="auto">
          <a:xfrm rot="523043">
            <a:off x="2907507" y="1151573"/>
            <a:ext cx="3930491" cy="3887629"/>
            <a:chOff x="3210256" y="1317833"/>
            <a:chExt cx="4367034" cy="4320967"/>
          </a:xfrm>
        </p:grpSpPr>
        <p:sp>
          <p:nvSpPr>
            <p:cNvPr id="25637" name="Rectangle 426"/>
            <p:cNvSpPr>
              <a:spLocks noChangeArrowheads="1"/>
            </p:cNvSpPr>
            <p:nvPr/>
          </p:nvSpPr>
          <p:spPr bwMode="auto">
            <a:xfrm rot="-2603283">
              <a:off x="6277654" y="3520683"/>
              <a:ext cx="838200" cy="1905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Gill Sans" charset="0"/>
              </a:endParaRPr>
            </a:p>
          </p:txBody>
        </p:sp>
        <p:sp>
          <p:nvSpPr>
            <p:cNvPr id="25638" name="Freeform 427"/>
            <p:cNvSpPr>
              <a:spLocks/>
            </p:cNvSpPr>
            <p:nvPr/>
          </p:nvSpPr>
          <p:spPr bwMode="auto">
            <a:xfrm rot="-2603283">
              <a:off x="6492299" y="3601109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9" name="Freeform 428"/>
            <p:cNvSpPr>
              <a:spLocks/>
            </p:cNvSpPr>
            <p:nvPr/>
          </p:nvSpPr>
          <p:spPr bwMode="auto">
            <a:xfrm rot="-2603283">
              <a:off x="6596988" y="3711861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Freeform 429"/>
            <p:cNvSpPr>
              <a:spLocks/>
            </p:cNvSpPr>
            <p:nvPr/>
          </p:nvSpPr>
          <p:spPr bwMode="auto">
            <a:xfrm rot="-2603283">
              <a:off x="6701677" y="3822612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Freeform 430"/>
            <p:cNvSpPr>
              <a:spLocks/>
            </p:cNvSpPr>
            <p:nvPr/>
          </p:nvSpPr>
          <p:spPr bwMode="auto">
            <a:xfrm rot="-2603283">
              <a:off x="6806366" y="3933364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Freeform 431"/>
            <p:cNvSpPr>
              <a:spLocks/>
            </p:cNvSpPr>
            <p:nvPr/>
          </p:nvSpPr>
          <p:spPr bwMode="auto">
            <a:xfrm rot="-2603283">
              <a:off x="6911055" y="4044116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Freeform 432"/>
            <p:cNvSpPr>
              <a:spLocks/>
            </p:cNvSpPr>
            <p:nvPr/>
          </p:nvSpPr>
          <p:spPr bwMode="auto">
            <a:xfrm rot="-2603283">
              <a:off x="7015744" y="4154868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Freeform 433"/>
            <p:cNvSpPr>
              <a:spLocks/>
            </p:cNvSpPr>
            <p:nvPr/>
          </p:nvSpPr>
          <p:spPr bwMode="auto">
            <a:xfrm rot="-2603283">
              <a:off x="7120434" y="4265620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5" name="Freeform 434"/>
            <p:cNvSpPr>
              <a:spLocks/>
            </p:cNvSpPr>
            <p:nvPr/>
          </p:nvSpPr>
          <p:spPr bwMode="auto">
            <a:xfrm rot="-2603283">
              <a:off x="7225123" y="4376371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Freeform 435"/>
            <p:cNvSpPr>
              <a:spLocks/>
            </p:cNvSpPr>
            <p:nvPr/>
          </p:nvSpPr>
          <p:spPr bwMode="auto">
            <a:xfrm rot="-2603283">
              <a:off x="7329812" y="4487123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7" name="Freeform 436"/>
            <p:cNvSpPr>
              <a:spLocks/>
            </p:cNvSpPr>
            <p:nvPr/>
          </p:nvSpPr>
          <p:spPr bwMode="auto">
            <a:xfrm rot="-2603283">
              <a:off x="7434501" y="4597875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Freeform 437"/>
            <p:cNvSpPr>
              <a:spLocks/>
            </p:cNvSpPr>
            <p:nvPr/>
          </p:nvSpPr>
          <p:spPr bwMode="auto">
            <a:xfrm rot="-2603283">
              <a:off x="7539190" y="4708627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Freeform 438"/>
            <p:cNvSpPr>
              <a:spLocks/>
            </p:cNvSpPr>
            <p:nvPr/>
          </p:nvSpPr>
          <p:spPr bwMode="auto">
            <a:xfrm rot="18996717" flipH="1">
              <a:off x="5835847" y="4182305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Freeform 439"/>
            <p:cNvSpPr>
              <a:spLocks/>
            </p:cNvSpPr>
            <p:nvPr/>
          </p:nvSpPr>
          <p:spPr bwMode="auto">
            <a:xfrm rot="18996717" flipH="1">
              <a:off x="5940536" y="4293057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1" name="Freeform 440"/>
            <p:cNvSpPr>
              <a:spLocks/>
            </p:cNvSpPr>
            <p:nvPr/>
          </p:nvSpPr>
          <p:spPr bwMode="auto">
            <a:xfrm rot="18996717" flipH="1">
              <a:off x="6045225" y="4403808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2" name="Freeform 441"/>
            <p:cNvSpPr>
              <a:spLocks/>
            </p:cNvSpPr>
            <p:nvPr/>
          </p:nvSpPr>
          <p:spPr bwMode="auto">
            <a:xfrm rot="18996717" flipH="1">
              <a:off x="6149914" y="4514560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3" name="Freeform 442"/>
            <p:cNvSpPr>
              <a:spLocks/>
            </p:cNvSpPr>
            <p:nvPr/>
          </p:nvSpPr>
          <p:spPr bwMode="auto">
            <a:xfrm rot="18996717" flipH="1">
              <a:off x="6254603" y="4625312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4" name="Freeform 443"/>
            <p:cNvSpPr>
              <a:spLocks/>
            </p:cNvSpPr>
            <p:nvPr/>
          </p:nvSpPr>
          <p:spPr bwMode="auto">
            <a:xfrm rot="18996717" flipH="1">
              <a:off x="6359292" y="4736064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5" name="Freeform 444"/>
            <p:cNvSpPr>
              <a:spLocks/>
            </p:cNvSpPr>
            <p:nvPr/>
          </p:nvSpPr>
          <p:spPr bwMode="auto">
            <a:xfrm rot="18996717" flipH="1">
              <a:off x="6463981" y="4846816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6" name="Freeform 445"/>
            <p:cNvSpPr>
              <a:spLocks/>
            </p:cNvSpPr>
            <p:nvPr/>
          </p:nvSpPr>
          <p:spPr bwMode="auto">
            <a:xfrm rot="18996717" flipH="1">
              <a:off x="6568670" y="4957567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7" name="Freeform 446"/>
            <p:cNvSpPr>
              <a:spLocks/>
            </p:cNvSpPr>
            <p:nvPr/>
          </p:nvSpPr>
          <p:spPr bwMode="auto">
            <a:xfrm rot="18996717" flipH="1">
              <a:off x="6673359" y="5068319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8" name="Freeform 447"/>
            <p:cNvSpPr>
              <a:spLocks/>
            </p:cNvSpPr>
            <p:nvPr/>
          </p:nvSpPr>
          <p:spPr bwMode="auto">
            <a:xfrm rot="18996717" flipH="1">
              <a:off x="6778048" y="5179071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5659" name="Straight Connector 448"/>
            <p:cNvCxnSpPr>
              <a:cxnSpLocks noChangeShapeType="1"/>
              <a:stCxn id="25648" idx="0"/>
            </p:cNvCxnSpPr>
            <p:nvPr/>
          </p:nvCxnSpPr>
          <p:spPr bwMode="auto">
            <a:xfrm rot="-2603283" flipH="1" flipV="1">
              <a:off x="6732397" y="4863774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660" name="Straight Connector 449"/>
            <p:cNvCxnSpPr>
              <a:cxnSpLocks noChangeShapeType="1"/>
            </p:cNvCxnSpPr>
            <p:nvPr/>
          </p:nvCxnSpPr>
          <p:spPr bwMode="auto">
            <a:xfrm rot="-2603283" flipH="1" flipV="1">
              <a:off x="6627708" y="4753022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661" name="Straight Connector 450"/>
            <p:cNvCxnSpPr>
              <a:cxnSpLocks noChangeShapeType="1"/>
            </p:cNvCxnSpPr>
            <p:nvPr/>
          </p:nvCxnSpPr>
          <p:spPr bwMode="auto">
            <a:xfrm rot="-2603283" flipH="1" flipV="1">
              <a:off x="6523019" y="4642270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662" name="Straight Connector 451"/>
            <p:cNvCxnSpPr>
              <a:cxnSpLocks noChangeShapeType="1"/>
            </p:cNvCxnSpPr>
            <p:nvPr/>
          </p:nvCxnSpPr>
          <p:spPr bwMode="auto">
            <a:xfrm rot="-2603283" flipH="1" flipV="1">
              <a:off x="6418330" y="4531518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663" name="Straight Connector 452"/>
            <p:cNvCxnSpPr>
              <a:cxnSpLocks noChangeShapeType="1"/>
            </p:cNvCxnSpPr>
            <p:nvPr/>
          </p:nvCxnSpPr>
          <p:spPr bwMode="auto">
            <a:xfrm rot="-2603283" flipH="1" flipV="1">
              <a:off x="6313641" y="4420766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664" name="Straight Connector 453"/>
            <p:cNvCxnSpPr>
              <a:cxnSpLocks noChangeShapeType="1"/>
            </p:cNvCxnSpPr>
            <p:nvPr/>
          </p:nvCxnSpPr>
          <p:spPr bwMode="auto">
            <a:xfrm rot="-2603283" flipH="1" flipV="1">
              <a:off x="6208952" y="4310014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665" name="Straight Connector 454"/>
            <p:cNvCxnSpPr>
              <a:cxnSpLocks noChangeShapeType="1"/>
            </p:cNvCxnSpPr>
            <p:nvPr/>
          </p:nvCxnSpPr>
          <p:spPr bwMode="auto">
            <a:xfrm rot="-2603283" flipH="1" flipV="1">
              <a:off x="6104263" y="4199263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666" name="Straight Connector 455"/>
            <p:cNvCxnSpPr>
              <a:cxnSpLocks noChangeShapeType="1"/>
            </p:cNvCxnSpPr>
            <p:nvPr/>
          </p:nvCxnSpPr>
          <p:spPr bwMode="auto">
            <a:xfrm rot="-2603283" flipH="1" flipV="1">
              <a:off x="5999574" y="4088511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667" name="Straight Connector 456"/>
            <p:cNvCxnSpPr>
              <a:cxnSpLocks noChangeShapeType="1"/>
            </p:cNvCxnSpPr>
            <p:nvPr/>
          </p:nvCxnSpPr>
          <p:spPr bwMode="auto">
            <a:xfrm rot="-2603283" flipH="1" flipV="1">
              <a:off x="5894884" y="3977759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668" name="Straight Connector 457"/>
            <p:cNvCxnSpPr>
              <a:cxnSpLocks noChangeShapeType="1"/>
            </p:cNvCxnSpPr>
            <p:nvPr/>
          </p:nvCxnSpPr>
          <p:spPr bwMode="auto">
            <a:xfrm rot="-2603283" flipH="1" flipV="1">
              <a:off x="5790195" y="3867007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669" name="Straight Connector 458"/>
            <p:cNvCxnSpPr>
              <a:cxnSpLocks noChangeShapeType="1"/>
            </p:cNvCxnSpPr>
            <p:nvPr/>
          </p:nvCxnSpPr>
          <p:spPr bwMode="auto">
            <a:xfrm rot="-2603283" flipH="1" flipV="1">
              <a:off x="6040619" y="3691182"/>
              <a:ext cx="457200" cy="1047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670" name="Straight Connector 459"/>
            <p:cNvCxnSpPr>
              <a:cxnSpLocks noChangeShapeType="1"/>
            </p:cNvCxnSpPr>
            <p:nvPr/>
          </p:nvCxnSpPr>
          <p:spPr bwMode="auto">
            <a:xfrm flipH="1">
              <a:off x="6604000" y="5342525"/>
              <a:ext cx="337804" cy="296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5671" name="Rectangle 460"/>
            <p:cNvSpPr>
              <a:spLocks noChangeArrowheads="1"/>
            </p:cNvSpPr>
            <p:nvPr/>
          </p:nvSpPr>
          <p:spPr bwMode="auto">
            <a:xfrm rot="-2603283" flipH="1" flipV="1">
              <a:off x="4110946" y="1317833"/>
              <a:ext cx="838200" cy="1905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Gill Sans" charset="0"/>
              </a:endParaRPr>
            </a:p>
          </p:txBody>
        </p:sp>
        <p:sp>
          <p:nvSpPr>
            <p:cNvPr id="25672" name="Freeform 461"/>
            <p:cNvSpPr>
              <a:spLocks/>
            </p:cNvSpPr>
            <p:nvPr/>
          </p:nvSpPr>
          <p:spPr bwMode="auto">
            <a:xfrm rot="-2603283" flipH="1" flipV="1">
              <a:off x="4696401" y="3066207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3" name="Freeform 462"/>
            <p:cNvSpPr>
              <a:spLocks/>
            </p:cNvSpPr>
            <p:nvPr/>
          </p:nvSpPr>
          <p:spPr bwMode="auto">
            <a:xfrm rot="-2603283" flipH="1" flipV="1">
              <a:off x="4591712" y="2955455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4" name="Freeform 463"/>
            <p:cNvSpPr>
              <a:spLocks/>
            </p:cNvSpPr>
            <p:nvPr/>
          </p:nvSpPr>
          <p:spPr bwMode="auto">
            <a:xfrm rot="-2603283" flipH="1" flipV="1">
              <a:off x="4487023" y="2844704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5" name="Freeform 464"/>
            <p:cNvSpPr>
              <a:spLocks/>
            </p:cNvSpPr>
            <p:nvPr/>
          </p:nvSpPr>
          <p:spPr bwMode="auto">
            <a:xfrm rot="-2603283" flipH="1" flipV="1">
              <a:off x="4382334" y="2733952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6" name="Freeform 465"/>
            <p:cNvSpPr>
              <a:spLocks/>
            </p:cNvSpPr>
            <p:nvPr/>
          </p:nvSpPr>
          <p:spPr bwMode="auto">
            <a:xfrm rot="-2603283" flipH="1" flipV="1">
              <a:off x="4277645" y="2623200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7" name="Freeform 466"/>
            <p:cNvSpPr>
              <a:spLocks/>
            </p:cNvSpPr>
            <p:nvPr/>
          </p:nvSpPr>
          <p:spPr bwMode="auto">
            <a:xfrm rot="-2603283" flipH="1" flipV="1">
              <a:off x="4172956" y="2512448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8" name="Freeform 467"/>
            <p:cNvSpPr>
              <a:spLocks/>
            </p:cNvSpPr>
            <p:nvPr/>
          </p:nvSpPr>
          <p:spPr bwMode="auto">
            <a:xfrm rot="-2603283" flipH="1" flipV="1">
              <a:off x="4068266" y="2401696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9" name="Freeform 468"/>
            <p:cNvSpPr>
              <a:spLocks/>
            </p:cNvSpPr>
            <p:nvPr/>
          </p:nvSpPr>
          <p:spPr bwMode="auto">
            <a:xfrm rot="-2603283" flipH="1" flipV="1">
              <a:off x="3963577" y="2290945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0" name="Freeform 469"/>
            <p:cNvSpPr>
              <a:spLocks/>
            </p:cNvSpPr>
            <p:nvPr/>
          </p:nvSpPr>
          <p:spPr bwMode="auto">
            <a:xfrm rot="-2603283" flipH="1" flipV="1">
              <a:off x="3858888" y="2180193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1" name="Freeform 470"/>
            <p:cNvSpPr>
              <a:spLocks/>
            </p:cNvSpPr>
            <p:nvPr/>
          </p:nvSpPr>
          <p:spPr bwMode="auto">
            <a:xfrm rot="-2603283" flipH="1" flipV="1">
              <a:off x="3754199" y="2069441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2" name="Freeform 471"/>
            <p:cNvSpPr>
              <a:spLocks/>
            </p:cNvSpPr>
            <p:nvPr/>
          </p:nvSpPr>
          <p:spPr bwMode="auto">
            <a:xfrm rot="18996717" flipV="1">
              <a:off x="5352853" y="2485011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3" name="Freeform 472"/>
            <p:cNvSpPr>
              <a:spLocks/>
            </p:cNvSpPr>
            <p:nvPr/>
          </p:nvSpPr>
          <p:spPr bwMode="auto">
            <a:xfrm rot="18996717" flipV="1">
              <a:off x="5248164" y="2374259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4" name="Freeform 473"/>
            <p:cNvSpPr>
              <a:spLocks/>
            </p:cNvSpPr>
            <p:nvPr/>
          </p:nvSpPr>
          <p:spPr bwMode="auto">
            <a:xfrm rot="18996717" flipV="1">
              <a:off x="5143475" y="2263508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5" name="Freeform 474"/>
            <p:cNvSpPr>
              <a:spLocks/>
            </p:cNvSpPr>
            <p:nvPr/>
          </p:nvSpPr>
          <p:spPr bwMode="auto">
            <a:xfrm rot="18996717" flipV="1">
              <a:off x="5038786" y="2152756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6" name="Freeform 475"/>
            <p:cNvSpPr>
              <a:spLocks/>
            </p:cNvSpPr>
            <p:nvPr/>
          </p:nvSpPr>
          <p:spPr bwMode="auto">
            <a:xfrm rot="18996717" flipV="1">
              <a:off x="4934097" y="2042004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7" name="Freeform 476"/>
            <p:cNvSpPr>
              <a:spLocks/>
            </p:cNvSpPr>
            <p:nvPr/>
          </p:nvSpPr>
          <p:spPr bwMode="auto">
            <a:xfrm rot="18996717" flipV="1">
              <a:off x="4829408" y="1931252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8" name="Freeform 477"/>
            <p:cNvSpPr>
              <a:spLocks/>
            </p:cNvSpPr>
            <p:nvPr/>
          </p:nvSpPr>
          <p:spPr bwMode="auto">
            <a:xfrm rot="18996717" flipV="1">
              <a:off x="4724719" y="1820500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9" name="Freeform 478"/>
            <p:cNvSpPr>
              <a:spLocks/>
            </p:cNvSpPr>
            <p:nvPr/>
          </p:nvSpPr>
          <p:spPr bwMode="auto">
            <a:xfrm rot="18996717" flipV="1">
              <a:off x="4620030" y="1709749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0" name="Freeform 479"/>
            <p:cNvSpPr>
              <a:spLocks/>
            </p:cNvSpPr>
            <p:nvPr/>
          </p:nvSpPr>
          <p:spPr bwMode="auto">
            <a:xfrm rot="18996717" flipV="1">
              <a:off x="4515341" y="1598997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1" name="Freeform 480"/>
            <p:cNvSpPr>
              <a:spLocks/>
            </p:cNvSpPr>
            <p:nvPr/>
          </p:nvSpPr>
          <p:spPr bwMode="auto">
            <a:xfrm rot="18996717" flipV="1">
              <a:off x="4410652" y="1488245"/>
              <a:ext cx="38100" cy="76200"/>
            </a:xfrm>
            <a:custGeom>
              <a:avLst/>
              <a:gdLst>
                <a:gd name="T0" fmla="*/ 0 w 38100"/>
                <a:gd name="T1" fmla="*/ 0 h 76200"/>
                <a:gd name="T2" fmla="*/ 38100 w 38100"/>
                <a:gd name="T3" fmla="*/ 44450 h 76200"/>
                <a:gd name="T4" fmla="*/ 0 w 38100"/>
                <a:gd name="T5" fmla="*/ 76200 h 76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0" h="76200">
                  <a:moveTo>
                    <a:pt x="0" y="0"/>
                  </a:moveTo>
                  <a:cubicBezTo>
                    <a:pt x="19050" y="15875"/>
                    <a:pt x="38100" y="31750"/>
                    <a:pt x="38100" y="44450"/>
                  </a:cubicBezTo>
                  <a:cubicBezTo>
                    <a:pt x="38100" y="57150"/>
                    <a:pt x="19050" y="66675"/>
                    <a:pt x="0" y="76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5692" name="Straight Connector 481"/>
            <p:cNvCxnSpPr>
              <a:cxnSpLocks noChangeShapeType="1"/>
            </p:cNvCxnSpPr>
            <p:nvPr/>
          </p:nvCxnSpPr>
          <p:spPr bwMode="auto">
            <a:xfrm rot="21076957" flipV="1">
              <a:off x="3210256" y="1661006"/>
              <a:ext cx="1282776" cy="5752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693" name="Straight Connector 482"/>
            <p:cNvCxnSpPr>
              <a:cxnSpLocks noChangeShapeType="1"/>
            </p:cNvCxnSpPr>
            <p:nvPr/>
          </p:nvCxnSpPr>
          <p:spPr bwMode="auto">
            <a:xfrm rot="-2603283">
              <a:off x="3760892" y="1809519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694" name="Straight Connector 483"/>
            <p:cNvCxnSpPr>
              <a:cxnSpLocks noChangeShapeType="1"/>
            </p:cNvCxnSpPr>
            <p:nvPr/>
          </p:nvCxnSpPr>
          <p:spPr bwMode="auto">
            <a:xfrm rot="-2603283">
              <a:off x="3865581" y="1920271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695" name="Straight Connector 484"/>
            <p:cNvCxnSpPr>
              <a:cxnSpLocks noChangeShapeType="1"/>
            </p:cNvCxnSpPr>
            <p:nvPr/>
          </p:nvCxnSpPr>
          <p:spPr bwMode="auto">
            <a:xfrm rot="-2603283">
              <a:off x="3970270" y="2031023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696" name="Straight Connector 485"/>
            <p:cNvCxnSpPr>
              <a:cxnSpLocks noChangeShapeType="1"/>
            </p:cNvCxnSpPr>
            <p:nvPr/>
          </p:nvCxnSpPr>
          <p:spPr bwMode="auto">
            <a:xfrm rot="-2603283">
              <a:off x="4074959" y="2141775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697" name="Straight Connector 486"/>
            <p:cNvCxnSpPr>
              <a:cxnSpLocks noChangeShapeType="1"/>
            </p:cNvCxnSpPr>
            <p:nvPr/>
          </p:nvCxnSpPr>
          <p:spPr bwMode="auto">
            <a:xfrm rot="-2603283">
              <a:off x="4179648" y="2252527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698" name="Straight Connector 487"/>
            <p:cNvCxnSpPr>
              <a:cxnSpLocks noChangeShapeType="1"/>
            </p:cNvCxnSpPr>
            <p:nvPr/>
          </p:nvCxnSpPr>
          <p:spPr bwMode="auto">
            <a:xfrm rot="-2603283">
              <a:off x="4284337" y="2363278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699" name="Straight Connector 488"/>
            <p:cNvCxnSpPr>
              <a:cxnSpLocks noChangeShapeType="1"/>
            </p:cNvCxnSpPr>
            <p:nvPr/>
          </p:nvCxnSpPr>
          <p:spPr bwMode="auto">
            <a:xfrm rot="-2603283">
              <a:off x="4389026" y="2474030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700" name="Straight Connector 489"/>
            <p:cNvCxnSpPr>
              <a:cxnSpLocks noChangeShapeType="1"/>
            </p:cNvCxnSpPr>
            <p:nvPr/>
          </p:nvCxnSpPr>
          <p:spPr bwMode="auto">
            <a:xfrm rot="-2603283">
              <a:off x="4493716" y="2584782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701" name="Straight Connector 490"/>
            <p:cNvCxnSpPr>
              <a:cxnSpLocks noChangeShapeType="1"/>
            </p:cNvCxnSpPr>
            <p:nvPr/>
          </p:nvCxnSpPr>
          <p:spPr bwMode="auto">
            <a:xfrm rot="-2603283">
              <a:off x="4598405" y="2695534"/>
              <a:ext cx="838200" cy="180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702" name="Straight Connector 491"/>
            <p:cNvCxnSpPr>
              <a:cxnSpLocks noChangeShapeType="1"/>
            </p:cNvCxnSpPr>
            <p:nvPr/>
          </p:nvCxnSpPr>
          <p:spPr bwMode="auto">
            <a:xfrm rot="-2603283">
              <a:off x="4728981" y="2947558"/>
              <a:ext cx="457200" cy="1047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5703" name="Oval 492"/>
            <p:cNvSpPr>
              <a:spLocks noChangeArrowheads="1"/>
            </p:cNvSpPr>
            <p:nvPr/>
          </p:nvSpPr>
          <p:spPr bwMode="auto">
            <a:xfrm>
              <a:off x="5003081" y="2738511"/>
              <a:ext cx="1219200" cy="12192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Gill Sans" charset="0"/>
              </a:endParaRPr>
            </a:p>
          </p:txBody>
        </p:sp>
        <p:sp>
          <p:nvSpPr>
            <p:cNvPr id="494" name="Block Arc 493"/>
            <p:cNvSpPr/>
            <p:nvPr/>
          </p:nvSpPr>
          <p:spPr bwMode="auto">
            <a:xfrm>
              <a:off x="4843863" y="2586339"/>
              <a:ext cx="1523938" cy="1522899"/>
            </a:xfrm>
            <a:prstGeom prst="blockArc">
              <a:avLst>
                <a:gd name="adj1" fmla="val 9142847"/>
                <a:gd name="adj2" fmla="val 17809880"/>
                <a:gd name="adj3" fmla="val 9842"/>
              </a:avLst>
            </a:prstGeom>
            <a:blipFill dpi="0" rotWithShape="0">
              <a:blip r:embed="rId8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ill Sans" pitchFamily="1" charset="0"/>
                <a:ea typeface="Gill Sans" pitchFamily="1" charset="0"/>
                <a:cs typeface="Gill Sans" pitchFamily="1" charset="0"/>
                <a:sym typeface="Gill Sans" pitchFamily="1" charset="0"/>
              </a:endParaRPr>
            </a:p>
          </p:txBody>
        </p:sp>
        <p:sp>
          <p:nvSpPr>
            <p:cNvPr id="495" name="Block Arc 494"/>
            <p:cNvSpPr/>
            <p:nvPr/>
          </p:nvSpPr>
          <p:spPr bwMode="auto">
            <a:xfrm flipH="1" flipV="1">
              <a:off x="4843863" y="2586339"/>
              <a:ext cx="1523938" cy="1522899"/>
            </a:xfrm>
            <a:prstGeom prst="blockArc">
              <a:avLst>
                <a:gd name="adj1" fmla="val 9125710"/>
                <a:gd name="adj2" fmla="val 17833894"/>
                <a:gd name="adj3" fmla="val 9934"/>
              </a:avLst>
            </a:prstGeom>
            <a:blipFill dpi="0" rotWithShape="0">
              <a:blip r:embed="rId8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ill Sans" pitchFamily="1" charset="0"/>
                <a:ea typeface="Gill Sans" pitchFamily="1" charset="0"/>
                <a:cs typeface="Gill Sans" pitchFamily="1" charset="0"/>
                <a:sym typeface="Gill Sans" pitchFamily="1" charset="0"/>
              </a:endParaRPr>
            </a:p>
          </p:txBody>
        </p:sp>
        <p:cxnSp>
          <p:nvCxnSpPr>
            <p:cNvPr id="25706" name="Straight Connector 495"/>
            <p:cNvCxnSpPr>
              <a:cxnSpLocks noChangeShapeType="1"/>
            </p:cNvCxnSpPr>
            <p:nvPr/>
          </p:nvCxnSpPr>
          <p:spPr bwMode="auto">
            <a:xfrm rot="-523043">
              <a:off x="3410138" y="2237721"/>
              <a:ext cx="1063781" cy="20457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707" name="Straight Connector 496"/>
            <p:cNvCxnSpPr>
              <a:cxnSpLocks noChangeShapeType="1"/>
            </p:cNvCxnSpPr>
            <p:nvPr/>
          </p:nvCxnSpPr>
          <p:spPr bwMode="auto">
            <a:xfrm flipH="1" flipV="1">
              <a:off x="4622800" y="4191000"/>
              <a:ext cx="1981200" cy="1447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25708" name="Group 497"/>
            <p:cNvGrpSpPr>
              <a:grpSpLocks/>
            </p:cNvGrpSpPr>
            <p:nvPr/>
          </p:nvGrpSpPr>
          <p:grpSpPr bwMode="auto">
            <a:xfrm>
              <a:off x="6375400" y="3886200"/>
              <a:ext cx="152400" cy="152400"/>
              <a:chOff x="6146800" y="4191000"/>
              <a:chExt cx="152400" cy="152400"/>
            </a:xfrm>
          </p:grpSpPr>
          <p:cxnSp>
            <p:nvCxnSpPr>
              <p:cNvPr id="25730" name="Straight Connector 519"/>
              <p:cNvCxnSpPr>
                <a:cxnSpLocks noChangeShapeType="1"/>
              </p:cNvCxnSpPr>
              <p:nvPr/>
            </p:nvCxnSpPr>
            <p:spPr bwMode="auto">
              <a:xfrm flipV="1">
                <a:off x="6146800" y="4191000"/>
                <a:ext cx="76200" cy="152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5731" name="Straight Connector 520"/>
              <p:cNvCxnSpPr>
                <a:cxnSpLocks noChangeShapeType="1"/>
              </p:cNvCxnSpPr>
              <p:nvPr/>
            </p:nvCxnSpPr>
            <p:spPr bwMode="auto">
              <a:xfrm>
                <a:off x="6146800" y="4343400"/>
                <a:ext cx="152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25709" name="Group 498"/>
            <p:cNvGrpSpPr>
              <a:grpSpLocks/>
            </p:cNvGrpSpPr>
            <p:nvPr/>
          </p:nvGrpSpPr>
          <p:grpSpPr bwMode="auto">
            <a:xfrm>
              <a:off x="6604000" y="4267200"/>
              <a:ext cx="152400" cy="152400"/>
              <a:chOff x="6146800" y="4191000"/>
              <a:chExt cx="152400" cy="152400"/>
            </a:xfrm>
          </p:grpSpPr>
          <p:cxnSp>
            <p:nvCxnSpPr>
              <p:cNvPr id="25728" name="Straight Connector 517"/>
              <p:cNvCxnSpPr>
                <a:cxnSpLocks noChangeShapeType="1"/>
              </p:cNvCxnSpPr>
              <p:nvPr/>
            </p:nvCxnSpPr>
            <p:spPr bwMode="auto">
              <a:xfrm flipV="1">
                <a:off x="6146800" y="4191000"/>
                <a:ext cx="76200" cy="152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5729" name="Straight Connector 518"/>
              <p:cNvCxnSpPr>
                <a:cxnSpLocks noChangeShapeType="1"/>
              </p:cNvCxnSpPr>
              <p:nvPr/>
            </p:nvCxnSpPr>
            <p:spPr bwMode="auto">
              <a:xfrm>
                <a:off x="6146800" y="4343400"/>
                <a:ext cx="152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25710" name="Group 499"/>
            <p:cNvGrpSpPr>
              <a:grpSpLocks/>
            </p:cNvGrpSpPr>
            <p:nvPr/>
          </p:nvGrpSpPr>
          <p:grpSpPr bwMode="auto">
            <a:xfrm>
              <a:off x="6832600" y="4648200"/>
              <a:ext cx="152400" cy="152400"/>
              <a:chOff x="6146800" y="4191000"/>
              <a:chExt cx="152400" cy="152400"/>
            </a:xfrm>
          </p:grpSpPr>
          <p:cxnSp>
            <p:nvCxnSpPr>
              <p:cNvPr id="25726" name="Straight Connector 515"/>
              <p:cNvCxnSpPr>
                <a:cxnSpLocks noChangeShapeType="1"/>
              </p:cNvCxnSpPr>
              <p:nvPr/>
            </p:nvCxnSpPr>
            <p:spPr bwMode="auto">
              <a:xfrm flipV="1">
                <a:off x="6146800" y="4191000"/>
                <a:ext cx="76200" cy="152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5727" name="Straight Connector 516"/>
              <p:cNvCxnSpPr>
                <a:cxnSpLocks noChangeShapeType="1"/>
              </p:cNvCxnSpPr>
              <p:nvPr/>
            </p:nvCxnSpPr>
            <p:spPr bwMode="auto">
              <a:xfrm>
                <a:off x="6146800" y="4343400"/>
                <a:ext cx="152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25711" name="Group 500"/>
            <p:cNvGrpSpPr>
              <a:grpSpLocks/>
            </p:cNvGrpSpPr>
            <p:nvPr/>
          </p:nvGrpSpPr>
          <p:grpSpPr bwMode="auto">
            <a:xfrm>
              <a:off x="4165600" y="1752600"/>
              <a:ext cx="609600" cy="914400"/>
              <a:chOff x="6527800" y="4038600"/>
              <a:chExt cx="609600" cy="914400"/>
            </a:xfrm>
          </p:grpSpPr>
          <p:grpSp>
            <p:nvGrpSpPr>
              <p:cNvPr id="25717" name="Group 506"/>
              <p:cNvGrpSpPr>
                <a:grpSpLocks/>
              </p:cNvGrpSpPr>
              <p:nvPr/>
            </p:nvGrpSpPr>
            <p:grpSpPr bwMode="auto">
              <a:xfrm>
                <a:off x="6527800" y="4038600"/>
                <a:ext cx="152400" cy="152400"/>
                <a:chOff x="6146800" y="4191000"/>
                <a:chExt cx="152400" cy="152400"/>
              </a:xfrm>
            </p:grpSpPr>
            <p:cxnSp>
              <p:nvCxnSpPr>
                <p:cNvPr id="25724" name="Straight Connector 513"/>
                <p:cNvCxnSpPr>
                  <a:cxnSpLocks noChangeShapeType="1"/>
                </p:cNvCxnSpPr>
                <p:nvPr/>
              </p:nvCxnSpPr>
              <p:spPr bwMode="auto">
                <a:xfrm flipV="1">
                  <a:off x="6146800" y="4191000"/>
                  <a:ext cx="76200" cy="152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5725" name="Straight Connector 514"/>
                <p:cNvCxnSpPr>
                  <a:cxnSpLocks noChangeShapeType="1"/>
                </p:cNvCxnSpPr>
                <p:nvPr/>
              </p:nvCxnSpPr>
              <p:spPr bwMode="auto">
                <a:xfrm>
                  <a:off x="6146800" y="4343400"/>
                  <a:ext cx="1524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grpSp>
            <p:nvGrpSpPr>
              <p:cNvPr id="25718" name="Group 507"/>
              <p:cNvGrpSpPr>
                <a:grpSpLocks/>
              </p:cNvGrpSpPr>
              <p:nvPr/>
            </p:nvGrpSpPr>
            <p:grpSpPr bwMode="auto">
              <a:xfrm>
                <a:off x="6756400" y="4419600"/>
                <a:ext cx="152400" cy="152400"/>
                <a:chOff x="6146800" y="4191000"/>
                <a:chExt cx="152400" cy="152400"/>
              </a:xfrm>
            </p:grpSpPr>
            <p:cxnSp>
              <p:nvCxnSpPr>
                <p:cNvPr id="25722" name="Straight Connector 511"/>
                <p:cNvCxnSpPr>
                  <a:cxnSpLocks noChangeShapeType="1"/>
                </p:cNvCxnSpPr>
                <p:nvPr/>
              </p:nvCxnSpPr>
              <p:spPr bwMode="auto">
                <a:xfrm flipV="1">
                  <a:off x="6146800" y="4191000"/>
                  <a:ext cx="76200" cy="152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5723" name="Straight Connector 512"/>
                <p:cNvCxnSpPr>
                  <a:cxnSpLocks noChangeShapeType="1"/>
                </p:cNvCxnSpPr>
                <p:nvPr/>
              </p:nvCxnSpPr>
              <p:spPr bwMode="auto">
                <a:xfrm>
                  <a:off x="6146800" y="4343400"/>
                  <a:ext cx="1524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grpSp>
            <p:nvGrpSpPr>
              <p:cNvPr id="25719" name="Group 508"/>
              <p:cNvGrpSpPr>
                <a:grpSpLocks/>
              </p:cNvGrpSpPr>
              <p:nvPr/>
            </p:nvGrpSpPr>
            <p:grpSpPr bwMode="auto">
              <a:xfrm>
                <a:off x="6985000" y="4800600"/>
                <a:ext cx="152400" cy="152400"/>
                <a:chOff x="6146800" y="4191000"/>
                <a:chExt cx="152400" cy="152400"/>
              </a:xfrm>
            </p:grpSpPr>
            <p:cxnSp>
              <p:nvCxnSpPr>
                <p:cNvPr id="25720" name="Straight Connector 509"/>
                <p:cNvCxnSpPr>
                  <a:cxnSpLocks noChangeShapeType="1"/>
                </p:cNvCxnSpPr>
                <p:nvPr/>
              </p:nvCxnSpPr>
              <p:spPr bwMode="auto">
                <a:xfrm flipV="1">
                  <a:off x="6146800" y="4191000"/>
                  <a:ext cx="76200" cy="152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5721" name="Straight Connector 510"/>
                <p:cNvCxnSpPr>
                  <a:cxnSpLocks noChangeShapeType="1"/>
                </p:cNvCxnSpPr>
                <p:nvPr/>
              </p:nvCxnSpPr>
              <p:spPr bwMode="auto">
                <a:xfrm>
                  <a:off x="6146800" y="4343400"/>
                  <a:ext cx="1524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</p:grpSp>
        <p:cxnSp>
          <p:nvCxnSpPr>
            <p:cNvPr id="25712" name="Straight Connector 501"/>
            <p:cNvCxnSpPr>
              <a:cxnSpLocks noChangeShapeType="1"/>
            </p:cNvCxnSpPr>
            <p:nvPr/>
          </p:nvCxnSpPr>
          <p:spPr bwMode="auto">
            <a:xfrm flipV="1">
              <a:off x="3861174" y="3009070"/>
              <a:ext cx="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713" name="Straight Connector 502"/>
            <p:cNvCxnSpPr>
              <a:cxnSpLocks noChangeShapeType="1"/>
            </p:cNvCxnSpPr>
            <p:nvPr/>
          </p:nvCxnSpPr>
          <p:spPr bwMode="auto">
            <a:xfrm flipH="1" flipV="1">
              <a:off x="3697358" y="3087021"/>
              <a:ext cx="152400" cy="76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25714" name="Group 503"/>
            <p:cNvGrpSpPr>
              <a:grpSpLocks/>
            </p:cNvGrpSpPr>
            <p:nvPr/>
          </p:nvGrpSpPr>
          <p:grpSpPr bwMode="auto">
            <a:xfrm rot="-865246">
              <a:off x="6010976" y="5198176"/>
              <a:ext cx="152400" cy="152400"/>
              <a:chOff x="4089400" y="3352800"/>
              <a:chExt cx="152400" cy="152400"/>
            </a:xfrm>
          </p:grpSpPr>
          <p:cxnSp>
            <p:nvCxnSpPr>
              <p:cNvPr id="25715" name="Straight Connector 504"/>
              <p:cNvCxnSpPr>
                <a:cxnSpLocks noChangeShapeType="1"/>
              </p:cNvCxnSpPr>
              <p:nvPr/>
            </p:nvCxnSpPr>
            <p:spPr bwMode="auto">
              <a:xfrm flipV="1">
                <a:off x="4241800" y="3352800"/>
                <a:ext cx="0" cy="152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5716" name="Straight Connector 505"/>
              <p:cNvCxnSpPr>
                <a:cxnSpLocks noChangeShapeType="1"/>
              </p:cNvCxnSpPr>
              <p:nvPr/>
            </p:nvCxnSpPr>
            <p:spPr bwMode="auto">
              <a:xfrm flipH="1" flipV="1">
                <a:off x="4089400" y="3429000"/>
                <a:ext cx="152400" cy="762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</p:grpSp>
      <p:graphicFrame>
        <p:nvGraphicFramePr>
          <p:cNvPr id="25624" name="Object 521"/>
          <p:cNvGraphicFramePr>
            <a:graphicFrameLocks noChangeAspect="1"/>
          </p:cNvGraphicFramePr>
          <p:nvPr/>
        </p:nvGraphicFramePr>
        <p:xfrm>
          <a:off x="1417320" y="2743200"/>
          <a:ext cx="29718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927" name="Equation" r:id="rId9" imgW="165100" imgH="152400" progId="Equation.DSMT4">
                  <p:embed/>
                </p:oleObj>
              </mc:Choice>
              <mc:Fallback>
                <p:oleObj name="Equation" r:id="rId9" imgW="165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320" y="2743200"/>
                        <a:ext cx="297180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5" name="Object 522"/>
          <p:cNvGraphicFramePr>
            <a:graphicFrameLocks noChangeAspect="1"/>
          </p:cNvGraphicFramePr>
          <p:nvPr/>
        </p:nvGraphicFramePr>
        <p:xfrm>
          <a:off x="6355080" y="4869180"/>
          <a:ext cx="29718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928" name="Equation" r:id="rId11" imgW="165100" imgH="152400" progId="Equation.DSMT4">
                  <p:embed/>
                </p:oleObj>
              </mc:Choice>
              <mc:Fallback>
                <p:oleObj name="Equation" r:id="rId11" imgW="165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5080" y="4869180"/>
                        <a:ext cx="297180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6" name="Object 523"/>
          <p:cNvGraphicFramePr>
            <a:graphicFrameLocks noChangeAspect="1"/>
          </p:cNvGraphicFramePr>
          <p:nvPr/>
        </p:nvGraphicFramePr>
        <p:xfrm>
          <a:off x="3543300" y="891540"/>
          <a:ext cx="22860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929" name="Equation" r:id="rId13" imgW="127000" imgH="152400" progId="Equation.DSMT4">
                  <p:embed/>
                </p:oleObj>
              </mc:Choice>
              <mc:Fallback>
                <p:oleObj name="Equation" r:id="rId13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891540"/>
                        <a:ext cx="228600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627" name="Group 130"/>
          <p:cNvGrpSpPr>
            <a:grpSpLocks/>
          </p:cNvGrpSpPr>
          <p:nvPr/>
        </p:nvGrpSpPr>
        <p:grpSpPr bwMode="auto">
          <a:xfrm rot="10539548">
            <a:off x="4679157" y="2578894"/>
            <a:ext cx="754380" cy="822960"/>
            <a:chOff x="5155037" y="2910935"/>
            <a:chExt cx="838200" cy="914400"/>
          </a:xfrm>
        </p:grpSpPr>
        <p:sp>
          <p:nvSpPr>
            <p:cNvPr id="132" name="Arc 131"/>
            <p:cNvSpPr/>
            <p:nvPr/>
          </p:nvSpPr>
          <p:spPr bwMode="auto">
            <a:xfrm>
              <a:off x="5155319" y="2987266"/>
              <a:ext cx="838200" cy="838200"/>
            </a:xfrm>
            <a:prstGeom prst="arc">
              <a:avLst>
                <a:gd name="adj1" fmla="val 16200000"/>
                <a:gd name="adj2" fmla="val 2471156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ill Sans" pitchFamily="1" charset="0"/>
                <a:ea typeface="Gill Sans" pitchFamily="1" charset="0"/>
                <a:cs typeface="Gill Sans" pitchFamily="1" charset="0"/>
                <a:sym typeface="Gill Sans" pitchFamily="1" charset="0"/>
              </a:endParaRPr>
            </a:p>
          </p:txBody>
        </p:sp>
        <p:cxnSp>
          <p:nvCxnSpPr>
            <p:cNvPr id="25635" name="Straight Connector 132"/>
            <p:cNvCxnSpPr>
              <a:cxnSpLocks noChangeShapeType="1"/>
              <a:stCxn id="132" idx="0"/>
            </p:cNvCxnSpPr>
            <p:nvPr/>
          </p:nvCxnSpPr>
          <p:spPr bwMode="auto">
            <a:xfrm flipV="1">
              <a:off x="5574136" y="2910935"/>
              <a:ext cx="266700" cy="76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636" name="Straight Connector 133"/>
            <p:cNvCxnSpPr>
              <a:cxnSpLocks noChangeShapeType="1"/>
            </p:cNvCxnSpPr>
            <p:nvPr/>
          </p:nvCxnSpPr>
          <p:spPr bwMode="auto">
            <a:xfrm>
              <a:off x="5575300" y="2971800"/>
              <a:ext cx="190500" cy="152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25628" name="Straight Arrow Connector 434"/>
          <p:cNvCxnSpPr>
            <a:cxnSpLocks noChangeShapeType="1"/>
          </p:cNvCxnSpPr>
          <p:nvPr/>
        </p:nvCxnSpPr>
        <p:spPr bwMode="auto">
          <a:xfrm flipH="1">
            <a:off x="2926080" y="1234440"/>
            <a:ext cx="822960" cy="82296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29" name="Straight Arrow Connector 312"/>
          <p:cNvCxnSpPr>
            <a:cxnSpLocks noChangeShapeType="1"/>
          </p:cNvCxnSpPr>
          <p:nvPr/>
        </p:nvCxnSpPr>
        <p:spPr bwMode="auto">
          <a:xfrm flipH="1" flipV="1">
            <a:off x="3749040" y="1234440"/>
            <a:ext cx="754380" cy="27432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30" name="Straight Arrow Connector 434"/>
          <p:cNvCxnSpPr>
            <a:cxnSpLocks noChangeShapeType="1"/>
          </p:cNvCxnSpPr>
          <p:nvPr/>
        </p:nvCxnSpPr>
        <p:spPr bwMode="auto">
          <a:xfrm rot="10800000" flipH="1">
            <a:off x="6423660" y="4046220"/>
            <a:ext cx="822960" cy="82296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31" name="Straight Arrow Connector 312"/>
          <p:cNvCxnSpPr>
            <a:cxnSpLocks noChangeShapeType="1"/>
          </p:cNvCxnSpPr>
          <p:nvPr/>
        </p:nvCxnSpPr>
        <p:spPr bwMode="auto">
          <a:xfrm rot="10800000" flipH="1" flipV="1">
            <a:off x="5669280" y="4594860"/>
            <a:ext cx="754380" cy="27432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25632" name="Object 251"/>
          <p:cNvGraphicFramePr>
            <a:graphicFrameLocks noChangeAspect="1"/>
          </p:cNvGraphicFramePr>
          <p:nvPr/>
        </p:nvGraphicFramePr>
        <p:xfrm>
          <a:off x="3028950" y="5577840"/>
          <a:ext cx="34290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930" name="Equation" r:id="rId15" imgW="190500" imgH="203200" progId="Equation.DSMT4">
                  <p:embed/>
                </p:oleObj>
              </mc:Choice>
              <mc:Fallback>
                <p:oleObj name="Equation" r:id="rId15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5577840"/>
                        <a:ext cx="342900" cy="365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3" name="Object 271"/>
          <p:cNvGraphicFramePr>
            <a:graphicFrameLocks noChangeAspect="1"/>
          </p:cNvGraphicFramePr>
          <p:nvPr/>
        </p:nvGraphicFramePr>
        <p:xfrm>
          <a:off x="4983480" y="2948940"/>
          <a:ext cx="185738" cy="205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931" name="Equation" r:id="rId17" imgW="114300" imgH="127000" progId="Equation.DSMT4">
                  <p:embed/>
                </p:oleObj>
              </mc:Choice>
              <mc:Fallback>
                <p:oleObj name="Equation" r:id="rId17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3480" y="2948940"/>
                        <a:ext cx="185738" cy="205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" name="TextBox 136"/>
          <p:cNvSpPr txBox="1"/>
          <p:nvPr/>
        </p:nvSpPr>
        <p:spPr>
          <a:xfrm>
            <a:off x="5540679" y="434241"/>
            <a:ext cx="3360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pple Chancery"/>
                <a:cs typeface="Apple Chancery"/>
              </a:rPr>
              <a:t>Back to attraction </a:t>
            </a:r>
            <a:r>
              <a:rPr lang="en-US" sz="2000" dirty="0">
                <a:latin typeface="Times New Roman"/>
                <a:cs typeface="Times New Roman"/>
              </a:rPr>
              <a:t>. . . 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5226226" y="5943600"/>
            <a:ext cx="3360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This is a DC motor</a:t>
            </a:r>
            <a:r>
              <a:rPr lang="en-US" sz="2000" dirty="0">
                <a:latin typeface="Times New Roman"/>
                <a:cs typeface="Times New Roman"/>
              </a:rPr>
              <a:t>. . . </a:t>
            </a:r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0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46.)</a:t>
            </a:r>
          </a:p>
        </p:txBody>
      </p:sp>
    </p:spTree>
    <p:extLst>
      <p:ext uri="{BB962C8B-B14F-4D97-AF65-F5344CB8AC3E}">
        <p14:creationId xmlns:p14="http://schemas.microsoft.com/office/powerpoint/2010/main" val="237082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140018" y="342900"/>
            <a:ext cx="17395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What is it?</a:t>
            </a:r>
          </a:p>
        </p:txBody>
      </p:sp>
      <p:sp>
        <p:nvSpPr>
          <p:cNvPr id="139267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9296" name="TextBox 60"/>
          <p:cNvSpPr txBox="1">
            <a:spLocks noChangeArrowheads="1"/>
          </p:cNvSpPr>
          <p:nvPr/>
        </p:nvSpPr>
        <p:spPr bwMode="auto">
          <a:xfrm>
            <a:off x="406718" y="1010903"/>
            <a:ext cx="4571682" cy="285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What you are </a:t>
            </a:r>
            <a:r>
              <a:rPr lang="en-US" sz="2000" dirty="0">
                <a:latin typeface="Times New Roman"/>
                <a:cs typeface="Times New Roman"/>
              </a:rPr>
              <a:t>looking at here is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circuit for </a:t>
            </a:r>
            <a:r>
              <a:rPr lang="en-US" sz="2000" dirty="0">
                <a:latin typeface="Times New Roman"/>
                <a:cs typeface="Times New Roman"/>
              </a:rPr>
              <a:t>an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old-fashioned door bell</a:t>
            </a:r>
            <a:r>
              <a:rPr lang="en-US" sz="2000" dirty="0">
                <a:latin typeface="Times New Roman"/>
                <a:cs typeface="Times New Roman"/>
              </a:rPr>
              <a:t>.  See if you can follow through to see how the mechanism works (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note the direction of the magnetic field in the green horseshoe electromagnet</a:t>
            </a:r>
            <a:r>
              <a:rPr lang="en-US" sz="2000" dirty="0">
                <a:latin typeface="Times New Roman"/>
                <a:cs typeface="Times New Roman"/>
              </a:rPr>
              <a:t>, and the direction of the induced magnetic field in the blue bar opposite the poles of the horseshoe magnetic, when the current flows).</a:t>
            </a:r>
          </a:p>
        </p:txBody>
      </p:sp>
      <p:sp>
        <p:nvSpPr>
          <p:cNvPr id="34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47.)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372100" y="257493"/>
            <a:ext cx="3368043" cy="5047279"/>
            <a:chOff x="3251200" y="1143000"/>
            <a:chExt cx="3406826" cy="5105400"/>
          </a:xfrm>
        </p:grpSpPr>
        <p:sp>
          <p:nvSpPr>
            <p:cNvPr id="37" name="Freeform 138246"/>
            <p:cNvSpPr>
              <a:spLocks/>
            </p:cNvSpPr>
            <p:nvPr/>
          </p:nvSpPr>
          <p:spPr bwMode="auto">
            <a:xfrm>
              <a:off x="4102100" y="2228850"/>
              <a:ext cx="1428750" cy="2171700"/>
            </a:xfrm>
            <a:custGeom>
              <a:avLst/>
              <a:gdLst>
                <a:gd name="T0" fmla="*/ 6350 w 1428750"/>
                <a:gd name="T1" fmla="*/ 393700 h 2171700"/>
                <a:gd name="T2" fmla="*/ 1054100 w 1428750"/>
                <a:gd name="T3" fmla="*/ 381000 h 2171700"/>
                <a:gd name="T4" fmla="*/ 1054100 w 1428750"/>
                <a:gd name="T5" fmla="*/ 1797050 h 2171700"/>
                <a:gd name="T6" fmla="*/ 19050 w 1428750"/>
                <a:gd name="T7" fmla="*/ 1790700 h 2171700"/>
                <a:gd name="T8" fmla="*/ 19050 w 1428750"/>
                <a:gd name="T9" fmla="*/ 2165350 h 2171700"/>
                <a:gd name="T10" fmla="*/ 1428750 w 1428750"/>
                <a:gd name="T11" fmla="*/ 2171700 h 2171700"/>
                <a:gd name="T12" fmla="*/ 1422400 w 1428750"/>
                <a:gd name="T13" fmla="*/ 12700 h 2171700"/>
                <a:gd name="T14" fmla="*/ 0 w 1428750"/>
                <a:gd name="T15" fmla="*/ 0 h 2171700"/>
                <a:gd name="T16" fmla="*/ 6350 w 1428750"/>
                <a:gd name="T17" fmla="*/ 393700 h 21717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28750" h="2171700">
                  <a:moveTo>
                    <a:pt x="6350" y="393700"/>
                  </a:moveTo>
                  <a:lnTo>
                    <a:pt x="1054100" y="381000"/>
                  </a:lnTo>
                  <a:lnTo>
                    <a:pt x="1054100" y="1797050"/>
                  </a:lnTo>
                  <a:lnTo>
                    <a:pt x="19050" y="1790700"/>
                  </a:lnTo>
                  <a:lnTo>
                    <a:pt x="19050" y="2165350"/>
                  </a:lnTo>
                  <a:lnTo>
                    <a:pt x="1428750" y="2171700"/>
                  </a:lnTo>
                  <a:cubicBezTo>
                    <a:pt x="1426633" y="1452033"/>
                    <a:pt x="1424517" y="732367"/>
                    <a:pt x="1422400" y="12700"/>
                  </a:cubicBezTo>
                  <a:lnTo>
                    <a:pt x="0" y="0"/>
                  </a:lnTo>
                  <a:lnTo>
                    <a:pt x="6350" y="393700"/>
                  </a:lnTo>
                  <a:close/>
                </a:path>
              </a:pathLst>
            </a:custGeom>
            <a:solidFill>
              <a:srgbClr val="FF0000">
                <a:alpha val="50980"/>
              </a:srgbClr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8" name="Straight Connector 2"/>
            <p:cNvCxnSpPr>
              <a:cxnSpLocks noChangeShapeType="1"/>
            </p:cNvCxnSpPr>
            <p:nvPr/>
          </p:nvCxnSpPr>
          <p:spPr bwMode="auto">
            <a:xfrm>
              <a:off x="5660803" y="1447799"/>
              <a:ext cx="6858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9" name="Straight Connector 7"/>
            <p:cNvCxnSpPr>
              <a:cxnSpLocks noChangeShapeType="1"/>
            </p:cNvCxnSpPr>
            <p:nvPr/>
          </p:nvCxnSpPr>
          <p:spPr bwMode="auto">
            <a:xfrm>
              <a:off x="3251200" y="1447799"/>
              <a:ext cx="195240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0" name="Straight Connector 9"/>
            <p:cNvCxnSpPr>
              <a:cxnSpLocks noChangeShapeType="1"/>
            </p:cNvCxnSpPr>
            <p:nvPr/>
          </p:nvCxnSpPr>
          <p:spPr bwMode="auto">
            <a:xfrm flipV="1">
              <a:off x="5203603" y="1143000"/>
              <a:ext cx="457200" cy="3047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" name="Straight Connector 11"/>
            <p:cNvCxnSpPr>
              <a:cxnSpLocks noChangeShapeType="1"/>
            </p:cNvCxnSpPr>
            <p:nvPr/>
          </p:nvCxnSpPr>
          <p:spPr bwMode="auto">
            <a:xfrm>
              <a:off x="3251200" y="1447800"/>
              <a:ext cx="0" cy="37338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2" name="Straight Connector 13"/>
            <p:cNvCxnSpPr>
              <a:cxnSpLocks noChangeShapeType="1"/>
            </p:cNvCxnSpPr>
            <p:nvPr/>
          </p:nvCxnSpPr>
          <p:spPr bwMode="auto">
            <a:xfrm>
              <a:off x="3251200" y="1447800"/>
              <a:ext cx="0" cy="37338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3" name="Straight Connector 14"/>
            <p:cNvCxnSpPr>
              <a:cxnSpLocks noChangeShapeType="1"/>
            </p:cNvCxnSpPr>
            <p:nvPr/>
          </p:nvCxnSpPr>
          <p:spPr bwMode="auto">
            <a:xfrm>
              <a:off x="3251200" y="1447800"/>
              <a:ext cx="0" cy="37338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4" name="Straight Connector 15"/>
            <p:cNvCxnSpPr>
              <a:cxnSpLocks noChangeShapeType="1"/>
            </p:cNvCxnSpPr>
            <p:nvPr/>
          </p:nvCxnSpPr>
          <p:spPr bwMode="auto">
            <a:xfrm>
              <a:off x="6353229" y="3581400"/>
              <a:ext cx="0" cy="1219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5" name="Straight Connector 16"/>
            <p:cNvCxnSpPr>
              <a:cxnSpLocks noChangeShapeType="1"/>
            </p:cNvCxnSpPr>
            <p:nvPr/>
          </p:nvCxnSpPr>
          <p:spPr bwMode="auto">
            <a:xfrm>
              <a:off x="6353229" y="1447799"/>
              <a:ext cx="0" cy="167640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6" name="Straight Connector 19"/>
            <p:cNvCxnSpPr>
              <a:cxnSpLocks noChangeShapeType="1"/>
            </p:cNvCxnSpPr>
            <p:nvPr/>
          </p:nvCxnSpPr>
          <p:spPr bwMode="auto">
            <a:xfrm>
              <a:off x="4241800" y="4800600"/>
              <a:ext cx="211142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7" name="Straight Connector 21"/>
            <p:cNvCxnSpPr>
              <a:cxnSpLocks noChangeShapeType="1"/>
            </p:cNvCxnSpPr>
            <p:nvPr/>
          </p:nvCxnSpPr>
          <p:spPr bwMode="auto">
            <a:xfrm>
              <a:off x="4241800" y="4419600"/>
              <a:ext cx="0" cy="381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8" name="Straight Connector 25"/>
            <p:cNvCxnSpPr>
              <a:cxnSpLocks noChangeShapeType="1"/>
            </p:cNvCxnSpPr>
            <p:nvPr/>
          </p:nvCxnSpPr>
          <p:spPr bwMode="auto">
            <a:xfrm>
              <a:off x="6048426" y="3276600"/>
              <a:ext cx="6096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9" name="Straight Connector 29"/>
            <p:cNvCxnSpPr>
              <a:cxnSpLocks noChangeShapeType="1"/>
            </p:cNvCxnSpPr>
            <p:nvPr/>
          </p:nvCxnSpPr>
          <p:spPr bwMode="auto">
            <a:xfrm>
              <a:off x="6048426" y="3581400"/>
              <a:ext cx="6096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0" name="Straight Connector 31"/>
            <p:cNvCxnSpPr>
              <a:cxnSpLocks noChangeShapeType="1"/>
            </p:cNvCxnSpPr>
            <p:nvPr/>
          </p:nvCxnSpPr>
          <p:spPr bwMode="auto">
            <a:xfrm>
              <a:off x="6200827" y="3429001"/>
              <a:ext cx="3047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1" name="Straight Connector 33"/>
            <p:cNvCxnSpPr>
              <a:cxnSpLocks noChangeShapeType="1"/>
            </p:cNvCxnSpPr>
            <p:nvPr/>
          </p:nvCxnSpPr>
          <p:spPr bwMode="auto">
            <a:xfrm>
              <a:off x="6200827" y="3124200"/>
              <a:ext cx="3047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2" name="Straight Connector 34"/>
            <p:cNvCxnSpPr>
              <a:cxnSpLocks noChangeShapeType="1"/>
            </p:cNvCxnSpPr>
            <p:nvPr/>
          </p:nvCxnSpPr>
          <p:spPr bwMode="auto">
            <a:xfrm>
              <a:off x="3251200" y="5181600"/>
              <a:ext cx="3048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3" name="Straight Connector 35"/>
            <p:cNvCxnSpPr>
              <a:cxnSpLocks noChangeShapeType="1"/>
            </p:cNvCxnSpPr>
            <p:nvPr/>
          </p:nvCxnSpPr>
          <p:spPr bwMode="auto">
            <a:xfrm>
              <a:off x="3403600" y="5105400"/>
              <a:ext cx="152400" cy="762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4" name="Straight Connector 37"/>
            <p:cNvCxnSpPr>
              <a:cxnSpLocks noChangeShapeType="1"/>
            </p:cNvCxnSpPr>
            <p:nvPr/>
          </p:nvCxnSpPr>
          <p:spPr bwMode="auto">
            <a:xfrm flipV="1">
              <a:off x="3403600" y="5181600"/>
              <a:ext cx="152400" cy="762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5" name="Straight Connector 38"/>
            <p:cNvCxnSpPr>
              <a:cxnSpLocks noChangeShapeType="1"/>
            </p:cNvCxnSpPr>
            <p:nvPr/>
          </p:nvCxnSpPr>
          <p:spPr bwMode="auto">
            <a:xfrm flipH="1">
              <a:off x="4241800" y="4038600"/>
              <a:ext cx="76200" cy="381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6" name="Straight Connector 40"/>
            <p:cNvCxnSpPr>
              <a:cxnSpLocks noChangeShapeType="1"/>
            </p:cNvCxnSpPr>
            <p:nvPr/>
          </p:nvCxnSpPr>
          <p:spPr bwMode="auto">
            <a:xfrm flipH="1">
              <a:off x="4318000" y="4038600"/>
              <a:ext cx="76200" cy="381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7" name="Straight Connector 41"/>
            <p:cNvCxnSpPr>
              <a:cxnSpLocks noChangeShapeType="1"/>
            </p:cNvCxnSpPr>
            <p:nvPr/>
          </p:nvCxnSpPr>
          <p:spPr bwMode="auto">
            <a:xfrm flipH="1">
              <a:off x="4394200" y="4038600"/>
              <a:ext cx="76200" cy="381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8" name="Straight Connector 42"/>
            <p:cNvCxnSpPr>
              <a:cxnSpLocks noChangeShapeType="1"/>
            </p:cNvCxnSpPr>
            <p:nvPr/>
          </p:nvCxnSpPr>
          <p:spPr bwMode="auto">
            <a:xfrm flipH="1">
              <a:off x="4470400" y="4038600"/>
              <a:ext cx="76200" cy="381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9" name="Straight Connector 43"/>
            <p:cNvCxnSpPr>
              <a:cxnSpLocks noChangeShapeType="1"/>
            </p:cNvCxnSpPr>
            <p:nvPr/>
          </p:nvCxnSpPr>
          <p:spPr bwMode="auto">
            <a:xfrm flipH="1">
              <a:off x="4546600" y="4038600"/>
              <a:ext cx="76200" cy="381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0" name="Straight Connector 44"/>
            <p:cNvCxnSpPr>
              <a:cxnSpLocks noChangeShapeType="1"/>
            </p:cNvCxnSpPr>
            <p:nvPr/>
          </p:nvCxnSpPr>
          <p:spPr bwMode="auto">
            <a:xfrm flipH="1">
              <a:off x="4622800" y="4038600"/>
              <a:ext cx="76200" cy="381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1" name="Straight Connector 45"/>
            <p:cNvCxnSpPr>
              <a:cxnSpLocks noChangeShapeType="1"/>
            </p:cNvCxnSpPr>
            <p:nvPr/>
          </p:nvCxnSpPr>
          <p:spPr bwMode="auto">
            <a:xfrm flipH="1">
              <a:off x="4699000" y="4038600"/>
              <a:ext cx="76200" cy="381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2" name="Straight Connector 46"/>
            <p:cNvCxnSpPr>
              <a:cxnSpLocks noChangeShapeType="1"/>
            </p:cNvCxnSpPr>
            <p:nvPr/>
          </p:nvCxnSpPr>
          <p:spPr bwMode="auto">
            <a:xfrm flipH="1">
              <a:off x="4775200" y="4038600"/>
              <a:ext cx="76200" cy="381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3" name="Straight Connector 47"/>
            <p:cNvCxnSpPr>
              <a:cxnSpLocks noChangeShapeType="1"/>
            </p:cNvCxnSpPr>
            <p:nvPr/>
          </p:nvCxnSpPr>
          <p:spPr bwMode="auto">
            <a:xfrm flipH="1">
              <a:off x="4851400" y="3810000"/>
              <a:ext cx="228600" cy="228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4" name="Straight Connector 49"/>
            <p:cNvCxnSpPr>
              <a:cxnSpLocks noChangeShapeType="1"/>
            </p:cNvCxnSpPr>
            <p:nvPr/>
          </p:nvCxnSpPr>
          <p:spPr bwMode="auto">
            <a:xfrm>
              <a:off x="5003800" y="2590800"/>
              <a:ext cx="76200" cy="1219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5" name="Straight Connector 51"/>
            <p:cNvCxnSpPr>
              <a:cxnSpLocks noChangeShapeType="1"/>
            </p:cNvCxnSpPr>
            <p:nvPr/>
          </p:nvCxnSpPr>
          <p:spPr bwMode="auto">
            <a:xfrm flipH="1">
              <a:off x="4927600" y="2209800"/>
              <a:ext cx="76200" cy="381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6" name="Straight Connector 53"/>
            <p:cNvCxnSpPr>
              <a:cxnSpLocks noChangeShapeType="1"/>
            </p:cNvCxnSpPr>
            <p:nvPr/>
          </p:nvCxnSpPr>
          <p:spPr bwMode="auto">
            <a:xfrm flipH="1">
              <a:off x="4851400" y="2209800"/>
              <a:ext cx="76200" cy="381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7" name="Straight Connector 54"/>
            <p:cNvCxnSpPr>
              <a:cxnSpLocks noChangeShapeType="1"/>
            </p:cNvCxnSpPr>
            <p:nvPr/>
          </p:nvCxnSpPr>
          <p:spPr bwMode="auto">
            <a:xfrm flipH="1">
              <a:off x="4775200" y="2209800"/>
              <a:ext cx="76200" cy="381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8" name="Straight Connector 55"/>
            <p:cNvCxnSpPr>
              <a:cxnSpLocks noChangeShapeType="1"/>
            </p:cNvCxnSpPr>
            <p:nvPr/>
          </p:nvCxnSpPr>
          <p:spPr bwMode="auto">
            <a:xfrm flipH="1">
              <a:off x="4699000" y="2209800"/>
              <a:ext cx="76200" cy="381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9" name="Straight Connector 56"/>
            <p:cNvCxnSpPr>
              <a:cxnSpLocks noChangeShapeType="1"/>
            </p:cNvCxnSpPr>
            <p:nvPr/>
          </p:nvCxnSpPr>
          <p:spPr bwMode="auto">
            <a:xfrm flipH="1">
              <a:off x="4622800" y="2209800"/>
              <a:ext cx="76200" cy="381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0" name="Straight Connector 57"/>
            <p:cNvCxnSpPr>
              <a:cxnSpLocks noChangeShapeType="1"/>
            </p:cNvCxnSpPr>
            <p:nvPr/>
          </p:nvCxnSpPr>
          <p:spPr bwMode="auto">
            <a:xfrm flipH="1">
              <a:off x="4546600" y="2209800"/>
              <a:ext cx="76200" cy="381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1" name="Straight Connector 58"/>
            <p:cNvCxnSpPr>
              <a:cxnSpLocks noChangeShapeType="1"/>
            </p:cNvCxnSpPr>
            <p:nvPr/>
          </p:nvCxnSpPr>
          <p:spPr bwMode="auto">
            <a:xfrm flipH="1">
              <a:off x="4470400" y="2209800"/>
              <a:ext cx="76200" cy="381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2" name="Straight Connector 59"/>
            <p:cNvCxnSpPr>
              <a:cxnSpLocks noChangeShapeType="1"/>
            </p:cNvCxnSpPr>
            <p:nvPr/>
          </p:nvCxnSpPr>
          <p:spPr bwMode="auto">
            <a:xfrm flipH="1">
              <a:off x="4394200" y="2209800"/>
              <a:ext cx="76200" cy="381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3" name="Straight Connector 60"/>
            <p:cNvCxnSpPr>
              <a:cxnSpLocks noChangeShapeType="1"/>
            </p:cNvCxnSpPr>
            <p:nvPr/>
          </p:nvCxnSpPr>
          <p:spPr bwMode="auto">
            <a:xfrm flipH="1">
              <a:off x="4318000" y="2209800"/>
              <a:ext cx="76200" cy="381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4" name="Straight Connector 61"/>
            <p:cNvCxnSpPr>
              <a:cxnSpLocks noChangeShapeType="1"/>
            </p:cNvCxnSpPr>
            <p:nvPr/>
          </p:nvCxnSpPr>
          <p:spPr bwMode="auto">
            <a:xfrm flipH="1">
              <a:off x="3860800" y="2057400"/>
              <a:ext cx="152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75" name="Freeform 138247"/>
            <p:cNvSpPr>
              <a:spLocks/>
            </p:cNvSpPr>
            <p:nvPr/>
          </p:nvSpPr>
          <p:spPr bwMode="auto">
            <a:xfrm>
              <a:off x="4006850" y="2044700"/>
              <a:ext cx="196850" cy="184150"/>
            </a:xfrm>
            <a:custGeom>
              <a:avLst/>
              <a:gdLst>
                <a:gd name="T0" fmla="*/ 196850 w 196850"/>
                <a:gd name="T1" fmla="*/ 184150 h 184150"/>
                <a:gd name="T2" fmla="*/ 133350 w 196850"/>
                <a:gd name="T3" fmla="*/ 50800 h 184150"/>
                <a:gd name="T4" fmla="*/ 0 w 196850"/>
                <a:gd name="T5" fmla="*/ 0 h 1841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850" h="184150">
                  <a:moveTo>
                    <a:pt x="196850" y="184150"/>
                  </a:moveTo>
                  <a:cubicBezTo>
                    <a:pt x="181504" y="132821"/>
                    <a:pt x="166158" y="81492"/>
                    <a:pt x="133350" y="50800"/>
                  </a:cubicBezTo>
                  <a:cubicBezTo>
                    <a:pt x="100542" y="20108"/>
                    <a:pt x="0" y="0"/>
                    <a:pt x="0" y="0"/>
                  </a:cubicBez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Rectangle 138248"/>
            <p:cNvSpPr>
              <a:spLocks noChangeArrowheads="1"/>
            </p:cNvSpPr>
            <p:nvPr/>
          </p:nvSpPr>
          <p:spPr bwMode="auto">
            <a:xfrm>
              <a:off x="3556000" y="1981200"/>
              <a:ext cx="304800" cy="35814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Gill Sans" charset="0"/>
              </a:endParaRPr>
            </a:p>
          </p:txBody>
        </p:sp>
        <p:sp>
          <p:nvSpPr>
            <p:cNvPr id="77" name="Oval 138249"/>
            <p:cNvSpPr>
              <a:spLocks noChangeArrowheads="1"/>
            </p:cNvSpPr>
            <p:nvPr/>
          </p:nvSpPr>
          <p:spPr bwMode="auto">
            <a:xfrm>
              <a:off x="3632200" y="2057400"/>
              <a:ext cx="152400" cy="152400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Gill Sans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3479800" y="5486400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86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ill Sans" pitchFamily="1" charset="0"/>
                <a:ea typeface="Gill Sans" pitchFamily="1" charset="0"/>
                <a:cs typeface="Gill Sans" pitchFamily="1" charset="0"/>
                <a:sym typeface="Gill Sans" pitchFamily="1" charset="0"/>
              </a:endParaRPr>
            </a:p>
          </p:txBody>
        </p:sp>
        <p:sp>
          <p:nvSpPr>
            <p:cNvPr id="79" name="Oval 68"/>
            <p:cNvSpPr>
              <a:spLocks noChangeArrowheads="1"/>
            </p:cNvSpPr>
            <p:nvPr/>
          </p:nvSpPr>
          <p:spPr bwMode="auto">
            <a:xfrm>
              <a:off x="4013200" y="5181600"/>
              <a:ext cx="1066800" cy="1066800"/>
            </a:xfrm>
            <a:prstGeom prst="ellipse">
              <a:avLst/>
            </a:prstGeom>
            <a:solidFill>
              <a:srgbClr val="008000">
                <a:alpha val="50980"/>
              </a:srgbClr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cs typeface="Gill Sans" charset="0"/>
              </a:endParaRPr>
            </a:p>
          </p:txBody>
        </p:sp>
      </p:grpSp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110999"/>
              </p:ext>
            </p:extLst>
          </p:nvPr>
        </p:nvGraphicFramePr>
        <p:xfrm>
          <a:off x="7688469" y="1203969"/>
          <a:ext cx="449014" cy="254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615" name="Equation" r:id="rId5" imgW="292100" imgH="165100" progId="Equation.DSMT4">
                  <p:embed/>
                </p:oleObj>
              </mc:Choice>
              <mc:Fallback>
                <p:oleObj name="Equation" r:id="rId5" imgW="2921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88469" y="1203969"/>
                        <a:ext cx="449014" cy="254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037873"/>
              </p:ext>
            </p:extLst>
          </p:nvPr>
        </p:nvGraphicFramePr>
        <p:xfrm>
          <a:off x="6547372" y="4347334"/>
          <a:ext cx="409280" cy="252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616" name="Equation" r:id="rId7" imgW="266700" imgH="165100" progId="Equation.DSMT4">
                  <p:embed/>
                </p:oleObj>
              </mc:Choice>
              <mc:Fallback>
                <p:oleObj name="Equation" r:id="rId7" imgW="2667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47372" y="4347334"/>
                        <a:ext cx="409280" cy="252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954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9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0307" name="TextBox 42"/>
          <p:cNvSpPr txBox="1">
            <a:spLocks noChangeArrowheads="1"/>
          </p:cNvSpPr>
          <p:nvPr/>
        </p:nvSpPr>
        <p:spPr bwMode="auto">
          <a:xfrm>
            <a:off x="6143809" y="2970337"/>
            <a:ext cx="512335" cy="36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800" dirty="0">
                <a:latin typeface="Times New Roman"/>
                <a:cs typeface="Times New Roman"/>
              </a:rPr>
              <a:t>coil</a:t>
            </a:r>
          </a:p>
        </p:txBody>
      </p:sp>
      <p:sp>
        <p:nvSpPr>
          <p:cNvPr id="140308" name="TextBox 43"/>
          <p:cNvSpPr txBox="1">
            <a:spLocks noChangeArrowheads="1"/>
          </p:cNvSpPr>
          <p:nvPr/>
        </p:nvSpPr>
        <p:spPr bwMode="auto">
          <a:xfrm>
            <a:off x="7273033" y="4128102"/>
            <a:ext cx="1792899" cy="6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800" dirty="0">
                <a:latin typeface="Times New Roman"/>
                <a:cs typeface="Times New Roman"/>
              </a:rPr>
              <a:t>cone (constrained </a:t>
            </a:r>
          </a:p>
          <a:p>
            <a:pPr eaLnBrk="1" hangingPunct="1"/>
            <a:r>
              <a:rPr lang="en-US" sz="1800" dirty="0">
                <a:latin typeface="Times New Roman"/>
                <a:cs typeface="Times New Roman"/>
              </a:rPr>
              <a:t>    at the edges)</a:t>
            </a:r>
          </a:p>
        </p:txBody>
      </p:sp>
      <p:sp>
        <p:nvSpPr>
          <p:cNvPr id="140293" name="Cube 5"/>
          <p:cNvSpPr>
            <a:spLocks noChangeArrowheads="1"/>
          </p:cNvSpPr>
          <p:nvPr/>
        </p:nvSpPr>
        <p:spPr bwMode="auto">
          <a:xfrm>
            <a:off x="5454254" y="2189055"/>
            <a:ext cx="1145264" cy="708973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grpSp>
        <p:nvGrpSpPr>
          <p:cNvPr id="140294" name="Group 40"/>
          <p:cNvGrpSpPr>
            <a:grpSpLocks/>
          </p:cNvGrpSpPr>
          <p:nvPr/>
        </p:nvGrpSpPr>
        <p:grpSpPr bwMode="auto">
          <a:xfrm>
            <a:off x="7035809" y="1916373"/>
            <a:ext cx="319265" cy="1199801"/>
            <a:chOff x="6070600" y="2400300"/>
            <a:chExt cx="446617" cy="1866900"/>
          </a:xfrm>
        </p:grpSpPr>
        <p:sp>
          <p:nvSpPr>
            <p:cNvPr id="140328" name="Freeform 6"/>
            <p:cNvSpPr>
              <a:spLocks noChangeArrowheads="1"/>
            </p:cNvSpPr>
            <p:nvPr/>
          </p:nvSpPr>
          <p:spPr bwMode="auto">
            <a:xfrm>
              <a:off x="6070600" y="2400300"/>
              <a:ext cx="446617" cy="1866900"/>
            </a:xfrm>
            <a:custGeom>
              <a:avLst/>
              <a:gdLst>
                <a:gd name="T0" fmla="*/ 446617 w 446617"/>
                <a:gd name="T1" fmla="*/ 71967 h 1866900"/>
                <a:gd name="T2" fmla="*/ 345017 w 446617"/>
                <a:gd name="T3" fmla="*/ 8467 h 1866900"/>
                <a:gd name="T4" fmla="*/ 268817 w 446617"/>
                <a:gd name="T5" fmla="*/ 21167 h 1866900"/>
                <a:gd name="T6" fmla="*/ 205317 w 446617"/>
                <a:gd name="T7" fmla="*/ 46567 h 1866900"/>
                <a:gd name="T8" fmla="*/ 154517 w 446617"/>
                <a:gd name="T9" fmla="*/ 97367 h 1866900"/>
                <a:gd name="T10" fmla="*/ 91017 w 446617"/>
                <a:gd name="T11" fmla="*/ 249767 h 1866900"/>
                <a:gd name="T12" fmla="*/ 40217 w 446617"/>
                <a:gd name="T13" fmla="*/ 452967 h 1866900"/>
                <a:gd name="T14" fmla="*/ 2117 w 446617"/>
                <a:gd name="T15" fmla="*/ 1367367 h 1866900"/>
                <a:gd name="T16" fmla="*/ 27517 w 446617"/>
                <a:gd name="T17" fmla="*/ 1583267 h 1866900"/>
                <a:gd name="T18" fmla="*/ 91017 w 446617"/>
                <a:gd name="T19" fmla="*/ 1735667 h 1866900"/>
                <a:gd name="T20" fmla="*/ 205317 w 446617"/>
                <a:gd name="T21" fmla="*/ 1837267 h 1866900"/>
                <a:gd name="T22" fmla="*/ 306917 w 446617"/>
                <a:gd name="T23" fmla="*/ 1862667 h 1866900"/>
                <a:gd name="T24" fmla="*/ 421217 w 446617"/>
                <a:gd name="T25" fmla="*/ 1811867 h 18669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6617"/>
                <a:gd name="T40" fmla="*/ 0 h 1866900"/>
                <a:gd name="T41" fmla="*/ 446617 w 446617"/>
                <a:gd name="T42" fmla="*/ 1866900 h 18669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6617" h="1866900">
                  <a:moveTo>
                    <a:pt x="446617" y="71967"/>
                  </a:moveTo>
                  <a:cubicBezTo>
                    <a:pt x="410633" y="44450"/>
                    <a:pt x="374650" y="16934"/>
                    <a:pt x="345017" y="8467"/>
                  </a:cubicBezTo>
                  <a:cubicBezTo>
                    <a:pt x="315384" y="0"/>
                    <a:pt x="292100" y="14817"/>
                    <a:pt x="268817" y="21167"/>
                  </a:cubicBezTo>
                  <a:cubicBezTo>
                    <a:pt x="245534" y="27517"/>
                    <a:pt x="224367" y="33867"/>
                    <a:pt x="205317" y="46567"/>
                  </a:cubicBezTo>
                  <a:cubicBezTo>
                    <a:pt x="186267" y="59267"/>
                    <a:pt x="173567" y="63500"/>
                    <a:pt x="154517" y="97367"/>
                  </a:cubicBezTo>
                  <a:cubicBezTo>
                    <a:pt x="135467" y="131234"/>
                    <a:pt x="110067" y="190500"/>
                    <a:pt x="91017" y="249767"/>
                  </a:cubicBezTo>
                  <a:cubicBezTo>
                    <a:pt x="71967" y="309034"/>
                    <a:pt x="55034" y="266700"/>
                    <a:pt x="40217" y="452967"/>
                  </a:cubicBezTo>
                  <a:cubicBezTo>
                    <a:pt x="25400" y="639234"/>
                    <a:pt x="4234" y="1178984"/>
                    <a:pt x="2117" y="1367367"/>
                  </a:cubicBezTo>
                  <a:cubicBezTo>
                    <a:pt x="0" y="1555750"/>
                    <a:pt x="12700" y="1521884"/>
                    <a:pt x="27517" y="1583267"/>
                  </a:cubicBezTo>
                  <a:cubicBezTo>
                    <a:pt x="42334" y="1644650"/>
                    <a:pt x="61384" y="1693334"/>
                    <a:pt x="91017" y="1735667"/>
                  </a:cubicBezTo>
                  <a:cubicBezTo>
                    <a:pt x="120650" y="1778000"/>
                    <a:pt x="169334" y="1816100"/>
                    <a:pt x="205317" y="1837267"/>
                  </a:cubicBezTo>
                  <a:cubicBezTo>
                    <a:pt x="241300" y="1858434"/>
                    <a:pt x="270934" y="1866900"/>
                    <a:pt x="306917" y="1862667"/>
                  </a:cubicBezTo>
                  <a:cubicBezTo>
                    <a:pt x="342900" y="1858434"/>
                    <a:pt x="421217" y="1811867"/>
                    <a:pt x="421217" y="1811867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29" name="Freeform 7"/>
            <p:cNvSpPr>
              <a:spLocks noChangeArrowheads="1"/>
            </p:cNvSpPr>
            <p:nvPr/>
          </p:nvSpPr>
          <p:spPr bwMode="auto">
            <a:xfrm>
              <a:off x="6146800" y="2514600"/>
              <a:ext cx="304800" cy="1676400"/>
            </a:xfrm>
            <a:custGeom>
              <a:avLst/>
              <a:gdLst>
                <a:gd name="T0" fmla="*/ 304800 w 446617"/>
                <a:gd name="T1" fmla="*/ 64623 h 1866900"/>
                <a:gd name="T2" fmla="*/ 235462 w 446617"/>
                <a:gd name="T3" fmla="*/ 7603 h 1866900"/>
                <a:gd name="T4" fmla="*/ 183458 w 446617"/>
                <a:gd name="T5" fmla="*/ 19007 h 1866900"/>
                <a:gd name="T6" fmla="*/ 140121 w 446617"/>
                <a:gd name="T7" fmla="*/ 41815 h 1866900"/>
                <a:gd name="T8" fmla="*/ 105452 w 446617"/>
                <a:gd name="T9" fmla="*/ 87432 h 1866900"/>
                <a:gd name="T10" fmla="*/ 62116 w 446617"/>
                <a:gd name="T11" fmla="*/ 224281 h 1866900"/>
                <a:gd name="T12" fmla="*/ 27447 w 446617"/>
                <a:gd name="T13" fmla="*/ 406746 h 1866900"/>
                <a:gd name="T14" fmla="*/ 1445 w 446617"/>
                <a:gd name="T15" fmla="*/ 1227840 h 1866900"/>
                <a:gd name="T16" fmla="*/ 18779 w 446617"/>
                <a:gd name="T17" fmla="*/ 1421709 h 1866900"/>
                <a:gd name="T18" fmla="*/ 62116 w 446617"/>
                <a:gd name="T19" fmla="*/ 1558558 h 1866900"/>
                <a:gd name="T20" fmla="*/ 140121 w 446617"/>
                <a:gd name="T21" fmla="*/ 1649791 h 1866900"/>
                <a:gd name="T22" fmla="*/ 209460 w 446617"/>
                <a:gd name="T23" fmla="*/ 1672599 h 1866900"/>
                <a:gd name="T24" fmla="*/ 287465 w 446617"/>
                <a:gd name="T25" fmla="*/ 1626983 h 18669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6617"/>
                <a:gd name="T40" fmla="*/ 0 h 1866900"/>
                <a:gd name="T41" fmla="*/ 446617 w 446617"/>
                <a:gd name="T42" fmla="*/ 1866900 h 18669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6617" h="1866900">
                  <a:moveTo>
                    <a:pt x="446617" y="71967"/>
                  </a:moveTo>
                  <a:cubicBezTo>
                    <a:pt x="410633" y="44450"/>
                    <a:pt x="374650" y="16934"/>
                    <a:pt x="345017" y="8467"/>
                  </a:cubicBezTo>
                  <a:cubicBezTo>
                    <a:pt x="315384" y="0"/>
                    <a:pt x="292100" y="14817"/>
                    <a:pt x="268817" y="21167"/>
                  </a:cubicBezTo>
                  <a:cubicBezTo>
                    <a:pt x="245534" y="27517"/>
                    <a:pt x="224367" y="33867"/>
                    <a:pt x="205317" y="46567"/>
                  </a:cubicBezTo>
                  <a:cubicBezTo>
                    <a:pt x="186267" y="59267"/>
                    <a:pt x="173567" y="63500"/>
                    <a:pt x="154517" y="97367"/>
                  </a:cubicBezTo>
                  <a:cubicBezTo>
                    <a:pt x="135467" y="131234"/>
                    <a:pt x="110067" y="190500"/>
                    <a:pt x="91017" y="249767"/>
                  </a:cubicBezTo>
                  <a:cubicBezTo>
                    <a:pt x="71967" y="309034"/>
                    <a:pt x="55034" y="266700"/>
                    <a:pt x="40217" y="452967"/>
                  </a:cubicBezTo>
                  <a:cubicBezTo>
                    <a:pt x="25400" y="639234"/>
                    <a:pt x="4234" y="1178984"/>
                    <a:pt x="2117" y="1367367"/>
                  </a:cubicBezTo>
                  <a:cubicBezTo>
                    <a:pt x="0" y="1555750"/>
                    <a:pt x="12700" y="1521884"/>
                    <a:pt x="27517" y="1583267"/>
                  </a:cubicBezTo>
                  <a:cubicBezTo>
                    <a:pt x="42334" y="1644650"/>
                    <a:pt x="61384" y="1693334"/>
                    <a:pt x="91017" y="1735667"/>
                  </a:cubicBezTo>
                  <a:cubicBezTo>
                    <a:pt x="120650" y="1778000"/>
                    <a:pt x="169334" y="1816100"/>
                    <a:pt x="205317" y="1837267"/>
                  </a:cubicBezTo>
                  <a:cubicBezTo>
                    <a:pt x="241300" y="1858434"/>
                    <a:pt x="270934" y="1866900"/>
                    <a:pt x="306917" y="1862667"/>
                  </a:cubicBezTo>
                  <a:cubicBezTo>
                    <a:pt x="342900" y="1858434"/>
                    <a:pt x="421217" y="1811867"/>
                    <a:pt x="421217" y="1811867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30" name="Freeform 8"/>
            <p:cNvSpPr>
              <a:spLocks noChangeArrowheads="1"/>
            </p:cNvSpPr>
            <p:nvPr/>
          </p:nvSpPr>
          <p:spPr bwMode="auto">
            <a:xfrm>
              <a:off x="6223000" y="2590800"/>
              <a:ext cx="228600" cy="1524000"/>
            </a:xfrm>
            <a:custGeom>
              <a:avLst/>
              <a:gdLst>
                <a:gd name="T0" fmla="*/ 228600 w 446617"/>
                <a:gd name="T1" fmla="*/ 58749 h 1866900"/>
                <a:gd name="T2" fmla="*/ 176596 w 446617"/>
                <a:gd name="T3" fmla="*/ 6912 h 1866900"/>
                <a:gd name="T4" fmla="*/ 137593 w 446617"/>
                <a:gd name="T5" fmla="*/ 17279 h 1866900"/>
                <a:gd name="T6" fmla="*/ 105091 w 446617"/>
                <a:gd name="T7" fmla="*/ 38014 h 1866900"/>
                <a:gd name="T8" fmla="*/ 79089 w 446617"/>
                <a:gd name="T9" fmla="*/ 79483 h 1866900"/>
                <a:gd name="T10" fmla="*/ 46587 w 446617"/>
                <a:gd name="T11" fmla="*/ 203891 h 1866900"/>
                <a:gd name="T12" fmla="*/ 20585 w 446617"/>
                <a:gd name="T13" fmla="*/ 369769 h 1866900"/>
                <a:gd name="T14" fmla="*/ 1084 w 446617"/>
                <a:gd name="T15" fmla="*/ 1116218 h 1866900"/>
                <a:gd name="T16" fmla="*/ 14085 w 446617"/>
                <a:gd name="T17" fmla="*/ 1292463 h 1866900"/>
                <a:gd name="T18" fmla="*/ 46587 w 446617"/>
                <a:gd name="T19" fmla="*/ 1416871 h 1866900"/>
                <a:gd name="T20" fmla="*/ 105091 w 446617"/>
                <a:gd name="T21" fmla="*/ 1499810 h 1866900"/>
                <a:gd name="T22" fmla="*/ 157095 w 446617"/>
                <a:gd name="T23" fmla="*/ 1520544 h 1866900"/>
                <a:gd name="T24" fmla="*/ 215599 w 446617"/>
                <a:gd name="T25" fmla="*/ 1479075 h 18669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6617"/>
                <a:gd name="T40" fmla="*/ 0 h 1866900"/>
                <a:gd name="T41" fmla="*/ 446617 w 446617"/>
                <a:gd name="T42" fmla="*/ 1866900 h 18669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6617" h="1866900">
                  <a:moveTo>
                    <a:pt x="446617" y="71967"/>
                  </a:moveTo>
                  <a:cubicBezTo>
                    <a:pt x="410633" y="44450"/>
                    <a:pt x="374650" y="16934"/>
                    <a:pt x="345017" y="8467"/>
                  </a:cubicBezTo>
                  <a:cubicBezTo>
                    <a:pt x="315384" y="0"/>
                    <a:pt x="292100" y="14817"/>
                    <a:pt x="268817" y="21167"/>
                  </a:cubicBezTo>
                  <a:cubicBezTo>
                    <a:pt x="245534" y="27517"/>
                    <a:pt x="224367" y="33867"/>
                    <a:pt x="205317" y="46567"/>
                  </a:cubicBezTo>
                  <a:cubicBezTo>
                    <a:pt x="186267" y="59267"/>
                    <a:pt x="173567" y="63500"/>
                    <a:pt x="154517" y="97367"/>
                  </a:cubicBezTo>
                  <a:cubicBezTo>
                    <a:pt x="135467" y="131234"/>
                    <a:pt x="110067" y="190500"/>
                    <a:pt x="91017" y="249767"/>
                  </a:cubicBezTo>
                  <a:cubicBezTo>
                    <a:pt x="71967" y="309034"/>
                    <a:pt x="55034" y="266700"/>
                    <a:pt x="40217" y="452967"/>
                  </a:cubicBezTo>
                  <a:cubicBezTo>
                    <a:pt x="25400" y="639234"/>
                    <a:pt x="4234" y="1178984"/>
                    <a:pt x="2117" y="1367367"/>
                  </a:cubicBezTo>
                  <a:cubicBezTo>
                    <a:pt x="0" y="1555750"/>
                    <a:pt x="12700" y="1521884"/>
                    <a:pt x="27517" y="1583267"/>
                  </a:cubicBezTo>
                  <a:cubicBezTo>
                    <a:pt x="42334" y="1644650"/>
                    <a:pt x="61384" y="1693334"/>
                    <a:pt x="91017" y="1735667"/>
                  </a:cubicBezTo>
                  <a:cubicBezTo>
                    <a:pt x="120650" y="1778000"/>
                    <a:pt x="169334" y="1816100"/>
                    <a:pt x="205317" y="1837267"/>
                  </a:cubicBezTo>
                  <a:cubicBezTo>
                    <a:pt x="241300" y="1858434"/>
                    <a:pt x="270934" y="1866900"/>
                    <a:pt x="306917" y="1862667"/>
                  </a:cubicBezTo>
                  <a:cubicBezTo>
                    <a:pt x="342900" y="1858434"/>
                    <a:pt x="421217" y="1811867"/>
                    <a:pt x="421217" y="1811867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40295" name="Straight Connector 12"/>
          <p:cNvCxnSpPr>
            <a:cxnSpLocks noChangeShapeType="1"/>
          </p:cNvCxnSpPr>
          <p:nvPr/>
        </p:nvCxnSpPr>
        <p:spPr bwMode="auto">
          <a:xfrm>
            <a:off x="7281223" y="3007101"/>
            <a:ext cx="899850" cy="70897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sp>
        <p:nvSpPr>
          <p:cNvPr id="140296" name="Freeform 15"/>
          <p:cNvSpPr>
            <a:spLocks noChangeArrowheads="1"/>
          </p:cNvSpPr>
          <p:nvPr/>
        </p:nvSpPr>
        <p:spPr bwMode="auto">
          <a:xfrm>
            <a:off x="8072001" y="1152864"/>
            <a:ext cx="439700" cy="2808624"/>
          </a:xfrm>
          <a:custGeom>
            <a:avLst/>
            <a:gdLst>
              <a:gd name="T0" fmla="*/ 275167 w 613834"/>
              <a:gd name="T1" fmla="*/ 25400 h 3924300"/>
              <a:gd name="T2" fmla="*/ 173567 w 613834"/>
              <a:gd name="T3" fmla="*/ 254000 h 3924300"/>
              <a:gd name="T4" fmla="*/ 84667 w 613834"/>
              <a:gd name="T5" fmla="*/ 647700 h 3924300"/>
              <a:gd name="T6" fmla="*/ 21167 w 613834"/>
              <a:gd name="T7" fmla="*/ 1130300 h 3924300"/>
              <a:gd name="T8" fmla="*/ 8467 w 613834"/>
              <a:gd name="T9" fmla="*/ 1638300 h 3924300"/>
              <a:gd name="T10" fmla="*/ 8467 w 613834"/>
              <a:gd name="T11" fmla="*/ 2311400 h 3924300"/>
              <a:gd name="T12" fmla="*/ 59267 w 613834"/>
              <a:gd name="T13" fmla="*/ 2997200 h 3924300"/>
              <a:gd name="T14" fmla="*/ 135467 w 613834"/>
              <a:gd name="T15" fmla="*/ 3492500 h 3924300"/>
              <a:gd name="T16" fmla="*/ 224367 w 613834"/>
              <a:gd name="T17" fmla="*/ 3784600 h 3924300"/>
              <a:gd name="T18" fmla="*/ 262467 w 613834"/>
              <a:gd name="T19" fmla="*/ 3848100 h 3924300"/>
              <a:gd name="T20" fmla="*/ 338667 w 613834"/>
              <a:gd name="T21" fmla="*/ 3911600 h 3924300"/>
              <a:gd name="T22" fmla="*/ 427567 w 613834"/>
              <a:gd name="T23" fmla="*/ 3771900 h 3924300"/>
              <a:gd name="T24" fmla="*/ 503767 w 613834"/>
              <a:gd name="T25" fmla="*/ 3492500 h 3924300"/>
              <a:gd name="T26" fmla="*/ 554567 w 613834"/>
              <a:gd name="T27" fmla="*/ 3073400 h 3924300"/>
              <a:gd name="T28" fmla="*/ 605367 w 613834"/>
              <a:gd name="T29" fmla="*/ 2489200 h 3924300"/>
              <a:gd name="T30" fmla="*/ 605367 w 613834"/>
              <a:gd name="T31" fmla="*/ 1727200 h 3924300"/>
              <a:gd name="T32" fmla="*/ 605367 w 613834"/>
              <a:gd name="T33" fmla="*/ 1244600 h 3924300"/>
              <a:gd name="T34" fmla="*/ 554567 w 613834"/>
              <a:gd name="T35" fmla="*/ 800100 h 3924300"/>
              <a:gd name="T36" fmla="*/ 503767 w 613834"/>
              <a:gd name="T37" fmla="*/ 406400 h 3924300"/>
              <a:gd name="T38" fmla="*/ 389467 w 613834"/>
              <a:gd name="T39" fmla="*/ 101600 h 3924300"/>
              <a:gd name="T40" fmla="*/ 275167 w 613834"/>
              <a:gd name="T41" fmla="*/ 25400 h 39243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13834"/>
              <a:gd name="T64" fmla="*/ 0 h 3924300"/>
              <a:gd name="T65" fmla="*/ 613834 w 613834"/>
              <a:gd name="T66" fmla="*/ 3924300 h 39243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13834" h="3924300">
                <a:moveTo>
                  <a:pt x="275167" y="25400"/>
                </a:moveTo>
                <a:cubicBezTo>
                  <a:pt x="239184" y="50800"/>
                  <a:pt x="205317" y="150283"/>
                  <a:pt x="173567" y="254000"/>
                </a:cubicBezTo>
                <a:cubicBezTo>
                  <a:pt x="141817" y="357717"/>
                  <a:pt x="110067" y="501650"/>
                  <a:pt x="84667" y="647700"/>
                </a:cubicBezTo>
                <a:cubicBezTo>
                  <a:pt x="59267" y="793750"/>
                  <a:pt x="33867" y="965200"/>
                  <a:pt x="21167" y="1130300"/>
                </a:cubicBezTo>
                <a:cubicBezTo>
                  <a:pt x="8467" y="1295400"/>
                  <a:pt x="10584" y="1441450"/>
                  <a:pt x="8467" y="1638300"/>
                </a:cubicBezTo>
                <a:cubicBezTo>
                  <a:pt x="6350" y="1835150"/>
                  <a:pt x="0" y="2084917"/>
                  <a:pt x="8467" y="2311400"/>
                </a:cubicBezTo>
                <a:cubicBezTo>
                  <a:pt x="16934" y="2537883"/>
                  <a:pt x="38100" y="2800350"/>
                  <a:pt x="59267" y="2997200"/>
                </a:cubicBezTo>
                <a:cubicBezTo>
                  <a:pt x="80434" y="3194050"/>
                  <a:pt x="107950" y="3361267"/>
                  <a:pt x="135467" y="3492500"/>
                </a:cubicBezTo>
                <a:cubicBezTo>
                  <a:pt x="162984" y="3623733"/>
                  <a:pt x="203200" y="3725333"/>
                  <a:pt x="224367" y="3784600"/>
                </a:cubicBezTo>
                <a:cubicBezTo>
                  <a:pt x="245534" y="3843867"/>
                  <a:pt x="243417" y="3826934"/>
                  <a:pt x="262467" y="3848100"/>
                </a:cubicBezTo>
                <a:cubicBezTo>
                  <a:pt x="281517" y="3869266"/>
                  <a:pt x="311150" y="3924300"/>
                  <a:pt x="338667" y="3911600"/>
                </a:cubicBezTo>
                <a:cubicBezTo>
                  <a:pt x="366184" y="3898900"/>
                  <a:pt x="400050" y="3841750"/>
                  <a:pt x="427567" y="3771900"/>
                </a:cubicBezTo>
                <a:cubicBezTo>
                  <a:pt x="455084" y="3702050"/>
                  <a:pt x="482600" y="3608917"/>
                  <a:pt x="503767" y="3492500"/>
                </a:cubicBezTo>
                <a:cubicBezTo>
                  <a:pt x="524934" y="3376083"/>
                  <a:pt x="537634" y="3240617"/>
                  <a:pt x="554567" y="3073400"/>
                </a:cubicBezTo>
                <a:cubicBezTo>
                  <a:pt x="571500" y="2906183"/>
                  <a:pt x="596900" y="2713567"/>
                  <a:pt x="605367" y="2489200"/>
                </a:cubicBezTo>
                <a:cubicBezTo>
                  <a:pt x="613834" y="2264833"/>
                  <a:pt x="605367" y="1727200"/>
                  <a:pt x="605367" y="1727200"/>
                </a:cubicBezTo>
                <a:cubicBezTo>
                  <a:pt x="605367" y="1519767"/>
                  <a:pt x="613834" y="1399117"/>
                  <a:pt x="605367" y="1244600"/>
                </a:cubicBezTo>
                <a:cubicBezTo>
                  <a:pt x="596900" y="1090083"/>
                  <a:pt x="571500" y="939800"/>
                  <a:pt x="554567" y="800100"/>
                </a:cubicBezTo>
                <a:cubicBezTo>
                  <a:pt x="537634" y="660400"/>
                  <a:pt x="531284" y="522817"/>
                  <a:pt x="503767" y="406400"/>
                </a:cubicBezTo>
                <a:cubicBezTo>
                  <a:pt x="476250" y="289983"/>
                  <a:pt x="425450" y="171450"/>
                  <a:pt x="389467" y="101600"/>
                </a:cubicBezTo>
                <a:cubicBezTo>
                  <a:pt x="353484" y="31750"/>
                  <a:pt x="311150" y="0"/>
                  <a:pt x="275167" y="2540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cxnSp>
        <p:nvCxnSpPr>
          <p:cNvPr id="140297" name="Straight Connector 18"/>
          <p:cNvCxnSpPr>
            <a:cxnSpLocks noChangeShapeType="1"/>
            <a:stCxn id="140305" idx="7"/>
            <a:endCxn id="140296" idx="10"/>
          </p:cNvCxnSpPr>
          <p:nvPr/>
        </p:nvCxnSpPr>
        <p:spPr bwMode="auto">
          <a:xfrm>
            <a:off x="7290312" y="3012782"/>
            <a:ext cx="1023694" cy="93961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0298" name="Straight Connector 22"/>
          <p:cNvCxnSpPr>
            <a:cxnSpLocks noChangeShapeType="1"/>
          </p:cNvCxnSpPr>
          <p:nvPr/>
        </p:nvCxnSpPr>
        <p:spPr bwMode="auto">
          <a:xfrm>
            <a:off x="7199418" y="2788955"/>
            <a:ext cx="872582" cy="38175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0299" name="Straight Connector 24"/>
          <p:cNvCxnSpPr>
            <a:cxnSpLocks noChangeShapeType="1"/>
          </p:cNvCxnSpPr>
          <p:nvPr/>
        </p:nvCxnSpPr>
        <p:spPr bwMode="auto">
          <a:xfrm>
            <a:off x="7199418" y="2516273"/>
            <a:ext cx="872582" cy="113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0300" name="Straight Connector 26"/>
          <p:cNvCxnSpPr>
            <a:cxnSpLocks noChangeShapeType="1"/>
            <a:stCxn id="140305" idx="3"/>
          </p:cNvCxnSpPr>
          <p:nvPr/>
        </p:nvCxnSpPr>
        <p:spPr bwMode="auto">
          <a:xfrm flipV="1">
            <a:off x="7211917" y="1916373"/>
            <a:ext cx="860084" cy="41243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0301" name="Straight Connector 28"/>
          <p:cNvCxnSpPr>
            <a:cxnSpLocks noChangeShapeType="1"/>
            <a:stCxn id="140305" idx="2"/>
          </p:cNvCxnSpPr>
          <p:nvPr/>
        </p:nvCxnSpPr>
        <p:spPr bwMode="auto">
          <a:xfrm flipV="1">
            <a:off x="7230096" y="1480082"/>
            <a:ext cx="896441" cy="68511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0302" name="Straight Connector 30"/>
          <p:cNvCxnSpPr>
            <a:cxnSpLocks noChangeShapeType="1"/>
            <a:endCxn id="140296" idx="0"/>
          </p:cNvCxnSpPr>
          <p:nvPr/>
        </p:nvCxnSpPr>
        <p:spPr bwMode="auto">
          <a:xfrm flipV="1">
            <a:off x="7308491" y="1171042"/>
            <a:ext cx="960068" cy="85440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sp>
        <p:nvSpPr>
          <p:cNvPr id="140303" name="Freeform 31"/>
          <p:cNvSpPr>
            <a:spLocks noChangeArrowheads="1"/>
          </p:cNvSpPr>
          <p:nvPr/>
        </p:nvSpPr>
        <p:spPr bwMode="auto">
          <a:xfrm>
            <a:off x="6435909" y="2952565"/>
            <a:ext cx="599900" cy="1386133"/>
          </a:xfrm>
          <a:custGeom>
            <a:avLst/>
            <a:gdLst>
              <a:gd name="T0" fmla="*/ 813452 w 824442"/>
              <a:gd name="T1" fmla="*/ 0 h 1936750"/>
              <a:gd name="T2" fmla="*/ 813452 w 824442"/>
              <a:gd name="T3" fmla="*/ 654050 h 1936750"/>
              <a:gd name="T4" fmla="*/ 664965 w 824442"/>
              <a:gd name="T5" fmla="*/ 1257300 h 1936750"/>
              <a:gd name="T6" fmla="*/ 361534 w 824442"/>
              <a:gd name="T7" fmla="*/ 1701800 h 1936750"/>
              <a:gd name="T8" fmla="*/ 0 w 824442"/>
              <a:gd name="T9" fmla="*/ 1936750 h 19367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4442"/>
              <a:gd name="T16" fmla="*/ 0 h 1936750"/>
              <a:gd name="T17" fmla="*/ 824442 w 824442"/>
              <a:gd name="T18" fmla="*/ 1936750 h 19367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4442" h="1936750">
                <a:moveTo>
                  <a:pt x="800100" y="0"/>
                </a:moveTo>
                <a:cubicBezTo>
                  <a:pt x="812271" y="222250"/>
                  <a:pt x="824442" y="444500"/>
                  <a:pt x="800100" y="654050"/>
                </a:cubicBezTo>
                <a:cubicBezTo>
                  <a:pt x="775758" y="863600"/>
                  <a:pt x="728133" y="1082675"/>
                  <a:pt x="654050" y="1257300"/>
                </a:cubicBezTo>
                <a:cubicBezTo>
                  <a:pt x="579967" y="1431925"/>
                  <a:pt x="464608" y="1588558"/>
                  <a:pt x="355600" y="1701800"/>
                </a:cubicBezTo>
                <a:cubicBezTo>
                  <a:pt x="246592" y="1815042"/>
                  <a:pt x="0" y="1936750"/>
                  <a:pt x="0" y="193675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0304" name="Freeform 32"/>
          <p:cNvSpPr>
            <a:spLocks noChangeArrowheads="1"/>
          </p:cNvSpPr>
          <p:nvPr/>
        </p:nvSpPr>
        <p:spPr bwMode="auto">
          <a:xfrm>
            <a:off x="6872200" y="3116174"/>
            <a:ext cx="545364" cy="1386133"/>
          </a:xfrm>
          <a:custGeom>
            <a:avLst/>
            <a:gdLst>
              <a:gd name="T0" fmla="*/ 739502 w 824442"/>
              <a:gd name="T1" fmla="*/ 0 h 1936750"/>
              <a:gd name="T2" fmla="*/ 739502 w 824442"/>
              <a:gd name="T3" fmla="*/ 654050 h 1936750"/>
              <a:gd name="T4" fmla="*/ 604513 w 824442"/>
              <a:gd name="T5" fmla="*/ 1257300 h 1936750"/>
              <a:gd name="T6" fmla="*/ 328667 w 824442"/>
              <a:gd name="T7" fmla="*/ 1701800 h 1936750"/>
              <a:gd name="T8" fmla="*/ 0 w 824442"/>
              <a:gd name="T9" fmla="*/ 1936750 h 19367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4442"/>
              <a:gd name="T16" fmla="*/ 0 h 1936750"/>
              <a:gd name="T17" fmla="*/ 824442 w 824442"/>
              <a:gd name="T18" fmla="*/ 1936750 h 19367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4442" h="1936750">
                <a:moveTo>
                  <a:pt x="800100" y="0"/>
                </a:moveTo>
                <a:cubicBezTo>
                  <a:pt x="812271" y="222250"/>
                  <a:pt x="824442" y="444500"/>
                  <a:pt x="800100" y="654050"/>
                </a:cubicBezTo>
                <a:cubicBezTo>
                  <a:pt x="775758" y="863600"/>
                  <a:pt x="728133" y="1082675"/>
                  <a:pt x="654050" y="1257300"/>
                </a:cubicBezTo>
                <a:cubicBezTo>
                  <a:pt x="579967" y="1431925"/>
                  <a:pt x="464608" y="1588558"/>
                  <a:pt x="355600" y="1701800"/>
                </a:cubicBezTo>
                <a:cubicBezTo>
                  <a:pt x="246592" y="1815042"/>
                  <a:pt x="0" y="1936750"/>
                  <a:pt x="0" y="193675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0305" name="Freeform 34"/>
          <p:cNvSpPr>
            <a:spLocks noChangeArrowheads="1"/>
          </p:cNvSpPr>
          <p:nvPr/>
        </p:nvSpPr>
        <p:spPr bwMode="auto">
          <a:xfrm>
            <a:off x="7203963" y="2019766"/>
            <a:ext cx="98848" cy="993017"/>
          </a:xfrm>
          <a:custGeom>
            <a:avLst/>
            <a:gdLst>
              <a:gd name="T0" fmla="*/ 136878 w 136878"/>
              <a:gd name="T1" fmla="*/ 0 h 1388534"/>
              <a:gd name="T2" fmla="*/ 77612 w 136878"/>
              <a:gd name="T3" fmla="*/ 50800 h 1388534"/>
              <a:gd name="T4" fmla="*/ 35278 w 136878"/>
              <a:gd name="T5" fmla="*/ 203200 h 1388534"/>
              <a:gd name="T6" fmla="*/ 9878 w 136878"/>
              <a:gd name="T7" fmla="*/ 431800 h 1388534"/>
              <a:gd name="T8" fmla="*/ 1412 w 136878"/>
              <a:gd name="T9" fmla="*/ 872067 h 1388534"/>
              <a:gd name="T10" fmla="*/ 9878 w 136878"/>
              <a:gd name="T11" fmla="*/ 1159934 h 1388534"/>
              <a:gd name="T12" fmla="*/ 60678 w 136878"/>
              <a:gd name="T13" fmla="*/ 1337734 h 1388534"/>
              <a:gd name="T14" fmla="*/ 119945 w 136878"/>
              <a:gd name="T15" fmla="*/ 1388534 h 13885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6878"/>
              <a:gd name="T25" fmla="*/ 0 h 1388534"/>
              <a:gd name="T26" fmla="*/ 136878 w 136878"/>
              <a:gd name="T27" fmla="*/ 1388534 h 13885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6878" h="1388534">
                <a:moveTo>
                  <a:pt x="136878" y="0"/>
                </a:moveTo>
                <a:cubicBezTo>
                  <a:pt x="115711" y="8466"/>
                  <a:pt x="94545" y="16933"/>
                  <a:pt x="77612" y="50800"/>
                </a:cubicBezTo>
                <a:cubicBezTo>
                  <a:pt x="60679" y="84667"/>
                  <a:pt x="46567" y="139700"/>
                  <a:pt x="35278" y="203200"/>
                </a:cubicBezTo>
                <a:cubicBezTo>
                  <a:pt x="23989" y="266700"/>
                  <a:pt x="15522" y="320322"/>
                  <a:pt x="9878" y="431800"/>
                </a:cubicBezTo>
                <a:cubicBezTo>
                  <a:pt x="4234" y="543278"/>
                  <a:pt x="1412" y="750711"/>
                  <a:pt x="1412" y="872067"/>
                </a:cubicBezTo>
                <a:cubicBezTo>
                  <a:pt x="1412" y="993423"/>
                  <a:pt x="0" y="1082323"/>
                  <a:pt x="9878" y="1159934"/>
                </a:cubicBezTo>
                <a:cubicBezTo>
                  <a:pt x="19756" y="1237545"/>
                  <a:pt x="42334" y="1299634"/>
                  <a:pt x="60678" y="1337734"/>
                </a:cubicBezTo>
                <a:cubicBezTo>
                  <a:pt x="79022" y="1375834"/>
                  <a:pt x="119945" y="1388534"/>
                  <a:pt x="119945" y="1388534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0306" name="Freeform 41"/>
          <p:cNvSpPr>
            <a:spLocks noChangeArrowheads="1"/>
          </p:cNvSpPr>
          <p:nvPr/>
        </p:nvSpPr>
        <p:spPr bwMode="auto">
          <a:xfrm>
            <a:off x="6996043" y="1865246"/>
            <a:ext cx="379483" cy="1287285"/>
          </a:xfrm>
          <a:custGeom>
            <a:avLst/>
            <a:gdLst>
              <a:gd name="T0" fmla="*/ 529166 w 529166"/>
              <a:gd name="T1" fmla="*/ 105834 h 1799167"/>
              <a:gd name="T2" fmla="*/ 419100 w 529166"/>
              <a:gd name="T3" fmla="*/ 12700 h 1799167"/>
              <a:gd name="T4" fmla="*/ 309033 w 529166"/>
              <a:gd name="T5" fmla="*/ 29634 h 1799167"/>
              <a:gd name="T6" fmla="*/ 173566 w 529166"/>
              <a:gd name="T7" fmla="*/ 97367 h 1799167"/>
              <a:gd name="T8" fmla="*/ 97366 w 529166"/>
              <a:gd name="T9" fmla="*/ 258234 h 1799167"/>
              <a:gd name="T10" fmla="*/ 29633 w 529166"/>
              <a:gd name="T11" fmla="*/ 486834 h 1799167"/>
              <a:gd name="T12" fmla="*/ 4233 w 529166"/>
              <a:gd name="T13" fmla="*/ 867834 h 1799167"/>
              <a:gd name="T14" fmla="*/ 4233 w 529166"/>
              <a:gd name="T15" fmla="*/ 1155700 h 1799167"/>
              <a:gd name="T16" fmla="*/ 21166 w 529166"/>
              <a:gd name="T17" fmla="*/ 1443567 h 1799167"/>
              <a:gd name="T18" fmla="*/ 71966 w 529166"/>
              <a:gd name="T19" fmla="*/ 1604434 h 1799167"/>
              <a:gd name="T20" fmla="*/ 182033 w 529166"/>
              <a:gd name="T21" fmla="*/ 1748367 h 1799167"/>
              <a:gd name="T22" fmla="*/ 342900 w 529166"/>
              <a:gd name="T23" fmla="*/ 1799167 h 1799167"/>
              <a:gd name="T24" fmla="*/ 486833 w 529166"/>
              <a:gd name="T25" fmla="*/ 1748367 h 1799167"/>
              <a:gd name="T26" fmla="*/ 512233 w 529166"/>
              <a:gd name="T27" fmla="*/ 1706034 h 179916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29166"/>
              <a:gd name="T43" fmla="*/ 0 h 1799167"/>
              <a:gd name="T44" fmla="*/ 529166 w 529166"/>
              <a:gd name="T45" fmla="*/ 1799167 h 179916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29166" h="1799167">
                <a:moveTo>
                  <a:pt x="529166" y="105834"/>
                </a:moveTo>
                <a:cubicBezTo>
                  <a:pt x="492477" y="65617"/>
                  <a:pt x="455789" y="25400"/>
                  <a:pt x="419100" y="12700"/>
                </a:cubicBezTo>
                <a:cubicBezTo>
                  <a:pt x="382411" y="0"/>
                  <a:pt x="349955" y="15523"/>
                  <a:pt x="309033" y="29634"/>
                </a:cubicBezTo>
                <a:cubicBezTo>
                  <a:pt x="268111" y="43745"/>
                  <a:pt x="208844" y="59267"/>
                  <a:pt x="173566" y="97367"/>
                </a:cubicBezTo>
                <a:cubicBezTo>
                  <a:pt x="138288" y="135467"/>
                  <a:pt x="121355" y="193323"/>
                  <a:pt x="97366" y="258234"/>
                </a:cubicBezTo>
                <a:cubicBezTo>
                  <a:pt x="73377" y="323145"/>
                  <a:pt x="45155" y="385234"/>
                  <a:pt x="29633" y="486834"/>
                </a:cubicBezTo>
                <a:cubicBezTo>
                  <a:pt x="14111" y="588434"/>
                  <a:pt x="8466" y="756356"/>
                  <a:pt x="4233" y="867834"/>
                </a:cubicBezTo>
                <a:cubicBezTo>
                  <a:pt x="0" y="979312"/>
                  <a:pt x="1411" y="1059745"/>
                  <a:pt x="4233" y="1155700"/>
                </a:cubicBezTo>
                <a:cubicBezTo>
                  <a:pt x="7055" y="1251655"/>
                  <a:pt x="9877" y="1368778"/>
                  <a:pt x="21166" y="1443567"/>
                </a:cubicBezTo>
                <a:cubicBezTo>
                  <a:pt x="32455" y="1518356"/>
                  <a:pt x="45155" y="1553634"/>
                  <a:pt x="71966" y="1604434"/>
                </a:cubicBezTo>
                <a:cubicBezTo>
                  <a:pt x="98777" y="1655234"/>
                  <a:pt x="136877" y="1715911"/>
                  <a:pt x="182033" y="1748367"/>
                </a:cubicBezTo>
                <a:cubicBezTo>
                  <a:pt x="227189" y="1780823"/>
                  <a:pt x="292100" y="1799167"/>
                  <a:pt x="342900" y="1799167"/>
                </a:cubicBezTo>
                <a:cubicBezTo>
                  <a:pt x="393700" y="1799167"/>
                  <a:pt x="458611" y="1763889"/>
                  <a:pt x="486833" y="1748367"/>
                </a:cubicBezTo>
                <a:cubicBezTo>
                  <a:pt x="515055" y="1732845"/>
                  <a:pt x="513644" y="1719439"/>
                  <a:pt x="512233" y="1706034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0309" name="TextBox 44"/>
          <p:cNvSpPr txBox="1">
            <a:spLocks noChangeArrowheads="1"/>
          </p:cNvSpPr>
          <p:nvPr/>
        </p:nvSpPr>
        <p:spPr bwMode="auto">
          <a:xfrm>
            <a:off x="6101874" y="2461737"/>
            <a:ext cx="298815" cy="28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800" b="1"/>
              <a:t>N</a:t>
            </a:r>
          </a:p>
        </p:txBody>
      </p:sp>
      <p:sp>
        <p:nvSpPr>
          <p:cNvPr id="140310" name="TextBox 45"/>
          <p:cNvSpPr txBox="1">
            <a:spLocks noChangeArrowheads="1"/>
          </p:cNvSpPr>
          <p:nvPr/>
        </p:nvSpPr>
        <p:spPr bwMode="auto">
          <a:xfrm>
            <a:off x="5481522" y="2461737"/>
            <a:ext cx="244278" cy="28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800" b="1"/>
              <a:t>S</a:t>
            </a:r>
          </a:p>
        </p:txBody>
      </p:sp>
      <p:cxnSp>
        <p:nvCxnSpPr>
          <p:cNvPr id="140311" name="Straight Arrow Connector 50"/>
          <p:cNvCxnSpPr>
            <a:cxnSpLocks noChangeShapeType="1"/>
          </p:cNvCxnSpPr>
          <p:nvPr/>
        </p:nvCxnSpPr>
        <p:spPr bwMode="auto">
          <a:xfrm rot="5400000">
            <a:off x="8180506" y="1043223"/>
            <a:ext cx="218146" cy="11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2" name="Straight Arrow Connector 51"/>
          <p:cNvCxnSpPr>
            <a:cxnSpLocks noChangeShapeType="1"/>
          </p:cNvCxnSpPr>
          <p:nvPr/>
        </p:nvCxnSpPr>
        <p:spPr bwMode="auto">
          <a:xfrm rot="10800000" flipV="1">
            <a:off x="8398083" y="1207400"/>
            <a:ext cx="219281" cy="10907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3" name="Straight Arrow Connector 53"/>
          <p:cNvCxnSpPr>
            <a:cxnSpLocks noChangeShapeType="1"/>
          </p:cNvCxnSpPr>
          <p:nvPr/>
        </p:nvCxnSpPr>
        <p:spPr bwMode="auto">
          <a:xfrm rot="10800000" flipV="1">
            <a:off x="8453755" y="1589155"/>
            <a:ext cx="218146" cy="545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4" name="Straight Arrow Connector 55"/>
          <p:cNvCxnSpPr>
            <a:cxnSpLocks noChangeShapeType="1"/>
          </p:cNvCxnSpPr>
          <p:nvPr/>
        </p:nvCxnSpPr>
        <p:spPr bwMode="auto">
          <a:xfrm rot="10800000">
            <a:off x="8508292" y="2079982"/>
            <a:ext cx="163609" cy="11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5" name="Straight Arrow Connector 57"/>
          <p:cNvCxnSpPr>
            <a:cxnSpLocks noChangeShapeType="1"/>
          </p:cNvCxnSpPr>
          <p:nvPr/>
        </p:nvCxnSpPr>
        <p:spPr bwMode="auto">
          <a:xfrm rot="10800000">
            <a:off x="8508292" y="2461737"/>
            <a:ext cx="163609" cy="11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6" name="Straight Arrow Connector 58"/>
          <p:cNvCxnSpPr>
            <a:cxnSpLocks noChangeShapeType="1"/>
          </p:cNvCxnSpPr>
          <p:nvPr/>
        </p:nvCxnSpPr>
        <p:spPr bwMode="auto">
          <a:xfrm rot="16200000" flipV="1">
            <a:off x="8181642" y="4043861"/>
            <a:ext cx="218146" cy="11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7" name="Straight Arrow Connector 59"/>
          <p:cNvCxnSpPr>
            <a:cxnSpLocks noChangeShapeType="1"/>
          </p:cNvCxnSpPr>
          <p:nvPr/>
        </p:nvCxnSpPr>
        <p:spPr bwMode="auto">
          <a:xfrm rot="10800000">
            <a:off x="8399219" y="3771747"/>
            <a:ext cx="218146" cy="1079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8" name="Straight Arrow Connector 60"/>
          <p:cNvCxnSpPr>
            <a:cxnSpLocks noChangeShapeType="1"/>
          </p:cNvCxnSpPr>
          <p:nvPr/>
        </p:nvCxnSpPr>
        <p:spPr bwMode="auto">
          <a:xfrm rot="10800000">
            <a:off x="8454892" y="3444528"/>
            <a:ext cx="217009" cy="53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9" name="Straight Arrow Connector 61"/>
          <p:cNvCxnSpPr>
            <a:cxnSpLocks noChangeShapeType="1"/>
          </p:cNvCxnSpPr>
          <p:nvPr/>
        </p:nvCxnSpPr>
        <p:spPr bwMode="auto">
          <a:xfrm rot="10800000" flipV="1">
            <a:off x="8509428" y="3007101"/>
            <a:ext cx="162473" cy="11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140320" name="Group 79"/>
          <p:cNvGrpSpPr>
            <a:grpSpLocks/>
          </p:cNvGrpSpPr>
          <p:nvPr/>
        </p:nvGrpSpPr>
        <p:grpSpPr bwMode="auto">
          <a:xfrm flipH="1">
            <a:off x="7908392" y="1207400"/>
            <a:ext cx="273818" cy="2672283"/>
            <a:chOff x="8126412" y="1676400"/>
            <a:chExt cx="382588" cy="3733800"/>
          </a:xfrm>
        </p:grpSpPr>
        <p:cxnSp>
          <p:nvCxnSpPr>
            <p:cNvPr id="140321" name="Straight Arrow Connector 72"/>
            <p:cNvCxnSpPr>
              <a:cxnSpLocks noChangeShapeType="1"/>
            </p:cNvCxnSpPr>
            <p:nvPr/>
          </p:nvCxnSpPr>
          <p:spPr bwMode="auto">
            <a:xfrm rot="10800000" flipV="1">
              <a:off x="8126412" y="1676400"/>
              <a:ext cx="306388" cy="1524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2" name="Straight Arrow Connector 73"/>
            <p:cNvCxnSpPr>
              <a:cxnSpLocks noChangeShapeType="1"/>
            </p:cNvCxnSpPr>
            <p:nvPr/>
          </p:nvCxnSpPr>
          <p:spPr bwMode="auto">
            <a:xfrm rot="10800000" flipV="1">
              <a:off x="8204200" y="2209800"/>
              <a:ext cx="304800" cy="762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3" name="Straight Arrow Connector 74"/>
            <p:cNvCxnSpPr>
              <a:cxnSpLocks noChangeShapeType="1"/>
            </p:cNvCxnSpPr>
            <p:nvPr/>
          </p:nvCxnSpPr>
          <p:spPr bwMode="auto">
            <a:xfrm rot="10800000">
              <a:off x="8280400" y="2895600"/>
              <a:ext cx="228600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4" name="Straight Arrow Connector 75"/>
            <p:cNvCxnSpPr>
              <a:cxnSpLocks noChangeShapeType="1"/>
            </p:cNvCxnSpPr>
            <p:nvPr/>
          </p:nvCxnSpPr>
          <p:spPr bwMode="auto">
            <a:xfrm rot="10800000">
              <a:off x="8280400" y="3429000"/>
              <a:ext cx="228600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5" name="Straight Arrow Connector 76"/>
            <p:cNvCxnSpPr>
              <a:cxnSpLocks noChangeShapeType="1"/>
            </p:cNvCxnSpPr>
            <p:nvPr/>
          </p:nvCxnSpPr>
          <p:spPr bwMode="auto">
            <a:xfrm rot="10800000">
              <a:off x="8128000" y="5259388"/>
              <a:ext cx="304800" cy="1508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6" name="Straight Arrow Connector 77"/>
            <p:cNvCxnSpPr>
              <a:cxnSpLocks noChangeShapeType="1"/>
            </p:cNvCxnSpPr>
            <p:nvPr/>
          </p:nvCxnSpPr>
          <p:spPr bwMode="auto">
            <a:xfrm rot="10800000">
              <a:off x="8205788" y="4802188"/>
              <a:ext cx="303212" cy="746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7" name="Straight Arrow Connector 78"/>
            <p:cNvCxnSpPr>
              <a:cxnSpLocks noChangeShapeType="1"/>
            </p:cNvCxnSpPr>
            <p:nvPr/>
          </p:nvCxnSpPr>
          <p:spPr bwMode="auto">
            <a:xfrm rot="10800000" flipV="1">
              <a:off x="8281988" y="4191000"/>
              <a:ext cx="227012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254318" y="380087"/>
            <a:ext cx="17395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What is it?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48.)</a:t>
            </a:r>
          </a:p>
        </p:txBody>
      </p:sp>
      <p:sp>
        <p:nvSpPr>
          <p:cNvPr id="45" name="TextBox 27"/>
          <p:cNvSpPr txBox="1">
            <a:spLocks noChangeArrowheads="1"/>
          </p:cNvSpPr>
          <p:nvPr/>
        </p:nvSpPr>
        <p:spPr bwMode="auto">
          <a:xfrm>
            <a:off x="363697" y="898741"/>
            <a:ext cx="5008403" cy="112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This is the </a:t>
            </a:r>
            <a:r>
              <a:rPr lang="en-US" sz="2000" dirty="0">
                <a:latin typeface="Times New Roman"/>
                <a:cs typeface="Times New Roman"/>
              </a:rPr>
              <a:t>design for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loud speaker </a:t>
            </a:r>
            <a:r>
              <a:rPr lang="en-US" sz="2000" dirty="0">
                <a:latin typeface="Times New Roman"/>
                <a:cs typeface="Times New Roman"/>
              </a:rPr>
              <a:t>(actually, the coil and magnet are usually switched in real line).  This is how it works:</a:t>
            </a:r>
          </a:p>
        </p:txBody>
      </p:sp>
      <p:sp>
        <p:nvSpPr>
          <p:cNvPr id="46" name="TextBox 29"/>
          <p:cNvSpPr txBox="1">
            <a:spLocks noChangeArrowheads="1"/>
          </p:cNvSpPr>
          <p:nvPr/>
        </p:nvSpPr>
        <p:spPr bwMode="auto">
          <a:xfrm>
            <a:off x="604997" y="2527357"/>
            <a:ext cx="4576603" cy="131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a.) Let’s assume </a:t>
            </a:r>
            <a:r>
              <a:rPr lang="en-US" sz="2000" dirty="0">
                <a:latin typeface="Times New Roman"/>
                <a:cs typeface="Times New Roman"/>
              </a:rPr>
              <a:t>we want to project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256 Hz (middle C) sound wave </a:t>
            </a:r>
            <a:r>
              <a:rPr lang="en-US" sz="2000" dirty="0">
                <a:latin typeface="Times New Roman"/>
                <a:cs typeface="Times New Roman"/>
              </a:rPr>
              <a:t>into the room.  The signal would look like the sine wave shown below. </a:t>
            </a:r>
          </a:p>
        </p:txBody>
      </p:sp>
      <p:grpSp>
        <p:nvGrpSpPr>
          <p:cNvPr id="47" name="Group 15"/>
          <p:cNvGrpSpPr>
            <a:grpSpLocks/>
          </p:cNvGrpSpPr>
          <p:nvPr/>
        </p:nvGrpSpPr>
        <p:grpSpPr bwMode="auto">
          <a:xfrm>
            <a:off x="1252696" y="4012245"/>
            <a:ext cx="3453955" cy="1030257"/>
            <a:chOff x="1240" y="2132"/>
            <a:chExt cx="3872" cy="920"/>
          </a:xfrm>
        </p:grpSpPr>
        <p:pic>
          <p:nvPicPr>
            <p:cNvPr id="48" name="Picture 9" descr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" y="2160"/>
              <a:ext cx="1304" cy="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10" descr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8" y="2160"/>
              <a:ext cx="1304" cy="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11" descr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512" y="2132"/>
              <a:ext cx="1304" cy="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713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0307" name="TextBox 42"/>
          <p:cNvSpPr txBox="1">
            <a:spLocks noChangeArrowheads="1"/>
          </p:cNvSpPr>
          <p:nvPr/>
        </p:nvSpPr>
        <p:spPr bwMode="auto">
          <a:xfrm>
            <a:off x="6143809" y="2970337"/>
            <a:ext cx="512335" cy="36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800" dirty="0">
                <a:latin typeface="Times New Roman"/>
                <a:cs typeface="Times New Roman"/>
              </a:rPr>
              <a:t>coil</a:t>
            </a:r>
          </a:p>
        </p:txBody>
      </p:sp>
      <p:sp>
        <p:nvSpPr>
          <p:cNvPr id="140308" name="TextBox 43"/>
          <p:cNvSpPr txBox="1">
            <a:spLocks noChangeArrowheads="1"/>
          </p:cNvSpPr>
          <p:nvPr/>
        </p:nvSpPr>
        <p:spPr bwMode="auto">
          <a:xfrm>
            <a:off x="7273033" y="4128102"/>
            <a:ext cx="1792899" cy="6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800" dirty="0">
                <a:latin typeface="Times New Roman"/>
                <a:cs typeface="Times New Roman"/>
              </a:rPr>
              <a:t>cone (constrained </a:t>
            </a:r>
          </a:p>
          <a:p>
            <a:pPr eaLnBrk="1" hangingPunct="1"/>
            <a:r>
              <a:rPr lang="en-US" sz="1800" dirty="0">
                <a:latin typeface="Times New Roman"/>
                <a:cs typeface="Times New Roman"/>
              </a:rPr>
              <a:t>    at the edges)</a:t>
            </a:r>
          </a:p>
        </p:txBody>
      </p:sp>
      <p:sp>
        <p:nvSpPr>
          <p:cNvPr id="140293" name="Cube 5"/>
          <p:cNvSpPr>
            <a:spLocks noChangeArrowheads="1"/>
          </p:cNvSpPr>
          <p:nvPr/>
        </p:nvSpPr>
        <p:spPr bwMode="auto">
          <a:xfrm>
            <a:off x="5454254" y="2189055"/>
            <a:ext cx="1145264" cy="708973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grpSp>
        <p:nvGrpSpPr>
          <p:cNvPr id="140294" name="Group 40"/>
          <p:cNvGrpSpPr>
            <a:grpSpLocks/>
          </p:cNvGrpSpPr>
          <p:nvPr/>
        </p:nvGrpSpPr>
        <p:grpSpPr bwMode="auto">
          <a:xfrm>
            <a:off x="7035809" y="1916373"/>
            <a:ext cx="319265" cy="1199801"/>
            <a:chOff x="6070600" y="2400300"/>
            <a:chExt cx="446617" cy="1866900"/>
          </a:xfrm>
        </p:grpSpPr>
        <p:sp>
          <p:nvSpPr>
            <p:cNvPr id="140328" name="Freeform 6"/>
            <p:cNvSpPr>
              <a:spLocks noChangeArrowheads="1"/>
            </p:cNvSpPr>
            <p:nvPr/>
          </p:nvSpPr>
          <p:spPr bwMode="auto">
            <a:xfrm>
              <a:off x="6070600" y="2400300"/>
              <a:ext cx="446617" cy="1866900"/>
            </a:xfrm>
            <a:custGeom>
              <a:avLst/>
              <a:gdLst>
                <a:gd name="T0" fmla="*/ 446617 w 446617"/>
                <a:gd name="T1" fmla="*/ 71967 h 1866900"/>
                <a:gd name="T2" fmla="*/ 345017 w 446617"/>
                <a:gd name="T3" fmla="*/ 8467 h 1866900"/>
                <a:gd name="T4" fmla="*/ 268817 w 446617"/>
                <a:gd name="T5" fmla="*/ 21167 h 1866900"/>
                <a:gd name="T6" fmla="*/ 205317 w 446617"/>
                <a:gd name="T7" fmla="*/ 46567 h 1866900"/>
                <a:gd name="T8" fmla="*/ 154517 w 446617"/>
                <a:gd name="T9" fmla="*/ 97367 h 1866900"/>
                <a:gd name="T10" fmla="*/ 91017 w 446617"/>
                <a:gd name="T11" fmla="*/ 249767 h 1866900"/>
                <a:gd name="T12" fmla="*/ 40217 w 446617"/>
                <a:gd name="T13" fmla="*/ 452967 h 1866900"/>
                <a:gd name="T14" fmla="*/ 2117 w 446617"/>
                <a:gd name="T15" fmla="*/ 1367367 h 1866900"/>
                <a:gd name="T16" fmla="*/ 27517 w 446617"/>
                <a:gd name="T17" fmla="*/ 1583267 h 1866900"/>
                <a:gd name="T18" fmla="*/ 91017 w 446617"/>
                <a:gd name="T19" fmla="*/ 1735667 h 1866900"/>
                <a:gd name="T20" fmla="*/ 205317 w 446617"/>
                <a:gd name="T21" fmla="*/ 1837267 h 1866900"/>
                <a:gd name="T22" fmla="*/ 306917 w 446617"/>
                <a:gd name="T23" fmla="*/ 1862667 h 1866900"/>
                <a:gd name="T24" fmla="*/ 421217 w 446617"/>
                <a:gd name="T25" fmla="*/ 1811867 h 18669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6617"/>
                <a:gd name="T40" fmla="*/ 0 h 1866900"/>
                <a:gd name="T41" fmla="*/ 446617 w 446617"/>
                <a:gd name="T42" fmla="*/ 1866900 h 18669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6617" h="1866900">
                  <a:moveTo>
                    <a:pt x="446617" y="71967"/>
                  </a:moveTo>
                  <a:cubicBezTo>
                    <a:pt x="410633" y="44450"/>
                    <a:pt x="374650" y="16934"/>
                    <a:pt x="345017" y="8467"/>
                  </a:cubicBezTo>
                  <a:cubicBezTo>
                    <a:pt x="315384" y="0"/>
                    <a:pt x="292100" y="14817"/>
                    <a:pt x="268817" y="21167"/>
                  </a:cubicBezTo>
                  <a:cubicBezTo>
                    <a:pt x="245534" y="27517"/>
                    <a:pt x="224367" y="33867"/>
                    <a:pt x="205317" y="46567"/>
                  </a:cubicBezTo>
                  <a:cubicBezTo>
                    <a:pt x="186267" y="59267"/>
                    <a:pt x="173567" y="63500"/>
                    <a:pt x="154517" y="97367"/>
                  </a:cubicBezTo>
                  <a:cubicBezTo>
                    <a:pt x="135467" y="131234"/>
                    <a:pt x="110067" y="190500"/>
                    <a:pt x="91017" y="249767"/>
                  </a:cubicBezTo>
                  <a:cubicBezTo>
                    <a:pt x="71967" y="309034"/>
                    <a:pt x="55034" y="266700"/>
                    <a:pt x="40217" y="452967"/>
                  </a:cubicBezTo>
                  <a:cubicBezTo>
                    <a:pt x="25400" y="639234"/>
                    <a:pt x="4234" y="1178984"/>
                    <a:pt x="2117" y="1367367"/>
                  </a:cubicBezTo>
                  <a:cubicBezTo>
                    <a:pt x="0" y="1555750"/>
                    <a:pt x="12700" y="1521884"/>
                    <a:pt x="27517" y="1583267"/>
                  </a:cubicBezTo>
                  <a:cubicBezTo>
                    <a:pt x="42334" y="1644650"/>
                    <a:pt x="61384" y="1693334"/>
                    <a:pt x="91017" y="1735667"/>
                  </a:cubicBezTo>
                  <a:cubicBezTo>
                    <a:pt x="120650" y="1778000"/>
                    <a:pt x="169334" y="1816100"/>
                    <a:pt x="205317" y="1837267"/>
                  </a:cubicBezTo>
                  <a:cubicBezTo>
                    <a:pt x="241300" y="1858434"/>
                    <a:pt x="270934" y="1866900"/>
                    <a:pt x="306917" y="1862667"/>
                  </a:cubicBezTo>
                  <a:cubicBezTo>
                    <a:pt x="342900" y="1858434"/>
                    <a:pt x="421217" y="1811867"/>
                    <a:pt x="421217" y="1811867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29" name="Freeform 7"/>
            <p:cNvSpPr>
              <a:spLocks noChangeArrowheads="1"/>
            </p:cNvSpPr>
            <p:nvPr/>
          </p:nvSpPr>
          <p:spPr bwMode="auto">
            <a:xfrm>
              <a:off x="6146800" y="2514600"/>
              <a:ext cx="304800" cy="1676400"/>
            </a:xfrm>
            <a:custGeom>
              <a:avLst/>
              <a:gdLst>
                <a:gd name="T0" fmla="*/ 304800 w 446617"/>
                <a:gd name="T1" fmla="*/ 64623 h 1866900"/>
                <a:gd name="T2" fmla="*/ 235462 w 446617"/>
                <a:gd name="T3" fmla="*/ 7603 h 1866900"/>
                <a:gd name="T4" fmla="*/ 183458 w 446617"/>
                <a:gd name="T5" fmla="*/ 19007 h 1866900"/>
                <a:gd name="T6" fmla="*/ 140121 w 446617"/>
                <a:gd name="T7" fmla="*/ 41815 h 1866900"/>
                <a:gd name="T8" fmla="*/ 105452 w 446617"/>
                <a:gd name="T9" fmla="*/ 87432 h 1866900"/>
                <a:gd name="T10" fmla="*/ 62116 w 446617"/>
                <a:gd name="T11" fmla="*/ 224281 h 1866900"/>
                <a:gd name="T12" fmla="*/ 27447 w 446617"/>
                <a:gd name="T13" fmla="*/ 406746 h 1866900"/>
                <a:gd name="T14" fmla="*/ 1445 w 446617"/>
                <a:gd name="T15" fmla="*/ 1227840 h 1866900"/>
                <a:gd name="T16" fmla="*/ 18779 w 446617"/>
                <a:gd name="T17" fmla="*/ 1421709 h 1866900"/>
                <a:gd name="T18" fmla="*/ 62116 w 446617"/>
                <a:gd name="T19" fmla="*/ 1558558 h 1866900"/>
                <a:gd name="T20" fmla="*/ 140121 w 446617"/>
                <a:gd name="T21" fmla="*/ 1649791 h 1866900"/>
                <a:gd name="T22" fmla="*/ 209460 w 446617"/>
                <a:gd name="T23" fmla="*/ 1672599 h 1866900"/>
                <a:gd name="T24" fmla="*/ 287465 w 446617"/>
                <a:gd name="T25" fmla="*/ 1626983 h 18669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6617"/>
                <a:gd name="T40" fmla="*/ 0 h 1866900"/>
                <a:gd name="T41" fmla="*/ 446617 w 446617"/>
                <a:gd name="T42" fmla="*/ 1866900 h 18669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6617" h="1866900">
                  <a:moveTo>
                    <a:pt x="446617" y="71967"/>
                  </a:moveTo>
                  <a:cubicBezTo>
                    <a:pt x="410633" y="44450"/>
                    <a:pt x="374650" y="16934"/>
                    <a:pt x="345017" y="8467"/>
                  </a:cubicBezTo>
                  <a:cubicBezTo>
                    <a:pt x="315384" y="0"/>
                    <a:pt x="292100" y="14817"/>
                    <a:pt x="268817" y="21167"/>
                  </a:cubicBezTo>
                  <a:cubicBezTo>
                    <a:pt x="245534" y="27517"/>
                    <a:pt x="224367" y="33867"/>
                    <a:pt x="205317" y="46567"/>
                  </a:cubicBezTo>
                  <a:cubicBezTo>
                    <a:pt x="186267" y="59267"/>
                    <a:pt x="173567" y="63500"/>
                    <a:pt x="154517" y="97367"/>
                  </a:cubicBezTo>
                  <a:cubicBezTo>
                    <a:pt x="135467" y="131234"/>
                    <a:pt x="110067" y="190500"/>
                    <a:pt x="91017" y="249767"/>
                  </a:cubicBezTo>
                  <a:cubicBezTo>
                    <a:pt x="71967" y="309034"/>
                    <a:pt x="55034" y="266700"/>
                    <a:pt x="40217" y="452967"/>
                  </a:cubicBezTo>
                  <a:cubicBezTo>
                    <a:pt x="25400" y="639234"/>
                    <a:pt x="4234" y="1178984"/>
                    <a:pt x="2117" y="1367367"/>
                  </a:cubicBezTo>
                  <a:cubicBezTo>
                    <a:pt x="0" y="1555750"/>
                    <a:pt x="12700" y="1521884"/>
                    <a:pt x="27517" y="1583267"/>
                  </a:cubicBezTo>
                  <a:cubicBezTo>
                    <a:pt x="42334" y="1644650"/>
                    <a:pt x="61384" y="1693334"/>
                    <a:pt x="91017" y="1735667"/>
                  </a:cubicBezTo>
                  <a:cubicBezTo>
                    <a:pt x="120650" y="1778000"/>
                    <a:pt x="169334" y="1816100"/>
                    <a:pt x="205317" y="1837267"/>
                  </a:cubicBezTo>
                  <a:cubicBezTo>
                    <a:pt x="241300" y="1858434"/>
                    <a:pt x="270934" y="1866900"/>
                    <a:pt x="306917" y="1862667"/>
                  </a:cubicBezTo>
                  <a:cubicBezTo>
                    <a:pt x="342900" y="1858434"/>
                    <a:pt x="421217" y="1811867"/>
                    <a:pt x="421217" y="1811867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30" name="Freeform 8"/>
            <p:cNvSpPr>
              <a:spLocks noChangeArrowheads="1"/>
            </p:cNvSpPr>
            <p:nvPr/>
          </p:nvSpPr>
          <p:spPr bwMode="auto">
            <a:xfrm>
              <a:off x="6223000" y="2590800"/>
              <a:ext cx="228600" cy="1524000"/>
            </a:xfrm>
            <a:custGeom>
              <a:avLst/>
              <a:gdLst>
                <a:gd name="T0" fmla="*/ 228600 w 446617"/>
                <a:gd name="T1" fmla="*/ 58749 h 1866900"/>
                <a:gd name="T2" fmla="*/ 176596 w 446617"/>
                <a:gd name="T3" fmla="*/ 6912 h 1866900"/>
                <a:gd name="T4" fmla="*/ 137593 w 446617"/>
                <a:gd name="T5" fmla="*/ 17279 h 1866900"/>
                <a:gd name="T6" fmla="*/ 105091 w 446617"/>
                <a:gd name="T7" fmla="*/ 38014 h 1866900"/>
                <a:gd name="T8" fmla="*/ 79089 w 446617"/>
                <a:gd name="T9" fmla="*/ 79483 h 1866900"/>
                <a:gd name="T10" fmla="*/ 46587 w 446617"/>
                <a:gd name="T11" fmla="*/ 203891 h 1866900"/>
                <a:gd name="T12" fmla="*/ 20585 w 446617"/>
                <a:gd name="T13" fmla="*/ 369769 h 1866900"/>
                <a:gd name="T14" fmla="*/ 1084 w 446617"/>
                <a:gd name="T15" fmla="*/ 1116218 h 1866900"/>
                <a:gd name="T16" fmla="*/ 14085 w 446617"/>
                <a:gd name="T17" fmla="*/ 1292463 h 1866900"/>
                <a:gd name="T18" fmla="*/ 46587 w 446617"/>
                <a:gd name="T19" fmla="*/ 1416871 h 1866900"/>
                <a:gd name="T20" fmla="*/ 105091 w 446617"/>
                <a:gd name="T21" fmla="*/ 1499810 h 1866900"/>
                <a:gd name="T22" fmla="*/ 157095 w 446617"/>
                <a:gd name="T23" fmla="*/ 1520544 h 1866900"/>
                <a:gd name="T24" fmla="*/ 215599 w 446617"/>
                <a:gd name="T25" fmla="*/ 1479075 h 18669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6617"/>
                <a:gd name="T40" fmla="*/ 0 h 1866900"/>
                <a:gd name="T41" fmla="*/ 446617 w 446617"/>
                <a:gd name="T42" fmla="*/ 1866900 h 18669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6617" h="1866900">
                  <a:moveTo>
                    <a:pt x="446617" y="71967"/>
                  </a:moveTo>
                  <a:cubicBezTo>
                    <a:pt x="410633" y="44450"/>
                    <a:pt x="374650" y="16934"/>
                    <a:pt x="345017" y="8467"/>
                  </a:cubicBezTo>
                  <a:cubicBezTo>
                    <a:pt x="315384" y="0"/>
                    <a:pt x="292100" y="14817"/>
                    <a:pt x="268817" y="21167"/>
                  </a:cubicBezTo>
                  <a:cubicBezTo>
                    <a:pt x="245534" y="27517"/>
                    <a:pt x="224367" y="33867"/>
                    <a:pt x="205317" y="46567"/>
                  </a:cubicBezTo>
                  <a:cubicBezTo>
                    <a:pt x="186267" y="59267"/>
                    <a:pt x="173567" y="63500"/>
                    <a:pt x="154517" y="97367"/>
                  </a:cubicBezTo>
                  <a:cubicBezTo>
                    <a:pt x="135467" y="131234"/>
                    <a:pt x="110067" y="190500"/>
                    <a:pt x="91017" y="249767"/>
                  </a:cubicBezTo>
                  <a:cubicBezTo>
                    <a:pt x="71967" y="309034"/>
                    <a:pt x="55034" y="266700"/>
                    <a:pt x="40217" y="452967"/>
                  </a:cubicBezTo>
                  <a:cubicBezTo>
                    <a:pt x="25400" y="639234"/>
                    <a:pt x="4234" y="1178984"/>
                    <a:pt x="2117" y="1367367"/>
                  </a:cubicBezTo>
                  <a:cubicBezTo>
                    <a:pt x="0" y="1555750"/>
                    <a:pt x="12700" y="1521884"/>
                    <a:pt x="27517" y="1583267"/>
                  </a:cubicBezTo>
                  <a:cubicBezTo>
                    <a:pt x="42334" y="1644650"/>
                    <a:pt x="61384" y="1693334"/>
                    <a:pt x="91017" y="1735667"/>
                  </a:cubicBezTo>
                  <a:cubicBezTo>
                    <a:pt x="120650" y="1778000"/>
                    <a:pt x="169334" y="1816100"/>
                    <a:pt x="205317" y="1837267"/>
                  </a:cubicBezTo>
                  <a:cubicBezTo>
                    <a:pt x="241300" y="1858434"/>
                    <a:pt x="270934" y="1866900"/>
                    <a:pt x="306917" y="1862667"/>
                  </a:cubicBezTo>
                  <a:cubicBezTo>
                    <a:pt x="342900" y="1858434"/>
                    <a:pt x="421217" y="1811867"/>
                    <a:pt x="421217" y="1811867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40295" name="Straight Connector 12"/>
          <p:cNvCxnSpPr>
            <a:cxnSpLocks noChangeShapeType="1"/>
          </p:cNvCxnSpPr>
          <p:nvPr/>
        </p:nvCxnSpPr>
        <p:spPr bwMode="auto">
          <a:xfrm>
            <a:off x="7281223" y="3007101"/>
            <a:ext cx="899850" cy="70897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sp>
        <p:nvSpPr>
          <p:cNvPr id="140296" name="Freeform 15"/>
          <p:cNvSpPr>
            <a:spLocks noChangeArrowheads="1"/>
          </p:cNvSpPr>
          <p:nvPr/>
        </p:nvSpPr>
        <p:spPr bwMode="auto">
          <a:xfrm>
            <a:off x="8072001" y="1152864"/>
            <a:ext cx="439700" cy="2808624"/>
          </a:xfrm>
          <a:custGeom>
            <a:avLst/>
            <a:gdLst>
              <a:gd name="T0" fmla="*/ 275167 w 613834"/>
              <a:gd name="T1" fmla="*/ 25400 h 3924300"/>
              <a:gd name="T2" fmla="*/ 173567 w 613834"/>
              <a:gd name="T3" fmla="*/ 254000 h 3924300"/>
              <a:gd name="T4" fmla="*/ 84667 w 613834"/>
              <a:gd name="T5" fmla="*/ 647700 h 3924300"/>
              <a:gd name="T6" fmla="*/ 21167 w 613834"/>
              <a:gd name="T7" fmla="*/ 1130300 h 3924300"/>
              <a:gd name="T8" fmla="*/ 8467 w 613834"/>
              <a:gd name="T9" fmla="*/ 1638300 h 3924300"/>
              <a:gd name="T10" fmla="*/ 8467 w 613834"/>
              <a:gd name="T11" fmla="*/ 2311400 h 3924300"/>
              <a:gd name="T12" fmla="*/ 59267 w 613834"/>
              <a:gd name="T13" fmla="*/ 2997200 h 3924300"/>
              <a:gd name="T14" fmla="*/ 135467 w 613834"/>
              <a:gd name="T15" fmla="*/ 3492500 h 3924300"/>
              <a:gd name="T16" fmla="*/ 224367 w 613834"/>
              <a:gd name="T17" fmla="*/ 3784600 h 3924300"/>
              <a:gd name="T18" fmla="*/ 262467 w 613834"/>
              <a:gd name="T19" fmla="*/ 3848100 h 3924300"/>
              <a:gd name="T20" fmla="*/ 338667 w 613834"/>
              <a:gd name="T21" fmla="*/ 3911600 h 3924300"/>
              <a:gd name="T22" fmla="*/ 427567 w 613834"/>
              <a:gd name="T23" fmla="*/ 3771900 h 3924300"/>
              <a:gd name="T24" fmla="*/ 503767 w 613834"/>
              <a:gd name="T25" fmla="*/ 3492500 h 3924300"/>
              <a:gd name="T26" fmla="*/ 554567 w 613834"/>
              <a:gd name="T27" fmla="*/ 3073400 h 3924300"/>
              <a:gd name="T28" fmla="*/ 605367 w 613834"/>
              <a:gd name="T29" fmla="*/ 2489200 h 3924300"/>
              <a:gd name="T30" fmla="*/ 605367 w 613834"/>
              <a:gd name="T31" fmla="*/ 1727200 h 3924300"/>
              <a:gd name="T32" fmla="*/ 605367 w 613834"/>
              <a:gd name="T33" fmla="*/ 1244600 h 3924300"/>
              <a:gd name="T34" fmla="*/ 554567 w 613834"/>
              <a:gd name="T35" fmla="*/ 800100 h 3924300"/>
              <a:gd name="T36" fmla="*/ 503767 w 613834"/>
              <a:gd name="T37" fmla="*/ 406400 h 3924300"/>
              <a:gd name="T38" fmla="*/ 389467 w 613834"/>
              <a:gd name="T39" fmla="*/ 101600 h 3924300"/>
              <a:gd name="T40" fmla="*/ 275167 w 613834"/>
              <a:gd name="T41" fmla="*/ 25400 h 39243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13834"/>
              <a:gd name="T64" fmla="*/ 0 h 3924300"/>
              <a:gd name="T65" fmla="*/ 613834 w 613834"/>
              <a:gd name="T66" fmla="*/ 3924300 h 39243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13834" h="3924300">
                <a:moveTo>
                  <a:pt x="275167" y="25400"/>
                </a:moveTo>
                <a:cubicBezTo>
                  <a:pt x="239184" y="50800"/>
                  <a:pt x="205317" y="150283"/>
                  <a:pt x="173567" y="254000"/>
                </a:cubicBezTo>
                <a:cubicBezTo>
                  <a:pt x="141817" y="357717"/>
                  <a:pt x="110067" y="501650"/>
                  <a:pt x="84667" y="647700"/>
                </a:cubicBezTo>
                <a:cubicBezTo>
                  <a:pt x="59267" y="793750"/>
                  <a:pt x="33867" y="965200"/>
                  <a:pt x="21167" y="1130300"/>
                </a:cubicBezTo>
                <a:cubicBezTo>
                  <a:pt x="8467" y="1295400"/>
                  <a:pt x="10584" y="1441450"/>
                  <a:pt x="8467" y="1638300"/>
                </a:cubicBezTo>
                <a:cubicBezTo>
                  <a:pt x="6350" y="1835150"/>
                  <a:pt x="0" y="2084917"/>
                  <a:pt x="8467" y="2311400"/>
                </a:cubicBezTo>
                <a:cubicBezTo>
                  <a:pt x="16934" y="2537883"/>
                  <a:pt x="38100" y="2800350"/>
                  <a:pt x="59267" y="2997200"/>
                </a:cubicBezTo>
                <a:cubicBezTo>
                  <a:pt x="80434" y="3194050"/>
                  <a:pt x="107950" y="3361267"/>
                  <a:pt x="135467" y="3492500"/>
                </a:cubicBezTo>
                <a:cubicBezTo>
                  <a:pt x="162984" y="3623733"/>
                  <a:pt x="203200" y="3725333"/>
                  <a:pt x="224367" y="3784600"/>
                </a:cubicBezTo>
                <a:cubicBezTo>
                  <a:pt x="245534" y="3843867"/>
                  <a:pt x="243417" y="3826934"/>
                  <a:pt x="262467" y="3848100"/>
                </a:cubicBezTo>
                <a:cubicBezTo>
                  <a:pt x="281517" y="3869266"/>
                  <a:pt x="311150" y="3924300"/>
                  <a:pt x="338667" y="3911600"/>
                </a:cubicBezTo>
                <a:cubicBezTo>
                  <a:pt x="366184" y="3898900"/>
                  <a:pt x="400050" y="3841750"/>
                  <a:pt x="427567" y="3771900"/>
                </a:cubicBezTo>
                <a:cubicBezTo>
                  <a:pt x="455084" y="3702050"/>
                  <a:pt x="482600" y="3608917"/>
                  <a:pt x="503767" y="3492500"/>
                </a:cubicBezTo>
                <a:cubicBezTo>
                  <a:pt x="524934" y="3376083"/>
                  <a:pt x="537634" y="3240617"/>
                  <a:pt x="554567" y="3073400"/>
                </a:cubicBezTo>
                <a:cubicBezTo>
                  <a:pt x="571500" y="2906183"/>
                  <a:pt x="596900" y="2713567"/>
                  <a:pt x="605367" y="2489200"/>
                </a:cubicBezTo>
                <a:cubicBezTo>
                  <a:pt x="613834" y="2264833"/>
                  <a:pt x="605367" y="1727200"/>
                  <a:pt x="605367" y="1727200"/>
                </a:cubicBezTo>
                <a:cubicBezTo>
                  <a:pt x="605367" y="1519767"/>
                  <a:pt x="613834" y="1399117"/>
                  <a:pt x="605367" y="1244600"/>
                </a:cubicBezTo>
                <a:cubicBezTo>
                  <a:pt x="596900" y="1090083"/>
                  <a:pt x="571500" y="939800"/>
                  <a:pt x="554567" y="800100"/>
                </a:cubicBezTo>
                <a:cubicBezTo>
                  <a:pt x="537634" y="660400"/>
                  <a:pt x="531284" y="522817"/>
                  <a:pt x="503767" y="406400"/>
                </a:cubicBezTo>
                <a:cubicBezTo>
                  <a:pt x="476250" y="289983"/>
                  <a:pt x="425450" y="171450"/>
                  <a:pt x="389467" y="101600"/>
                </a:cubicBezTo>
                <a:cubicBezTo>
                  <a:pt x="353484" y="31750"/>
                  <a:pt x="311150" y="0"/>
                  <a:pt x="275167" y="2540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cxnSp>
        <p:nvCxnSpPr>
          <p:cNvPr id="140297" name="Straight Connector 18"/>
          <p:cNvCxnSpPr>
            <a:cxnSpLocks noChangeShapeType="1"/>
            <a:stCxn id="140305" idx="7"/>
            <a:endCxn id="140296" idx="10"/>
          </p:cNvCxnSpPr>
          <p:nvPr/>
        </p:nvCxnSpPr>
        <p:spPr bwMode="auto">
          <a:xfrm>
            <a:off x="7290312" y="3012782"/>
            <a:ext cx="1023694" cy="93961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0298" name="Straight Connector 22"/>
          <p:cNvCxnSpPr>
            <a:cxnSpLocks noChangeShapeType="1"/>
          </p:cNvCxnSpPr>
          <p:nvPr/>
        </p:nvCxnSpPr>
        <p:spPr bwMode="auto">
          <a:xfrm>
            <a:off x="7199418" y="2788955"/>
            <a:ext cx="872582" cy="38175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0299" name="Straight Connector 24"/>
          <p:cNvCxnSpPr>
            <a:cxnSpLocks noChangeShapeType="1"/>
          </p:cNvCxnSpPr>
          <p:nvPr/>
        </p:nvCxnSpPr>
        <p:spPr bwMode="auto">
          <a:xfrm>
            <a:off x="7199418" y="2516273"/>
            <a:ext cx="872582" cy="113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0300" name="Straight Connector 26"/>
          <p:cNvCxnSpPr>
            <a:cxnSpLocks noChangeShapeType="1"/>
            <a:stCxn id="140305" idx="3"/>
          </p:cNvCxnSpPr>
          <p:nvPr/>
        </p:nvCxnSpPr>
        <p:spPr bwMode="auto">
          <a:xfrm flipV="1">
            <a:off x="7211917" y="1916373"/>
            <a:ext cx="860084" cy="41243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0301" name="Straight Connector 28"/>
          <p:cNvCxnSpPr>
            <a:cxnSpLocks noChangeShapeType="1"/>
            <a:stCxn id="140305" idx="2"/>
          </p:cNvCxnSpPr>
          <p:nvPr/>
        </p:nvCxnSpPr>
        <p:spPr bwMode="auto">
          <a:xfrm flipV="1">
            <a:off x="7230096" y="1480082"/>
            <a:ext cx="896441" cy="68511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0302" name="Straight Connector 30"/>
          <p:cNvCxnSpPr>
            <a:cxnSpLocks noChangeShapeType="1"/>
            <a:endCxn id="140296" idx="0"/>
          </p:cNvCxnSpPr>
          <p:nvPr/>
        </p:nvCxnSpPr>
        <p:spPr bwMode="auto">
          <a:xfrm flipV="1">
            <a:off x="7308491" y="1171042"/>
            <a:ext cx="960068" cy="85440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sp>
        <p:nvSpPr>
          <p:cNvPr id="140303" name="Freeform 31"/>
          <p:cNvSpPr>
            <a:spLocks noChangeArrowheads="1"/>
          </p:cNvSpPr>
          <p:nvPr/>
        </p:nvSpPr>
        <p:spPr bwMode="auto">
          <a:xfrm>
            <a:off x="6435909" y="2952565"/>
            <a:ext cx="599900" cy="1386133"/>
          </a:xfrm>
          <a:custGeom>
            <a:avLst/>
            <a:gdLst>
              <a:gd name="T0" fmla="*/ 813452 w 824442"/>
              <a:gd name="T1" fmla="*/ 0 h 1936750"/>
              <a:gd name="T2" fmla="*/ 813452 w 824442"/>
              <a:gd name="T3" fmla="*/ 654050 h 1936750"/>
              <a:gd name="T4" fmla="*/ 664965 w 824442"/>
              <a:gd name="T5" fmla="*/ 1257300 h 1936750"/>
              <a:gd name="T6" fmla="*/ 361534 w 824442"/>
              <a:gd name="T7" fmla="*/ 1701800 h 1936750"/>
              <a:gd name="T8" fmla="*/ 0 w 824442"/>
              <a:gd name="T9" fmla="*/ 1936750 h 19367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4442"/>
              <a:gd name="T16" fmla="*/ 0 h 1936750"/>
              <a:gd name="T17" fmla="*/ 824442 w 824442"/>
              <a:gd name="T18" fmla="*/ 1936750 h 19367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4442" h="1936750">
                <a:moveTo>
                  <a:pt x="800100" y="0"/>
                </a:moveTo>
                <a:cubicBezTo>
                  <a:pt x="812271" y="222250"/>
                  <a:pt x="824442" y="444500"/>
                  <a:pt x="800100" y="654050"/>
                </a:cubicBezTo>
                <a:cubicBezTo>
                  <a:pt x="775758" y="863600"/>
                  <a:pt x="728133" y="1082675"/>
                  <a:pt x="654050" y="1257300"/>
                </a:cubicBezTo>
                <a:cubicBezTo>
                  <a:pt x="579967" y="1431925"/>
                  <a:pt x="464608" y="1588558"/>
                  <a:pt x="355600" y="1701800"/>
                </a:cubicBezTo>
                <a:cubicBezTo>
                  <a:pt x="246592" y="1815042"/>
                  <a:pt x="0" y="1936750"/>
                  <a:pt x="0" y="193675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0304" name="Freeform 32"/>
          <p:cNvSpPr>
            <a:spLocks noChangeArrowheads="1"/>
          </p:cNvSpPr>
          <p:nvPr/>
        </p:nvSpPr>
        <p:spPr bwMode="auto">
          <a:xfrm>
            <a:off x="6872200" y="3116174"/>
            <a:ext cx="545364" cy="1386133"/>
          </a:xfrm>
          <a:custGeom>
            <a:avLst/>
            <a:gdLst>
              <a:gd name="T0" fmla="*/ 739502 w 824442"/>
              <a:gd name="T1" fmla="*/ 0 h 1936750"/>
              <a:gd name="T2" fmla="*/ 739502 w 824442"/>
              <a:gd name="T3" fmla="*/ 654050 h 1936750"/>
              <a:gd name="T4" fmla="*/ 604513 w 824442"/>
              <a:gd name="T5" fmla="*/ 1257300 h 1936750"/>
              <a:gd name="T6" fmla="*/ 328667 w 824442"/>
              <a:gd name="T7" fmla="*/ 1701800 h 1936750"/>
              <a:gd name="T8" fmla="*/ 0 w 824442"/>
              <a:gd name="T9" fmla="*/ 1936750 h 19367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4442"/>
              <a:gd name="T16" fmla="*/ 0 h 1936750"/>
              <a:gd name="T17" fmla="*/ 824442 w 824442"/>
              <a:gd name="T18" fmla="*/ 1936750 h 19367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4442" h="1936750">
                <a:moveTo>
                  <a:pt x="800100" y="0"/>
                </a:moveTo>
                <a:cubicBezTo>
                  <a:pt x="812271" y="222250"/>
                  <a:pt x="824442" y="444500"/>
                  <a:pt x="800100" y="654050"/>
                </a:cubicBezTo>
                <a:cubicBezTo>
                  <a:pt x="775758" y="863600"/>
                  <a:pt x="728133" y="1082675"/>
                  <a:pt x="654050" y="1257300"/>
                </a:cubicBezTo>
                <a:cubicBezTo>
                  <a:pt x="579967" y="1431925"/>
                  <a:pt x="464608" y="1588558"/>
                  <a:pt x="355600" y="1701800"/>
                </a:cubicBezTo>
                <a:cubicBezTo>
                  <a:pt x="246592" y="1815042"/>
                  <a:pt x="0" y="1936750"/>
                  <a:pt x="0" y="193675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0305" name="Freeform 34"/>
          <p:cNvSpPr>
            <a:spLocks noChangeArrowheads="1"/>
          </p:cNvSpPr>
          <p:nvPr/>
        </p:nvSpPr>
        <p:spPr bwMode="auto">
          <a:xfrm>
            <a:off x="7203963" y="2019766"/>
            <a:ext cx="98848" cy="993017"/>
          </a:xfrm>
          <a:custGeom>
            <a:avLst/>
            <a:gdLst>
              <a:gd name="T0" fmla="*/ 136878 w 136878"/>
              <a:gd name="T1" fmla="*/ 0 h 1388534"/>
              <a:gd name="T2" fmla="*/ 77612 w 136878"/>
              <a:gd name="T3" fmla="*/ 50800 h 1388534"/>
              <a:gd name="T4" fmla="*/ 35278 w 136878"/>
              <a:gd name="T5" fmla="*/ 203200 h 1388534"/>
              <a:gd name="T6" fmla="*/ 9878 w 136878"/>
              <a:gd name="T7" fmla="*/ 431800 h 1388534"/>
              <a:gd name="T8" fmla="*/ 1412 w 136878"/>
              <a:gd name="T9" fmla="*/ 872067 h 1388534"/>
              <a:gd name="T10" fmla="*/ 9878 w 136878"/>
              <a:gd name="T11" fmla="*/ 1159934 h 1388534"/>
              <a:gd name="T12" fmla="*/ 60678 w 136878"/>
              <a:gd name="T13" fmla="*/ 1337734 h 1388534"/>
              <a:gd name="T14" fmla="*/ 119945 w 136878"/>
              <a:gd name="T15" fmla="*/ 1388534 h 13885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6878"/>
              <a:gd name="T25" fmla="*/ 0 h 1388534"/>
              <a:gd name="T26" fmla="*/ 136878 w 136878"/>
              <a:gd name="T27" fmla="*/ 1388534 h 13885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6878" h="1388534">
                <a:moveTo>
                  <a:pt x="136878" y="0"/>
                </a:moveTo>
                <a:cubicBezTo>
                  <a:pt x="115711" y="8466"/>
                  <a:pt x="94545" y="16933"/>
                  <a:pt x="77612" y="50800"/>
                </a:cubicBezTo>
                <a:cubicBezTo>
                  <a:pt x="60679" y="84667"/>
                  <a:pt x="46567" y="139700"/>
                  <a:pt x="35278" y="203200"/>
                </a:cubicBezTo>
                <a:cubicBezTo>
                  <a:pt x="23989" y="266700"/>
                  <a:pt x="15522" y="320322"/>
                  <a:pt x="9878" y="431800"/>
                </a:cubicBezTo>
                <a:cubicBezTo>
                  <a:pt x="4234" y="543278"/>
                  <a:pt x="1412" y="750711"/>
                  <a:pt x="1412" y="872067"/>
                </a:cubicBezTo>
                <a:cubicBezTo>
                  <a:pt x="1412" y="993423"/>
                  <a:pt x="0" y="1082323"/>
                  <a:pt x="9878" y="1159934"/>
                </a:cubicBezTo>
                <a:cubicBezTo>
                  <a:pt x="19756" y="1237545"/>
                  <a:pt x="42334" y="1299634"/>
                  <a:pt x="60678" y="1337734"/>
                </a:cubicBezTo>
                <a:cubicBezTo>
                  <a:pt x="79022" y="1375834"/>
                  <a:pt x="119945" y="1388534"/>
                  <a:pt x="119945" y="1388534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0306" name="Freeform 41"/>
          <p:cNvSpPr>
            <a:spLocks noChangeArrowheads="1"/>
          </p:cNvSpPr>
          <p:nvPr/>
        </p:nvSpPr>
        <p:spPr bwMode="auto">
          <a:xfrm>
            <a:off x="6996043" y="1865246"/>
            <a:ext cx="379483" cy="1287285"/>
          </a:xfrm>
          <a:custGeom>
            <a:avLst/>
            <a:gdLst>
              <a:gd name="T0" fmla="*/ 529166 w 529166"/>
              <a:gd name="T1" fmla="*/ 105834 h 1799167"/>
              <a:gd name="T2" fmla="*/ 419100 w 529166"/>
              <a:gd name="T3" fmla="*/ 12700 h 1799167"/>
              <a:gd name="T4" fmla="*/ 309033 w 529166"/>
              <a:gd name="T5" fmla="*/ 29634 h 1799167"/>
              <a:gd name="T6" fmla="*/ 173566 w 529166"/>
              <a:gd name="T7" fmla="*/ 97367 h 1799167"/>
              <a:gd name="T8" fmla="*/ 97366 w 529166"/>
              <a:gd name="T9" fmla="*/ 258234 h 1799167"/>
              <a:gd name="T10" fmla="*/ 29633 w 529166"/>
              <a:gd name="T11" fmla="*/ 486834 h 1799167"/>
              <a:gd name="T12" fmla="*/ 4233 w 529166"/>
              <a:gd name="T13" fmla="*/ 867834 h 1799167"/>
              <a:gd name="T14" fmla="*/ 4233 w 529166"/>
              <a:gd name="T15" fmla="*/ 1155700 h 1799167"/>
              <a:gd name="T16" fmla="*/ 21166 w 529166"/>
              <a:gd name="T17" fmla="*/ 1443567 h 1799167"/>
              <a:gd name="T18" fmla="*/ 71966 w 529166"/>
              <a:gd name="T19" fmla="*/ 1604434 h 1799167"/>
              <a:gd name="T20" fmla="*/ 182033 w 529166"/>
              <a:gd name="T21" fmla="*/ 1748367 h 1799167"/>
              <a:gd name="T22" fmla="*/ 342900 w 529166"/>
              <a:gd name="T23" fmla="*/ 1799167 h 1799167"/>
              <a:gd name="T24" fmla="*/ 486833 w 529166"/>
              <a:gd name="T25" fmla="*/ 1748367 h 1799167"/>
              <a:gd name="T26" fmla="*/ 512233 w 529166"/>
              <a:gd name="T27" fmla="*/ 1706034 h 179916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29166"/>
              <a:gd name="T43" fmla="*/ 0 h 1799167"/>
              <a:gd name="T44" fmla="*/ 529166 w 529166"/>
              <a:gd name="T45" fmla="*/ 1799167 h 179916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29166" h="1799167">
                <a:moveTo>
                  <a:pt x="529166" y="105834"/>
                </a:moveTo>
                <a:cubicBezTo>
                  <a:pt x="492477" y="65617"/>
                  <a:pt x="455789" y="25400"/>
                  <a:pt x="419100" y="12700"/>
                </a:cubicBezTo>
                <a:cubicBezTo>
                  <a:pt x="382411" y="0"/>
                  <a:pt x="349955" y="15523"/>
                  <a:pt x="309033" y="29634"/>
                </a:cubicBezTo>
                <a:cubicBezTo>
                  <a:pt x="268111" y="43745"/>
                  <a:pt x="208844" y="59267"/>
                  <a:pt x="173566" y="97367"/>
                </a:cubicBezTo>
                <a:cubicBezTo>
                  <a:pt x="138288" y="135467"/>
                  <a:pt x="121355" y="193323"/>
                  <a:pt x="97366" y="258234"/>
                </a:cubicBezTo>
                <a:cubicBezTo>
                  <a:pt x="73377" y="323145"/>
                  <a:pt x="45155" y="385234"/>
                  <a:pt x="29633" y="486834"/>
                </a:cubicBezTo>
                <a:cubicBezTo>
                  <a:pt x="14111" y="588434"/>
                  <a:pt x="8466" y="756356"/>
                  <a:pt x="4233" y="867834"/>
                </a:cubicBezTo>
                <a:cubicBezTo>
                  <a:pt x="0" y="979312"/>
                  <a:pt x="1411" y="1059745"/>
                  <a:pt x="4233" y="1155700"/>
                </a:cubicBezTo>
                <a:cubicBezTo>
                  <a:pt x="7055" y="1251655"/>
                  <a:pt x="9877" y="1368778"/>
                  <a:pt x="21166" y="1443567"/>
                </a:cubicBezTo>
                <a:cubicBezTo>
                  <a:pt x="32455" y="1518356"/>
                  <a:pt x="45155" y="1553634"/>
                  <a:pt x="71966" y="1604434"/>
                </a:cubicBezTo>
                <a:cubicBezTo>
                  <a:pt x="98777" y="1655234"/>
                  <a:pt x="136877" y="1715911"/>
                  <a:pt x="182033" y="1748367"/>
                </a:cubicBezTo>
                <a:cubicBezTo>
                  <a:pt x="227189" y="1780823"/>
                  <a:pt x="292100" y="1799167"/>
                  <a:pt x="342900" y="1799167"/>
                </a:cubicBezTo>
                <a:cubicBezTo>
                  <a:pt x="393700" y="1799167"/>
                  <a:pt x="458611" y="1763889"/>
                  <a:pt x="486833" y="1748367"/>
                </a:cubicBezTo>
                <a:cubicBezTo>
                  <a:pt x="515055" y="1732845"/>
                  <a:pt x="513644" y="1719439"/>
                  <a:pt x="512233" y="1706034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0309" name="TextBox 44"/>
          <p:cNvSpPr txBox="1">
            <a:spLocks noChangeArrowheads="1"/>
          </p:cNvSpPr>
          <p:nvPr/>
        </p:nvSpPr>
        <p:spPr bwMode="auto">
          <a:xfrm>
            <a:off x="6101874" y="2461737"/>
            <a:ext cx="298815" cy="28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800" b="1"/>
              <a:t>N</a:t>
            </a:r>
          </a:p>
        </p:txBody>
      </p:sp>
      <p:sp>
        <p:nvSpPr>
          <p:cNvPr id="140310" name="TextBox 45"/>
          <p:cNvSpPr txBox="1">
            <a:spLocks noChangeArrowheads="1"/>
          </p:cNvSpPr>
          <p:nvPr/>
        </p:nvSpPr>
        <p:spPr bwMode="auto">
          <a:xfrm>
            <a:off x="5481522" y="2461737"/>
            <a:ext cx="244278" cy="28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800" b="1"/>
              <a:t>S</a:t>
            </a:r>
          </a:p>
        </p:txBody>
      </p:sp>
      <p:cxnSp>
        <p:nvCxnSpPr>
          <p:cNvPr id="140311" name="Straight Arrow Connector 50"/>
          <p:cNvCxnSpPr>
            <a:cxnSpLocks noChangeShapeType="1"/>
          </p:cNvCxnSpPr>
          <p:nvPr/>
        </p:nvCxnSpPr>
        <p:spPr bwMode="auto">
          <a:xfrm rot="5400000">
            <a:off x="8180506" y="1043223"/>
            <a:ext cx="218146" cy="11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2" name="Straight Arrow Connector 51"/>
          <p:cNvCxnSpPr>
            <a:cxnSpLocks noChangeShapeType="1"/>
          </p:cNvCxnSpPr>
          <p:nvPr/>
        </p:nvCxnSpPr>
        <p:spPr bwMode="auto">
          <a:xfrm rot="10800000" flipV="1">
            <a:off x="8398083" y="1207400"/>
            <a:ext cx="219281" cy="10907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3" name="Straight Arrow Connector 53"/>
          <p:cNvCxnSpPr>
            <a:cxnSpLocks noChangeShapeType="1"/>
          </p:cNvCxnSpPr>
          <p:nvPr/>
        </p:nvCxnSpPr>
        <p:spPr bwMode="auto">
          <a:xfrm rot="10800000" flipV="1">
            <a:off x="8453755" y="1589155"/>
            <a:ext cx="218146" cy="545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4" name="Straight Arrow Connector 55"/>
          <p:cNvCxnSpPr>
            <a:cxnSpLocks noChangeShapeType="1"/>
          </p:cNvCxnSpPr>
          <p:nvPr/>
        </p:nvCxnSpPr>
        <p:spPr bwMode="auto">
          <a:xfrm rot="10800000">
            <a:off x="8508292" y="2079982"/>
            <a:ext cx="163609" cy="11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5" name="Straight Arrow Connector 57"/>
          <p:cNvCxnSpPr>
            <a:cxnSpLocks noChangeShapeType="1"/>
          </p:cNvCxnSpPr>
          <p:nvPr/>
        </p:nvCxnSpPr>
        <p:spPr bwMode="auto">
          <a:xfrm rot="10800000">
            <a:off x="8508292" y="2461737"/>
            <a:ext cx="163609" cy="11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6" name="Straight Arrow Connector 58"/>
          <p:cNvCxnSpPr>
            <a:cxnSpLocks noChangeShapeType="1"/>
          </p:cNvCxnSpPr>
          <p:nvPr/>
        </p:nvCxnSpPr>
        <p:spPr bwMode="auto">
          <a:xfrm rot="16200000" flipV="1">
            <a:off x="8181642" y="4043861"/>
            <a:ext cx="218146" cy="11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7" name="Straight Arrow Connector 59"/>
          <p:cNvCxnSpPr>
            <a:cxnSpLocks noChangeShapeType="1"/>
          </p:cNvCxnSpPr>
          <p:nvPr/>
        </p:nvCxnSpPr>
        <p:spPr bwMode="auto">
          <a:xfrm rot="10800000">
            <a:off x="8399219" y="3771747"/>
            <a:ext cx="218146" cy="1079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8" name="Straight Arrow Connector 60"/>
          <p:cNvCxnSpPr>
            <a:cxnSpLocks noChangeShapeType="1"/>
          </p:cNvCxnSpPr>
          <p:nvPr/>
        </p:nvCxnSpPr>
        <p:spPr bwMode="auto">
          <a:xfrm rot="10800000">
            <a:off x="8454892" y="3444528"/>
            <a:ext cx="217009" cy="53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9" name="Straight Arrow Connector 61"/>
          <p:cNvCxnSpPr>
            <a:cxnSpLocks noChangeShapeType="1"/>
          </p:cNvCxnSpPr>
          <p:nvPr/>
        </p:nvCxnSpPr>
        <p:spPr bwMode="auto">
          <a:xfrm rot="10800000" flipV="1">
            <a:off x="8509428" y="3007101"/>
            <a:ext cx="162473" cy="11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140320" name="Group 79"/>
          <p:cNvGrpSpPr>
            <a:grpSpLocks/>
          </p:cNvGrpSpPr>
          <p:nvPr/>
        </p:nvGrpSpPr>
        <p:grpSpPr bwMode="auto">
          <a:xfrm flipH="1">
            <a:off x="7908392" y="1207400"/>
            <a:ext cx="273818" cy="2672283"/>
            <a:chOff x="8126412" y="1676400"/>
            <a:chExt cx="382588" cy="3733800"/>
          </a:xfrm>
        </p:grpSpPr>
        <p:cxnSp>
          <p:nvCxnSpPr>
            <p:cNvPr id="140321" name="Straight Arrow Connector 72"/>
            <p:cNvCxnSpPr>
              <a:cxnSpLocks noChangeShapeType="1"/>
            </p:cNvCxnSpPr>
            <p:nvPr/>
          </p:nvCxnSpPr>
          <p:spPr bwMode="auto">
            <a:xfrm rot="10800000" flipV="1">
              <a:off x="8126412" y="1676400"/>
              <a:ext cx="306388" cy="1524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2" name="Straight Arrow Connector 73"/>
            <p:cNvCxnSpPr>
              <a:cxnSpLocks noChangeShapeType="1"/>
            </p:cNvCxnSpPr>
            <p:nvPr/>
          </p:nvCxnSpPr>
          <p:spPr bwMode="auto">
            <a:xfrm rot="10800000" flipV="1">
              <a:off x="8204200" y="2209800"/>
              <a:ext cx="304800" cy="762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3" name="Straight Arrow Connector 74"/>
            <p:cNvCxnSpPr>
              <a:cxnSpLocks noChangeShapeType="1"/>
            </p:cNvCxnSpPr>
            <p:nvPr/>
          </p:nvCxnSpPr>
          <p:spPr bwMode="auto">
            <a:xfrm rot="10800000">
              <a:off x="8280400" y="2895600"/>
              <a:ext cx="228600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4" name="Straight Arrow Connector 75"/>
            <p:cNvCxnSpPr>
              <a:cxnSpLocks noChangeShapeType="1"/>
            </p:cNvCxnSpPr>
            <p:nvPr/>
          </p:nvCxnSpPr>
          <p:spPr bwMode="auto">
            <a:xfrm rot="10800000">
              <a:off x="8280400" y="3429000"/>
              <a:ext cx="228600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5" name="Straight Arrow Connector 76"/>
            <p:cNvCxnSpPr>
              <a:cxnSpLocks noChangeShapeType="1"/>
            </p:cNvCxnSpPr>
            <p:nvPr/>
          </p:nvCxnSpPr>
          <p:spPr bwMode="auto">
            <a:xfrm rot="10800000">
              <a:off x="8128000" y="5259388"/>
              <a:ext cx="304800" cy="1508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6" name="Straight Arrow Connector 77"/>
            <p:cNvCxnSpPr>
              <a:cxnSpLocks noChangeShapeType="1"/>
            </p:cNvCxnSpPr>
            <p:nvPr/>
          </p:nvCxnSpPr>
          <p:spPr bwMode="auto">
            <a:xfrm rot="10800000">
              <a:off x="8205788" y="4802188"/>
              <a:ext cx="303212" cy="746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7" name="Straight Arrow Connector 78"/>
            <p:cNvCxnSpPr>
              <a:cxnSpLocks noChangeShapeType="1"/>
            </p:cNvCxnSpPr>
            <p:nvPr/>
          </p:nvCxnSpPr>
          <p:spPr bwMode="auto">
            <a:xfrm rot="10800000" flipV="1">
              <a:off x="8281988" y="4191000"/>
              <a:ext cx="227012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49.)</a:t>
            </a:r>
          </a:p>
        </p:txBody>
      </p:sp>
      <p:sp>
        <p:nvSpPr>
          <p:cNvPr id="52" name="TextBox 49"/>
          <p:cNvSpPr txBox="1">
            <a:spLocks noChangeArrowheads="1"/>
          </p:cNvSpPr>
          <p:nvPr/>
        </p:nvSpPr>
        <p:spPr bwMode="auto">
          <a:xfrm>
            <a:off x="583439" y="3222617"/>
            <a:ext cx="5142361" cy="192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 err="1">
                <a:solidFill>
                  <a:srgbClr val="FF0000"/>
                </a:solidFill>
                <a:latin typeface="Apple Chancery"/>
                <a:cs typeface="Apple Chancery"/>
              </a:rPr>
              <a:t>i</a:t>
            </a: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.) Being sinusoidal,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current will increase </a:t>
            </a:r>
            <a:r>
              <a:rPr lang="en-US" sz="2000" dirty="0">
                <a:latin typeface="Times New Roman"/>
                <a:cs typeface="Times New Roman"/>
              </a:rPr>
              <a:t>to a maximum,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then</a:t>
            </a:r>
            <a:r>
              <a:rPr lang="en-US" sz="2000" dirty="0">
                <a:latin typeface="Times New Roman"/>
                <a:cs typeface="Times New Roman"/>
              </a:rPr>
              <a:t> will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drop</a:t>
            </a:r>
            <a:r>
              <a:rPr lang="en-US" sz="2000" dirty="0">
                <a:latin typeface="Times New Roman"/>
                <a:cs typeface="Times New Roman"/>
              </a:rPr>
              <a:t> back down to zero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whereupon the direction will change </a:t>
            </a:r>
            <a:r>
              <a:rPr lang="en-US" sz="2000" dirty="0">
                <a:latin typeface="Times New Roman"/>
                <a:cs typeface="Times New Roman"/>
              </a:rPr>
              <a:t>and the current will again increase to a maximum in the opposite direction, then proceed back to zero. This pattern will continue through time.</a:t>
            </a:r>
          </a:p>
        </p:txBody>
      </p:sp>
      <p:grpSp>
        <p:nvGrpSpPr>
          <p:cNvPr id="53" name="Group 15"/>
          <p:cNvGrpSpPr>
            <a:grpSpLocks/>
          </p:cNvGrpSpPr>
          <p:nvPr/>
        </p:nvGrpSpPr>
        <p:grpSpPr bwMode="auto">
          <a:xfrm>
            <a:off x="1163797" y="468302"/>
            <a:ext cx="1955794" cy="1030257"/>
            <a:chOff x="1240" y="2132"/>
            <a:chExt cx="3872" cy="920"/>
          </a:xfrm>
        </p:grpSpPr>
        <p:pic>
          <p:nvPicPr>
            <p:cNvPr id="54" name="Picture 9" descr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" y="2160"/>
              <a:ext cx="1304" cy="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10" descr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8" y="2160"/>
              <a:ext cx="1304" cy="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11" descr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512" y="2132"/>
              <a:ext cx="1304" cy="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" name="TextBox 33"/>
          <p:cNvSpPr txBox="1">
            <a:spLocks noChangeArrowheads="1"/>
          </p:cNvSpPr>
          <p:nvPr/>
        </p:nvSpPr>
        <p:spPr bwMode="auto">
          <a:xfrm>
            <a:off x="249396" y="1838325"/>
            <a:ext cx="4843304" cy="131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b.) During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first half of the cycle</a:t>
            </a:r>
            <a:r>
              <a:rPr lang="en-US" sz="2000" dirty="0">
                <a:latin typeface="Times New Roman"/>
                <a:cs typeface="Times New Roman"/>
              </a:rPr>
              <a:t>, let’s assume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direction</a:t>
            </a:r>
            <a:r>
              <a:rPr lang="en-US" sz="2000" dirty="0">
                <a:latin typeface="Times New Roman"/>
                <a:cs typeface="Times New Roman"/>
              </a:rPr>
              <a:t> of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time-varying current </a:t>
            </a:r>
            <a:r>
              <a:rPr lang="en-US" sz="2000" dirty="0">
                <a:latin typeface="Times New Roman"/>
                <a:cs typeface="Times New Roman"/>
              </a:rPr>
              <a:t>through the coil is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directed as shown </a:t>
            </a:r>
            <a:r>
              <a:rPr lang="en-US" sz="2000" dirty="0">
                <a:latin typeface="Times New Roman"/>
                <a:cs typeface="Times New Roman"/>
              </a:rPr>
              <a:t>on the sketch.  There are two things to note:</a:t>
            </a:r>
          </a:p>
        </p:txBody>
      </p:sp>
      <p:cxnSp>
        <p:nvCxnSpPr>
          <p:cNvPr id="4" name="Straight Connector 3"/>
          <p:cNvCxnSpPr>
            <a:stCxn id="140303" idx="2"/>
          </p:cNvCxnSpPr>
          <p:nvPr/>
        </p:nvCxnSpPr>
        <p:spPr>
          <a:xfrm flipH="1">
            <a:off x="6708775" y="3852415"/>
            <a:ext cx="210992" cy="109073"/>
          </a:xfrm>
          <a:prstGeom prst="line">
            <a:avLst/>
          </a:prstGeom>
          <a:ln w="190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872200" y="3852415"/>
            <a:ext cx="47567" cy="224285"/>
          </a:xfrm>
          <a:prstGeom prst="line">
            <a:avLst/>
          </a:prstGeom>
          <a:ln w="190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349278"/>
              </p:ext>
            </p:extLst>
          </p:nvPr>
        </p:nvGraphicFramePr>
        <p:xfrm>
          <a:off x="6262688" y="3852415"/>
          <a:ext cx="4460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888" name="Equation" r:id="rId4" imgW="266700" imgH="228600" progId="Equation.DSMT4">
                  <p:embed/>
                </p:oleObj>
              </mc:Choice>
              <mc:Fallback>
                <p:oleObj name="Equation" r:id="rId4" imgW="2667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62688" y="3852415"/>
                        <a:ext cx="446087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053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909763" y="2878664"/>
            <a:ext cx="7239000" cy="1566336"/>
            <a:chOff x="1231900" y="4102096"/>
            <a:chExt cx="7239000" cy="1566336"/>
          </a:xfrm>
        </p:grpSpPr>
        <p:grpSp>
          <p:nvGrpSpPr>
            <p:cNvPr id="33" name="Group 32"/>
            <p:cNvGrpSpPr/>
            <p:nvPr/>
          </p:nvGrpSpPr>
          <p:grpSpPr>
            <a:xfrm>
              <a:off x="1231900" y="4102098"/>
              <a:ext cx="7239000" cy="1566334"/>
              <a:chOff x="1367278" y="5219700"/>
              <a:chExt cx="6798827" cy="448732"/>
            </a:xfrm>
          </p:grpSpPr>
          <p:sp>
            <p:nvSpPr>
              <p:cNvPr id="36" name="Rectangle 4"/>
              <p:cNvSpPr>
                <a:spLocks noChangeArrowheads="1"/>
              </p:cNvSpPr>
              <p:nvPr/>
            </p:nvSpPr>
            <p:spPr bwMode="auto">
              <a:xfrm rot="16200000">
                <a:off x="4659801" y="2168477"/>
                <a:ext cx="207432" cy="6792477"/>
              </a:xfrm>
              <a:prstGeom prst="rect">
                <a:avLst/>
              </a:prstGeom>
              <a:gradFill flip="none" rotWithShape="1">
                <a:gsLst>
                  <a:gs pos="23000">
                    <a:srgbClr val="3366FF">
                      <a:alpha val="57000"/>
                    </a:srgbClr>
                  </a:gs>
                  <a:gs pos="100000">
                    <a:srgbClr val="FFFFFF">
                      <a:alpha val="57000"/>
                    </a:srgbClr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1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37" name="Rectangle 4"/>
              <p:cNvSpPr>
                <a:spLocks noChangeArrowheads="1"/>
              </p:cNvSpPr>
              <p:nvPr/>
            </p:nvSpPr>
            <p:spPr bwMode="auto">
              <a:xfrm rot="5400000" flipV="1">
                <a:off x="4655566" y="1937762"/>
                <a:ext cx="228602" cy="6792477"/>
              </a:xfrm>
              <a:prstGeom prst="rect">
                <a:avLst/>
              </a:prstGeom>
              <a:gradFill flip="none" rotWithShape="1">
                <a:gsLst>
                  <a:gs pos="23000">
                    <a:srgbClr val="3366FF">
                      <a:alpha val="57000"/>
                    </a:srgbClr>
                  </a:gs>
                  <a:gs pos="100000">
                    <a:srgbClr val="FFFFFF">
                      <a:alpha val="57000"/>
                    </a:srgbClr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1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1231900" y="4102096"/>
              <a:ext cx="7232240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231900" y="5668431"/>
              <a:ext cx="7232240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610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In the frame of reference </a:t>
            </a:r>
            <a:r>
              <a:rPr lang="en-US" sz="2000" dirty="0">
                <a:latin typeface="Times New Roman"/>
                <a:cs typeface="Times New Roman"/>
              </a:rPr>
              <a:t>attached to     ,     is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not moving</a:t>
            </a:r>
            <a:r>
              <a:rPr lang="en-US" sz="2000" dirty="0">
                <a:latin typeface="Times New Roman"/>
                <a:cs typeface="Times New Roman"/>
              </a:rPr>
              <a:t>.  What’</a:t>
            </a:r>
            <a:r>
              <a:rPr lang="en-US" altLang="ja-JP" sz="2000" dirty="0">
                <a:latin typeface="Times New Roman"/>
                <a:cs typeface="Times New Roman"/>
              </a:rPr>
              <a:t>s more, as far as    </a:t>
            </a:r>
          </a:p>
          <a:p>
            <a:r>
              <a:rPr lang="en-US" sz="2000" dirty="0">
                <a:latin typeface="Times New Roman"/>
                <a:cs typeface="Times New Roman"/>
              </a:rPr>
              <a:t>    is concerned,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both the electrons and the wire are seen to be moving to the left with velocity     </a:t>
            </a:r>
            <a:r>
              <a:rPr lang="en-US" sz="2000" dirty="0">
                <a:latin typeface="Times New Roman"/>
                <a:cs typeface="Times New Roman"/>
              </a:rPr>
              <a:t>, and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protons are seen to be moving to the left with velocity            </a:t>
            </a:r>
          </a:p>
          <a:p>
            <a:r>
              <a:rPr lang="en-US" sz="2000" dirty="0">
                <a:latin typeface="Times New Roman"/>
                <a:cs typeface="Times New Roman"/>
              </a:rPr>
              <a:t>                The sketch below show all of this.</a:t>
            </a:r>
          </a:p>
        </p:txBody>
      </p:sp>
      <p:sp>
        <p:nvSpPr>
          <p:cNvPr id="18435" name="Line 4"/>
          <p:cNvSpPr>
            <a:spLocks noChangeShapeType="1"/>
          </p:cNvSpPr>
          <p:nvPr/>
        </p:nvSpPr>
        <p:spPr bwMode="auto">
          <a:xfrm flipH="1">
            <a:off x="1066800" y="33528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36" name="Group 5"/>
          <p:cNvGrpSpPr>
            <a:grpSpLocks/>
          </p:cNvGrpSpPr>
          <p:nvPr/>
        </p:nvGrpSpPr>
        <p:grpSpPr bwMode="auto">
          <a:xfrm>
            <a:off x="2732088" y="3048000"/>
            <a:ext cx="395287" cy="457200"/>
            <a:chOff x="432" y="2544"/>
            <a:chExt cx="249" cy="288"/>
          </a:xfrm>
        </p:grpSpPr>
        <p:sp>
          <p:nvSpPr>
            <p:cNvPr id="18455" name="Text Box 6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dirty="0"/>
                <a:t>e</a:t>
              </a:r>
              <a:endParaRPr lang="en-US" sz="1400" dirty="0"/>
            </a:p>
          </p:txBody>
        </p:sp>
        <p:sp>
          <p:nvSpPr>
            <p:cNvPr id="18456" name="Text Box 7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18437" name="Group 8"/>
          <p:cNvGrpSpPr>
            <a:grpSpLocks/>
          </p:cNvGrpSpPr>
          <p:nvPr/>
        </p:nvGrpSpPr>
        <p:grpSpPr bwMode="auto">
          <a:xfrm>
            <a:off x="2778125" y="3810000"/>
            <a:ext cx="439738" cy="401638"/>
            <a:chOff x="432" y="2976"/>
            <a:chExt cx="277" cy="253"/>
          </a:xfrm>
        </p:grpSpPr>
        <p:sp>
          <p:nvSpPr>
            <p:cNvPr id="18453" name="Text Box 9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8454" name="Text Box 10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sp>
        <p:nvSpPr>
          <p:cNvPr id="18438" name="Oval 11"/>
          <p:cNvSpPr>
            <a:spLocks noChangeArrowheads="1"/>
          </p:cNvSpPr>
          <p:nvPr/>
        </p:nvSpPr>
        <p:spPr bwMode="auto">
          <a:xfrm>
            <a:off x="5181600" y="2586038"/>
            <a:ext cx="152400" cy="152400"/>
          </a:xfrm>
          <a:prstGeom prst="ellipse">
            <a:avLst/>
          </a:prstGeom>
          <a:solidFill>
            <a:srgbClr val="FF121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439" name="Object 2"/>
          <p:cNvGraphicFramePr>
            <a:graphicFrameLocks noChangeAspect="1"/>
          </p:cNvGraphicFramePr>
          <p:nvPr/>
        </p:nvGraphicFramePr>
        <p:xfrm>
          <a:off x="4800600" y="2286000"/>
          <a:ext cx="3571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807" name="Equation" r:id="rId3" imgW="190500" imgH="203200" progId="Equation.DSMT4">
                  <p:embed/>
                </p:oleObj>
              </mc:Choice>
              <mc:Fallback>
                <p:oleObj name="Equation" r:id="rId3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286000"/>
                        <a:ext cx="3571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918702"/>
              </p:ext>
            </p:extLst>
          </p:nvPr>
        </p:nvGraphicFramePr>
        <p:xfrm>
          <a:off x="1143000" y="2895600"/>
          <a:ext cx="3333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808" name="Equation" r:id="rId5" imgW="177800" imgH="228600" progId="Equation.DSMT4">
                  <p:embed/>
                </p:oleObj>
              </mc:Choice>
              <mc:Fallback>
                <p:oleObj name="Equation" r:id="rId5" imgW="177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895600"/>
                        <a:ext cx="3333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Text Box 14"/>
          <p:cNvSpPr txBox="1">
            <a:spLocks noChangeArrowheads="1"/>
          </p:cNvSpPr>
          <p:nvPr/>
        </p:nvSpPr>
        <p:spPr bwMode="auto">
          <a:xfrm>
            <a:off x="228600" y="2438400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electron and wire velocity: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1844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195873"/>
              </p:ext>
            </p:extLst>
          </p:nvPr>
        </p:nvGraphicFramePr>
        <p:xfrm>
          <a:off x="347663" y="749300"/>
          <a:ext cx="315516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809" name="Equation" r:id="rId7" imgW="190500" imgH="203200" progId="Equation.DSMT4">
                  <p:embed/>
                </p:oleObj>
              </mc:Choice>
              <mc:Fallback>
                <p:oleObj name="Equation" r:id="rId7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749300"/>
                        <a:ext cx="315516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201976"/>
              </p:ext>
            </p:extLst>
          </p:nvPr>
        </p:nvGraphicFramePr>
        <p:xfrm>
          <a:off x="1730375" y="1041400"/>
          <a:ext cx="3333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810" name="Equation" r:id="rId9" imgW="177800" imgH="228600" progId="Equation.DSMT4">
                  <p:embed/>
                </p:oleObj>
              </mc:Choice>
              <mc:Fallback>
                <p:oleObj name="Equation" r:id="rId9" imgW="177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5" y="1041400"/>
                        <a:ext cx="3333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871115"/>
              </p:ext>
            </p:extLst>
          </p:nvPr>
        </p:nvGraphicFramePr>
        <p:xfrm>
          <a:off x="377825" y="1333500"/>
          <a:ext cx="9048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811" name="Equation" r:id="rId11" imgW="482600" imgH="228600" progId="Equation.DSMT4">
                  <p:embed/>
                </p:oleObj>
              </mc:Choice>
              <mc:Fallback>
                <p:oleObj name="Equation" r:id="rId11" imgW="482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1333500"/>
                        <a:ext cx="9048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7" name="Line 20"/>
          <p:cNvSpPr>
            <a:spLocks noChangeShapeType="1"/>
          </p:cNvSpPr>
          <p:nvPr/>
        </p:nvSpPr>
        <p:spPr bwMode="auto">
          <a:xfrm flipH="1">
            <a:off x="381000" y="4038600"/>
            <a:ext cx="237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Text Box 21"/>
          <p:cNvSpPr txBox="1">
            <a:spLocks noChangeArrowheads="1"/>
          </p:cNvSpPr>
          <p:nvPr/>
        </p:nvSpPr>
        <p:spPr bwMode="auto">
          <a:xfrm>
            <a:off x="228600" y="45593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proton velocity: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184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34071"/>
              </p:ext>
            </p:extLst>
          </p:nvPr>
        </p:nvGraphicFramePr>
        <p:xfrm>
          <a:off x="644525" y="4114800"/>
          <a:ext cx="8572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812" name="Equation" r:id="rId13" imgW="457200" imgH="228600" progId="Equation.DSMT4">
                  <p:embed/>
                </p:oleObj>
              </mc:Choice>
              <mc:Fallback>
                <p:oleObj name="Equation" r:id="rId13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4114800"/>
                        <a:ext cx="8572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0" name="Text Box 23"/>
          <p:cNvSpPr txBox="1">
            <a:spLocks noChangeArrowheads="1"/>
          </p:cNvSpPr>
          <p:nvPr/>
        </p:nvSpPr>
        <p:spPr bwMode="auto">
          <a:xfrm>
            <a:off x="5410200" y="2452688"/>
            <a:ext cx="1600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(stationary)</a:t>
            </a:r>
            <a:endParaRPr lang="en-US" sz="2000"/>
          </a:p>
        </p:txBody>
      </p:sp>
      <p:sp>
        <p:nvSpPr>
          <p:cNvPr id="18451" name="Rectangle 2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Text Box 25"/>
          <p:cNvSpPr txBox="1">
            <a:spLocks noChangeArrowheads="1"/>
          </p:cNvSpPr>
          <p:nvPr/>
        </p:nvSpPr>
        <p:spPr bwMode="auto">
          <a:xfrm>
            <a:off x="8629650" y="6430963"/>
            <a:ext cx="361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5.)</a:t>
            </a:r>
          </a:p>
        </p:txBody>
      </p:sp>
      <p:graphicFrame>
        <p:nvGraphicFramePr>
          <p:cNvPr id="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868010"/>
              </p:ext>
            </p:extLst>
          </p:nvPr>
        </p:nvGraphicFramePr>
        <p:xfrm>
          <a:off x="4131071" y="425450"/>
          <a:ext cx="315516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813" name="Equation" r:id="rId15" imgW="190500" imgH="203200" progId="Equation.DSMT4">
                  <p:embed/>
                </p:oleObj>
              </mc:Choice>
              <mc:Fallback>
                <p:oleObj name="Equation" r:id="rId15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1071" y="425450"/>
                        <a:ext cx="315516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112330"/>
              </p:ext>
            </p:extLst>
          </p:nvPr>
        </p:nvGraphicFramePr>
        <p:xfrm>
          <a:off x="4497383" y="425450"/>
          <a:ext cx="315516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814" name="Equation" r:id="rId17" imgW="190500" imgH="203200" progId="Equation.DSMT4">
                  <p:embed/>
                </p:oleObj>
              </mc:Choice>
              <mc:Fallback>
                <p:oleObj name="Equation" r:id="rId17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7383" y="425450"/>
                        <a:ext cx="315516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226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8" grpId="0" animBg="1"/>
      <p:bldP spid="18441" grpId="0"/>
      <p:bldP spid="18447" grpId="0" animBg="1"/>
      <p:bldP spid="18448" grpId="0"/>
      <p:bldP spid="1845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0307" name="TextBox 42"/>
          <p:cNvSpPr txBox="1">
            <a:spLocks noChangeArrowheads="1"/>
          </p:cNvSpPr>
          <p:nvPr/>
        </p:nvSpPr>
        <p:spPr bwMode="auto">
          <a:xfrm>
            <a:off x="6143809" y="2970337"/>
            <a:ext cx="512335" cy="36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800" dirty="0">
                <a:latin typeface="Times New Roman"/>
                <a:cs typeface="Times New Roman"/>
              </a:rPr>
              <a:t>coil</a:t>
            </a:r>
          </a:p>
        </p:txBody>
      </p:sp>
      <p:sp>
        <p:nvSpPr>
          <p:cNvPr id="140308" name="TextBox 43"/>
          <p:cNvSpPr txBox="1">
            <a:spLocks noChangeArrowheads="1"/>
          </p:cNvSpPr>
          <p:nvPr/>
        </p:nvSpPr>
        <p:spPr bwMode="auto">
          <a:xfrm>
            <a:off x="7273033" y="4128102"/>
            <a:ext cx="1792899" cy="6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800" dirty="0">
                <a:latin typeface="Times New Roman"/>
                <a:cs typeface="Times New Roman"/>
              </a:rPr>
              <a:t>cone (constrained </a:t>
            </a:r>
          </a:p>
          <a:p>
            <a:pPr eaLnBrk="1" hangingPunct="1"/>
            <a:r>
              <a:rPr lang="en-US" sz="1800" dirty="0">
                <a:latin typeface="Times New Roman"/>
                <a:cs typeface="Times New Roman"/>
              </a:rPr>
              <a:t>    at the edges)</a:t>
            </a:r>
          </a:p>
        </p:txBody>
      </p:sp>
      <p:sp>
        <p:nvSpPr>
          <p:cNvPr id="140293" name="Cube 5"/>
          <p:cNvSpPr>
            <a:spLocks noChangeArrowheads="1"/>
          </p:cNvSpPr>
          <p:nvPr/>
        </p:nvSpPr>
        <p:spPr bwMode="auto">
          <a:xfrm>
            <a:off x="5454254" y="2189055"/>
            <a:ext cx="1145264" cy="708973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grpSp>
        <p:nvGrpSpPr>
          <p:cNvPr id="140294" name="Group 40"/>
          <p:cNvGrpSpPr>
            <a:grpSpLocks/>
          </p:cNvGrpSpPr>
          <p:nvPr/>
        </p:nvGrpSpPr>
        <p:grpSpPr bwMode="auto">
          <a:xfrm>
            <a:off x="7035809" y="1916373"/>
            <a:ext cx="319265" cy="1199801"/>
            <a:chOff x="6070600" y="2400300"/>
            <a:chExt cx="446617" cy="1866900"/>
          </a:xfrm>
        </p:grpSpPr>
        <p:sp>
          <p:nvSpPr>
            <p:cNvPr id="140328" name="Freeform 6"/>
            <p:cNvSpPr>
              <a:spLocks noChangeArrowheads="1"/>
            </p:cNvSpPr>
            <p:nvPr/>
          </p:nvSpPr>
          <p:spPr bwMode="auto">
            <a:xfrm>
              <a:off x="6070600" y="2400300"/>
              <a:ext cx="446617" cy="1866900"/>
            </a:xfrm>
            <a:custGeom>
              <a:avLst/>
              <a:gdLst>
                <a:gd name="T0" fmla="*/ 446617 w 446617"/>
                <a:gd name="T1" fmla="*/ 71967 h 1866900"/>
                <a:gd name="T2" fmla="*/ 345017 w 446617"/>
                <a:gd name="T3" fmla="*/ 8467 h 1866900"/>
                <a:gd name="T4" fmla="*/ 268817 w 446617"/>
                <a:gd name="T5" fmla="*/ 21167 h 1866900"/>
                <a:gd name="T6" fmla="*/ 205317 w 446617"/>
                <a:gd name="T7" fmla="*/ 46567 h 1866900"/>
                <a:gd name="T8" fmla="*/ 154517 w 446617"/>
                <a:gd name="T9" fmla="*/ 97367 h 1866900"/>
                <a:gd name="T10" fmla="*/ 91017 w 446617"/>
                <a:gd name="T11" fmla="*/ 249767 h 1866900"/>
                <a:gd name="T12" fmla="*/ 40217 w 446617"/>
                <a:gd name="T13" fmla="*/ 452967 h 1866900"/>
                <a:gd name="T14" fmla="*/ 2117 w 446617"/>
                <a:gd name="T15" fmla="*/ 1367367 h 1866900"/>
                <a:gd name="T16" fmla="*/ 27517 w 446617"/>
                <a:gd name="T17" fmla="*/ 1583267 h 1866900"/>
                <a:gd name="T18" fmla="*/ 91017 w 446617"/>
                <a:gd name="T19" fmla="*/ 1735667 h 1866900"/>
                <a:gd name="T20" fmla="*/ 205317 w 446617"/>
                <a:gd name="T21" fmla="*/ 1837267 h 1866900"/>
                <a:gd name="T22" fmla="*/ 306917 w 446617"/>
                <a:gd name="T23" fmla="*/ 1862667 h 1866900"/>
                <a:gd name="T24" fmla="*/ 421217 w 446617"/>
                <a:gd name="T25" fmla="*/ 1811867 h 18669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6617"/>
                <a:gd name="T40" fmla="*/ 0 h 1866900"/>
                <a:gd name="T41" fmla="*/ 446617 w 446617"/>
                <a:gd name="T42" fmla="*/ 1866900 h 18669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6617" h="1866900">
                  <a:moveTo>
                    <a:pt x="446617" y="71967"/>
                  </a:moveTo>
                  <a:cubicBezTo>
                    <a:pt x="410633" y="44450"/>
                    <a:pt x="374650" y="16934"/>
                    <a:pt x="345017" y="8467"/>
                  </a:cubicBezTo>
                  <a:cubicBezTo>
                    <a:pt x="315384" y="0"/>
                    <a:pt x="292100" y="14817"/>
                    <a:pt x="268817" y="21167"/>
                  </a:cubicBezTo>
                  <a:cubicBezTo>
                    <a:pt x="245534" y="27517"/>
                    <a:pt x="224367" y="33867"/>
                    <a:pt x="205317" y="46567"/>
                  </a:cubicBezTo>
                  <a:cubicBezTo>
                    <a:pt x="186267" y="59267"/>
                    <a:pt x="173567" y="63500"/>
                    <a:pt x="154517" y="97367"/>
                  </a:cubicBezTo>
                  <a:cubicBezTo>
                    <a:pt x="135467" y="131234"/>
                    <a:pt x="110067" y="190500"/>
                    <a:pt x="91017" y="249767"/>
                  </a:cubicBezTo>
                  <a:cubicBezTo>
                    <a:pt x="71967" y="309034"/>
                    <a:pt x="55034" y="266700"/>
                    <a:pt x="40217" y="452967"/>
                  </a:cubicBezTo>
                  <a:cubicBezTo>
                    <a:pt x="25400" y="639234"/>
                    <a:pt x="4234" y="1178984"/>
                    <a:pt x="2117" y="1367367"/>
                  </a:cubicBezTo>
                  <a:cubicBezTo>
                    <a:pt x="0" y="1555750"/>
                    <a:pt x="12700" y="1521884"/>
                    <a:pt x="27517" y="1583267"/>
                  </a:cubicBezTo>
                  <a:cubicBezTo>
                    <a:pt x="42334" y="1644650"/>
                    <a:pt x="61384" y="1693334"/>
                    <a:pt x="91017" y="1735667"/>
                  </a:cubicBezTo>
                  <a:cubicBezTo>
                    <a:pt x="120650" y="1778000"/>
                    <a:pt x="169334" y="1816100"/>
                    <a:pt x="205317" y="1837267"/>
                  </a:cubicBezTo>
                  <a:cubicBezTo>
                    <a:pt x="241300" y="1858434"/>
                    <a:pt x="270934" y="1866900"/>
                    <a:pt x="306917" y="1862667"/>
                  </a:cubicBezTo>
                  <a:cubicBezTo>
                    <a:pt x="342900" y="1858434"/>
                    <a:pt x="421217" y="1811867"/>
                    <a:pt x="421217" y="1811867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29" name="Freeform 7"/>
            <p:cNvSpPr>
              <a:spLocks noChangeArrowheads="1"/>
            </p:cNvSpPr>
            <p:nvPr/>
          </p:nvSpPr>
          <p:spPr bwMode="auto">
            <a:xfrm>
              <a:off x="6146800" y="2514600"/>
              <a:ext cx="304800" cy="1676400"/>
            </a:xfrm>
            <a:custGeom>
              <a:avLst/>
              <a:gdLst>
                <a:gd name="T0" fmla="*/ 304800 w 446617"/>
                <a:gd name="T1" fmla="*/ 64623 h 1866900"/>
                <a:gd name="T2" fmla="*/ 235462 w 446617"/>
                <a:gd name="T3" fmla="*/ 7603 h 1866900"/>
                <a:gd name="T4" fmla="*/ 183458 w 446617"/>
                <a:gd name="T5" fmla="*/ 19007 h 1866900"/>
                <a:gd name="T6" fmla="*/ 140121 w 446617"/>
                <a:gd name="T7" fmla="*/ 41815 h 1866900"/>
                <a:gd name="T8" fmla="*/ 105452 w 446617"/>
                <a:gd name="T9" fmla="*/ 87432 h 1866900"/>
                <a:gd name="T10" fmla="*/ 62116 w 446617"/>
                <a:gd name="T11" fmla="*/ 224281 h 1866900"/>
                <a:gd name="T12" fmla="*/ 27447 w 446617"/>
                <a:gd name="T13" fmla="*/ 406746 h 1866900"/>
                <a:gd name="T14" fmla="*/ 1445 w 446617"/>
                <a:gd name="T15" fmla="*/ 1227840 h 1866900"/>
                <a:gd name="T16" fmla="*/ 18779 w 446617"/>
                <a:gd name="T17" fmla="*/ 1421709 h 1866900"/>
                <a:gd name="T18" fmla="*/ 62116 w 446617"/>
                <a:gd name="T19" fmla="*/ 1558558 h 1866900"/>
                <a:gd name="T20" fmla="*/ 140121 w 446617"/>
                <a:gd name="T21" fmla="*/ 1649791 h 1866900"/>
                <a:gd name="T22" fmla="*/ 209460 w 446617"/>
                <a:gd name="T23" fmla="*/ 1672599 h 1866900"/>
                <a:gd name="T24" fmla="*/ 287465 w 446617"/>
                <a:gd name="T25" fmla="*/ 1626983 h 18669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6617"/>
                <a:gd name="T40" fmla="*/ 0 h 1866900"/>
                <a:gd name="T41" fmla="*/ 446617 w 446617"/>
                <a:gd name="T42" fmla="*/ 1866900 h 18669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6617" h="1866900">
                  <a:moveTo>
                    <a:pt x="446617" y="71967"/>
                  </a:moveTo>
                  <a:cubicBezTo>
                    <a:pt x="410633" y="44450"/>
                    <a:pt x="374650" y="16934"/>
                    <a:pt x="345017" y="8467"/>
                  </a:cubicBezTo>
                  <a:cubicBezTo>
                    <a:pt x="315384" y="0"/>
                    <a:pt x="292100" y="14817"/>
                    <a:pt x="268817" y="21167"/>
                  </a:cubicBezTo>
                  <a:cubicBezTo>
                    <a:pt x="245534" y="27517"/>
                    <a:pt x="224367" y="33867"/>
                    <a:pt x="205317" y="46567"/>
                  </a:cubicBezTo>
                  <a:cubicBezTo>
                    <a:pt x="186267" y="59267"/>
                    <a:pt x="173567" y="63500"/>
                    <a:pt x="154517" y="97367"/>
                  </a:cubicBezTo>
                  <a:cubicBezTo>
                    <a:pt x="135467" y="131234"/>
                    <a:pt x="110067" y="190500"/>
                    <a:pt x="91017" y="249767"/>
                  </a:cubicBezTo>
                  <a:cubicBezTo>
                    <a:pt x="71967" y="309034"/>
                    <a:pt x="55034" y="266700"/>
                    <a:pt x="40217" y="452967"/>
                  </a:cubicBezTo>
                  <a:cubicBezTo>
                    <a:pt x="25400" y="639234"/>
                    <a:pt x="4234" y="1178984"/>
                    <a:pt x="2117" y="1367367"/>
                  </a:cubicBezTo>
                  <a:cubicBezTo>
                    <a:pt x="0" y="1555750"/>
                    <a:pt x="12700" y="1521884"/>
                    <a:pt x="27517" y="1583267"/>
                  </a:cubicBezTo>
                  <a:cubicBezTo>
                    <a:pt x="42334" y="1644650"/>
                    <a:pt x="61384" y="1693334"/>
                    <a:pt x="91017" y="1735667"/>
                  </a:cubicBezTo>
                  <a:cubicBezTo>
                    <a:pt x="120650" y="1778000"/>
                    <a:pt x="169334" y="1816100"/>
                    <a:pt x="205317" y="1837267"/>
                  </a:cubicBezTo>
                  <a:cubicBezTo>
                    <a:pt x="241300" y="1858434"/>
                    <a:pt x="270934" y="1866900"/>
                    <a:pt x="306917" y="1862667"/>
                  </a:cubicBezTo>
                  <a:cubicBezTo>
                    <a:pt x="342900" y="1858434"/>
                    <a:pt x="421217" y="1811867"/>
                    <a:pt x="421217" y="1811867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30" name="Freeform 8"/>
            <p:cNvSpPr>
              <a:spLocks noChangeArrowheads="1"/>
            </p:cNvSpPr>
            <p:nvPr/>
          </p:nvSpPr>
          <p:spPr bwMode="auto">
            <a:xfrm>
              <a:off x="6223000" y="2590800"/>
              <a:ext cx="228600" cy="1524000"/>
            </a:xfrm>
            <a:custGeom>
              <a:avLst/>
              <a:gdLst>
                <a:gd name="T0" fmla="*/ 228600 w 446617"/>
                <a:gd name="T1" fmla="*/ 58749 h 1866900"/>
                <a:gd name="T2" fmla="*/ 176596 w 446617"/>
                <a:gd name="T3" fmla="*/ 6912 h 1866900"/>
                <a:gd name="T4" fmla="*/ 137593 w 446617"/>
                <a:gd name="T5" fmla="*/ 17279 h 1866900"/>
                <a:gd name="T6" fmla="*/ 105091 w 446617"/>
                <a:gd name="T7" fmla="*/ 38014 h 1866900"/>
                <a:gd name="T8" fmla="*/ 79089 w 446617"/>
                <a:gd name="T9" fmla="*/ 79483 h 1866900"/>
                <a:gd name="T10" fmla="*/ 46587 w 446617"/>
                <a:gd name="T11" fmla="*/ 203891 h 1866900"/>
                <a:gd name="T12" fmla="*/ 20585 w 446617"/>
                <a:gd name="T13" fmla="*/ 369769 h 1866900"/>
                <a:gd name="T14" fmla="*/ 1084 w 446617"/>
                <a:gd name="T15" fmla="*/ 1116218 h 1866900"/>
                <a:gd name="T16" fmla="*/ 14085 w 446617"/>
                <a:gd name="T17" fmla="*/ 1292463 h 1866900"/>
                <a:gd name="T18" fmla="*/ 46587 w 446617"/>
                <a:gd name="T19" fmla="*/ 1416871 h 1866900"/>
                <a:gd name="T20" fmla="*/ 105091 w 446617"/>
                <a:gd name="T21" fmla="*/ 1499810 h 1866900"/>
                <a:gd name="T22" fmla="*/ 157095 w 446617"/>
                <a:gd name="T23" fmla="*/ 1520544 h 1866900"/>
                <a:gd name="T24" fmla="*/ 215599 w 446617"/>
                <a:gd name="T25" fmla="*/ 1479075 h 18669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6617"/>
                <a:gd name="T40" fmla="*/ 0 h 1866900"/>
                <a:gd name="T41" fmla="*/ 446617 w 446617"/>
                <a:gd name="T42" fmla="*/ 1866900 h 18669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6617" h="1866900">
                  <a:moveTo>
                    <a:pt x="446617" y="71967"/>
                  </a:moveTo>
                  <a:cubicBezTo>
                    <a:pt x="410633" y="44450"/>
                    <a:pt x="374650" y="16934"/>
                    <a:pt x="345017" y="8467"/>
                  </a:cubicBezTo>
                  <a:cubicBezTo>
                    <a:pt x="315384" y="0"/>
                    <a:pt x="292100" y="14817"/>
                    <a:pt x="268817" y="21167"/>
                  </a:cubicBezTo>
                  <a:cubicBezTo>
                    <a:pt x="245534" y="27517"/>
                    <a:pt x="224367" y="33867"/>
                    <a:pt x="205317" y="46567"/>
                  </a:cubicBezTo>
                  <a:cubicBezTo>
                    <a:pt x="186267" y="59267"/>
                    <a:pt x="173567" y="63500"/>
                    <a:pt x="154517" y="97367"/>
                  </a:cubicBezTo>
                  <a:cubicBezTo>
                    <a:pt x="135467" y="131234"/>
                    <a:pt x="110067" y="190500"/>
                    <a:pt x="91017" y="249767"/>
                  </a:cubicBezTo>
                  <a:cubicBezTo>
                    <a:pt x="71967" y="309034"/>
                    <a:pt x="55034" y="266700"/>
                    <a:pt x="40217" y="452967"/>
                  </a:cubicBezTo>
                  <a:cubicBezTo>
                    <a:pt x="25400" y="639234"/>
                    <a:pt x="4234" y="1178984"/>
                    <a:pt x="2117" y="1367367"/>
                  </a:cubicBezTo>
                  <a:cubicBezTo>
                    <a:pt x="0" y="1555750"/>
                    <a:pt x="12700" y="1521884"/>
                    <a:pt x="27517" y="1583267"/>
                  </a:cubicBezTo>
                  <a:cubicBezTo>
                    <a:pt x="42334" y="1644650"/>
                    <a:pt x="61384" y="1693334"/>
                    <a:pt x="91017" y="1735667"/>
                  </a:cubicBezTo>
                  <a:cubicBezTo>
                    <a:pt x="120650" y="1778000"/>
                    <a:pt x="169334" y="1816100"/>
                    <a:pt x="205317" y="1837267"/>
                  </a:cubicBezTo>
                  <a:cubicBezTo>
                    <a:pt x="241300" y="1858434"/>
                    <a:pt x="270934" y="1866900"/>
                    <a:pt x="306917" y="1862667"/>
                  </a:cubicBezTo>
                  <a:cubicBezTo>
                    <a:pt x="342900" y="1858434"/>
                    <a:pt x="421217" y="1811867"/>
                    <a:pt x="421217" y="1811867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40295" name="Straight Connector 12"/>
          <p:cNvCxnSpPr>
            <a:cxnSpLocks noChangeShapeType="1"/>
          </p:cNvCxnSpPr>
          <p:nvPr/>
        </p:nvCxnSpPr>
        <p:spPr bwMode="auto">
          <a:xfrm>
            <a:off x="7281223" y="3007101"/>
            <a:ext cx="899850" cy="70897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sp>
        <p:nvSpPr>
          <p:cNvPr id="140296" name="Freeform 15"/>
          <p:cNvSpPr>
            <a:spLocks noChangeArrowheads="1"/>
          </p:cNvSpPr>
          <p:nvPr/>
        </p:nvSpPr>
        <p:spPr bwMode="auto">
          <a:xfrm>
            <a:off x="8072001" y="1152864"/>
            <a:ext cx="439700" cy="2808624"/>
          </a:xfrm>
          <a:custGeom>
            <a:avLst/>
            <a:gdLst>
              <a:gd name="T0" fmla="*/ 275167 w 613834"/>
              <a:gd name="T1" fmla="*/ 25400 h 3924300"/>
              <a:gd name="T2" fmla="*/ 173567 w 613834"/>
              <a:gd name="T3" fmla="*/ 254000 h 3924300"/>
              <a:gd name="T4" fmla="*/ 84667 w 613834"/>
              <a:gd name="T5" fmla="*/ 647700 h 3924300"/>
              <a:gd name="T6" fmla="*/ 21167 w 613834"/>
              <a:gd name="T7" fmla="*/ 1130300 h 3924300"/>
              <a:gd name="T8" fmla="*/ 8467 w 613834"/>
              <a:gd name="T9" fmla="*/ 1638300 h 3924300"/>
              <a:gd name="T10" fmla="*/ 8467 w 613834"/>
              <a:gd name="T11" fmla="*/ 2311400 h 3924300"/>
              <a:gd name="T12" fmla="*/ 59267 w 613834"/>
              <a:gd name="T13" fmla="*/ 2997200 h 3924300"/>
              <a:gd name="T14" fmla="*/ 135467 w 613834"/>
              <a:gd name="T15" fmla="*/ 3492500 h 3924300"/>
              <a:gd name="T16" fmla="*/ 224367 w 613834"/>
              <a:gd name="T17" fmla="*/ 3784600 h 3924300"/>
              <a:gd name="T18" fmla="*/ 262467 w 613834"/>
              <a:gd name="T19" fmla="*/ 3848100 h 3924300"/>
              <a:gd name="T20" fmla="*/ 338667 w 613834"/>
              <a:gd name="T21" fmla="*/ 3911600 h 3924300"/>
              <a:gd name="T22" fmla="*/ 427567 w 613834"/>
              <a:gd name="T23" fmla="*/ 3771900 h 3924300"/>
              <a:gd name="T24" fmla="*/ 503767 w 613834"/>
              <a:gd name="T25" fmla="*/ 3492500 h 3924300"/>
              <a:gd name="T26" fmla="*/ 554567 w 613834"/>
              <a:gd name="T27" fmla="*/ 3073400 h 3924300"/>
              <a:gd name="T28" fmla="*/ 605367 w 613834"/>
              <a:gd name="T29" fmla="*/ 2489200 h 3924300"/>
              <a:gd name="T30" fmla="*/ 605367 w 613834"/>
              <a:gd name="T31" fmla="*/ 1727200 h 3924300"/>
              <a:gd name="T32" fmla="*/ 605367 w 613834"/>
              <a:gd name="T33" fmla="*/ 1244600 h 3924300"/>
              <a:gd name="T34" fmla="*/ 554567 w 613834"/>
              <a:gd name="T35" fmla="*/ 800100 h 3924300"/>
              <a:gd name="T36" fmla="*/ 503767 w 613834"/>
              <a:gd name="T37" fmla="*/ 406400 h 3924300"/>
              <a:gd name="T38" fmla="*/ 389467 w 613834"/>
              <a:gd name="T39" fmla="*/ 101600 h 3924300"/>
              <a:gd name="T40" fmla="*/ 275167 w 613834"/>
              <a:gd name="T41" fmla="*/ 25400 h 39243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13834"/>
              <a:gd name="T64" fmla="*/ 0 h 3924300"/>
              <a:gd name="T65" fmla="*/ 613834 w 613834"/>
              <a:gd name="T66" fmla="*/ 3924300 h 39243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13834" h="3924300">
                <a:moveTo>
                  <a:pt x="275167" y="25400"/>
                </a:moveTo>
                <a:cubicBezTo>
                  <a:pt x="239184" y="50800"/>
                  <a:pt x="205317" y="150283"/>
                  <a:pt x="173567" y="254000"/>
                </a:cubicBezTo>
                <a:cubicBezTo>
                  <a:pt x="141817" y="357717"/>
                  <a:pt x="110067" y="501650"/>
                  <a:pt x="84667" y="647700"/>
                </a:cubicBezTo>
                <a:cubicBezTo>
                  <a:pt x="59267" y="793750"/>
                  <a:pt x="33867" y="965200"/>
                  <a:pt x="21167" y="1130300"/>
                </a:cubicBezTo>
                <a:cubicBezTo>
                  <a:pt x="8467" y="1295400"/>
                  <a:pt x="10584" y="1441450"/>
                  <a:pt x="8467" y="1638300"/>
                </a:cubicBezTo>
                <a:cubicBezTo>
                  <a:pt x="6350" y="1835150"/>
                  <a:pt x="0" y="2084917"/>
                  <a:pt x="8467" y="2311400"/>
                </a:cubicBezTo>
                <a:cubicBezTo>
                  <a:pt x="16934" y="2537883"/>
                  <a:pt x="38100" y="2800350"/>
                  <a:pt x="59267" y="2997200"/>
                </a:cubicBezTo>
                <a:cubicBezTo>
                  <a:pt x="80434" y="3194050"/>
                  <a:pt x="107950" y="3361267"/>
                  <a:pt x="135467" y="3492500"/>
                </a:cubicBezTo>
                <a:cubicBezTo>
                  <a:pt x="162984" y="3623733"/>
                  <a:pt x="203200" y="3725333"/>
                  <a:pt x="224367" y="3784600"/>
                </a:cubicBezTo>
                <a:cubicBezTo>
                  <a:pt x="245534" y="3843867"/>
                  <a:pt x="243417" y="3826934"/>
                  <a:pt x="262467" y="3848100"/>
                </a:cubicBezTo>
                <a:cubicBezTo>
                  <a:pt x="281517" y="3869266"/>
                  <a:pt x="311150" y="3924300"/>
                  <a:pt x="338667" y="3911600"/>
                </a:cubicBezTo>
                <a:cubicBezTo>
                  <a:pt x="366184" y="3898900"/>
                  <a:pt x="400050" y="3841750"/>
                  <a:pt x="427567" y="3771900"/>
                </a:cubicBezTo>
                <a:cubicBezTo>
                  <a:pt x="455084" y="3702050"/>
                  <a:pt x="482600" y="3608917"/>
                  <a:pt x="503767" y="3492500"/>
                </a:cubicBezTo>
                <a:cubicBezTo>
                  <a:pt x="524934" y="3376083"/>
                  <a:pt x="537634" y="3240617"/>
                  <a:pt x="554567" y="3073400"/>
                </a:cubicBezTo>
                <a:cubicBezTo>
                  <a:pt x="571500" y="2906183"/>
                  <a:pt x="596900" y="2713567"/>
                  <a:pt x="605367" y="2489200"/>
                </a:cubicBezTo>
                <a:cubicBezTo>
                  <a:pt x="613834" y="2264833"/>
                  <a:pt x="605367" y="1727200"/>
                  <a:pt x="605367" y="1727200"/>
                </a:cubicBezTo>
                <a:cubicBezTo>
                  <a:pt x="605367" y="1519767"/>
                  <a:pt x="613834" y="1399117"/>
                  <a:pt x="605367" y="1244600"/>
                </a:cubicBezTo>
                <a:cubicBezTo>
                  <a:pt x="596900" y="1090083"/>
                  <a:pt x="571500" y="939800"/>
                  <a:pt x="554567" y="800100"/>
                </a:cubicBezTo>
                <a:cubicBezTo>
                  <a:pt x="537634" y="660400"/>
                  <a:pt x="531284" y="522817"/>
                  <a:pt x="503767" y="406400"/>
                </a:cubicBezTo>
                <a:cubicBezTo>
                  <a:pt x="476250" y="289983"/>
                  <a:pt x="425450" y="171450"/>
                  <a:pt x="389467" y="101600"/>
                </a:cubicBezTo>
                <a:cubicBezTo>
                  <a:pt x="353484" y="31750"/>
                  <a:pt x="311150" y="0"/>
                  <a:pt x="275167" y="2540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cxnSp>
        <p:nvCxnSpPr>
          <p:cNvPr id="140297" name="Straight Connector 18"/>
          <p:cNvCxnSpPr>
            <a:cxnSpLocks noChangeShapeType="1"/>
            <a:stCxn id="140305" idx="7"/>
            <a:endCxn id="140296" idx="10"/>
          </p:cNvCxnSpPr>
          <p:nvPr/>
        </p:nvCxnSpPr>
        <p:spPr bwMode="auto">
          <a:xfrm>
            <a:off x="7290312" y="3012782"/>
            <a:ext cx="1023694" cy="93961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0298" name="Straight Connector 22"/>
          <p:cNvCxnSpPr>
            <a:cxnSpLocks noChangeShapeType="1"/>
          </p:cNvCxnSpPr>
          <p:nvPr/>
        </p:nvCxnSpPr>
        <p:spPr bwMode="auto">
          <a:xfrm>
            <a:off x="7199418" y="2788955"/>
            <a:ext cx="872582" cy="38175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0299" name="Straight Connector 24"/>
          <p:cNvCxnSpPr>
            <a:cxnSpLocks noChangeShapeType="1"/>
          </p:cNvCxnSpPr>
          <p:nvPr/>
        </p:nvCxnSpPr>
        <p:spPr bwMode="auto">
          <a:xfrm>
            <a:off x="7199418" y="2516273"/>
            <a:ext cx="872582" cy="113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0300" name="Straight Connector 26"/>
          <p:cNvCxnSpPr>
            <a:cxnSpLocks noChangeShapeType="1"/>
            <a:stCxn id="140305" idx="3"/>
          </p:cNvCxnSpPr>
          <p:nvPr/>
        </p:nvCxnSpPr>
        <p:spPr bwMode="auto">
          <a:xfrm flipV="1">
            <a:off x="7211917" y="1916373"/>
            <a:ext cx="860084" cy="41243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0301" name="Straight Connector 28"/>
          <p:cNvCxnSpPr>
            <a:cxnSpLocks noChangeShapeType="1"/>
            <a:stCxn id="140305" idx="2"/>
          </p:cNvCxnSpPr>
          <p:nvPr/>
        </p:nvCxnSpPr>
        <p:spPr bwMode="auto">
          <a:xfrm flipV="1">
            <a:off x="7230096" y="1480082"/>
            <a:ext cx="896441" cy="68511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0302" name="Straight Connector 30"/>
          <p:cNvCxnSpPr>
            <a:cxnSpLocks noChangeShapeType="1"/>
            <a:endCxn id="140296" idx="0"/>
          </p:cNvCxnSpPr>
          <p:nvPr/>
        </p:nvCxnSpPr>
        <p:spPr bwMode="auto">
          <a:xfrm flipV="1">
            <a:off x="7308491" y="1171042"/>
            <a:ext cx="960068" cy="85440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sp>
        <p:nvSpPr>
          <p:cNvPr id="140303" name="Freeform 31"/>
          <p:cNvSpPr>
            <a:spLocks noChangeArrowheads="1"/>
          </p:cNvSpPr>
          <p:nvPr/>
        </p:nvSpPr>
        <p:spPr bwMode="auto">
          <a:xfrm>
            <a:off x="6435909" y="2952565"/>
            <a:ext cx="599900" cy="1386133"/>
          </a:xfrm>
          <a:custGeom>
            <a:avLst/>
            <a:gdLst>
              <a:gd name="T0" fmla="*/ 813452 w 824442"/>
              <a:gd name="T1" fmla="*/ 0 h 1936750"/>
              <a:gd name="T2" fmla="*/ 813452 w 824442"/>
              <a:gd name="T3" fmla="*/ 654050 h 1936750"/>
              <a:gd name="T4" fmla="*/ 664965 w 824442"/>
              <a:gd name="T5" fmla="*/ 1257300 h 1936750"/>
              <a:gd name="T6" fmla="*/ 361534 w 824442"/>
              <a:gd name="T7" fmla="*/ 1701800 h 1936750"/>
              <a:gd name="T8" fmla="*/ 0 w 824442"/>
              <a:gd name="T9" fmla="*/ 1936750 h 19367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4442"/>
              <a:gd name="T16" fmla="*/ 0 h 1936750"/>
              <a:gd name="T17" fmla="*/ 824442 w 824442"/>
              <a:gd name="T18" fmla="*/ 1936750 h 19367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4442" h="1936750">
                <a:moveTo>
                  <a:pt x="800100" y="0"/>
                </a:moveTo>
                <a:cubicBezTo>
                  <a:pt x="812271" y="222250"/>
                  <a:pt x="824442" y="444500"/>
                  <a:pt x="800100" y="654050"/>
                </a:cubicBezTo>
                <a:cubicBezTo>
                  <a:pt x="775758" y="863600"/>
                  <a:pt x="728133" y="1082675"/>
                  <a:pt x="654050" y="1257300"/>
                </a:cubicBezTo>
                <a:cubicBezTo>
                  <a:pt x="579967" y="1431925"/>
                  <a:pt x="464608" y="1588558"/>
                  <a:pt x="355600" y="1701800"/>
                </a:cubicBezTo>
                <a:cubicBezTo>
                  <a:pt x="246592" y="1815042"/>
                  <a:pt x="0" y="1936750"/>
                  <a:pt x="0" y="193675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0304" name="Freeform 32"/>
          <p:cNvSpPr>
            <a:spLocks noChangeArrowheads="1"/>
          </p:cNvSpPr>
          <p:nvPr/>
        </p:nvSpPr>
        <p:spPr bwMode="auto">
          <a:xfrm>
            <a:off x="6872200" y="3116174"/>
            <a:ext cx="545364" cy="1386133"/>
          </a:xfrm>
          <a:custGeom>
            <a:avLst/>
            <a:gdLst>
              <a:gd name="T0" fmla="*/ 739502 w 824442"/>
              <a:gd name="T1" fmla="*/ 0 h 1936750"/>
              <a:gd name="T2" fmla="*/ 739502 w 824442"/>
              <a:gd name="T3" fmla="*/ 654050 h 1936750"/>
              <a:gd name="T4" fmla="*/ 604513 w 824442"/>
              <a:gd name="T5" fmla="*/ 1257300 h 1936750"/>
              <a:gd name="T6" fmla="*/ 328667 w 824442"/>
              <a:gd name="T7" fmla="*/ 1701800 h 1936750"/>
              <a:gd name="T8" fmla="*/ 0 w 824442"/>
              <a:gd name="T9" fmla="*/ 1936750 h 19367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4442"/>
              <a:gd name="T16" fmla="*/ 0 h 1936750"/>
              <a:gd name="T17" fmla="*/ 824442 w 824442"/>
              <a:gd name="T18" fmla="*/ 1936750 h 19367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4442" h="1936750">
                <a:moveTo>
                  <a:pt x="800100" y="0"/>
                </a:moveTo>
                <a:cubicBezTo>
                  <a:pt x="812271" y="222250"/>
                  <a:pt x="824442" y="444500"/>
                  <a:pt x="800100" y="654050"/>
                </a:cubicBezTo>
                <a:cubicBezTo>
                  <a:pt x="775758" y="863600"/>
                  <a:pt x="728133" y="1082675"/>
                  <a:pt x="654050" y="1257300"/>
                </a:cubicBezTo>
                <a:cubicBezTo>
                  <a:pt x="579967" y="1431925"/>
                  <a:pt x="464608" y="1588558"/>
                  <a:pt x="355600" y="1701800"/>
                </a:cubicBezTo>
                <a:cubicBezTo>
                  <a:pt x="246592" y="1815042"/>
                  <a:pt x="0" y="1936750"/>
                  <a:pt x="0" y="193675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0305" name="Freeform 34"/>
          <p:cNvSpPr>
            <a:spLocks noChangeArrowheads="1"/>
          </p:cNvSpPr>
          <p:nvPr/>
        </p:nvSpPr>
        <p:spPr bwMode="auto">
          <a:xfrm>
            <a:off x="7203963" y="2019766"/>
            <a:ext cx="98848" cy="993017"/>
          </a:xfrm>
          <a:custGeom>
            <a:avLst/>
            <a:gdLst>
              <a:gd name="T0" fmla="*/ 136878 w 136878"/>
              <a:gd name="T1" fmla="*/ 0 h 1388534"/>
              <a:gd name="T2" fmla="*/ 77612 w 136878"/>
              <a:gd name="T3" fmla="*/ 50800 h 1388534"/>
              <a:gd name="T4" fmla="*/ 35278 w 136878"/>
              <a:gd name="T5" fmla="*/ 203200 h 1388534"/>
              <a:gd name="T6" fmla="*/ 9878 w 136878"/>
              <a:gd name="T7" fmla="*/ 431800 h 1388534"/>
              <a:gd name="T8" fmla="*/ 1412 w 136878"/>
              <a:gd name="T9" fmla="*/ 872067 h 1388534"/>
              <a:gd name="T10" fmla="*/ 9878 w 136878"/>
              <a:gd name="T11" fmla="*/ 1159934 h 1388534"/>
              <a:gd name="T12" fmla="*/ 60678 w 136878"/>
              <a:gd name="T13" fmla="*/ 1337734 h 1388534"/>
              <a:gd name="T14" fmla="*/ 119945 w 136878"/>
              <a:gd name="T15" fmla="*/ 1388534 h 13885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6878"/>
              <a:gd name="T25" fmla="*/ 0 h 1388534"/>
              <a:gd name="T26" fmla="*/ 136878 w 136878"/>
              <a:gd name="T27" fmla="*/ 1388534 h 13885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6878" h="1388534">
                <a:moveTo>
                  <a:pt x="136878" y="0"/>
                </a:moveTo>
                <a:cubicBezTo>
                  <a:pt x="115711" y="8466"/>
                  <a:pt x="94545" y="16933"/>
                  <a:pt x="77612" y="50800"/>
                </a:cubicBezTo>
                <a:cubicBezTo>
                  <a:pt x="60679" y="84667"/>
                  <a:pt x="46567" y="139700"/>
                  <a:pt x="35278" y="203200"/>
                </a:cubicBezTo>
                <a:cubicBezTo>
                  <a:pt x="23989" y="266700"/>
                  <a:pt x="15522" y="320322"/>
                  <a:pt x="9878" y="431800"/>
                </a:cubicBezTo>
                <a:cubicBezTo>
                  <a:pt x="4234" y="543278"/>
                  <a:pt x="1412" y="750711"/>
                  <a:pt x="1412" y="872067"/>
                </a:cubicBezTo>
                <a:cubicBezTo>
                  <a:pt x="1412" y="993423"/>
                  <a:pt x="0" y="1082323"/>
                  <a:pt x="9878" y="1159934"/>
                </a:cubicBezTo>
                <a:cubicBezTo>
                  <a:pt x="19756" y="1237545"/>
                  <a:pt x="42334" y="1299634"/>
                  <a:pt x="60678" y="1337734"/>
                </a:cubicBezTo>
                <a:cubicBezTo>
                  <a:pt x="79022" y="1375834"/>
                  <a:pt x="119945" y="1388534"/>
                  <a:pt x="119945" y="1388534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0306" name="Freeform 41"/>
          <p:cNvSpPr>
            <a:spLocks noChangeArrowheads="1"/>
          </p:cNvSpPr>
          <p:nvPr/>
        </p:nvSpPr>
        <p:spPr bwMode="auto">
          <a:xfrm>
            <a:off x="6996043" y="1865246"/>
            <a:ext cx="379483" cy="1287285"/>
          </a:xfrm>
          <a:custGeom>
            <a:avLst/>
            <a:gdLst>
              <a:gd name="T0" fmla="*/ 529166 w 529166"/>
              <a:gd name="T1" fmla="*/ 105834 h 1799167"/>
              <a:gd name="T2" fmla="*/ 419100 w 529166"/>
              <a:gd name="T3" fmla="*/ 12700 h 1799167"/>
              <a:gd name="T4" fmla="*/ 309033 w 529166"/>
              <a:gd name="T5" fmla="*/ 29634 h 1799167"/>
              <a:gd name="T6" fmla="*/ 173566 w 529166"/>
              <a:gd name="T7" fmla="*/ 97367 h 1799167"/>
              <a:gd name="T8" fmla="*/ 97366 w 529166"/>
              <a:gd name="T9" fmla="*/ 258234 h 1799167"/>
              <a:gd name="T10" fmla="*/ 29633 w 529166"/>
              <a:gd name="T11" fmla="*/ 486834 h 1799167"/>
              <a:gd name="T12" fmla="*/ 4233 w 529166"/>
              <a:gd name="T13" fmla="*/ 867834 h 1799167"/>
              <a:gd name="T14" fmla="*/ 4233 w 529166"/>
              <a:gd name="T15" fmla="*/ 1155700 h 1799167"/>
              <a:gd name="T16" fmla="*/ 21166 w 529166"/>
              <a:gd name="T17" fmla="*/ 1443567 h 1799167"/>
              <a:gd name="T18" fmla="*/ 71966 w 529166"/>
              <a:gd name="T19" fmla="*/ 1604434 h 1799167"/>
              <a:gd name="T20" fmla="*/ 182033 w 529166"/>
              <a:gd name="T21" fmla="*/ 1748367 h 1799167"/>
              <a:gd name="T22" fmla="*/ 342900 w 529166"/>
              <a:gd name="T23" fmla="*/ 1799167 h 1799167"/>
              <a:gd name="T24" fmla="*/ 486833 w 529166"/>
              <a:gd name="T25" fmla="*/ 1748367 h 1799167"/>
              <a:gd name="T26" fmla="*/ 512233 w 529166"/>
              <a:gd name="T27" fmla="*/ 1706034 h 179916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29166"/>
              <a:gd name="T43" fmla="*/ 0 h 1799167"/>
              <a:gd name="T44" fmla="*/ 529166 w 529166"/>
              <a:gd name="T45" fmla="*/ 1799167 h 179916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29166" h="1799167">
                <a:moveTo>
                  <a:pt x="529166" y="105834"/>
                </a:moveTo>
                <a:cubicBezTo>
                  <a:pt x="492477" y="65617"/>
                  <a:pt x="455789" y="25400"/>
                  <a:pt x="419100" y="12700"/>
                </a:cubicBezTo>
                <a:cubicBezTo>
                  <a:pt x="382411" y="0"/>
                  <a:pt x="349955" y="15523"/>
                  <a:pt x="309033" y="29634"/>
                </a:cubicBezTo>
                <a:cubicBezTo>
                  <a:pt x="268111" y="43745"/>
                  <a:pt x="208844" y="59267"/>
                  <a:pt x="173566" y="97367"/>
                </a:cubicBezTo>
                <a:cubicBezTo>
                  <a:pt x="138288" y="135467"/>
                  <a:pt x="121355" y="193323"/>
                  <a:pt x="97366" y="258234"/>
                </a:cubicBezTo>
                <a:cubicBezTo>
                  <a:pt x="73377" y="323145"/>
                  <a:pt x="45155" y="385234"/>
                  <a:pt x="29633" y="486834"/>
                </a:cubicBezTo>
                <a:cubicBezTo>
                  <a:pt x="14111" y="588434"/>
                  <a:pt x="8466" y="756356"/>
                  <a:pt x="4233" y="867834"/>
                </a:cubicBezTo>
                <a:cubicBezTo>
                  <a:pt x="0" y="979312"/>
                  <a:pt x="1411" y="1059745"/>
                  <a:pt x="4233" y="1155700"/>
                </a:cubicBezTo>
                <a:cubicBezTo>
                  <a:pt x="7055" y="1251655"/>
                  <a:pt x="9877" y="1368778"/>
                  <a:pt x="21166" y="1443567"/>
                </a:cubicBezTo>
                <a:cubicBezTo>
                  <a:pt x="32455" y="1518356"/>
                  <a:pt x="45155" y="1553634"/>
                  <a:pt x="71966" y="1604434"/>
                </a:cubicBezTo>
                <a:cubicBezTo>
                  <a:pt x="98777" y="1655234"/>
                  <a:pt x="136877" y="1715911"/>
                  <a:pt x="182033" y="1748367"/>
                </a:cubicBezTo>
                <a:cubicBezTo>
                  <a:pt x="227189" y="1780823"/>
                  <a:pt x="292100" y="1799167"/>
                  <a:pt x="342900" y="1799167"/>
                </a:cubicBezTo>
                <a:cubicBezTo>
                  <a:pt x="393700" y="1799167"/>
                  <a:pt x="458611" y="1763889"/>
                  <a:pt x="486833" y="1748367"/>
                </a:cubicBezTo>
                <a:cubicBezTo>
                  <a:pt x="515055" y="1732845"/>
                  <a:pt x="513644" y="1719439"/>
                  <a:pt x="512233" y="1706034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0309" name="TextBox 44"/>
          <p:cNvSpPr txBox="1">
            <a:spLocks noChangeArrowheads="1"/>
          </p:cNvSpPr>
          <p:nvPr/>
        </p:nvSpPr>
        <p:spPr bwMode="auto">
          <a:xfrm>
            <a:off x="6101874" y="2461737"/>
            <a:ext cx="298815" cy="28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800" b="1"/>
              <a:t>N</a:t>
            </a:r>
          </a:p>
        </p:txBody>
      </p:sp>
      <p:sp>
        <p:nvSpPr>
          <p:cNvPr id="140310" name="TextBox 45"/>
          <p:cNvSpPr txBox="1">
            <a:spLocks noChangeArrowheads="1"/>
          </p:cNvSpPr>
          <p:nvPr/>
        </p:nvSpPr>
        <p:spPr bwMode="auto">
          <a:xfrm>
            <a:off x="5481522" y="2461737"/>
            <a:ext cx="244278" cy="28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800" b="1"/>
              <a:t>S</a:t>
            </a:r>
          </a:p>
        </p:txBody>
      </p:sp>
      <p:cxnSp>
        <p:nvCxnSpPr>
          <p:cNvPr id="140311" name="Straight Arrow Connector 50"/>
          <p:cNvCxnSpPr>
            <a:cxnSpLocks noChangeShapeType="1"/>
          </p:cNvCxnSpPr>
          <p:nvPr/>
        </p:nvCxnSpPr>
        <p:spPr bwMode="auto">
          <a:xfrm rot="5400000">
            <a:off x="8180506" y="1043223"/>
            <a:ext cx="218146" cy="11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2" name="Straight Arrow Connector 51"/>
          <p:cNvCxnSpPr>
            <a:cxnSpLocks noChangeShapeType="1"/>
          </p:cNvCxnSpPr>
          <p:nvPr/>
        </p:nvCxnSpPr>
        <p:spPr bwMode="auto">
          <a:xfrm rot="10800000" flipV="1">
            <a:off x="8398083" y="1207400"/>
            <a:ext cx="219281" cy="10907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3" name="Straight Arrow Connector 53"/>
          <p:cNvCxnSpPr>
            <a:cxnSpLocks noChangeShapeType="1"/>
          </p:cNvCxnSpPr>
          <p:nvPr/>
        </p:nvCxnSpPr>
        <p:spPr bwMode="auto">
          <a:xfrm rot="10800000" flipV="1">
            <a:off x="8453755" y="1589155"/>
            <a:ext cx="218146" cy="545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4" name="Straight Arrow Connector 55"/>
          <p:cNvCxnSpPr>
            <a:cxnSpLocks noChangeShapeType="1"/>
          </p:cNvCxnSpPr>
          <p:nvPr/>
        </p:nvCxnSpPr>
        <p:spPr bwMode="auto">
          <a:xfrm rot="10800000">
            <a:off x="8508292" y="2079982"/>
            <a:ext cx="163609" cy="11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5" name="Straight Arrow Connector 57"/>
          <p:cNvCxnSpPr>
            <a:cxnSpLocks noChangeShapeType="1"/>
          </p:cNvCxnSpPr>
          <p:nvPr/>
        </p:nvCxnSpPr>
        <p:spPr bwMode="auto">
          <a:xfrm rot="10800000">
            <a:off x="8508292" y="2461737"/>
            <a:ext cx="163609" cy="11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6" name="Straight Arrow Connector 58"/>
          <p:cNvCxnSpPr>
            <a:cxnSpLocks noChangeShapeType="1"/>
          </p:cNvCxnSpPr>
          <p:nvPr/>
        </p:nvCxnSpPr>
        <p:spPr bwMode="auto">
          <a:xfrm rot="16200000" flipV="1">
            <a:off x="8181642" y="4043861"/>
            <a:ext cx="218146" cy="11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7" name="Straight Arrow Connector 59"/>
          <p:cNvCxnSpPr>
            <a:cxnSpLocks noChangeShapeType="1"/>
          </p:cNvCxnSpPr>
          <p:nvPr/>
        </p:nvCxnSpPr>
        <p:spPr bwMode="auto">
          <a:xfrm rot="10800000">
            <a:off x="8399219" y="3771747"/>
            <a:ext cx="218146" cy="1079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8" name="Straight Arrow Connector 60"/>
          <p:cNvCxnSpPr>
            <a:cxnSpLocks noChangeShapeType="1"/>
          </p:cNvCxnSpPr>
          <p:nvPr/>
        </p:nvCxnSpPr>
        <p:spPr bwMode="auto">
          <a:xfrm rot="10800000">
            <a:off x="8454892" y="3444528"/>
            <a:ext cx="217009" cy="53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9" name="Straight Arrow Connector 61"/>
          <p:cNvCxnSpPr>
            <a:cxnSpLocks noChangeShapeType="1"/>
          </p:cNvCxnSpPr>
          <p:nvPr/>
        </p:nvCxnSpPr>
        <p:spPr bwMode="auto">
          <a:xfrm rot="10800000" flipV="1">
            <a:off x="8509428" y="3007101"/>
            <a:ext cx="162473" cy="11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140320" name="Group 79"/>
          <p:cNvGrpSpPr>
            <a:grpSpLocks/>
          </p:cNvGrpSpPr>
          <p:nvPr/>
        </p:nvGrpSpPr>
        <p:grpSpPr bwMode="auto">
          <a:xfrm flipH="1">
            <a:off x="7908392" y="1207400"/>
            <a:ext cx="273818" cy="2672283"/>
            <a:chOff x="8126412" y="1676400"/>
            <a:chExt cx="382588" cy="3733800"/>
          </a:xfrm>
        </p:grpSpPr>
        <p:cxnSp>
          <p:nvCxnSpPr>
            <p:cNvPr id="140321" name="Straight Arrow Connector 72"/>
            <p:cNvCxnSpPr>
              <a:cxnSpLocks noChangeShapeType="1"/>
            </p:cNvCxnSpPr>
            <p:nvPr/>
          </p:nvCxnSpPr>
          <p:spPr bwMode="auto">
            <a:xfrm rot="10800000" flipV="1">
              <a:off x="8126412" y="1676400"/>
              <a:ext cx="306388" cy="1524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2" name="Straight Arrow Connector 73"/>
            <p:cNvCxnSpPr>
              <a:cxnSpLocks noChangeShapeType="1"/>
            </p:cNvCxnSpPr>
            <p:nvPr/>
          </p:nvCxnSpPr>
          <p:spPr bwMode="auto">
            <a:xfrm rot="10800000" flipV="1">
              <a:off x="8204200" y="2209800"/>
              <a:ext cx="304800" cy="762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3" name="Straight Arrow Connector 74"/>
            <p:cNvCxnSpPr>
              <a:cxnSpLocks noChangeShapeType="1"/>
            </p:cNvCxnSpPr>
            <p:nvPr/>
          </p:nvCxnSpPr>
          <p:spPr bwMode="auto">
            <a:xfrm rot="10800000">
              <a:off x="8280400" y="2895600"/>
              <a:ext cx="228600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4" name="Straight Arrow Connector 75"/>
            <p:cNvCxnSpPr>
              <a:cxnSpLocks noChangeShapeType="1"/>
            </p:cNvCxnSpPr>
            <p:nvPr/>
          </p:nvCxnSpPr>
          <p:spPr bwMode="auto">
            <a:xfrm rot="10800000">
              <a:off x="8280400" y="3429000"/>
              <a:ext cx="228600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5" name="Straight Arrow Connector 76"/>
            <p:cNvCxnSpPr>
              <a:cxnSpLocks noChangeShapeType="1"/>
            </p:cNvCxnSpPr>
            <p:nvPr/>
          </p:nvCxnSpPr>
          <p:spPr bwMode="auto">
            <a:xfrm rot="10800000">
              <a:off x="8128000" y="5259388"/>
              <a:ext cx="304800" cy="1508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6" name="Straight Arrow Connector 77"/>
            <p:cNvCxnSpPr>
              <a:cxnSpLocks noChangeShapeType="1"/>
            </p:cNvCxnSpPr>
            <p:nvPr/>
          </p:nvCxnSpPr>
          <p:spPr bwMode="auto">
            <a:xfrm rot="10800000">
              <a:off x="8205788" y="4802188"/>
              <a:ext cx="303212" cy="746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7" name="Straight Arrow Connector 78"/>
            <p:cNvCxnSpPr>
              <a:cxnSpLocks noChangeShapeType="1"/>
            </p:cNvCxnSpPr>
            <p:nvPr/>
          </p:nvCxnSpPr>
          <p:spPr bwMode="auto">
            <a:xfrm rot="10800000" flipV="1">
              <a:off x="8281988" y="4191000"/>
              <a:ext cx="227012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50.)</a:t>
            </a:r>
          </a:p>
        </p:txBody>
      </p:sp>
      <p:cxnSp>
        <p:nvCxnSpPr>
          <p:cNvPr id="4" name="Straight Connector 3"/>
          <p:cNvCxnSpPr>
            <a:stCxn id="140303" idx="2"/>
          </p:cNvCxnSpPr>
          <p:nvPr/>
        </p:nvCxnSpPr>
        <p:spPr>
          <a:xfrm flipH="1">
            <a:off x="6708775" y="3852415"/>
            <a:ext cx="210992" cy="109073"/>
          </a:xfrm>
          <a:prstGeom prst="line">
            <a:avLst/>
          </a:prstGeom>
          <a:ln w="190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872200" y="3852415"/>
            <a:ext cx="47567" cy="224285"/>
          </a:xfrm>
          <a:prstGeom prst="line">
            <a:avLst/>
          </a:prstGeom>
          <a:ln w="190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776317"/>
              </p:ext>
            </p:extLst>
          </p:nvPr>
        </p:nvGraphicFramePr>
        <p:xfrm>
          <a:off x="6262688" y="3852415"/>
          <a:ext cx="4460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914" name="Equation" r:id="rId3" imgW="266700" imgH="228600" progId="Equation.DSMT4">
                  <p:embed/>
                </p:oleObj>
              </mc:Choice>
              <mc:Fallback>
                <p:oleObj name="Equation" r:id="rId3" imgW="2667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62688" y="3852415"/>
                        <a:ext cx="446087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49"/>
          <p:cNvSpPr txBox="1">
            <a:spLocks noChangeArrowheads="1"/>
          </p:cNvSpPr>
          <p:nvPr/>
        </p:nvSpPr>
        <p:spPr bwMode="auto">
          <a:xfrm>
            <a:off x="662940" y="440055"/>
            <a:ext cx="4818582" cy="162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ii.) With the current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moving in the direction noted</a:t>
            </a:r>
            <a:r>
              <a:rPr lang="en-US" sz="2000" dirty="0">
                <a:latin typeface="Times New Roman"/>
                <a:cs typeface="Times New Roman"/>
              </a:rPr>
              <a:t>,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direction of the induced magnetic field </a:t>
            </a:r>
            <a:r>
              <a:rPr lang="en-US" sz="2000" dirty="0">
                <a:latin typeface="Times New Roman"/>
                <a:cs typeface="Times New Roman"/>
              </a:rPr>
              <a:t>in the coil (alternate right-hand rule) will leave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side of the coil closest to the permanent magnet a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North Pole </a:t>
            </a:r>
            <a:r>
              <a:rPr lang="en-US" sz="2000" dirty="0">
                <a:latin typeface="Times New Roman"/>
                <a:cs typeface="Times New Roman"/>
              </a:rPr>
              <a:t>(see sketch).</a:t>
            </a:r>
          </a:p>
        </p:txBody>
      </p:sp>
      <p:sp>
        <p:nvSpPr>
          <p:cNvPr id="59" name="TextBox 53"/>
          <p:cNvSpPr txBox="1">
            <a:spLocks noChangeArrowheads="1"/>
          </p:cNvSpPr>
          <p:nvPr/>
        </p:nvSpPr>
        <p:spPr bwMode="auto">
          <a:xfrm>
            <a:off x="320040" y="2220277"/>
            <a:ext cx="4912360" cy="254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c.) The north pole </a:t>
            </a:r>
            <a:r>
              <a:rPr lang="en-US" sz="2000" dirty="0">
                <a:latin typeface="Times New Roman"/>
                <a:cs typeface="Times New Roman"/>
              </a:rPr>
              <a:t>of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permanent magnet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will interact </a:t>
            </a:r>
            <a:r>
              <a:rPr lang="en-US" sz="2000" dirty="0">
                <a:latin typeface="Times New Roman"/>
                <a:cs typeface="Times New Roman"/>
              </a:rPr>
              <a:t>with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induced north pole of the current carrying coil</a:t>
            </a:r>
            <a:r>
              <a:rPr lang="en-US" sz="2000" dirty="0">
                <a:latin typeface="Times New Roman"/>
                <a:cs typeface="Times New Roman"/>
              </a:rPr>
              <a:t>, and 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net effect will be a repulsion </a:t>
            </a:r>
            <a:r>
              <a:rPr lang="en-US" sz="2000" dirty="0">
                <a:latin typeface="Times New Roman"/>
                <a:cs typeface="Times New Roman"/>
              </a:rPr>
              <a:t>experienced by both the coil AND the cone.  As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cone is fixed at it’s outside edge</a:t>
            </a:r>
            <a:r>
              <a:rPr lang="en-US" sz="2000" dirty="0">
                <a:latin typeface="Times New Roman"/>
                <a:cs typeface="Times New Roman"/>
              </a:rPr>
              <a:t>, this will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flex the cone outward </a:t>
            </a:r>
            <a:r>
              <a:rPr lang="en-US" sz="2000" dirty="0">
                <a:latin typeface="Times New Roman"/>
                <a:cs typeface="Times New Roman"/>
              </a:rPr>
              <a:t>with the amount of flex being dependent upon the size of the current at the given instant.</a:t>
            </a:r>
          </a:p>
        </p:txBody>
      </p:sp>
      <p:sp>
        <p:nvSpPr>
          <p:cNvPr id="61" name="TextBox 54"/>
          <p:cNvSpPr txBox="1">
            <a:spLocks noChangeArrowheads="1"/>
          </p:cNvSpPr>
          <p:nvPr/>
        </p:nvSpPr>
        <p:spPr bwMode="auto">
          <a:xfrm>
            <a:off x="320040" y="4984115"/>
            <a:ext cx="8366760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d.) As the cone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flexes outward</a:t>
            </a:r>
            <a:r>
              <a:rPr lang="en-US" sz="2000" dirty="0">
                <a:latin typeface="Times New Roman"/>
                <a:cs typeface="Times New Roman"/>
              </a:rPr>
              <a:t>, it will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compress air into a high pressure region</a:t>
            </a:r>
            <a:r>
              <a:rPr lang="en-US" sz="2000" dirty="0">
                <a:latin typeface="Times New Roman"/>
                <a:cs typeface="Times New Roman"/>
              </a:rPr>
              <a:t>.  That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pressure ridge </a:t>
            </a:r>
            <a:r>
              <a:rPr lang="en-US" sz="2000" dirty="0">
                <a:latin typeface="Times New Roman"/>
                <a:cs typeface="Times New Roman"/>
              </a:rPr>
              <a:t>will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travel away </a:t>
            </a:r>
            <a:r>
              <a:rPr lang="en-US" sz="2000" dirty="0">
                <a:latin typeface="Times New Roman"/>
                <a:cs typeface="Times New Roman"/>
              </a:rPr>
              <a:t>from the cone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at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approximately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330 m/s</a:t>
            </a:r>
            <a:r>
              <a:rPr lang="en-US" sz="2000" dirty="0">
                <a:latin typeface="Times New Roman"/>
                <a:cs typeface="Times New Roman"/>
              </a:rPr>
              <a:t>, or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speed of sound in air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63" name="TextBox 52"/>
          <p:cNvSpPr txBox="1">
            <a:spLocks noChangeArrowheads="1"/>
          </p:cNvSpPr>
          <p:nvPr/>
        </p:nvSpPr>
        <p:spPr bwMode="auto">
          <a:xfrm>
            <a:off x="6674718" y="2400126"/>
            <a:ext cx="3935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0000"/>
                </a:solidFill>
              </a:rPr>
              <a:t>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987411" y="2243089"/>
            <a:ext cx="205740" cy="274320"/>
            <a:chOff x="6476727" y="698671"/>
            <a:chExt cx="205740" cy="274320"/>
          </a:xfrm>
        </p:grpSpPr>
        <p:cxnSp>
          <p:nvCxnSpPr>
            <p:cNvPr id="64" name="Straight Connector 46"/>
            <p:cNvCxnSpPr>
              <a:cxnSpLocks noChangeShapeType="1"/>
            </p:cNvCxnSpPr>
            <p:nvPr/>
          </p:nvCxnSpPr>
          <p:spPr bwMode="auto">
            <a:xfrm rot="5400000">
              <a:off x="6408147" y="767251"/>
              <a:ext cx="274320" cy="13716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5" name="Straight Connector 51"/>
            <p:cNvCxnSpPr>
              <a:cxnSpLocks noChangeShapeType="1"/>
            </p:cNvCxnSpPr>
            <p:nvPr/>
          </p:nvCxnSpPr>
          <p:spPr bwMode="auto">
            <a:xfrm rot="16200000" flipH="1">
              <a:off x="6511017" y="801541"/>
              <a:ext cx="274320" cy="6858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66" name="TextBox 55"/>
          <p:cNvSpPr txBox="1">
            <a:spLocks noChangeArrowheads="1"/>
          </p:cNvSpPr>
          <p:nvPr/>
        </p:nvSpPr>
        <p:spPr bwMode="auto">
          <a:xfrm>
            <a:off x="7188511" y="2193936"/>
            <a:ext cx="1268730" cy="63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00"/>
                </a:solidFill>
                <a:latin typeface="Times New Roman"/>
                <a:cs typeface="Times New Roman"/>
              </a:rPr>
              <a:t>cone (flexes out)</a:t>
            </a:r>
          </a:p>
        </p:txBody>
      </p:sp>
    </p:spTree>
    <p:extLst>
      <p:ext uri="{BB962C8B-B14F-4D97-AF65-F5344CB8AC3E}">
        <p14:creationId xmlns:p14="http://schemas.microsoft.com/office/powerpoint/2010/main" val="15831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  <p:bldP spid="63" grpId="0"/>
      <p:bldP spid="6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0307" name="TextBox 42"/>
          <p:cNvSpPr txBox="1">
            <a:spLocks noChangeArrowheads="1"/>
          </p:cNvSpPr>
          <p:nvPr/>
        </p:nvSpPr>
        <p:spPr bwMode="auto">
          <a:xfrm>
            <a:off x="6143809" y="2970337"/>
            <a:ext cx="512335" cy="36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800" dirty="0">
                <a:latin typeface="Times New Roman"/>
                <a:cs typeface="Times New Roman"/>
              </a:rPr>
              <a:t>coil</a:t>
            </a:r>
          </a:p>
        </p:txBody>
      </p:sp>
      <p:sp>
        <p:nvSpPr>
          <p:cNvPr id="140308" name="TextBox 43"/>
          <p:cNvSpPr txBox="1">
            <a:spLocks noChangeArrowheads="1"/>
          </p:cNvSpPr>
          <p:nvPr/>
        </p:nvSpPr>
        <p:spPr bwMode="auto">
          <a:xfrm>
            <a:off x="7273033" y="4128102"/>
            <a:ext cx="1792899" cy="6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800" dirty="0">
                <a:latin typeface="Times New Roman"/>
                <a:cs typeface="Times New Roman"/>
              </a:rPr>
              <a:t>cone (constrained </a:t>
            </a:r>
          </a:p>
          <a:p>
            <a:pPr eaLnBrk="1" hangingPunct="1"/>
            <a:r>
              <a:rPr lang="en-US" sz="1800" dirty="0">
                <a:latin typeface="Times New Roman"/>
                <a:cs typeface="Times New Roman"/>
              </a:rPr>
              <a:t>    at the edges)</a:t>
            </a:r>
          </a:p>
        </p:txBody>
      </p:sp>
      <p:sp>
        <p:nvSpPr>
          <p:cNvPr id="140293" name="Cube 5"/>
          <p:cNvSpPr>
            <a:spLocks noChangeArrowheads="1"/>
          </p:cNvSpPr>
          <p:nvPr/>
        </p:nvSpPr>
        <p:spPr bwMode="auto">
          <a:xfrm>
            <a:off x="5454254" y="2189055"/>
            <a:ext cx="1145264" cy="708973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grpSp>
        <p:nvGrpSpPr>
          <p:cNvPr id="140294" name="Group 40"/>
          <p:cNvGrpSpPr>
            <a:grpSpLocks/>
          </p:cNvGrpSpPr>
          <p:nvPr/>
        </p:nvGrpSpPr>
        <p:grpSpPr bwMode="auto">
          <a:xfrm>
            <a:off x="7035809" y="1916373"/>
            <a:ext cx="319265" cy="1199801"/>
            <a:chOff x="6070600" y="2400300"/>
            <a:chExt cx="446617" cy="1866900"/>
          </a:xfrm>
        </p:grpSpPr>
        <p:sp>
          <p:nvSpPr>
            <p:cNvPr id="140328" name="Freeform 6"/>
            <p:cNvSpPr>
              <a:spLocks noChangeArrowheads="1"/>
            </p:cNvSpPr>
            <p:nvPr/>
          </p:nvSpPr>
          <p:spPr bwMode="auto">
            <a:xfrm>
              <a:off x="6070600" y="2400300"/>
              <a:ext cx="446617" cy="1866900"/>
            </a:xfrm>
            <a:custGeom>
              <a:avLst/>
              <a:gdLst>
                <a:gd name="T0" fmla="*/ 446617 w 446617"/>
                <a:gd name="T1" fmla="*/ 71967 h 1866900"/>
                <a:gd name="T2" fmla="*/ 345017 w 446617"/>
                <a:gd name="T3" fmla="*/ 8467 h 1866900"/>
                <a:gd name="T4" fmla="*/ 268817 w 446617"/>
                <a:gd name="T5" fmla="*/ 21167 h 1866900"/>
                <a:gd name="T6" fmla="*/ 205317 w 446617"/>
                <a:gd name="T7" fmla="*/ 46567 h 1866900"/>
                <a:gd name="T8" fmla="*/ 154517 w 446617"/>
                <a:gd name="T9" fmla="*/ 97367 h 1866900"/>
                <a:gd name="T10" fmla="*/ 91017 w 446617"/>
                <a:gd name="T11" fmla="*/ 249767 h 1866900"/>
                <a:gd name="T12" fmla="*/ 40217 w 446617"/>
                <a:gd name="T13" fmla="*/ 452967 h 1866900"/>
                <a:gd name="T14" fmla="*/ 2117 w 446617"/>
                <a:gd name="T15" fmla="*/ 1367367 h 1866900"/>
                <a:gd name="T16" fmla="*/ 27517 w 446617"/>
                <a:gd name="T17" fmla="*/ 1583267 h 1866900"/>
                <a:gd name="T18" fmla="*/ 91017 w 446617"/>
                <a:gd name="T19" fmla="*/ 1735667 h 1866900"/>
                <a:gd name="T20" fmla="*/ 205317 w 446617"/>
                <a:gd name="T21" fmla="*/ 1837267 h 1866900"/>
                <a:gd name="T22" fmla="*/ 306917 w 446617"/>
                <a:gd name="T23" fmla="*/ 1862667 h 1866900"/>
                <a:gd name="T24" fmla="*/ 421217 w 446617"/>
                <a:gd name="T25" fmla="*/ 1811867 h 18669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6617"/>
                <a:gd name="T40" fmla="*/ 0 h 1866900"/>
                <a:gd name="T41" fmla="*/ 446617 w 446617"/>
                <a:gd name="T42" fmla="*/ 1866900 h 18669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6617" h="1866900">
                  <a:moveTo>
                    <a:pt x="446617" y="71967"/>
                  </a:moveTo>
                  <a:cubicBezTo>
                    <a:pt x="410633" y="44450"/>
                    <a:pt x="374650" y="16934"/>
                    <a:pt x="345017" y="8467"/>
                  </a:cubicBezTo>
                  <a:cubicBezTo>
                    <a:pt x="315384" y="0"/>
                    <a:pt x="292100" y="14817"/>
                    <a:pt x="268817" y="21167"/>
                  </a:cubicBezTo>
                  <a:cubicBezTo>
                    <a:pt x="245534" y="27517"/>
                    <a:pt x="224367" y="33867"/>
                    <a:pt x="205317" y="46567"/>
                  </a:cubicBezTo>
                  <a:cubicBezTo>
                    <a:pt x="186267" y="59267"/>
                    <a:pt x="173567" y="63500"/>
                    <a:pt x="154517" y="97367"/>
                  </a:cubicBezTo>
                  <a:cubicBezTo>
                    <a:pt x="135467" y="131234"/>
                    <a:pt x="110067" y="190500"/>
                    <a:pt x="91017" y="249767"/>
                  </a:cubicBezTo>
                  <a:cubicBezTo>
                    <a:pt x="71967" y="309034"/>
                    <a:pt x="55034" y="266700"/>
                    <a:pt x="40217" y="452967"/>
                  </a:cubicBezTo>
                  <a:cubicBezTo>
                    <a:pt x="25400" y="639234"/>
                    <a:pt x="4234" y="1178984"/>
                    <a:pt x="2117" y="1367367"/>
                  </a:cubicBezTo>
                  <a:cubicBezTo>
                    <a:pt x="0" y="1555750"/>
                    <a:pt x="12700" y="1521884"/>
                    <a:pt x="27517" y="1583267"/>
                  </a:cubicBezTo>
                  <a:cubicBezTo>
                    <a:pt x="42334" y="1644650"/>
                    <a:pt x="61384" y="1693334"/>
                    <a:pt x="91017" y="1735667"/>
                  </a:cubicBezTo>
                  <a:cubicBezTo>
                    <a:pt x="120650" y="1778000"/>
                    <a:pt x="169334" y="1816100"/>
                    <a:pt x="205317" y="1837267"/>
                  </a:cubicBezTo>
                  <a:cubicBezTo>
                    <a:pt x="241300" y="1858434"/>
                    <a:pt x="270934" y="1866900"/>
                    <a:pt x="306917" y="1862667"/>
                  </a:cubicBezTo>
                  <a:cubicBezTo>
                    <a:pt x="342900" y="1858434"/>
                    <a:pt x="421217" y="1811867"/>
                    <a:pt x="421217" y="1811867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29" name="Freeform 7"/>
            <p:cNvSpPr>
              <a:spLocks noChangeArrowheads="1"/>
            </p:cNvSpPr>
            <p:nvPr/>
          </p:nvSpPr>
          <p:spPr bwMode="auto">
            <a:xfrm>
              <a:off x="6146800" y="2514600"/>
              <a:ext cx="304800" cy="1676400"/>
            </a:xfrm>
            <a:custGeom>
              <a:avLst/>
              <a:gdLst>
                <a:gd name="T0" fmla="*/ 304800 w 446617"/>
                <a:gd name="T1" fmla="*/ 64623 h 1866900"/>
                <a:gd name="T2" fmla="*/ 235462 w 446617"/>
                <a:gd name="T3" fmla="*/ 7603 h 1866900"/>
                <a:gd name="T4" fmla="*/ 183458 w 446617"/>
                <a:gd name="T5" fmla="*/ 19007 h 1866900"/>
                <a:gd name="T6" fmla="*/ 140121 w 446617"/>
                <a:gd name="T7" fmla="*/ 41815 h 1866900"/>
                <a:gd name="T8" fmla="*/ 105452 w 446617"/>
                <a:gd name="T9" fmla="*/ 87432 h 1866900"/>
                <a:gd name="T10" fmla="*/ 62116 w 446617"/>
                <a:gd name="T11" fmla="*/ 224281 h 1866900"/>
                <a:gd name="T12" fmla="*/ 27447 w 446617"/>
                <a:gd name="T13" fmla="*/ 406746 h 1866900"/>
                <a:gd name="T14" fmla="*/ 1445 w 446617"/>
                <a:gd name="T15" fmla="*/ 1227840 h 1866900"/>
                <a:gd name="T16" fmla="*/ 18779 w 446617"/>
                <a:gd name="T17" fmla="*/ 1421709 h 1866900"/>
                <a:gd name="T18" fmla="*/ 62116 w 446617"/>
                <a:gd name="T19" fmla="*/ 1558558 h 1866900"/>
                <a:gd name="T20" fmla="*/ 140121 w 446617"/>
                <a:gd name="T21" fmla="*/ 1649791 h 1866900"/>
                <a:gd name="T22" fmla="*/ 209460 w 446617"/>
                <a:gd name="T23" fmla="*/ 1672599 h 1866900"/>
                <a:gd name="T24" fmla="*/ 287465 w 446617"/>
                <a:gd name="T25" fmla="*/ 1626983 h 18669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6617"/>
                <a:gd name="T40" fmla="*/ 0 h 1866900"/>
                <a:gd name="T41" fmla="*/ 446617 w 446617"/>
                <a:gd name="T42" fmla="*/ 1866900 h 18669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6617" h="1866900">
                  <a:moveTo>
                    <a:pt x="446617" y="71967"/>
                  </a:moveTo>
                  <a:cubicBezTo>
                    <a:pt x="410633" y="44450"/>
                    <a:pt x="374650" y="16934"/>
                    <a:pt x="345017" y="8467"/>
                  </a:cubicBezTo>
                  <a:cubicBezTo>
                    <a:pt x="315384" y="0"/>
                    <a:pt x="292100" y="14817"/>
                    <a:pt x="268817" y="21167"/>
                  </a:cubicBezTo>
                  <a:cubicBezTo>
                    <a:pt x="245534" y="27517"/>
                    <a:pt x="224367" y="33867"/>
                    <a:pt x="205317" y="46567"/>
                  </a:cubicBezTo>
                  <a:cubicBezTo>
                    <a:pt x="186267" y="59267"/>
                    <a:pt x="173567" y="63500"/>
                    <a:pt x="154517" y="97367"/>
                  </a:cubicBezTo>
                  <a:cubicBezTo>
                    <a:pt x="135467" y="131234"/>
                    <a:pt x="110067" y="190500"/>
                    <a:pt x="91017" y="249767"/>
                  </a:cubicBezTo>
                  <a:cubicBezTo>
                    <a:pt x="71967" y="309034"/>
                    <a:pt x="55034" y="266700"/>
                    <a:pt x="40217" y="452967"/>
                  </a:cubicBezTo>
                  <a:cubicBezTo>
                    <a:pt x="25400" y="639234"/>
                    <a:pt x="4234" y="1178984"/>
                    <a:pt x="2117" y="1367367"/>
                  </a:cubicBezTo>
                  <a:cubicBezTo>
                    <a:pt x="0" y="1555750"/>
                    <a:pt x="12700" y="1521884"/>
                    <a:pt x="27517" y="1583267"/>
                  </a:cubicBezTo>
                  <a:cubicBezTo>
                    <a:pt x="42334" y="1644650"/>
                    <a:pt x="61384" y="1693334"/>
                    <a:pt x="91017" y="1735667"/>
                  </a:cubicBezTo>
                  <a:cubicBezTo>
                    <a:pt x="120650" y="1778000"/>
                    <a:pt x="169334" y="1816100"/>
                    <a:pt x="205317" y="1837267"/>
                  </a:cubicBezTo>
                  <a:cubicBezTo>
                    <a:pt x="241300" y="1858434"/>
                    <a:pt x="270934" y="1866900"/>
                    <a:pt x="306917" y="1862667"/>
                  </a:cubicBezTo>
                  <a:cubicBezTo>
                    <a:pt x="342900" y="1858434"/>
                    <a:pt x="421217" y="1811867"/>
                    <a:pt x="421217" y="1811867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30" name="Freeform 8"/>
            <p:cNvSpPr>
              <a:spLocks noChangeArrowheads="1"/>
            </p:cNvSpPr>
            <p:nvPr/>
          </p:nvSpPr>
          <p:spPr bwMode="auto">
            <a:xfrm>
              <a:off x="6223000" y="2590800"/>
              <a:ext cx="228600" cy="1524000"/>
            </a:xfrm>
            <a:custGeom>
              <a:avLst/>
              <a:gdLst>
                <a:gd name="T0" fmla="*/ 228600 w 446617"/>
                <a:gd name="T1" fmla="*/ 58749 h 1866900"/>
                <a:gd name="T2" fmla="*/ 176596 w 446617"/>
                <a:gd name="T3" fmla="*/ 6912 h 1866900"/>
                <a:gd name="T4" fmla="*/ 137593 w 446617"/>
                <a:gd name="T5" fmla="*/ 17279 h 1866900"/>
                <a:gd name="T6" fmla="*/ 105091 w 446617"/>
                <a:gd name="T7" fmla="*/ 38014 h 1866900"/>
                <a:gd name="T8" fmla="*/ 79089 w 446617"/>
                <a:gd name="T9" fmla="*/ 79483 h 1866900"/>
                <a:gd name="T10" fmla="*/ 46587 w 446617"/>
                <a:gd name="T11" fmla="*/ 203891 h 1866900"/>
                <a:gd name="T12" fmla="*/ 20585 w 446617"/>
                <a:gd name="T13" fmla="*/ 369769 h 1866900"/>
                <a:gd name="T14" fmla="*/ 1084 w 446617"/>
                <a:gd name="T15" fmla="*/ 1116218 h 1866900"/>
                <a:gd name="T16" fmla="*/ 14085 w 446617"/>
                <a:gd name="T17" fmla="*/ 1292463 h 1866900"/>
                <a:gd name="T18" fmla="*/ 46587 w 446617"/>
                <a:gd name="T19" fmla="*/ 1416871 h 1866900"/>
                <a:gd name="T20" fmla="*/ 105091 w 446617"/>
                <a:gd name="T21" fmla="*/ 1499810 h 1866900"/>
                <a:gd name="T22" fmla="*/ 157095 w 446617"/>
                <a:gd name="T23" fmla="*/ 1520544 h 1866900"/>
                <a:gd name="T24" fmla="*/ 215599 w 446617"/>
                <a:gd name="T25" fmla="*/ 1479075 h 18669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6617"/>
                <a:gd name="T40" fmla="*/ 0 h 1866900"/>
                <a:gd name="T41" fmla="*/ 446617 w 446617"/>
                <a:gd name="T42" fmla="*/ 1866900 h 18669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6617" h="1866900">
                  <a:moveTo>
                    <a:pt x="446617" y="71967"/>
                  </a:moveTo>
                  <a:cubicBezTo>
                    <a:pt x="410633" y="44450"/>
                    <a:pt x="374650" y="16934"/>
                    <a:pt x="345017" y="8467"/>
                  </a:cubicBezTo>
                  <a:cubicBezTo>
                    <a:pt x="315384" y="0"/>
                    <a:pt x="292100" y="14817"/>
                    <a:pt x="268817" y="21167"/>
                  </a:cubicBezTo>
                  <a:cubicBezTo>
                    <a:pt x="245534" y="27517"/>
                    <a:pt x="224367" y="33867"/>
                    <a:pt x="205317" y="46567"/>
                  </a:cubicBezTo>
                  <a:cubicBezTo>
                    <a:pt x="186267" y="59267"/>
                    <a:pt x="173567" y="63500"/>
                    <a:pt x="154517" y="97367"/>
                  </a:cubicBezTo>
                  <a:cubicBezTo>
                    <a:pt x="135467" y="131234"/>
                    <a:pt x="110067" y="190500"/>
                    <a:pt x="91017" y="249767"/>
                  </a:cubicBezTo>
                  <a:cubicBezTo>
                    <a:pt x="71967" y="309034"/>
                    <a:pt x="55034" y="266700"/>
                    <a:pt x="40217" y="452967"/>
                  </a:cubicBezTo>
                  <a:cubicBezTo>
                    <a:pt x="25400" y="639234"/>
                    <a:pt x="4234" y="1178984"/>
                    <a:pt x="2117" y="1367367"/>
                  </a:cubicBezTo>
                  <a:cubicBezTo>
                    <a:pt x="0" y="1555750"/>
                    <a:pt x="12700" y="1521884"/>
                    <a:pt x="27517" y="1583267"/>
                  </a:cubicBezTo>
                  <a:cubicBezTo>
                    <a:pt x="42334" y="1644650"/>
                    <a:pt x="61384" y="1693334"/>
                    <a:pt x="91017" y="1735667"/>
                  </a:cubicBezTo>
                  <a:cubicBezTo>
                    <a:pt x="120650" y="1778000"/>
                    <a:pt x="169334" y="1816100"/>
                    <a:pt x="205317" y="1837267"/>
                  </a:cubicBezTo>
                  <a:cubicBezTo>
                    <a:pt x="241300" y="1858434"/>
                    <a:pt x="270934" y="1866900"/>
                    <a:pt x="306917" y="1862667"/>
                  </a:cubicBezTo>
                  <a:cubicBezTo>
                    <a:pt x="342900" y="1858434"/>
                    <a:pt x="421217" y="1811867"/>
                    <a:pt x="421217" y="1811867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40295" name="Straight Connector 12"/>
          <p:cNvCxnSpPr>
            <a:cxnSpLocks noChangeShapeType="1"/>
          </p:cNvCxnSpPr>
          <p:nvPr/>
        </p:nvCxnSpPr>
        <p:spPr bwMode="auto">
          <a:xfrm>
            <a:off x="7281223" y="3007101"/>
            <a:ext cx="899850" cy="70897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sp>
        <p:nvSpPr>
          <p:cNvPr id="140296" name="Freeform 15"/>
          <p:cNvSpPr>
            <a:spLocks noChangeArrowheads="1"/>
          </p:cNvSpPr>
          <p:nvPr/>
        </p:nvSpPr>
        <p:spPr bwMode="auto">
          <a:xfrm>
            <a:off x="8072001" y="1152864"/>
            <a:ext cx="439700" cy="2808624"/>
          </a:xfrm>
          <a:custGeom>
            <a:avLst/>
            <a:gdLst>
              <a:gd name="T0" fmla="*/ 275167 w 613834"/>
              <a:gd name="T1" fmla="*/ 25400 h 3924300"/>
              <a:gd name="T2" fmla="*/ 173567 w 613834"/>
              <a:gd name="T3" fmla="*/ 254000 h 3924300"/>
              <a:gd name="T4" fmla="*/ 84667 w 613834"/>
              <a:gd name="T5" fmla="*/ 647700 h 3924300"/>
              <a:gd name="T6" fmla="*/ 21167 w 613834"/>
              <a:gd name="T7" fmla="*/ 1130300 h 3924300"/>
              <a:gd name="T8" fmla="*/ 8467 w 613834"/>
              <a:gd name="T9" fmla="*/ 1638300 h 3924300"/>
              <a:gd name="T10" fmla="*/ 8467 w 613834"/>
              <a:gd name="T11" fmla="*/ 2311400 h 3924300"/>
              <a:gd name="T12" fmla="*/ 59267 w 613834"/>
              <a:gd name="T13" fmla="*/ 2997200 h 3924300"/>
              <a:gd name="T14" fmla="*/ 135467 w 613834"/>
              <a:gd name="T15" fmla="*/ 3492500 h 3924300"/>
              <a:gd name="T16" fmla="*/ 224367 w 613834"/>
              <a:gd name="T17" fmla="*/ 3784600 h 3924300"/>
              <a:gd name="T18" fmla="*/ 262467 w 613834"/>
              <a:gd name="T19" fmla="*/ 3848100 h 3924300"/>
              <a:gd name="T20" fmla="*/ 338667 w 613834"/>
              <a:gd name="T21" fmla="*/ 3911600 h 3924300"/>
              <a:gd name="T22" fmla="*/ 427567 w 613834"/>
              <a:gd name="T23" fmla="*/ 3771900 h 3924300"/>
              <a:gd name="T24" fmla="*/ 503767 w 613834"/>
              <a:gd name="T25" fmla="*/ 3492500 h 3924300"/>
              <a:gd name="T26" fmla="*/ 554567 w 613834"/>
              <a:gd name="T27" fmla="*/ 3073400 h 3924300"/>
              <a:gd name="T28" fmla="*/ 605367 w 613834"/>
              <a:gd name="T29" fmla="*/ 2489200 h 3924300"/>
              <a:gd name="T30" fmla="*/ 605367 w 613834"/>
              <a:gd name="T31" fmla="*/ 1727200 h 3924300"/>
              <a:gd name="T32" fmla="*/ 605367 w 613834"/>
              <a:gd name="T33" fmla="*/ 1244600 h 3924300"/>
              <a:gd name="T34" fmla="*/ 554567 w 613834"/>
              <a:gd name="T35" fmla="*/ 800100 h 3924300"/>
              <a:gd name="T36" fmla="*/ 503767 w 613834"/>
              <a:gd name="T37" fmla="*/ 406400 h 3924300"/>
              <a:gd name="T38" fmla="*/ 389467 w 613834"/>
              <a:gd name="T39" fmla="*/ 101600 h 3924300"/>
              <a:gd name="T40" fmla="*/ 275167 w 613834"/>
              <a:gd name="T41" fmla="*/ 25400 h 39243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13834"/>
              <a:gd name="T64" fmla="*/ 0 h 3924300"/>
              <a:gd name="T65" fmla="*/ 613834 w 613834"/>
              <a:gd name="T66" fmla="*/ 3924300 h 39243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13834" h="3924300">
                <a:moveTo>
                  <a:pt x="275167" y="25400"/>
                </a:moveTo>
                <a:cubicBezTo>
                  <a:pt x="239184" y="50800"/>
                  <a:pt x="205317" y="150283"/>
                  <a:pt x="173567" y="254000"/>
                </a:cubicBezTo>
                <a:cubicBezTo>
                  <a:pt x="141817" y="357717"/>
                  <a:pt x="110067" y="501650"/>
                  <a:pt x="84667" y="647700"/>
                </a:cubicBezTo>
                <a:cubicBezTo>
                  <a:pt x="59267" y="793750"/>
                  <a:pt x="33867" y="965200"/>
                  <a:pt x="21167" y="1130300"/>
                </a:cubicBezTo>
                <a:cubicBezTo>
                  <a:pt x="8467" y="1295400"/>
                  <a:pt x="10584" y="1441450"/>
                  <a:pt x="8467" y="1638300"/>
                </a:cubicBezTo>
                <a:cubicBezTo>
                  <a:pt x="6350" y="1835150"/>
                  <a:pt x="0" y="2084917"/>
                  <a:pt x="8467" y="2311400"/>
                </a:cubicBezTo>
                <a:cubicBezTo>
                  <a:pt x="16934" y="2537883"/>
                  <a:pt x="38100" y="2800350"/>
                  <a:pt x="59267" y="2997200"/>
                </a:cubicBezTo>
                <a:cubicBezTo>
                  <a:pt x="80434" y="3194050"/>
                  <a:pt x="107950" y="3361267"/>
                  <a:pt x="135467" y="3492500"/>
                </a:cubicBezTo>
                <a:cubicBezTo>
                  <a:pt x="162984" y="3623733"/>
                  <a:pt x="203200" y="3725333"/>
                  <a:pt x="224367" y="3784600"/>
                </a:cubicBezTo>
                <a:cubicBezTo>
                  <a:pt x="245534" y="3843867"/>
                  <a:pt x="243417" y="3826934"/>
                  <a:pt x="262467" y="3848100"/>
                </a:cubicBezTo>
                <a:cubicBezTo>
                  <a:pt x="281517" y="3869266"/>
                  <a:pt x="311150" y="3924300"/>
                  <a:pt x="338667" y="3911600"/>
                </a:cubicBezTo>
                <a:cubicBezTo>
                  <a:pt x="366184" y="3898900"/>
                  <a:pt x="400050" y="3841750"/>
                  <a:pt x="427567" y="3771900"/>
                </a:cubicBezTo>
                <a:cubicBezTo>
                  <a:pt x="455084" y="3702050"/>
                  <a:pt x="482600" y="3608917"/>
                  <a:pt x="503767" y="3492500"/>
                </a:cubicBezTo>
                <a:cubicBezTo>
                  <a:pt x="524934" y="3376083"/>
                  <a:pt x="537634" y="3240617"/>
                  <a:pt x="554567" y="3073400"/>
                </a:cubicBezTo>
                <a:cubicBezTo>
                  <a:pt x="571500" y="2906183"/>
                  <a:pt x="596900" y="2713567"/>
                  <a:pt x="605367" y="2489200"/>
                </a:cubicBezTo>
                <a:cubicBezTo>
                  <a:pt x="613834" y="2264833"/>
                  <a:pt x="605367" y="1727200"/>
                  <a:pt x="605367" y="1727200"/>
                </a:cubicBezTo>
                <a:cubicBezTo>
                  <a:pt x="605367" y="1519767"/>
                  <a:pt x="613834" y="1399117"/>
                  <a:pt x="605367" y="1244600"/>
                </a:cubicBezTo>
                <a:cubicBezTo>
                  <a:pt x="596900" y="1090083"/>
                  <a:pt x="571500" y="939800"/>
                  <a:pt x="554567" y="800100"/>
                </a:cubicBezTo>
                <a:cubicBezTo>
                  <a:pt x="537634" y="660400"/>
                  <a:pt x="531284" y="522817"/>
                  <a:pt x="503767" y="406400"/>
                </a:cubicBezTo>
                <a:cubicBezTo>
                  <a:pt x="476250" y="289983"/>
                  <a:pt x="425450" y="171450"/>
                  <a:pt x="389467" y="101600"/>
                </a:cubicBezTo>
                <a:cubicBezTo>
                  <a:pt x="353484" y="31750"/>
                  <a:pt x="311150" y="0"/>
                  <a:pt x="275167" y="2540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cxnSp>
        <p:nvCxnSpPr>
          <p:cNvPr id="140297" name="Straight Connector 18"/>
          <p:cNvCxnSpPr>
            <a:cxnSpLocks noChangeShapeType="1"/>
            <a:stCxn id="140305" idx="7"/>
            <a:endCxn id="140296" idx="10"/>
          </p:cNvCxnSpPr>
          <p:nvPr/>
        </p:nvCxnSpPr>
        <p:spPr bwMode="auto">
          <a:xfrm>
            <a:off x="7290312" y="3012782"/>
            <a:ext cx="1023694" cy="93961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0298" name="Straight Connector 22"/>
          <p:cNvCxnSpPr>
            <a:cxnSpLocks noChangeShapeType="1"/>
          </p:cNvCxnSpPr>
          <p:nvPr/>
        </p:nvCxnSpPr>
        <p:spPr bwMode="auto">
          <a:xfrm>
            <a:off x="7199418" y="2788955"/>
            <a:ext cx="872582" cy="38175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0299" name="Straight Connector 24"/>
          <p:cNvCxnSpPr>
            <a:cxnSpLocks noChangeShapeType="1"/>
          </p:cNvCxnSpPr>
          <p:nvPr/>
        </p:nvCxnSpPr>
        <p:spPr bwMode="auto">
          <a:xfrm>
            <a:off x="7199418" y="2516273"/>
            <a:ext cx="872582" cy="113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0300" name="Straight Connector 26"/>
          <p:cNvCxnSpPr>
            <a:cxnSpLocks noChangeShapeType="1"/>
            <a:stCxn id="140305" idx="3"/>
          </p:cNvCxnSpPr>
          <p:nvPr/>
        </p:nvCxnSpPr>
        <p:spPr bwMode="auto">
          <a:xfrm flipV="1">
            <a:off x="7211917" y="1916373"/>
            <a:ext cx="860084" cy="41243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0301" name="Straight Connector 28"/>
          <p:cNvCxnSpPr>
            <a:cxnSpLocks noChangeShapeType="1"/>
            <a:stCxn id="140305" idx="2"/>
          </p:cNvCxnSpPr>
          <p:nvPr/>
        </p:nvCxnSpPr>
        <p:spPr bwMode="auto">
          <a:xfrm flipV="1">
            <a:off x="7230096" y="1480082"/>
            <a:ext cx="896441" cy="68511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0302" name="Straight Connector 30"/>
          <p:cNvCxnSpPr>
            <a:cxnSpLocks noChangeShapeType="1"/>
            <a:endCxn id="140296" idx="0"/>
          </p:cNvCxnSpPr>
          <p:nvPr/>
        </p:nvCxnSpPr>
        <p:spPr bwMode="auto">
          <a:xfrm flipV="1">
            <a:off x="7308491" y="1171042"/>
            <a:ext cx="960068" cy="85440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sp>
        <p:nvSpPr>
          <p:cNvPr id="140303" name="Freeform 31"/>
          <p:cNvSpPr>
            <a:spLocks noChangeArrowheads="1"/>
          </p:cNvSpPr>
          <p:nvPr/>
        </p:nvSpPr>
        <p:spPr bwMode="auto">
          <a:xfrm>
            <a:off x="6435909" y="2952565"/>
            <a:ext cx="599900" cy="1386133"/>
          </a:xfrm>
          <a:custGeom>
            <a:avLst/>
            <a:gdLst>
              <a:gd name="T0" fmla="*/ 813452 w 824442"/>
              <a:gd name="T1" fmla="*/ 0 h 1936750"/>
              <a:gd name="T2" fmla="*/ 813452 w 824442"/>
              <a:gd name="T3" fmla="*/ 654050 h 1936750"/>
              <a:gd name="T4" fmla="*/ 664965 w 824442"/>
              <a:gd name="T5" fmla="*/ 1257300 h 1936750"/>
              <a:gd name="T6" fmla="*/ 361534 w 824442"/>
              <a:gd name="T7" fmla="*/ 1701800 h 1936750"/>
              <a:gd name="T8" fmla="*/ 0 w 824442"/>
              <a:gd name="T9" fmla="*/ 1936750 h 19367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4442"/>
              <a:gd name="T16" fmla="*/ 0 h 1936750"/>
              <a:gd name="T17" fmla="*/ 824442 w 824442"/>
              <a:gd name="T18" fmla="*/ 1936750 h 19367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4442" h="1936750">
                <a:moveTo>
                  <a:pt x="800100" y="0"/>
                </a:moveTo>
                <a:cubicBezTo>
                  <a:pt x="812271" y="222250"/>
                  <a:pt x="824442" y="444500"/>
                  <a:pt x="800100" y="654050"/>
                </a:cubicBezTo>
                <a:cubicBezTo>
                  <a:pt x="775758" y="863600"/>
                  <a:pt x="728133" y="1082675"/>
                  <a:pt x="654050" y="1257300"/>
                </a:cubicBezTo>
                <a:cubicBezTo>
                  <a:pt x="579967" y="1431925"/>
                  <a:pt x="464608" y="1588558"/>
                  <a:pt x="355600" y="1701800"/>
                </a:cubicBezTo>
                <a:cubicBezTo>
                  <a:pt x="246592" y="1815042"/>
                  <a:pt x="0" y="1936750"/>
                  <a:pt x="0" y="193675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0304" name="Freeform 32"/>
          <p:cNvSpPr>
            <a:spLocks noChangeArrowheads="1"/>
          </p:cNvSpPr>
          <p:nvPr/>
        </p:nvSpPr>
        <p:spPr bwMode="auto">
          <a:xfrm>
            <a:off x="6872200" y="3116174"/>
            <a:ext cx="545364" cy="1386133"/>
          </a:xfrm>
          <a:custGeom>
            <a:avLst/>
            <a:gdLst>
              <a:gd name="T0" fmla="*/ 739502 w 824442"/>
              <a:gd name="T1" fmla="*/ 0 h 1936750"/>
              <a:gd name="T2" fmla="*/ 739502 w 824442"/>
              <a:gd name="T3" fmla="*/ 654050 h 1936750"/>
              <a:gd name="T4" fmla="*/ 604513 w 824442"/>
              <a:gd name="T5" fmla="*/ 1257300 h 1936750"/>
              <a:gd name="T6" fmla="*/ 328667 w 824442"/>
              <a:gd name="T7" fmla="*/ 1701800 h 1936750"/>
              <a:gd name="T8" fmla="*/ 0 w 824442"/>
              <a:gd name="T9" fmla="*/ 1936750 h 19367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4442"/>
              <a:gd name="T16" fmla="*/ 0 h 1936750"/>
              <a:gd name="T17" fmla="*/ 824442 w 824442"/>
              <a:gd name="T18" fmla="*/ 1936750 h 19367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4442" h="1936750">
                <a:moveTo>
                  <a:pt x="800100" y="0"/>
                </a:moveTo>
                <a:cubicBezTo>
                  <a:pt x="812271" y="222250"/>
                  <a:pt x="824442" y="444500"/>
                  <a:pt x="800100" y="654050"/>
                </a:cubicBezTo>
                <a:cubicBezTo>
                  <a:pt x="775758" y="863600"/>
                  <a:pt x="728133" y="1082675"/>
                  <a:pt x="654050" y="1257300"/>
                </a:cubicBezTo>
                <a:cubicBezTo>
                  <a:pt x="579967" y="1431925"/>
                  <a:pt x="464608" y="1588558"/>
                  <a:pt x="355600" y="1701800"/>
                </a:cubicBezTo>
                <a:cubicBezTo>
                  <a:pt x="246592" y="1815042"/>
                  <a:pt x="0" y="1936750"/>
                  <a:pt x="0" y="193675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0305" name="Freeform 34"/>
          <p:cNvSpPr>
            <a:spLocks noChangeArrowheads="1"/>
          </p:cNvSpPr>
          <p:nvPr/>
        </p:nvSpPr>
        <p:spPr bwMode="auto">
          <a:xfrm>
            <a:off x="7203963" y="2019766"/>
            <a:ext cx="98848" cy="993017"/>
          </a:xfrm>
          <a:custGeom>
            <a:avLst/>
            <a:gdLst>
              <a:gd name="T0" fmla="*/ 136878 w 136878"/>
              <a:gd name="T1" fmla="*/ 0 h 1388534"/>
              <a:gd name="T2" fmla="*/ 77612 w 136878"/>
              <a:gd name="T3" fmla="*/ 50800 h 1388534"/>
              <a:gd name="T4" fmla="*/ 35278 w 136878"/>
              <a:gd name="T5" fmla="*/ 203200 h 1388534"/>
              <a:gd name="T6" fmla="*/ 9878 w 136878"/>
              <a:gd name="T7" fmla="*/ 431800 h 1388534"/>
              <a:gd name="T8" fmla="*/ 1412 w 136878"/>
              <a:gd name="T9" fmla="*/ 872067 h 1388534"/>
              <a:gd name="T10" fmla="*/ 9878 w 136878"/>
              <a:gd name="T11" fmla="*/ 1159934 h 1388534"/>
              <a:gd name="T12" fmla="*/ 60678 w 136878"/>
              <a:gd name="T13" fmla="*/ 1337734 h 1388534"/>
              <a:gd name="T14" fmla="*/ 119945 w 136878"/>
              <a:gd name="T15" fmla="*/ 1388534 h 13885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6878"/>
              <a:gd name="T25" fmla="*/ 0 h 1388534"/>
              <a:gd name="T26" fmla="*/ 136878 w 136878"/>
              <a:gd name="T27" fmla="*/ 1388534 h 13885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6878" h="1388534">
                <a:moveTo>
                  <a:pt x="136878" y="0"/>
                </a:moveTo>
                <a:cubicBezTo>
                  <a:pt x="115711" y="8466"/>
                  <a:pt x="94545" y="16933"/>
                  <a:pt x="77612" y="50800"/>
                </a:cubicBezTo>
                <a:cubicBezTo>
                  <a:pt x="60679" y="84667"/>
                  <a:pt x="46567" y="139700"/>
                  <a:pt x="35278" y="203200"/>
                </a:cubicBezTo>
                <a:cubicBezTo>
                  <a:pt x="23989" y="266700"/>
                  <a:pt x="15522" y="320322"/>
                  <a:pt x="9878" y="431800"/>
                </a:cubicBezTo>
                <a:cubicBezTo>
                  <a:pt x="4234" y="543278"/>
                  <a:pt x="1412" y="750711"/>
                  <a:pt x="1412" y="872067"/>
                </a:cubicBezTo>
                <a:cubicBezTo>
                  <a:pt x="1412" y="993423"/>
                  <a:pt x="0" y="1082323"/>
                  <a:pt x="9878" y="1159934"/>
                </a:cubicBezTo>
                <a:cubicBezTo>
                  <a:pt x="19756" y="1237545"/>
                  <a:pt x="42334" y="1299634"/>
                  <a:pt x="60678" y="1337734"/>
                </a:cubicBezTo>
                <a:cubicBezTo>
                  <a:pt x="79022" y="1375834"/>
                  <a:pt x="119945" y="1388534"/>
                  <a:pt x="119945" y="1388534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0306" name="Freeform 41"/>
          <p:cNvSpPr>
            <a:spLocks noChangeArrowheads="1"/>
          </p:cNvSpPr>
          <p:nvPr/>
        </p:nvSpPr>
        <p:spPr bwMode="auto">
          <a:xfrm>
            <a:off x="6996043" y="1865246"/>
            <a:ext cx="379483" cy="1287285"/>
          </a:xfrm>
          <a:custGeom>
            <a:avLst/>
            <a:gdLst>
              <a:gd name="T0" fmla="*/ 529166 w 529166"/>
              <a:gd name="T1" fmla="*/ 105834 h 1799167"/>
              <a:gd name="T2" fmla="*/ 419100 w 529166"/>
              <a:gd name="T3" fmla="*/ 12700 h 1799167"/>
              <a:gd name="T4" fmla="*/ 309033 w 529166"/>
              <a:gd name="T5" fmla="*/ 29634 h 1799167"/>
              <a:gd name="T6" fmla="*/ 173566 w 529166"/>
              <a:gd name="T7" fmla="*/ 97367 h 1799167"/>
              <a:gd name="T8" fmla="*/ 97366 w 529166"/>
              <a:gd name="T9" fmla="*/ 258234 h 1799167"/>
              <a:gd name="T10" fmla="*/ 29633 w 529166"/>
              <a:gd name="T11" fmla="*/ 486834 h 1799167"/>
              <a:gd name="T12" fmla="*/ 4233 w 529166"/>
              <a:gd name="T13" fmla="*/ 867834 h 1799167"/>
              <a:gd name="T14" fmla="*/ 4233 w 529166"/>
              <a:gd name="T15" fmla="*/ 1155700 h 1799167"/>
              <a:gd name="T16" fmla="*/ 21166 w 529166"/>
              <a:gd name="T17" fmla="*/ 1443567 h 1799167"/>
              <a:gd name="T18" fmla="*/ 71966 w 529166"/>
              <a:gd name="T19" fmla="*/ 1604434 h 1799167"/>
              <a:gd name="T20" fmla="*/ 182033 w 529166"/>
              <a:gd name="T21" fmla="*/ 1748367 h 1799167"/>
              <a:gd name="T22" fmla="*/ 342900 w 529166"/>
              <a:gd name="T23" fmla="*/ 1799167 h 1799167"/>
              <a:gd name="T24" fmla="*/ 486833 w 529166"/>
              <a:gd name="T25" fmla="*/ 1748367 h 1799167"/>
              <a:gd name="T26" fmla="*/ 512233 w 529166"/>
              <a:gd name="T27" fmla="*/ 1706034 h 179916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29166"/>
              <a:gd name="T43" fmla="*/ 0 h 1799167"/>
              <a:gd name="T44" fmla="*/ 529166 w 529166"/>
              <a:gd name="T45" fmla="*/ 1799167 h 179916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29166" h="1799167">
                <a:moveTo>
                  <a:pt x="529166" y="105834"/>
                </a:moveTo>
                <a:cubicBezTo>
                  <a:pt x="492477" y="65617"/>
                  <a:pt x="455789" y="25400"/>
                  <a:pt x="419100" y="12700"/>
                </a:cubicBezTo>
                <a:cubicBezTo>
                  <a:pt x="382411" y="0"/>
                  <a:pt x="349955" y="15523"/>
                  <a:pt x="309033" y="29634"/>
                </a:cubicBezTo>
                <a:cubicBezTo>
                  <a:pt x="268111" y="43745"/>
                  <a:pt x="208844" y="59267"/>
                  <a:pt x="173566" y="97367"/>
                </a:cubicBezTo>
                <a:cubicBezTo>
                  <a:pt x="138288" y="135467"/>
                  <a:pt x="121355" y="193323"/>
                  <a:pt x="97366" y="258234"/>
                </a:cubicBezTo>
                <a:cubicBezTo>
                  <a:pt x="73377" y="323145"/>
                  <a:pt x="45155" y="385234"/>
                  <a:pt x="29633" y="486834"/>
                </a:cubicBezTo>
                <a:cubicBezTo>
                  <a:pt x="14111" y="588434"/>
                  <a:pt x="8466" y="756356"/>
                  <a:pt x="4233" y="867834"/>
                </a:cubicBezTo>
                <a:cubicBezTo>
                  <a:pt x="0" y="979312"/>
                  <a:pt x="1411" y="1059745"/>
                  <a:pt x="4233" y="1155700"/>
                </a:cubicBezTo>
                <a:cubicBezTo>
                  <a:pt x="7055" y="1251655"/>
                  <a:pt x="9877" y="1368778"/>
                  <a:pt x="21166" y="1443567"/>
                </a:cubicBezTo>
                <a:cubicBezTo>
                  <a:pt x="32455" y="1518356"/>
                  <a:pt x="45155" y="1553634"/>
                  <a:pt x="71966" y="1604434"/>
                </a:cubicBezTo>
                <a:cubicBezTo>
                  <a:pt x="98777" y="1655234"/>
                  <a:pt x="136877" y="1715911"/>
                  <a:pt x="182033" y="1748367"/>
                </a:cubicBezTo>
                <a:cubicBezTo>
                  <a:pt x="227189" y="1780823"/>
                  <a:pt x="292100" y="1799167"/>
                  <a:pt x="342900" y="1799167"/>
                </a:cubicBezTo>
                <a:cubicBezTo>
                  <a:pt x="393700" y="1799167"/>
                  <a:pt x="458611" y="1763889"/>
                  <a:pt x="486833" y="1748367"/>
                </a:cubicBezTo>
                <a:cubicBezTo>
                  <a:pt x="515055" y="1732845"/>
                  <a:pt x="513644" y="1719439"/>
                  <a:pt x="512233" y="1706034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0309" name="TextBox 44"/>
          <p:cNvSpPr txBox="1">
            <a:spLocks noChangeArrowheads="1"/>
          </p:cNvSpPr>
          <p:nvPr/>
        </p:nvSpPr>
        <p:spPr bwMode="auto">
          <a:xfrm>
            <a:off x="6101874" y="2461737"/>
            <a:ext cx="298815" cy="28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800" b="1"/>
              <a:t>N</a:t>
            </a:r>
          </a:p>
        </p:txBody>
      </p:sp>
      <p:sp>
        <p:nvSpPr>
          <p:cNvPr id="140310" name="TextBox 45"/>
          <p:cNvSpPr txBox="1">
            <a:spLocks noChangeArrowheads="1"/>
          </p:cNvSpPr>
          <p:nvPr/>
        </p:nvSpPr>
        <p:spPr bwMode="auto">
          <a:xfrm>
            <a:off x="5481522" y="2461737"/>
            <a:ext cx="244278" cy="28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800" b="1"/>
              <a:t>S</a:t>
            </a:r>
          </a:p>
        </p:txBody>
      </p:sp>
      <p:cxnSp>
        <p:nvCxnSpPr>
          <p:cNvPr id="140311" name="Straight Arrow Connector 50"/>
          <p:cNvCxnSpPr>
            <a:cxnSpLocks noChangeShapeType="1"/>
          </p:cNvCxnSpPr>
          <p:nvPr/>
        </p:nvCxnSpPr>
        <p:spPr bwMode="auto">
          <a:xfrm rot="5400000">
            <a:off x="8180506" y="1043223"/>
            <a:ext cx="218146" cy="11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2" name="Straight Arrow Connector 51"/>
          <p:cNvCxnSpPr>
            <a:cxnSpLocks noChangeShapeType="1"/>
          </p:cNvCxnSpPr>
          <p:nvPr/>
        </p:nvCxnSpPr>
        <p:spPr bwMode="auto">
          <a:xfrm rot="10800000" flipV="1">
            <a:off x="8398083" y="1207400"/>
            <a:ext cx="219281" cy="10907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3" name="Straight Arrow Connector 53"/>
          <p:cNvCxnSpPr>
            <a:cxnSpLocks noChangeShapeType="1"/>
          </p:cNvCxnSpPr>
          <p:nvPr/>
        </p:nvCxnSpPr>
        <p:spPr bwMode="auto">
          <a:xfrm rot="10800000" flipV="1">
            <a:off x="8453755" y="1589155"/>
            <a:ext cx="218146" cy="545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4" name="Straight Arrow Connector 55"/>
          <p:cNvCxnSpPr>
            <a:cxnSpLocks noChangeShapeType="1"/>
          </p:cNvCxnSpPr>
          <p:nvPr/>
        </p:nvCxnSpPr>
        <p:spPr bwMode="auto">
          <a:xfrm rot="10800000">
            <a:off x="8508292" y="2079982"/>
            <a:ext cx="163609" cy="11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5" name="Straight Arrow Connector 57"/>
          <p:cNvCxnSpPr>
            <a:cxnSpLocks noChangeShapeType="1"/>
          </p:cNvCxnSpPr>
          <p:nvPr/>
        </p:nvCxnSpPr>
        <p:spPr bwMode="auto">
          <a:xfrm rot="10800000">
            <a:off x="8508292" y="2461737"/>
            <a:ext cx="163609" cy="11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6" name="Straight Arrow Connector 58"/>
          <p:cNvCxnSpPr>
            <a:cxnSpLocks noChangeShapeType="1"/>
          </p:cNvCxnSpPr>
          <p:nvPr/>
        </p:nvCxnSpPr>
        <p:spPr bwMode="auto">
          <a:xfrm rot="16200000" flipV="1">
            <a:off x="8181642" y="4043861"/>
            <a:ext cx="218146" cy="11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7" name="Straight Arrow Connector 59"/>
          <p:cNvCxnSpPr>
            <a:cxnSpLocks noChangeShapeType="1"/>
          </p:cNvCxnSpPr>
          <p:nvPr/>
        </p:nvCxnSpPr>
        <p:spPr bwMode="auto">
          <a:xfrm rot="10800000">
            <a:off x="8399219" y="3771747"/>
            <a:ext cx="218146" cy="1079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8" name="Straight Arrow Connector 60"/>
          <p:cNvCxnSpPr>
            <a:cxnSpLocks noChangeShapeType="1"/>
          </p:cNvCxnSpPr>
          <p:nvPr/>
        </p:nvCxnSpPr>
        <p:spPr bwMode="auto">
          <a:xfrm rot="10800000">
            <a:off x="8454892" y="3444528"/>
            <a:ext cx="217009" cy="53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0319" name="Straight Arrow Connector 61"/>
          <p:cNvCxnSpPr>
            <a:cxnSpLocks noChangeShapeType="1"/>
          </p:cNvCxnSpPr>
          <p:nvPr/>
        </p:nvCxnSpPr>
        <p:spPr bwMode="auto">
          <a:xfrm rot="10800000" flipV="1">
            <a:off x="8509428" y="3007101"/>
            <a:ext cx="162473" cy="11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140320" name="Group 79"/>
          <p:cNvGrpSpPr>
            <a:grpSpLocks/>
          </p:cNvGrpSpPr>
          <p:nvPr/>
        </p:nvGrpSpPr>
        <p:grpSpPr bwMode="auto">
          <a:xfrm flipH="1">
            <a:off x="7908392" y="1207400"/>
            <a:ext cx="273818" cy="2672283"/>
            <a:chOff x="8126412" y="1676400"/>
            <a:chExt cx="382588" cy="3733800"/>
          </a:xfrm>
        </p:grpSpPr>
        <p:cxnSp>
          <p:nvCxnSpPr>
            <p:cNvPr id="140321" name="Straight Arrow Connector 72"/>
            <p:cNvCxnSpPr>
              <a:cxnSpLocks noChangeShapeType="1"/>
            </p:cNvCxnSpPr>
            <p:nvPr/>
          </p:nvCxnSpPr>
          <p:spPr bwMode="auto">
            <a:xfrm rot="10800000" flipV="1">
              <a:off x="8126412" y="1676400"/>
              <a:ext cx="306388" cy="1524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2" name="Straight Arrow Connector 73"/>
            <p:cNvCxnSpPr>
              <a:cxnSpLocks noChangeShapeType="1"/>
            </p:cNvCxnSpPr>
            <p:nvPr/>
          </p:nvCxnSpPr>
          <p:spPr bwMode="auto">
            <a:xfrm rot="10800000" flipV="1">
              <a:off x="8204200" y="2209800"/>
              <a:ext cx="304800" cy="762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3" name="Straight Arrow Connector 74"/>
            <p:cNvCxnSpPr>
              <a:cxnSpLocks noChangeShapeType="1"/>
            </p:cNvCxnSpPr>
            <p:nvPr/>
          </p:nvCxnSpPr>
          <p:spPr bwMode="auto">
            <a:xfrm rot="10800000">
              <a:off x="8280400" y="2895600"/>
              <a:ext cx="228600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4" name="Straight Arrow Connector 75"/>
            <p:cNvCxnSpPr>
              <a:cxnSpLocks noChangeShapeType="1"/>
            </p:cNvCxnSpPr>
            <p:nvPr/>
          </p:nvCxnSpPr>
          <p:spPr bwMode="auto">
            <a:xfrm rot="10800000">
              <a:off x="8280400" y="3429000"/>
              <a:ext cx="228600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5" name="Straight Arrow Connector 76"/>
            <p:cNvCxnSpPr>
              <a:cxnSpLocks noChangeShapeType="1"/>
            </p:cNvCxnSpPr>
            <p:nvPr/>
          </p:nvCxnSpPr>
          <p:spPr bwMode="auto">
            <a:xfrm rot="10800000">
              <a:off x="8128000" y="5259388"/>
              <a:ext cx="304800" cy="1508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6" name="Straight Arrow Connector 77"/>
            <p:cNvCxnSpPr>
              <a:cxnSpLocks noChangeShapeType="1"/>
            </p:cNvCxnSpPr>
            <p:nvPr/>
          </p:nvCxnSpPr>
          <p:spPr bwMode="auto">
            <a:xfrm rot="10800000">
              <a:off x="8205788" y="4802188"/>
              <a:ext cx="303212" cy="746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0327" name="Straight Arrow Connector 78"/>
            <p:cNvCxnSpPr>
              <a:cxnSpLocks noChangeShapeType="1"/>
            </p:cNvCxnSpPr>
            <p:nvPr/>
          </p:nvCxnSpPr>
          <p:spPr bwMode="auto">
            <a:xfrm rot="10800000" flipV="1">
              <a:off x="8281988" y="4191000"/>
              <a:ext cx="227012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51.)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824817" y="3897861"/>
            <a:ext cx="210992" cy="109073"/>
          </a:xfrm>
          <a:prstGeom prst="line">
            <a:avLst/>
          </a:prstGeom>
          <a:ln w="190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824817" y="3787622"/>
            <a:ext cx="47567" cy="224285"/>
          </a:xfrm>
          <a:prstGeom prst="line">
            <a:avLst/>
          </a:prstGeom>
          <a:ln w="190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805801"/>
              </p:ext>
            </p:extLst>
          </p:nvPr>
        </p:nvGraphicFramePr>
        <p:xfrm>
          <a:off x="6345238" y="3761898"/>
          <a:ext cx="4460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937" name="Equation" r:id="rId3" imgW="266700" imgH="228600" progId="Equation.DSMT4">
                  <p:embed/>
                </p:oleObj>
              </mc:Choice>
              <mc:Fallback>
                <p:oleObj name="Equation" r:id="rId3" imgW="2667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45238" y="3761898"/>
                        <a:ext cx="446087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Box 52"/>
          <p:cNvSpPr txBox="1">
            <a:spLocks noChangeArrowheads="1"/>
          </p:cNvSpPr>
          <p:nvPr/>
        </p:nvSpPr>
        <p:spPr bwMode="auto">
          <a:xfrm>
            <a:off x="6715993" y="2400126"/>
            <a:ext cx="3258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0000"/>
                </a:solidFill>
              </a:rPr>
              <a:t>S</a:t>
            </a:r>
          </a:p>
        </p:txBody>
      </p:sp>
      <p:grpSp>
        <p:nvGrpSpPr>
          <p:cNvPr id="3" name="Group 2"/>
          <p:cNvGrpSpPr/>
          <p:nvPr/>
        </p:nvGrpSpPr>
        <p:grpSpPr>
          <a:xfrm rot="10800000">
            <a:off x="7022336" y="2243089"/>
            <a:ext cx="205740" cy="274320"/>
            <a:chOff x="6476727" y="698671"/>
            <a:chExt cx="205740" cy="274320"/>
          </a:xfrm>
        </p:grpSpPr>
        <p:cxnSp>
          <p:nvCxnSpPr>
            <p:cNvPr id="64" name="Straight Connector 46"/>
            <p:cNvCxnSpPr>
              <a:cxnSpLocks noChangeShapeType="1"/>
            </p:cNvCxnSpPr>
            <p:nvPr/>
          </p:nvCxnSpPr>
          <p:spPr bwMode="auto">
            <a:xfrm rot="5400000">
              <a:off x="6408147" y="767251"/>
              <a:ext cx="274320" cy="13716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5" name="Straight Connector 51"/>
            <p:cNvCxnSpPr>
              <a:cxnSpLocks noChangeShapeType="1"/>
            </p:cNvCxnSpPr>
            <p:nvPr/>
          </p:nvCxnSpPr>
          <p:spPr bwMode="auto">
            <a:xfrm rot="16200000" flipH="1">
              <a:off x="6511017" y="801541"/>
              <a:ext cx="274320" cy="6858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66" name="TextBox 55"/>
          <p:cNvSpPr txBox="1">
            <a:spLocks noChangeArrowheads="1"/>
          </p:cNvSpPr>
          <p:nvPr/>
        </p:nvSpPr>
        <p:spPr bwMode="auto">
          <a:xfrm>
            <a:off x="7188511" y="2193936"/>
            <a:ext cx="1268730" cy="63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00"/>
                </a:solidFill>
                <a:latin typeface="Times New Roman"/>
                <a:cs typeface="Times New Roman"/>
              </a:rPr>
              <a:t>cone (flexes in)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320040" y="342900"/>
            <a:ext cx="8506460" cy="3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e.) As the current</a:t>
            </a:r>
            <a:r>
              <a:rPr lang="en-US" sz="2000" dirty="0">
                <a:latin typeface="Times New Roman"/>
                <a:cs typeface="Times New Roman"/>
              </a:rPr>
              <a:t> proceeds down toward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zero</a:t>
            </a:r>
            <a:r>
              <a:rPr lang="en-US" sz="2000" dirty="0">
                <a:latin typeface="Times New Roman"/>
                <a:cs typeface="Times New Roman"/>
              </a:rPr>
              <a:t>,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cone will relax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pulling back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320040" y="4841240"/>
            <a:ext cx="8646160" cy="162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h.) This flexing outward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then inward, then outward </a:t>
            </a:r>
            <a:r>
              <a:rPr lang="en-US" sz="2000" dirty="0">
                <a:latin typeface="Times New Roman"/>
                <a:cs typeface="Times New Roman"/>
              </a:rPr>
              <a:t>will occur at the current frequency, or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256 Hz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in our example</a:t>
            </a:r>
            <a:r>
              <a:rPr lang="en-US" sz="2000" dirty="0">
                <a:latin typeface="Times New Roman"/>
                <a:cs typeface="Times New Roman"/>
              </a:rPr>
              <a:t>, and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pressure variations will pass by your ear at a frequency of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256 Hz</a:t>
            </a:r>
            <a:r>
              <a:rPr lang="en-US" sz="2000" dirty="0">
                <a:latin typeface="Times New Roman"/>
                <a:cs typeface="Times New Roman"/>
              </a:rPr>
              <a:t>.  That, in turn, will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wiggle the little hairs in your ears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creating electrical impulses </a:t>
            </a:r>
            <a:r>
              <a:rPr lang="en-US" sz="2000" dirty="0">
                <a:latin typeface="Times New Roman"/>
                <a:cs typeface="Times New Roman"/>
              </a:rPr>
              <a:t>that your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brain will interpret as sound</a:t>
            </a:r>
            <a:r>
              <a:rPr lang="en-US" sz="2000" dirty="0">
                <a:latin typeface="Times New Roman"/>
                <a:cs typeface="Times New Roman"/>
              </a:rPr>
              <a:t>.  Clever of nature, eh?</a:t>
            </a:r>
          </a:p>
        </p:txBody>
      </p:sp>
      <p:sp>
        <p:nvSpPr>
          <p:cNvPr id="56" name="TextBox 35"/>
          <p:cNvSpPr txBox="1">
            <a:spLocks noChangeArrowheads="1"/>
          </p:cNvSpPr>
          <p:nvPr/>
        </p:nvSpPr>
        <p:spPr bwMode="auto">
          <a:xfrm>
            <a:off x="320040" y="932180"/>
            <a:ext cx="5134214" cy="223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f.) When the current</a:t>
            </a:r>
            <a:r>
              <a:rPr lang="en-US" sz="2000" dirty="0">
                <a:latin typeface="Times New Roman"/>
                <a:cs typeface="Times New Roman"/>
              </a:rPr>
              <a:t> direction changes,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direction of the induced magnetic field in the coil will change and the </a:t>
            </a:r>
            <a:r>
              <a:rPr lang="ja-JP" alt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“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pulling back</a:t>
            </a:r>
            <a:r>
              <a:rPr lang="ja-JP" alt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”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will proceed through equilibrium and into a flexing inward</a:t>
            </a:r>
            <a:r>
              <a:rPr lang="en-US" sz="2000" dirty="0">
                <a:latin typeface="Times New Roman"/>
                <a:cs typeface="Times New Roman"/>
              </a:rPr>
              <a:t>.  The degree of flexing will, again, depend upon how much current to moving through the coil at a given instant. </a:t>
            </a:r>
          </a:p>
        </p:txBody>
      </p:sp>
      <p:sp>
        <p:nvSpPr>
          <p:cNvPr id="57" name="TextBox 36"/>
          <p:cNvSpPr txBox="1">
            <a:spLocks noChangeArrowheads="1"/>
          </p:cNvSpPr>
          <p:nvPr/>
        </p:nvSpPr>
        <p:spPr bwMode="auto">
          <a:xfrm>
            <a:off x="320040" y="3305899"/>
            <a:ext cx="5823769" cy="131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g.) As the cone flexes inward</a:t>
            </a:r>
            <a:r>
              <a:rPr lang="en-US" sz="2000" dirty="0">
                <a:latin typeface="Times New Roman"/>
                <a:cs typeface="Times New Roman"/>
              </a:rPr>
              <a:t>, it will create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rarified region </a:t>
            </a:r>
            <a:r>
              <a:rPr lang="en-US" sz="2000" dirty="0">
                <a:latin typeface="Times New Roman"/>
                <a:cs typeface="Times New Roman"/>
              </a:rPr>
              <a:t>of air generating a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low pressure region</a:t>
            </a:r>
            <a:r>
              <a:rPr lang="en-US" sz="2000" dirty="0">
                <a:latin typeface="Times New Roman"/>
                <a:cs typeface="Times New Roman"/>
              </a:rPr>
              <a:t>.  That region will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travel away </a:t>
            </a:r>
            <a:r>
              <a:rPr lang="en-US" sz="2000" dirty="0">
                <a:latin typeface="Times New Roman"/>
                <a:cs typeface="Times New Roman"/>
              </a:rPr>
              <a:t>from the cone at approximately 330 m/s, or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speed of sound in air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812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6" grpId="0"/>
      <p:bldP spid="55" grpId="0"/>
      <p:bldP spid="56" grpId="0"/>
      <p:bldP spid="5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2060575" y="1955800"/>
            <a:ext cx="5981700" cy="2971800"/>
          </a:xfrm>
          <a:prstGeom prst="rect">
            <a:avLst/>
          </a:prstGeom>
          <a:solidFill>
            <a:srgbClr val="FFE9C9"/>
          </a:solidFill>
          <a:ln w="762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Line 92"/>
          <p:cNvSpPr>
            <a:spLocks noChangeShapeType="1"/>
          </p:cNvSpPr>
          <p:nvPr/>
        </p:nvSpPr>
        <p:spPr bwMode="auto">
          <a:xfrm flipH="1">
            <a:off x="1622425" y="3479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Line 93"/>
          <p:cNvSpPr>
            <a:spLocks noChangeShapeType="1"/>
          </p:cNvSpPr>
          <p:nvPr/>
        </p:nvSpPr>
        <p:spPr bwMode="auto">
          <a:xfrm flipH="1">
            <a:off x="8023225" y="3479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Line 94"/>
          <p:cNvSpPr>
            <a:spLocks noChangeShapeType="1"/>
          </p:cNvSpPr>
          <p:nvPr/>
        </p:nvSpPr>
        <p:spPr bwMode="auto">
          <a:xfrm flipH="1" flipV="1">
            <a:off x="1622425" y="3479800"/>
            <a:ext cx="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Line 95"/>
          <p:cNvSpPr>
            <a:spLocks noChangeShapeType="1"/>
          </p:cNvSpPr>
          <p:nvPr/>
        </p:nvSpPr>
        <p:spPr bwMode="auto">
          <a:xfrm flipH="1">
            <a:off x="1622425" y="6146800"/>
            <a:ext cx="327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Line 96"/>
          <p:cNvSpPr>
            <a:spLocks noChangeShapeType="1"/>
          </p:cNvSpPr>
          <p:nvPr/>
        </p:nvSpPr>
        <p:spPr bwMode="auto">
          <a:xfrm flipH="1">
            <a:off x="5127625" y="6146800"/>
            <a:ext cx="335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97"/>
          <p:cNvSpPr>
            <a:spLocks noChangeShapeType="1"/>
          </p:cNvSpPr>
          <p:nvPr/>
        </p:nvSpPr>
        <p:spPr bwMode="auto">
          <a:xfrm flipH="1" flipV="1">
            <a:off x="8480425" y="34798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Line 98"/>
          <p:cNvSpPr>
            <a:spLocks noChangeShapeType="1"/>
          </p:cNvSpPr>
          <p:nvPr/>
        </p:nvSpPr>
        <p:spPr bwMode="auto">
          <a:xfrm flipH="1" flipV="1">
            <a:off x="8480425" y="55372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99"/>
          <p:cNvSpPr>
            <a:spLocks noChangeShapeType="1"/>
          </p:cNvSpPr>
          <p:nvPr/>
        </p:nvSpPr>
        <p:spPr bwMode="auto">
          <a:xfrm>
            <a:off x="8480425" y="47752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Line 100"/>
          <p:cNvSpPr>
            <a:spLocks noChangeShapeType="1"/>
          </p:cNvSpPr>
          <p:nvPr/>
        </p:nvSpPr>
        <p:spPr bwMode="auto">
          <a:xfrm flipH="1">
            <a:off x="8175625" y="5003800"/>
            <a:ext cx="609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Line 101"/>
          <p:cNvSpPr>
            <a:spLocks noChangeShapeType="1"/>
          </p:cNvSpPr>
          <p:nvPr/>
        </p:nvSpPr>
        <p:spPr bwMode="auto">
          <a:xfrm>
            <a:off x="8175625" y="53086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102"/>
          <p:cNvSpPr>
            <a:spLocks noChangeShapeType="1"/>
          </p:cNvSpPr>
          <p:nvPr/>
        </p:nvSpPr>
        <p:spPr bwMode="auto">
          <a:xfrm flipH="1" flipV="1">
            <a:off x="4899025" y="5765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Line 103"/>
          <p:cNvSpPr>
            <a:spLocks noChangeShapeType="1"/>
          </p:cNvSpPr>
          <p:nvPr/>
        </p:nvSpPr>
        <p:spPr bwMode="auto">
          <a:xfrm flipH="1" flipV="1">
            <a:off x="5127625" y="5994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Text Box 107"/>
          <p:cNvSpPr txBox="1">
            <a:spLocks noChangeArrowheads="1"/>
          </p:cNvSpPr>
          <p:nvPr/>
        </p:nvSpPr>
        <p:spPr bwMode="auto">
          <a:xfrm>
            <a:off x="4178030" y="5029200"/>
            <a:ext cx="3288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Times New Roman"/>
                <a:cs typeface="Times New Roman"/>
              </a:rPr>
              <a:t>BROAD, THIN, METAL PLATE</a:t>
            </a:r>
          </a:p>
        </p:txBody>
      </p:sp>
      <p:sp>
        <p:nvSpPr>
          <p:cNvPr id="13330" name="Text Box 108"/>
          <p:cNvSpPr txBox="1">
            <a:spLocks noChangeArrowheads="1"/>
          </p:cNvSpPr>
          <p:nvPr/>
        </p:nvSpPr>
        <p:spPr bwMode="auto">
          <a:xfrm>
            <a:off x="2819400" y="76200"/>
            <a:ext cx="41050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HALL EFFECT</a:t>
            </a:r>
          </a:p>
        </p:txBody>
      </p:sp>
      <p:sp>
        <p:nvSpPr>
          <p:cNvPr id="13331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Text Box 107"/>
          <p:cNvSpPr txBox="1">
            <a:spLocks noChangeArrowheads="1"/>
          </p:cNvSpPr>
          <p:nvPr/>
        </p:nvSpPr>
        <p:spPr bwMode="auto">
          <a:xfrm>
            <a:off x="190500" y="838200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An experiment </a:t>
            </a:r>
            <a:r>
              <a:rPr lang="en-US" sz="2000" dirty="0">
                <a:latin typeface="Times New Roman"/>
                <a:cs typeface="Times New Roman"/>
              </a:rPr>
              <a:t>to prove that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negative charges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moves through electrical circuits </a:t>
            </a:r>
            <a:r>
              <a:rPr lang="en-US" sz="2000" dirty="0">
                <a:latin typeface="Times New Roman"/>
                <a:cs typeface="Times New Roman"/>
              </a:rPr>
              <a:t>when current flows.</a:t>
            </a:r>
          </a:p>
        </p:txBody>
      </p:sp>
      <p:sp>
        <p:nvSpPr>
          <p:cNvPr id="22" name="Freeform 82"/>
          <p:cNvSpPr>
            <a:spLocks/>
          </p:cNvSpPr>
          <p:nvPr/>
        </p:nvSpPr>
        <p:spPr bwMode="auto">
          <a:xfrm>
            <a:off x="2108200" y="2489200"/>
            <a:ext cx="5943600" cy="990600"/>
          </a:xfrm>
          <a:custGeom>
            <a:avLst/>
            <a:gdLst>
              <a:gd name="T0" fmla="*/ 0 w 3744"/>
              <a:gd name="T1" fmla="*/ 624 h 624"/>
              <a:gd name="T2" fmla="*/ 192 w 3744"/>
              <a:gd name="T3" fmla="*/ 576 h 624"/>
              <a:gd name="T4" fmla="*/ 384 w 3744"/>
              <a:gd name="T5" fmla="*/ 384 h 624"/>
              <a:gd name="T6" fmla="*/ 576 w 3744"/>
              <a:gd name="T7" fmla="*/ 192 h 624"/>
              <a:gd name="T8" fmla="*/ 864 w 3744"/>
              <a:gd name="T9" fmla="*/ 48 h 624"/>
              <a:gd name="T10" fmla="*/ 1680 w 3744"/>
              <a:gd name="T11" fmla="*/ 0 h 624"/>
              <a:gd name="T12" fmla="*/ 2640 w 3744"/>
              <a:gd name="T13" fmla="*/ 48 h 624"/>
              <a:gd name="T14" fmla="*/ 3072 w 3744"/>
              <a:gd name="T15" fmla="*/ 240 h 624"/>
              <a:gd name="T16" fmla="*/ 3360 w 3744"/>
              <a:gd name="T17" fmla="*/ 528 h 624"/>
              <a:gd name="T18" fmla="*/ 3744 w 3744"/>
              <a:gd name="T19" fmla="*/ 624 h 6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44"/>
              <a:gd name="T31" fmla="*/ 0 h 624"/>
              <a:gd name="T32" fmla="*/ 3744 w 3744"/>
              <a:gd name="T33" fmla="*/ 624 h 6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44" h="624">
                <a:moveTo>
                  <a:pt x="0" y="624"/>
                </a:moveTo>
                <a:cubicBezTo>
                  <a:pt x="64" y="620"/>
                  <a:pt x="128" y="616"/>
                  <a:pt x="192" y="576"/>
                </a:cubicBezTo>
                <a:cubicBezTo>
                  <a:pt x="256" y="536"/>
                  <a:pt x="320" y="448"/>
                  <a:pt x="384" y="384"/>
                </a:cubicBezTo>
                <a:cubicBezTo>
                  <a:pt x="448" y="320"/>
                  <a:pt x="496" y="248"/>
                  <a:pt x="576" y="192"/>
                </a:cubicBezTo>
                <a:cubicBezTo>
                  <a:pt x="656" y="136"/>
                  <a:pt x="680" y="80"/>
                  <a:pt x="864" y="48"/>
                </a:cubicBezTo>
                <a:cubicBezTo>
                  <a:pt x="1048" y="16"/>
                  <a:pt x="1384" y="0"/>
                  <a:pt x="1680" y="0"/>
                </a:cubicBezTo>
                <a:cubicBezTo>
                  <a:pt x="1976" y="0"/>
                  <a:pt x="2408" y="8"/>
                  <a:pt x="2640" y="48"/>
                </a:cubicBezTo>
                <a:cubicBezTo>
                  <a:pt x="2872" y="88"/>
                  <a:pt x="2952" y="160"/>
                  <a:pt x="3072" y="240"/>
                </a:cubicBezTo>
                <a:cubicBezTo>
                  <a:pt x="3192" y="320"/>
                  <a:pt x="3248" y="464"/>
                  <a:pt x="3360" y="528"/>
                </a:cubicBezTo>
                <a:cubicBezTo>
                  <a:pt x="3472" y="592"/>
                  <a:pt x="3680" y="608"/>
                  <a:pt x="3744" y="624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83"/>
          <p:cNvSpPr>
            <a:spLocks noChangeShapeType="1"/>
          </p:cNvSpPr>
          <p:nvPr/>
        </p:nvSpPr>
        <p:spPr bwMode="auto">
          <a:xfrm flipH="1" flipV="1">
            <a:off x="3937000" y="2260600"/>
            <a:ext cx="5334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84"/>
          <p:cNvSpPr>
            <a:spLocks noChangeShapeType="1"/>
          </p:cNvSpPr>
          <p:nvPr/>
        </p:nvSpPr>
        <p:spPr bwMode="auto">
          <a:xfrm flipH="1">
            <a:off x="3937000" y="2489200"/>
            <a:ext cx="5334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 flipV="1">
            <a:off x="2168525" y="3479800"/>
            <a:ext cx="5943600" cy="1219200"/>
            <a:chOff x="1752600" y="2286000"/>
            <a:chExt cx="5943600" cy="1219200"/>
          </a:xfrm>
        </p:grpSpPr>
        <p:sp>
          <p:nvSpPr>
            <p:cNvPr id="25" name="Freeform 82"/>
            <p:cNvSpPr>
              <a:spLocks/>
            </p:cNvSpPr>
            <p:nvPr/>
          </p:nvSpPr>
          <p:spPr bwMode="auto">
            <a:xfrm>
              <a:off x="1752600" y="2514600"/>
              <a:ext cx="5943600" cy="990600"/>
            </a:xfrm>
            <a:custGeom>
              <a:avLst/>
              <a:gdLst>
                <a:gd name="T0" fmla="*/ 0 w 3744"/>
                <a:gd name="T1" fmla="*/ 624 h 624"/>
                <a:gd name="T2" fmla="*/ 192 w 3744"/>
                <a:gd name="T3" fmla="*/ 576 h 624"/>
                <a:gd name="T4" fmla="*/ 384 w 3744"/>
                <a:gd name="T5" fmla="*/ 384 h 624"/>
                <a:gd name="T6" fmla="*/ 576 w 3744"/>
                <a:gd name="T7" fmla="*/ 192 h 624"/>
                <a:gd name="T8" fmla="*/ 864 w 3744"/>
                <a:gd name="T9" fmla="*/ 48 h 624"/>
                <a:gd name="T10" fmla="*/ 1680 w 3744"/>
                <a:gd name="T11" fmla="*/ 0 h 624"/>
                <a:gd name="T12" fmla="*/ 2640 w 3744"/>
                <a:gd name="T13" fmla="*/ 48 h 624"/>
                <a:gd name="T14" fmla="*/ 3072 w 3744"/>
                <a:gd name="T15" fmla="*/ 240 h 624"/>
                <a:gd name="T16" fmla="*/ 3360 w 3744"/>
                <a:gd name="T17" fmla="*/ 528 h 624"/>
                <a:gd name="T18" fmla="*/ 3744 w 3744"/>
                <a:gd name="T19" fmla="*/ 624 h 6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44"/>
                <a:gd name="T31" fmla="*/ 0 h 624"/>
                <a:gd name="T32" fmla="*/ 3744 w 3744"/>
                <a:gd name="T33" fmla="*/ 624 h 6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44" h="624">
                  <a:moveTo>
                    <a:pt x="0" y="624"/>
                  </a:moveTo>
                  <a:cubicBezTo>
                    <a:pt x="64" y="620"/>
                    <a:pt x="128" y="616"/>
                    <a:pt x="192" y="576"/>
                  </a:cubicBezTo>
                  <a:cubicBezTo>
                    <a:pt x="256" y="536"/>
                    <a:pt x="320" y="448"/>
                    <a:pt x="384" y="384"/>
                  </a:cubicBezTo>
                  <a:cubicBezTo>
                    <a:pt x="448" y="320"/>
                    <a:pt x="496" y="248"/>
                    <a:pt x="576" y="192"/>
                  </a:cubicBezTo>
                  <a:cubicBezTo>
                    <a:pt x="656" y="136"/>
                    <a:pt x="680" y="80"/>
                    <a:pt x="864" y="48"/>
                  </a:cubicBezTo>
                  <a:cubicBezTo>
                    <a:pt x="1048" y="16"/>
                    <a:pt x="1384" y="0"/>
                    <a:pt x="1680" y="0"/>
                  </a:cubicBezTo>
                  <a:cubicBezTo>
                    <a:pt x="1976" y="0"/>
                    <a:pt x="2408" y="8"/>
                    <a:pt x="2640" y="48"/>
                  </a:cubicBezTo>
                  <a:cubicBezTo>
                    <a:pt x="2872" y="88"/>
                    <a:pt x="2952" y="160"/>
                    <a:pt x="3072" y="240"/>
                  </a:cubicBezTo>
                  <a:cubicBezTo>
                    <a:pt x="3192" y="320"/>
                    <a:pt x="3248" y="464"/>
                    <a:pt x="3360" y="528"/>
                  </a:cubicBezTo>
                  <a:cubicBezTo>
                    <a:pt x="3472" y="592"/>
                    <a:pt x="3680" y="608"/>
                    <a:pt x="3744" y="624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83"/>
            <p:cNvSpPr>
              <a:spLocks noChangeShapeType="1"/>
            </p:cNvSpPr>
            <p:nvPr/>
          </p:nvSpPr>
          <p:spPr bwMode="auto">
            <a:xfrm flipH="1" flipV="1">
              <a:off x="3581400" y="2286000"/>
              <a:ext cx="533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84"/>
            <p:cNvSpPr>
              <a:spLocks noChangeShapeType="1"/>
            </p:cNvSpPr>
            <p:nvPr/>
          </p:nvSpPr>
          <p:spPr bwMode="auto">
            <a:xfrm flipH="1">
              <a:off x="3581400" y="2514600"/>
              <a:ext cx="533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08200" y="2895600"/>
            <a:ext cx="5943600" cy="584200"/>
            <a:chOff x="1600200" y="2133600"/>
            <a:chExt cx="5943600" cy="1219200"/>
          </a:xfrm>
        </p:grpSpPr>
        <p:sp>
          <p:nvSpPr>
            <p:cNvPr id="31" name="Freeform 82"/>
            <p:cNvSpPr>
              <a:spLocks/>
            </p:cNvSpPr>
            <p:nvPr/>
          </p:nvSpPr>
          <p:spPr bwMode="auto">
            <a:xfrm>
              <a:off x="1600200" y="2362200"/>
              <a:ext cx="5943600" cy="990600"/>
            </a:xfrm>
            <a:custGeom>
              <a:avLst/>
              <a:gdLst>
                <a:gd name="T0" fmla="*/ 0 w 3744"/>
                <a:gd name="T1" fmla="*/ 624 h 624"/>
                <a:gd name="T2" fmla="*/ 192 w 3744"/>
                <a:gd name="T3" fmla="*/ 576 h 624"/>
                <a:gd name="T4" fmla="*/ 384 w 3744"/>
                <a:gd name="T5" fmla="*/ 384 h 624"/>
                <a:gd name="T6" fmla="*/ 576 w 3744"/>
                <a:gd name="T7" fmla="*/ 192 h 624"/>
                <a:gd name="T8" fmla="*/ 864 w 3744"/>
                <a:gd name="T9" fmla="*/ 48 h 624"/>
                <a:gd name="T10" fmla="*/ 1680 w 3744"/>
                <a:gd name="T11" fmla="*/ 0 h 624"/>
                <a:gd name="T12" fmla="*/ 2640 w 3744"/>
                <a:gd name="T13" fmla="*/ 48 h 624"/>
                <a:gd name="T14" fmla="*/ 3072 w 3744"/>
                <a:gd name="T15" fmla="*/ 240 h 624"/>
                <a:gd name="T16" fmla="*/ 3360 w 3744"/>
                <a:gd name="T17" fmla="*/ 528 h 624"/>
                <a:gd name="T18" fmla="*/ 3744 w 3744"/>
                <a:gd name="T19" fmla="*/ 624 h 6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44"/>
                <a:gd name="T31" fmla="*/ 0 h 624"/>
                <a:gd name="T32" fmla="*/ 3744 w 3744"/>
                <a:gd name="T33" fmla="*/ 624 h 6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44" h="624">
                  <a:moveTo>
                    <a:pt x="0" y="624"/>
                  </a:moveTo>
                  <a:cubicBezTo>
                    <a:pt x="64" y="620"/>
                    <a:pt x="128" y="616"/>
                    <a:pt x="192" y="576"/>
                  </a:cubicBezTo>
                  <a:cubicBezTo>
                    <a:pt x="256" y="536"/>
                    <a:pt x="320" y="448"/>
                    <a:pt x="384" y="384"/>
                  </a:cubicBezTo>
                  <a:cubicBezTo>
                    <a:pt x="448" y="320"/>
                    <a:pt x="496" y="248"/>
                    <a:pt x="576" y="192"/>
                  </a:cubicBezTo>
                  <a:cubicBezTo>
                    <a:pt x="656" y="136"/>
                    <a:pt x="680" y="80"/>
                    <a:pt x="864" y="48"/>
                  </a:cubicBezTo>
                  <a:cubicBezTo>
                    <a:pt x="1048" y="16"/>
                    <a:pt x="1384" y="0"/>
                    <a:pt x="1680" y="0"/>
                  </a:cubicBezTo>
                  <a:cubicBezTo>
                    <a:pt x="1976" y="0"/>
                    <a:pt x="2408" y="8"/>
                    <a:pt x="2640" y="48"/>
                  </a:cubicBezTo>
                  <a:cubicBezTo>
                    <a:pt x="2872" y="88"/>
                    <a:pt x="2952" y="160"/>
                    <a:pt x="3072" y="240"/>
                  </a:cubicBezTo>
                  <a:cubicBezTo>
                    <a:pt x="3192" y="320"/>
                    <a:pt x="3248" y="464"/>
                    <a:pt x="3360" y="528"/>
                  </a:cubicBezTo>
                  <a:cubicBezTo>
                    <a:pt x="3472" y="592"/>
                    <a:pt x="3680" y="608"/>
                    <a:pt x="3744" y="624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83"/>
            <p:cNvSpPr>
              <a:spLocks noChangeShapeType="1"/>
            </p:cNvSpPr>
            <p:nvPr/>
          </p:nvSpPr>
          <p:spPr bwMode="auto">
            <a:xfrm flipH="1" flipV="1">
              <a:off x="3429000" y="2133600"/>
              <a:ext cx="533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84"/>
            <p:cNvSpPr>
              <a:spLocks noChangeShapeType="1"/>
            </p:cNvSpPr>
            <p:nvPr/>
          </p:nvSpPr>
          <p:spPr bwMode="auto">
            <a:xfrm flipH="1">
              <a:off x="3429000" y="2362200"/>
              <a:ext cx="533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 flipV="1">
            <a:off x="2108200" y="3505200"/>
            <a:ext cx="5943600" cy="584200"/>
            <a:chOff x="1600200" y="2133600"/>
            <a:chExt cx="5943600" cy="1219200"/>
          </a:xfrm>
        </p:grpSpPr>
        <p:sp>
          <p:nvSpPr>
            <p:cNvPr id="35" name="Freeform 82"/>
            <p:cNvSpPr>
              <a:spLocks/>
            </p:cNvSpPr>
            <p:nvPr/>
          </p:nvSpPr>
          <p:spPr bwMode="auto">
            <a:xfrm>
              <a:off x="1600200" y="2362200"/>
              <a:ext cx="5943600" cy="990600"/>
            </a:xfrm>
            <a:custGeom>
              <a:avLst/>
              <a:gdLst>
                <a:gd name="T0" fmla="*/ 0 w 3744"/>
                <a:gd name="T1" fmla="*/ 624 h 624"/>
                <a:gd name="T2" fmla="*/ 192 w 3744"/>
                <a:gd name="T3" fmla="*/ 576 h 624"/>
                <a:gd name="T4" fmla="*/ 384 w 3744"/>
                <a:gd name="T5" fmla="*/ 384 h 624"/>
                <a:gd name="T6" fmla="*/ 576 w 3744"/>
                <a:gd name="T7" fmla="*/ 192 h 624"/>
                <a:gd name="T8" fmla="*/ 864 w 3744"/>
                <a:gd name="T9" fmla="*/ 48 h 624"/>
                <a:gd name="T10" fmla="*/ 1680 w 3744"/>
                <a:gd name="T11" fmla="*/ 0 h 624"/>
                <a:gd name="T12" fmla="*/ 2640 w 3744"/>
                <a:gd name="T13" fmla="*/ 48 h 624"/>
                <a:gd name="T14" fmla="*/ 3072 w 3744"/>
                <a:gd name="T15" fmla="*/ 240 h 624"/>
                <a:gd name="T16" fmla="*/ 3360 w 3744"/>
                <a:gd name="T17" fmla="*/ 528 h 624"/>
                <a:gd name="T18" fmla="*/ 3744 w 3744"/>
                <a:gd name="T19" fmla="*/ 624 h 6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44"/>
                <a:gd name="T31" fmla="*/ 0 h 624"/>
                <a:gd name="T32" fmla="*/ 3744 w 3744"/>
                <a:gd name="T33" fmla="*/ 624 h 6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44" h="624">
                  <a:moveTo>
                    <a:pt x="0" y="624"/>
                  </a:moveTo>
                  <a:cubicBezTo>
                    <a:pt x="64" y="620"/>
                    <a:pt x="128" y="616"/>
                    <a:pt x="192" y="576"/>
                  </a:cubicBezTo>
                  <a:cubicBezTo>
                    <a:pt x="256" y="536"/>
                    <a:pt x="320" y="448"/>
                    <a:pt x="384" y="384"/>
                  </a:cubicBezTo>
                  <a:cubicBezTo>
                    <a:pt x="448" y="320"/>
                    <a:pt x="496" y="248"/>
                    <a:pt x="576" y="192"/>
                  </a:cubicBezTo>
                  <a:cubicBezTo>
                    <a:pt x="656" y="136"/>
                    <a:pt x="680" y="80"/>
                    <a:pt x="864" y="48"/>
                  </a:cubicBezTo>
                  <a:cubicBezTo>
                    <a:pt x="1048" y="16"/>
                    <a:pt x="1384" y="0"/>
                    <a:pt x="1680" y="0"/>
                  </a:cubicBezTo>
                  <a:cubicBezTo>
                    <a:pt x="1976" y="0"/>
                    <a:pt x="2408" y="8"/>
                    <a:pt x="2640" y="48"/>
                  </a:cubicBezTo>
                  <a:cubicBezTo>
                    <a:pt x="2872" y="88"/>
                    <a:pt x="2952" y="160"/>
                    <a:pt x="3072" y="240"/>
                  </a:cubicBezTo>
                  <a:cubicBezTo>
                    <a:pt x="3192" y="320"/>
                    <a:pt x="3248" y="464"/>
                    <a:pt x="3360" y="528"/>
                  </a:cubicBezTo>
                  <a:cubicBezTo>
                    <a:pt x="3472" y="592"/>
                    <a:pt x="3680" y="608"/>
                    <a:pt x="3744" y="624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83"/>
            <p:cNvSpPr>
              <a:spLocks noChangeShapeType="1"/>
            </p:cNvSpPr>
            <p:nvPr/>
          </p:nvSpPr>
          <p:spPr bwMode="auto">
            <a:xfrm flipH="1" flipV="1">
              <a:off x="3429000" y="2133600"/>
              <a:ext cx="533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84"/>
            <p:cNvSpPr>
              <a:spLocks noChangeShapeType="1"/>
            </p:cNvSpPr>
            <p:nvPr/>
          </p:nvSpPr>
          <p:spPr bwMode="auto">
            <a:xfrm flipH="1">
              <a:off x="3429000" y="2362200"/>
              <a:ext cx="533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5" name="Straight Connector 4"/>
          <p:cNvCxnSpPr>
            <a:stCxn id="35" idx="0"/>
            <a:endCxn id="31" idx="9"/>
          </p:cNvCxnSpPr>
          <p:nvPr/>
        </p:nvCxnSpPr>
        <p:spPr>
          <a:xfrm flipV="1">
            <a:off x="2108200" y="3479801"/>
            <a:ext cx="5943600" cy="25399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Line 83"/>
          <p:cNvSpPr>
            <a:spLocks noChangeShapeType="1"/>
          </p:cNvSpPr>
          <p:nvPr/>
        </p:nvSpPr>
        <p:spPr bwMode="auto">
          <a:xfrm flipH="1" flipV="1">
            <a:off x="4530725" y="3263900"/>
            <a:ext cx="5334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84"/>
          <p:cNvSpPr>
            <a:spLocks noChangeShapeType="1"/>
          </p:cNvSpPr>
          <p:nvPr/>
        </p:nvSpPr>
        <p:spPr bwMode="auto">
          <a:xfrm flipH="1">
            <a:off x="4530725" y="3492500"/>
            <a:ext cx="5334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901920"/>
              </p:ext>
            </p:extLst>
          </p:nvPr>
        </p:nvGraphicFramePr>
        <p:xfrm>
          <a:off x="4947443" y="6335712"/>
          <a:ext cx="3603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723" name="Equation" r:id="rId3" imgW="190500" imgH="203200" progId="Equation.DSMT4">
                  <p:embed/>
                </p:oleObj>
              </mc:Choice>
              <mc:Fallback>
                <p:oleObj name="Equation" r:id="rId3" imgW="190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47443" y="6335712"/>
                        <a:ext cx="360363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838138"/>
              </p:ext>
            </p:extLst>
          </p:nvPr>
        </p:nvGraphicFramePr>
        <p:xfrm>
          <a:off x="8807450" y="4885531"/>
          <a:ext cx="28892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724" name="Equation" r:id="rId5" imgW="152400" imgH="152400" progId="Equation.DSMT4">
                  <p:embed/>
                </p:oleObj>
              </mc:Choice>
              <mc:Fallback>
                <p:oleObj name="Equation" r:id="rId5" imgW="1524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07450" y="4885531"/>
                        <a:ext cx="288925" cy="287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107"/>
          <p:cNvSpPr txBox="1">
            <a:spLocks noChangeArrowheads="1"/>
          </p:cNvSpPr>
          <p:nvPr/>
        </p:nvSpPr>
        <p:spPr bwMode="auto">
          <a:xfrm>
            <a:off x="190500" y="2496285"/>
            <a:ext cx="1244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How normal current </a:t>
            </a:r>
            <a:r>
              <a:rPr lang="en-US" sz="2000" dirty="0">
                <a:latin typeface="Times New Roman"/>
                <a:cs typeface="Times New Roman"/>
              </a:rPr>
              <a:t>flows through the plate.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52.)</a:t>
            </a:r>
          </a:p>
        </p:txBody>
      </p:sp>
    </p:spTree>
    <p:extLst>
      <p:ext uri="{BB962C8B-B14F-4D97-AF65-F5344CB8AC3E}">
        <p14:creationId xmlns:p14="http://schemas.microsoft.com/office/powerpoint/2010/main" val="23328567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8" name="Group 2"/>
          <p:cNvGrpSpPr>
            <a:grpSpLocks/>
          </p:cNvGrpSpPr>
          <p:nvPr/>
        </p:nvGrpSpPr>
        <p:grpSpPr bwMode="auto">
          <a:xfrm>
            <a:off x="2060575" y="1828800"/>
            <a:ext cx="5981700" cy="2971800"/>
            <a:chOff x="1008" y="1152"/>
            <a:chExt cx="3768" cy="1872"/>
          </a:xfrm>
        </p:grpSpPr>
        <p:sp>
          <p:nvSpPr>
            <p:cNvPr id="14378" name="Rectangle 3"/>
            <p:cNvSpPr>
              <a:spLocks noChangeArrowheads="1"/>
            </p:cNvSpPr>
            <p:nvPr/>
          </p:nvSpPr>
          <p:spPr bwMode="auto">
            <a:xfrm>
              <a:off x="1008" y="1152"/>
              <a:ext cx="3768" cy="1872"/>
            </a:xfrm>
            <a:prstGeom prst="rect">
              <a:avLst/>
            </a:prstGeom>
            <a:solidFill>
              <a:srgbClr val="FFE9C9"/>
            </a:solidFill>
            <a:ln w="76200" cmpd="tri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79" name="Group 4"/>
            <p:cNvGrpSpPr>
              <a:grpSpLocks/>
            </p:cNvGrpSpPr>
            <p:nvPr/>
          </p:nvGrpSpPr>
          <p:grpSpPr bwMode="auto">
            <a:xfrm>
              <a:off x="1104" y="1296"/>
              <a:ext cx="200" cy="192"/>
              <a:chOff x="3456" y="1200"/>
              <a:chExt cx="200" cy="192"/>
            </a:xfrm>
          </p:grpSpPr>
          <p:graphicFrame>
            <p:nvGraphicFramePr>
              <p:cNvPr id="14357" name="Object 21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2678" name="Equation" r:id="rId3" imgW="127000" imgH="127000" progId="Equation.DSMT4">
                      <p:embed/>
                    </p:oleObj>
                  </mc:Choice>
                  <mc:Fallback>
                    <p:oleObj name="Equation" r:id="rId3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418" name="Oval 6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80" name="Group 7"/>
            <p:cNvGrpSpPr>
              <a:grpSpLocks/>
            </p:cNvGrpSpPr>
            <p:nvPr/>
          </p:nvGrpSpPr>
          <p:grpSpPr bwMode="auto">
            <a:xfrm>
              <a:off x="1864" y="1296"/>
              <a:ext cx="200" cy="192"/>
              <a:chOff x="3456" y="1200"/>
              <a:chExt cx="200" cy="192"/>
            </a:xfrm>
          </p:grpSpPr>
          <p:graphicFrame>
            <p:nvGraphicFramePr>
              <p:cNvPr id="14356" name="Object 20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2679" name="Equation" r:id="rId5" imgW="127000" imgH="127000" progId="Equation.DSMT4">
                      <p:embed/>
                    </p:oleObj>
                  </mc:Choice>
                  <mc:Fallback>
                    <p:oleObj name="Equation" r:id="rId5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417" name="Oval 9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81" name="Group 10"/>
            <p:cNvGrpSpPr>
              <a:grpSpLocks/>
            </p:cNvGrpSpPr>
            <p:nvPr/>
          </p:nvGrpSpPr>
          <p:grpSpPr bwMode="auto">
            <a:xfrm>
              <a:off x="2624" y="1296"/>
              <a:ext cx="200" cy="192"/>
              <a:chOff x="3456" y="1200"/>
              <a:chExt cx="200" cy="192"/>
            </a:xfrm>
          </p:grpSpPr>
          <p:graphicFrame>
            <p:nvGraphicFramePr>
              <p:cNvPr id="14355" name="Object 19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2680" name="Equation" r:id="rId7" imgW="127000" imgH="127000" progId="Equation.DSMT4">
                      <p:embed/>
                    </p:oleObj>
                  </mc:Choice>
                  <mc:Fallback>
                    <p:oleObj name="Equation" r:id="rId7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416" name="Oval 12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82" name="Group 13"/>
            <p:cNvGrpSpPr>
              <a:grpSpLocks/>
            </p:cNvGrpSpPr>
            <p:nvPr/>
          </p:nvGrpSpPr>
          <p:grpSpPr bwMode="auto">
            <a:xfrm>
              <a:off x="3384" y="1296"/>
              <a:ext cx="200" cy="192"/>
              <a:chOff x="3456" y="1200"/>
              <a:chExt cx="200" cy="192"/>
            </a:xfrm>
          </p:grpSpPr>
          <p:graphicFrame>
            <p:nvGraphicFramePr>
              <p:cNvPr id="14354" name="Object 18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2681" name="Equation" r:id="rId9" imgW="127000" imgH="127000" progId="Equation.DSMT4">
                      <p:embed/>
                    </p:oleObj>
                  </mc:Choice>
                  <mc:Fallback>
                    <p:oleObj name="Equation" r:id="rId9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415" name="Oval 15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83" name="Group 16"/>
            <p:cNvGrpSpPr>
              <a:grpSpLocks/>
            </p:cNvGrpSpPr>
            <p:nvPr/>
          </p:nvGrpSpPr>
          <p:grpSpPr bwMode="auto">
            <a:xfrm>
              <a:off x="4144" y="1296"/>
              <a:ext cx="200" cy="192"/>
              <a:chOff x="3456" y="1200"/>
              <a:chExt cx="200" cy="192"/>
            </a:xfrm>
          </p:grpSpPr>
          <p:graphicFrame>
            <p:nvGraphicFramePr>
              <p:cNvPr id="14353" name="Object 17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2682" name="Equation" r:id="rId11" imgW="127000" imgH="127000" progId="Equation.DSMT4">
                      <p:embed/>
                    </p:oleObj>
                  </mc:Choice>
                  <mc:Fallback>
                    <p:oleObj name="Equation" r:id="rId11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414" name="Oval 18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84" name="Group 19"/>
            <p:cNvGrpSpPr>
              <a:grpSpLocks/>
            </p:cNvGrpSpPr>
            <p:nvPr/>
          </p:nvGrpSpPr>
          <p:grpSpPr bwMode="auto">
            <a:xfrm>
              <a:off x="1464" y="1776"/>
              <a:ext cx="200" cy="192"/>
              <a:chOff x="3456" y="1200"/>
              <a:chExt cx="200" cy="192"/>
            </a:xfrm>
          </p:grpSpPr>
          <p:graphicFrame>
            <p:nvGraphicFramePr>
              <p:cNvPr id="14352" name="Object 16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2683" name="Equation" r:id="rId13" imgW="127000" imgH="127000" progId="Equation.DSMT4">
                      <p:embed/>
                    </p:oleObj>
                  </mc:Choice>
                  <mc:Fallback>
                    <p:oleObj name="Equation" r:id="rId13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413" name="Oval 21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85" name="Group 22"/>
            <p:cNvGrpSpPr>
              <a:grpSpLocks/>
            </p:cNvGrpSpPr>
            <p:nvPr/>
          </p:nvGrpSpPr>
          <p:grpSpPr bwMode="auto">
            <a:xfrm>
              <a:off x="2224" y="1776"/>
              <a:ext cx="200" cy="192"/>
              <a:chOff x="3456" y="1200"/>
              <a:chExt cx="200" cy="192"/>
            </a:xfrm>
          </p:grpSpPr>
          <p:graphicFrame>
            <p:nvGraphicFramePr>
              <p:cNvPr id="14351" name="Object 15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2684" name="Equation" r:id="rId15" imgW="127000" imgH="127000" progId="Equation.DSMT4">
                      <p:embed/>
                    </p:oleObj>
                  </mc:Choice>
                  <mc:Fallback>
                    <p:oleObj name="Equation" r:id="rId15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412" name="Oval 24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86" name="Group 25"/>
            <p:cNvGrpSpPr>
              <a:grpSpLocks/>
            </p:cNvGrpSpPr>
            <p:nvPr/>
          </p:nvGrpSpPr>
          <p:grpSpPr bwMode="auto">
            <a:xfrm>
              <a:off x="2984" y="1776"/>
              <a:ext cx="200" cy="192"/>
              <a:chOff x="3456" y="1200"/>
              <a:chExt cx="200" cy="192"/>
            </a:xfrm>
          </p:grpSpPr>
          <p:graphicFrame>
            <p:nvGraphicFramePr>
              <p:cNvPr id="14350" name="Object 14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2685" name="Equation" r:id="rId17" imgW="127000" imgH="127000" progId="Equation.DSMT4">
                      <p:embed/>
                    </p:oleObj>
                  </mc:Choice>
                  <mc:Fallback>
                    <p:oleObj name="Equation" r:id="rId17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411" name="Oval 27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87" name="Group 28"/>
            <p:cNvGrpSpPr>
              <a:grpSpLocks/>
            </p:cNvGrpSpPr>
            <p:nvPr/>
          </p:nvGrpSpPr>
          <p:grpSpPr bwMode="auto">
            <a:xfrm>
              <a:off x="3744" y="1776"/>
              <a:ext cx="200" cy="192"/>
              <a:chOff x="3456" y="1200"/>
              <a:chExt cx="200" cy="192"/>
            </a:xfrm>
          </p:grpSpPr>
          <p:graphicFrame>
            <p:nvGraphicFramePr>
              <p:cNvPr id="14349" name="Object 13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2686" name="Equation" r:id="rId19" imgW="127000" imgH="127000" progId="Equation.DSMT4">
                      <p:embed/>
                    </p:oleObj>
                  </mc:Choice>
                  <mc:Fallback>
                    <p:oleObj name="Equation" r:id="rId19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410" name="Oval 30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88" name="Group 31"/>
            <p:cNvGrpSpPr>
              <a:grpSpLocks/>
            </p:cNvGrpSpPr>
            <p:nvPr/>
          </p:nvGrpSpPr>
          <p:grpSpPr bwMode="auto">
            <a:xfrm>
              <a:off x="4504" y="1776"/>
              <a:ext cx="200" cy="192"/>
              <a:chOff x="3456" y="1200"/>
              <a:chExt cx="200" cy="192"/>
            </a:xfrm>
          </p:grpSpPr>
          <p:graphicFrame>
            <p:nvGraphicFramePr>
              <p:cNvPr id="14348" name="Object 12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2687" name="Equation" r:id="rId21" imgW="127000" imgH="127000" progId="Equation.DSMT4">
                      <p:embed/>
                    </p:oleObj>
                  </mc:Choice>
                  <mc:Fallback>
                    <p:oleObj name="Equation" r:id="rId21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409" name="Oval 33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89" name="Group 34"/>
            <p:cNvGrpSpPr>
              <a:grpSpLocks/>
            </p:cNvGrpSpPr>
            <p:nvPr/>
          </p:nvGrpSpPr>
          <p:grpSpPr bwMode="auto">
            <a:xfrm>
              <a:off x="1104" y="2256"/>
              <a:ext cx="200" cy="192"/>
              <a:chOff x="3456" y="1200"/>
              <a:chExt cx="200" cy="192"/>
            </a:xfrm>
          </p:grpSpPr>
          <p:graphicFrame>
            <p:nvGraphicFramePr>
              <p:cNvPr id="14347" name="Object 11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2688" name="Equation" r:id="rId23" imgW="127000" imgH="127000" progId="Equation.DSMT4">
                      <p:embed/>
                    </p:oleObj>
                  </mc:Choice>
                  <mc:Fallback>
                    <p:oleObj name="Equation" r:id="rId23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408" name="Oval 36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90" name="Group 37"/>
            <p:cNvGrpSpPr>
              <a:grpSpLocks/>
            </p:cNvGrpSpPr>
            <p:nvPr/>
          </p:nvGrpSpPr>
          <p:grpSpPr bwMode="auto">
            <a:xfrm>
              <a:off x="1864" y="2256"/>
              <a:ext cx="200" cy="192"/>
              <a:chOff x="3456" y="1200"/>
              <a:chExt cx="200" cy="192"/>
            </a:xfrm>
          </p:grpSpPr>
          <p:graphicFrame>
            <p:nvGraphicFramePr>
              <p:cNvPr id="14346" name="Object 10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2689" name="Equation" r:id="rId25" imgW="127000" imgH="127000" progId="Equation.DSMT4">
                      <p:embed/>
                    </p:oleObj>
                  </mc:Choice>
                  <mc:Fallback>
                    <p:oleObj name="Equation" r:id="rId25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407" name="Oval 39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91" name="Group 40"/>
            <p:cNvGrpSpPr>
              <a:grpSpLocks/>
            </p:cNvGrpSpPr>
            <p:nvPr/>
          </p:nvGrpSpPr>
          <p:grpSpPr bwMode="auto">
            <a:xfrm>
              <a:off x="2624" y="2256"/>
              <a:ext cx="200" cy="192"/>
              <a:chOff x="3456" y="1200"/>
              <a:chExt cx="200" cy="192"/>
            </a:xfrm>
          </p:grpSpPr>
          <p:graphicFrame>
            <p:nvGraphicFramePr>
              <p:cNvPr id="14345" name="Object 9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2690" name="Equation" r:id="rId27" imgW="127000" imgH="127000" progId="Equation.DSMT4">
                      <p:embed/>
                    </p:oleObj>
                  </mc:Choice>
                  <mc:Fallback>
                    <p:oleObj name="Equation" r:id="rId27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406" name="Oval 42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92" name="Group 43"/>
            <p:cNvGrpSpPr>
              <a:grpSpLocks/>
            </p:cNvGrpSpPr>
            <p:nvPr/>
          </p:nvGrpSpPr>
          <p:grpSpPr bwMode="auto">
            <a:xfrm>
              <a:off x="3384" y="2256"/>
              <a:ext cx="200" cy="192"/>
              <a:chOff x="3456" y="1200"/>
              <a:chExt cx="200" cy="192"/>
            </a:xfrm>
          </p:grpSpPr>
          <p:graphicFrame>
            <p:nvGraphicFramePr>
              <p:cNvPr id="14344" name="Object 8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2691" name="Equation" r:id="rId29" imgW="127000" imgH="127000" progId="Equation.DSMT4">
                      <p:embed/>
                    </p:oleObj>
                  </mc:Choice>
                  <mc:Fallback>
                    <p:oleObj name="Equation" r:id="rId29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405" name="Oval 45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93" name="Group 46"/>
            <p:cNvGrpSpPr>
              <a:grpSpLocks/>
            </p:cNvGrpSpPr>
            <p:nvPr/>
          </p:nvGrpSpPr>
          <p:grpSpPr bwMode="auto">
            <a:xfrm>
              <a:off x="4144" y="2256"/>
              <a:ext cx="200" cy="192"/>
              <a:chOff x="3456" y="1200"/>
              <a:chExt cx="200" cy="192"/>
            </a:xfrm>
          </p:grpSpPr>
          <p:graphicFrame>
            <p:nvGraphicFramePr>
              <p:cNvPr id="14343" name="Object 7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2692" name="Equation" r:id="rId31" imgW="127000" imgH="127000" progId="Equation.DSMT4">
                      <p:embed/>
                    </p:oleObj>
                  </mc:Choice>
                  <mc:Fallback>
                    <p:oleObj name="Equation" r:id="rId31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404" name="Oval 48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94" name="Group 49"/>
            <p:cNvGrpSpPr>
              <a:grpSpLocks/>
            </p:cNvGrpSpPr>
            <p:nvPr/>
          </p:nvGrpSpPr>
          <p:grpSpPr bwMode="auto">
            <a:xfrm>
              <a:off x="1488" y="2736"/>
              <a:ext cx="200" cy="192"/>
              <a:chOff x="3456" y="1200"/>
              <a:chExt cx="200" cy="192"/>
            </a:xfrm>
          </p:grpSpPr>
          <p:graphicFrame>
            <p:nvGraphicFramePr>
              <p:cNvPr id="14342" name="Object 6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2693" name="Equation" r:id="rId33" imgW="127000" imgH="127000" progId="Equation.DSMT4">
                      <p:embed/>
                    </p:oleObj>
                  </mc:Choice>
                  <mc:Fallback>
                    <p:oleObj name="Equation" r:id="rId33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403" name="Oval 51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95" name="Group 52"/>
            <p:cNvGrpSpPr>
              <a:grpSpLocks/>
            </p:cNvGrpSpPr>
            <p:nvPr/>
          </p:nvGrpSpPr>
          <p:grpSpPr bwMode="auto">
            <a:xfrm>
              <a:off x="2248" y="2736"/>
              <a:ext cx="200" cy="192"/>
              <a:chOff x="3456" y="1200"/>
              <a:chExt cx="200" cy="192"/>
            </a:xfrm>
          </p:grpSpPr>
          <p:graphicFrame>
            <p:nvGraphicFramePr>
              <p:cNvPr id="14341" name="Object 5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2694" name="Equation" r:id="rId35" imgW="127000" imgH="127000" progId="Equation.DSMT4">
                      <p:embed/>
                    </p:oleObj>
                  </mc:Choice>
                  <mc:Fallback>
                    <p:oleObj name="Equation" r:id="rId35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402" name="Oval 54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96" name="Group 55"/>
            <p:cNvGrpSpPr>
              <a:grpSpLocks/>
            </p:cNvGrpSpPr>
            <p:nvPr/>
          </p:nvGrpSpPr>
          <p:grpSpPr bwMode="auto">
            <a:xfrm>
              <a:off x="3008" y="2736"/>
              <a:ext cx="200" cy="192"/>
              <a:chOff x="3456" y="1200"/>
              <a:chExt cx="200" cy="192"/>
            </a:xfrm>
          </p:grpSpPr>
          <p:graphicFrame>
            <p:nvGraphicFramePr>
              <p:cNvPr id="14340" name="Object 4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2695" name="Equation" r:id="rId37" imgW="127000" imgH="127000" progId="Equation.DSMT4">
                      <p:embed/>
                    </p:oleObj>
                  </mc:Choice>
                  <mc:Fallback>
                    <p:oleObj name="Equation" r:id="rId37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401" name="Oval 57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97" name="Group 58"/>
            <p:cNvGrpSpPr>
              <a:grpSpLocks/>
            </p:cNvGrpSpPr>
            <p:nvPr/>
          </p:nvGrpSpPr>
          <p:grpSpPr bwMode="auto">
            <a:xfrm>
              <a:off x="3768" y="2736"/>
              <a:ext cx="200" cy="192"/>
              <a:chOff x="3456" y="1200"/>
              <a:chExt cx="200" cy="192"/>
            </a:xfrm>
          </p:grpSpPr>
          <p:graphicFrame>
            <p:nvGraphicFramePr>
              <p:cNvPr id="14339" name="Object 3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2696" name="Equation" r:id="rId39" imgW="127000" imgH="127000" progId="Equation.DSMT4">
                      <p:embed/>
                    </p:oleObj>
                  </mc:Choice>
                  <mc:Fallback>
                    <p:oleObj name="Equation" r:id="rId39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400" name="Oval 60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98" name="Group 61"/>
            <p:cNvGrpSpPr>
              <a:grpSpLocks/>
            </p:cNvGrpSpPr>
            <p:nvPr/>
          </p:nvGrpSpPr>
          <p:grpSpPr bwMode="auto">
            <a:xfrm>
              <a:off x="4528" y="2736"/>
              <a:ext cx="200" cy="192"/>
              <a:chOff x="3456" y="1200"/>
              <a:chExt cx="200" cy="192"/>
            </a:xfrm>
          </p:grpSpPr>
          <p:graphicFrame>
            <p:nvGraphicFramePr>
              <p:cNvPr id="14338" name="Object 2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2697" name="Equation" r:id="rId41" imgW="127000" imgH="127000" progId="Equation.DSMT4">
                      <p:embed/>
                    </p:oleObj>
                  </mc:Choice>
                  <mc:Fallback>
                    <p:oleObj name="Equation" r:id="rId41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399" name="Oval 63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359" name="Line 64"/>
          <p:cNvSpPr>
            <a:spLocks noChangeShapeType="1"/>
          </p:cNvSpPr>
          <p:nvPr/>
        </p:nvSpPr>
        <p:spPr bwMode="auto">
          <a:xfrm flipH="1">
            <a:off x="1622425" y="3352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Line 65"/>
          <p:cNvSpPr>
            <a:spLocks noChangeShapeType="1"/>
          </p:cNvSpPr>
          <p:nvPr/>
        </p:nvSpPr>
        <p:spPr bwMode="auto">
          <a:xfrm flipH="1">
            <a:off x="8023225" y="3352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Line 66"/>
          <p:cNvSpPr>
            <a:spLocks noChangeShapeType="1"/>
          </p:cNvSpPr>
          <p:nvPr/>
        </p:nvSpPr>
        <p:spPr bwMode="auto">
          <a:xfrm flipH="1" flipV="1">
            <a:off x="1622425" y="3352800"/>
            <a:ext cx="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Line 67"/>
          <p:cNvSpPr>
            <a:spLocks noChangeShapeType="1"/>
          </p:cNvSpPr>
          <p:nvPr/>
        </p:nvSpPr>
        <p:spPr bwMode="auto">
          <a:xfrm flipH="1">
            <a:off x="1622425" y="6019800"/>
            <a:ext cx="327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Line 68"/>
          <p:cNvSpPr>
            <a:spLocks noChangeShapeType="1"/>
          </p:cNvSpPr>
          <p:nvPr/>
        </p:nvSpPr>
        <p:spPr bwMode="auto">
          <a:xfrm flipH="1">
            <a:off x="5127625" y="6019800"/>
            <a:ext cx="335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Line 69"/>
          <p:cNvSpPr>
            <a:spLocks noChangeShapeType="1"/>
          </p:cNvSpPr>
          <p:nvPr/>
        </p:nvSpPr>
        <p:spPr bwMode="auto">
          <a:xfrm flipH="1" flipV="1">
            <a:off x="8480425" y="33528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5" name="Line 70"/>
          <p:cNvSpPr>
            <a:spLocks noChangeShapeType="1"/>
          </p:cNvSpPr>
          <p:nvPr/>
        </p:nvSpPr>
        <p:spPr bwMode="auto">
          <a:xfrm flipH="1" flipV="1">
            <a:off x="8480425" y="54102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6" name="Line 71"/>
          <p:cNvSpPr>
            <a:spLocks noChangeShapeType="1"/>
          </p:cNvSpPr>
          <p:nvPr/>
        </p:nvSpPr>
        <p:spPr bwMode="auto">
          <a:xfrm>
            <a:off x="8480425" y="46482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7" name="Line 72"/>
          <p:cNvSpPr>
            <a:spLocks noChangeShapeType="1"/>
          </p:cNvSpPr>
          <p:nvPr/>
        </p:nvSpPr>
        <p:spPr bwMode="auto">
          <a:xfrm flipH="1">
            <a:off x="8175625" y="4876800"/>
            <a:ext cx="609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8" name="Line 73"/>
          <p:cNvSpPr>
            <a:spLocks noChangeShapeType="1"/>
          </p:cNvSpPr>
          <p:nvPr/>
        </p:nvSpPr>
        <p:spPr bwMode="auto">
          <a:xfrm>
            <a:off x="8175625" y="51816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9" name="Line 74"/>
          <p:cNvSpPr>
            <a:spLocks noChangeShapeType="1"/>
          </p:cNvSpPr>
          <p:nvPr/>
        </p:nvSpPr>
        <p:spPr bwMode="auto">
          <a:xfrm flipH="1" flipV="1">
            <a:off x="4899025" y="5638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0" name="Line 75"/>
          <p:cNvSpPr>
            <a:spLocks noChangeShapeType="1"/>
          </p:cNvSpPr>
          <p:nvPr/>
        </p:nvSpPr>
        <p:spPr bwMode="auto">
          <a:xfrm flipH="1" flipV="1">
            <a:off x="5127625" y="5867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4" name="Text Box 79"/>
          <p:cNvSpPr txBox="1">
            <a:spLocks noChangeArrowheads="1"/>
          </p:cNvSpPr>
          <p:nvPr/>
        </p:nvSpPr>
        <p:spPr bwMode="auto">
          <a:xfrm>
            <a:off x="238124" y="587514"/>
            <a:ext cx="8689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FF"/>
                </a:solidFill>
                <a:latin typeface="Apple Chancery"/>
                <a:cs typeface="Apple Chancery"/>
              </a:rPr>
              <a:t>What happens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when</a:t>
            </a:r>
            <a:r>
              <a:rPr lang="en-US" sz="2000" dirty="0">
                <a:latin typeface="Times New Roman"/>
                <a:cs typeface="Times New Roman"/>
              </a:rPr>
              <a:t>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plate</a:t>
            </a:r>
            <a:r>
              <a:rPr lang="en-US" sz="2000" dirty="0">
                <a:latin typeface="Times New Roman"/>
                <a:cs typeface="Times New Roman"/>
              </a:rPr>
              <a:t> is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permeated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by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B-fld</a:t>
            </a:r>
            <a:r>
              <a:rPr lang="en-US" sz="2000" i="1" dirty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4376" name="Rectangle 8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53.)</a:t>
            </a:r>
          </a:p>
        </p:txBody>
      </p:sp>
      <p:graphicFrame>
        <p:nvGraphicFramePr>
          <p:cNvPr id="84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211145"/>
              </p:ext>
            </p:extLst>
          </p:nvPr>
        </p:nvGraphicFramePr>
        <p:xfrm>
          <a:off x="4947443" y="6335712"/>
          <a:ext cx="3603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698" name="Equation" r:id="rId43" imgW="190500" imgH="203200" progId="Equation.DSMT4">
                  <p:embed/>
                </p:oleObj>
              </mc:Choice>
              <mc:Fallback>
                <p:oleObj name="Equation" r:id="rId43" imgW="190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4947443" y="6335712"/>
                        <a:ext cx="360363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913325"/>
              </p:ext>
            </p:extLst>
          </p:nvPr>
        </p:nvGraphicFramePr>
        <p:xfrm>
          <a:off x="8807450" y="4885531"/>
          <a:ext cx="28892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699" name="Equation" r:id="rId45" imgW="152400" imgH="152400" progId="Equation.DSMT4">
                  <p:embed/>
                </p:oleObj>
              </mc:Choice>
              <mc:Fallback>
                <p:oleObj name="Equation" r:id="rId45" imgW="1524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8807450" y="4885531"/>
                        <a:ext cx="288925" cy="287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523077"/>
              </p:ext>
            </p:extLst>
          </p:nvPr>
        </p:nvGraphicFramePr>
        <p:xfrm>
          <a:off x="7588250" y="1924844"/>
          <a:ext cx="26511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700" name="Equation" r:id="rId47" imgW="139700" imgH="152400" progId="Equation.DSMT4">
                  <p:embed/>
                </p:oleObj>
              </mc:Choice>
              <mc:Fallback>
                <p:oleObj name="Equation" r:id="rId47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7588250" y="1924844"/>
                        <a:ext cx="265113" cy="28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Text Box 107"/>
          <p:cNvSpPr txBox="1">
            <a:spLocks noChangeArrowheads="1"/>
          </p:cNvSpPr>
          <p:nvPr/>
        </p:nvSpPr>
        <p:spPr bwMode="auto">
          <a:xfrm>
            <a:off x="190499" y="2496285"/>
            <a:ext cx="14319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plate permeated </a:t>
            </a:r>
            <a:r>
              <a:rPr lang="en-US" sz="2000" dirty="0">
                <a:latin typeface="Times New Roman"/>
                <a:cs typeface="Times New Roman"/>
              </a:rPr>
              <a:t>by </a:t>
            </a:r>
            <a:r>
              <a:rPr lang="en-US" sz="2000" i="1" dirty="0">
                <a:latin typeface="Times New Roman"/>
                <a:cs typeface="Times New Roman"/>
              </a:rPr>
              <a:t>B-</a:t>
            </a:r>
            <a:r>
              <a:rPr lang="en-US" sz="2000" i="1" dirty="0" err="1">
                <a:latin typeface="Times New Roman"/>
                <a:cs typeface="Times New Roman"/>
              </a:rPr>
              <a:t>fld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83733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2" name="Group 2"/>
          <p:cNvGrpSpPr>
            <a:grpSpLocks/>
          </p:cNvGrpSpPr>
          <p:nvPr/>
        </p:nvGrpSpPr>
        <p:grpSpPr bwMode="auto">
          <a:xfrm>
            <a:off x="2060575" y="1828800"/>
            <a:ext cx="5981700" cy="2971800"/>
            <a:chOff x="1008" y="1152"/>
            <a:chExt cx="3768" cy="1872"/>
          </a:xfrm>
        </p:grpSpPr>
        <p:sp>
          <p:nvSpPr>
            <p:cNvPr id="15405" name="Rectangle 3"/>
            <p:cNvSpPr>
              <a:spLocks noChangeArrowheads="1"/>
            </p:cNvSpPr>
            <p:nvPr/>
          </p:nvSpPr>
          <p:spPr bwMode="auto">
            <a:xfrm>
              <a:off x="1008" y="1152"/>
              <a:ext cx="3768" cy="1872"/>
            </a:xfrm>
            <a:prstGeom prst="rect">
              <a:avLst/>
            </a:prstGeom>
            <a:solidFill>
              <a:srgbClr val="FFE9C9"/>
            </a:solidFill>
            <a:ln w="76200" cmpd="tri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406" name="Group 4"/>
            <p:cNvGrpSpPr>
              <a:grpSpLocks/>
            </p:cNvGrpSpPr>
            <p:nvPr/>
          </p:nvGrpSpPr>
          <p:grpSpPr bwMode="auto">
            <a:xfrm>
              <a:off x="1104" y="1296"/>
              <a:ext cx="200" cy="192"/>
              <a:chOff x="3456" y="1200"/>
              <a:chExt cx="200" cy="192"/>
            </a:xfrm>
          </p:grpSpPr>
          <p:graphicFrame>
            <p:nvGraphicFramePr>
              <p:cNvPr id="15381" name="Object 21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3702" name="Equation" r:id="rId3" imgW="127000" imgH="127000" progId="Equation.DSMT4">
                      <p:embed/>
                    </p:oleObj>
                  </mc:Choice>
                  <mc:Fallback>
                    <p:oleObj name="Equation" r:id="rId3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45" name="Oval 6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07" name="Group 7"/>
            <p:cNvGrpSpPr>
              <a:grpSpLocks/>
            </p:cNvGrpSpPr>
            <p:nvPr/>
          </p:nvGrpSpPr>
          <p:grpSpPr bwMode="auto">
            <a:xfrm>
              <a:off x="1864" y="1296"/>
              <a:ext cx="200" cy="192"/>
              <a:chOff x="3456" y="1200"/>
              <a:chExt cx="200" cy="192"/>
            </a:xfrm>
          </p:grpSpPr>
          <p:graphicFrame>
            <p:nvGraphicFramePr>
              <p:cNvPr id="15380" name="Object 20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3703" name="Equation" r:id="rId5" imgW="127000" imgH="127000" progId="Equation.DSMT4">
                      <p:embed/>
                    </p:oleObj>
                  </mc:Choice>
                  <mc:Fallback>
                    <p:oleObj name="Equation" r:id="rId5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44" name="Oval 9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08" name="Group 10"/>
            <p:cNvGrpSpPr>
              <a:grpSpLocks/>
            </p:cNvGrpSpPr>
            <p:nvPr/>
          </p:nvGrpSpPr>
          <p:grpSpPr bwMode="auto">
            <a:xfrm>
              <a:off x="2624" y="1296"/>
              <a:ext cx="200" cy="192"/>
              <a:chOff x="3456" y="1200"/>
              <a:chExt cx="200" cy="192"/>
            </a:xfrm>
          </p:grpSpPr>
          <p:graphicFrame>
            <p:nvGraphicFramePr>
              <p:cNvPr id="15379" name="Object 19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3704" name="Equation" r:id="rId7" imgW="127000" imgH="127000" progId="Equation.DSMT4">
                      <p:embed/>
                    </p:oleObj>
                  </mc:Choice>
                  <mc:Fallback>
                    <p:oleObj name="Equation" r:id="rId7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43" name="Oval 12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09" name="Group 13"/>
            <p:cNvGrpSpPr>
              <a:grpSpLocks/>
            </p:cNvGrpSpPr>
            <p:nvPr/>
          </p:nvGrpSpPr>
          <p:grpSpPr bwMode="auto">
            <a:xfrm>
              <a:off x="3384" y="1296"/>
              <a:ext cx="200" cy="192"/>
              <a:chOff x="3456" y="1200"/>
              <a:chExt cx="200" cy="192"/>
            </a:xfrm>
          </p:grpSpPr>
          <p:graphicFrame>
            <p:nvGraphicFramePr>
              <p:cNvPr id="15378" name="Object 18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3705" name="Equation" r:id="rId9" imgW="127000" imgH="127000" progId="Equation.DSMT4">
                      <p:embed/>
                    </p:oleObj>
                  </mc:Choice>
                  <mc:Fallback>
                    <p:oleObj name="Equation" r:id="rId9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42" name="Oval 15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10" name="Group 16"/>
            <p:cNvGrpSpPr>
              <a:grpSpLocks/>
            </p:cNvGrpSpPr>
            <p:nvPr/>
          </p:nvGrpSpPr>
          <p:grpSpPr bwMode="auto">
            <a:xfrm>
              <a:off x="4144" y="1296"/>
              <a:ext cx="200" cy="192"/>
              <a:chOff x="3456" y="1200"/>
              <a:chExt cx="200" cy="192"/>
            </a:xfrm>
          </p:grpSpPr>
          <p:graphicFrame>
            <p:nvGraphicFramePr>
              <p:cNvPr id="15377" name="Object 17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3706" name="Equation" r:id="rId11" imgW="127000" imgH="127000" progId="Equation.DSMT4">
                      <p:embed/>
                    </p:oleObj>
                  </mc:Choice>
                  <mc:Fallback>
                    <p:oleObj name="Equation" r:id="rId11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41" name="Oval 18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11" name="Group 19"/>
            <p:cNvGrpSpPr>
              <a:grpSpLocks/>
            </p:cNvGrpSpPr>
            <p:nvPr/>
          </p:nvGrpSpPr>
          <p:grpSpPr bwMode="auto">
            <a:xfrm>
              <a:off x="1464" y="1776"/>
              <a:ext cx="200" cy="192"/>
              <a:chOff x="3456" y="1200"/>
              <a:chExt cx="200" cy="192"/>
            </a:xfrm>
          </p:grpSpPr>
          <p:graphicFrame>
            <p:nvGraphicFramePr>
              <p:cNvPr id="15376" name="Object 16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3707" name="Equation" r:id="rId13" imgW="127000" imgH="127000" progId="Equation.DSMT4">
                      <p:embed/>
                    </p:oleObj>
                  </mc:Choice>
                  <mc:Fallback>
                    <p:oleObj name="Equation" r:id="rId13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40" name="Oval 21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12" name="Group 22"/>
            <p:cNvGrpSpPr>
              <a:grpSpLocks/>
            </p:cNvGrpSpPr>
            <p:nvPr/>
          </p:nvGrpSpPr>
          <p:grpSpPr bwMode="auto">
            <a:xfrm>
              <a:off x="2224" y="1776"/>
              <a:ext cx="200" cy="192"/>
              <a:chOff x="3456" y="1200"/>
              <a:chExt cx="200" cy="192"/>
            </a:xfrm>
          </p:grpSpPr>
          <p:graphicFrame>
            <p:nvGraphicFramePr>
              <p:cNvPr id="15375" name="Object 15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3708" name="Equation" r:id="rId15" imgW="127000" imgH="127000" progId="Equation.DSMT4">
                      <p:embed/>
                    </p:oleObj>
                  </mc:Choice>
                  <mc:Fallback>
                    <p:oleObj name="Equation" r:id="rId15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39" name="Oval 24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13" name="Group 25"/>
            <p:cNvGrpSpPr>
              <a:grpSpLocks/>
            </p:cNvGrpSpPr>
            <p:nvPr/>
          </p:nvGrpSpPr>
          <p:grpSpPr bwMode="auto">
            <a:xfrm>
              <a:off x="2984" y="1776"/>
              <a:ext cx="200" cy="192"/>
              <a:chOff x="3456" y="1200"/>
              <a:chExt cx="200" cy="192"/>
            </a:xfrm>
          </p:grpSpPr>
          <p:graphicFrame>
            <p:nvGraphicFramePr>
              <p:cNvPr id="15374" name="Object 14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3709" name="Equation" r:id="rId17" imgW="127000" imgH="127000" progId="Equation.DSMT4">
                      <p:embed/>
                    </p:oleObj>
                  </mc:Choice>
                  <mc:Fallback>
                    <p:oleObj name="Equation" r:id="rId17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38" name="Oval 27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14" name="Group 28"/>
            <p:cNvGrpSpPr>
              <a:grpSpLocks/>
            </p:cNvGrpSpPr>
            <p:nvPr/>
          </p:nvGrpSpPr>
          <p:grpSpPr bwMode="auto">
            <a:xfrm>
              <a:off x="3744" y="1776"/>
              <a:ext cx="200" cy="192"/>
              <a:chOff x="3456" y="1200"/>
              <a:chExt cx="200" cy="192"/>
            </a:xfrm>
          </p:grpSpPr>
          <p:graphicFrame>
            <p:nvGraphicFramePr>
              <p:cNvPr id="15373" name="Object 13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3710" name="Equation" r:id="rId19" imgW="127000" imgH="127000" progId="Equation.DSMT4">
                      <p:embed/>
                    </p:oleObj>
                  </mc:Choice>
                  <mc:Fallback>
                    <p:oleObj name="Equation" r:id="rId19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37" name="Oval 30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15" name="Group 31"/>
            <p:cNvGrpSpPr>
              <a:grpSpLocks/>
            </p:cNvGrpSpPr>
            <p:nvPr/>
          </p:nvGrpSpPr>
          <p:grpSpPr bwMode="auto">
            <a:xfrm>
              <a:off x="4504" y="1776"/>
              <a:ext cx="200" cy="192"/>
              <a:chOff x="3456" y="1200"/>
              <a:chExt cx="200" cy="192"/>
            </a:xfrm>
          </p:grpSpPr>
          <p:graphicFrame>
            <p:nvGraphicFramePr>
              <p:cNvPr id="15372" name="Object 12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3711" name="Equation" r:id="rId21" imgW="127000" imgH="127000" progId="Equation.DSMT4">
                      <p:embed/>
                    </p:oleObj>
                  </mc:Choice>
                  <mc:Fallback>
                    <p:oleObj name="Equation" r:id="rId21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36" name="Oval 33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16" name="Group 34"/>
            <p:cNvGrpSpPr>
              <a:grpSpLocks/>
            </p:cNvGrpSpPr>
            <p:nvPr/>
          </p:nvGrpSpPr>
          <p:grpSpPr bwMode="auto">
            <a:xfrm>
              <a:off x="1104" y="2256"/>
              <a:ext cx="200" cy="192"/>
              <a:chOff x="3456" y="1200"/>
              <a:chExt cx="200" cy="192"/>
            </a:xfrm>
          </p:grpSpPr>
          <p:graphicFrame>
            <p:nvGraphicFramePr>
              <p:cNvPr id="15371" name="Object 11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3712" name="Equation" r:id="rId23" imgW="127000" imgH="127000" progId="Equation.DSMT4">
                      <p:embed/>
                    </p:oleObj>
                  </mc:Choice>
                  <mc:Fallback>
                    <p:oleObj name="Equation" r:id="rId23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35" name="Oval 36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17" name="Group 37"/>
            <p:cNvGrpSpPr>
              <a:grpSpLocks/>
            </p:cNvGrpSpPr>
            <p:nvPr/>
          </p:nvGrpSpPr>
          <p:grpSpPr bwMode="auto">
            <a:xfrm>
              <a:off x="1864" y="2256"/>
              <a:ext cx="200" cy="192"/>
              <a:chOff x="3456" y="1200"/>
              <a:chExt cx="200" cy="192"/>
            </a:xfrm>
          </p:grpSpPr>
          <p:graphicFrame>
            <p:nvGraphicFramePr>
              <p:cNvPr id="15370" name="Object 10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3713" name="Equation" r:id="rId25" imgW="127000" imgH="127000" progId="Equation.DSMT4">
                      <p:embed/>
                    </p:oleObj>
                  </mc:Choice>
                  <mc:Fallback>
                    <p:oleObj name="Equation" r:id="rId25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34" name="Oval 39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18" name="Group 40"/>
            <p:cNvGrpSpPr>
              <a:grpSpLocks/>
            </p:cNvGrpSpPr>
            <p:nvPr/>
          </p:nvGrpSpPr>
          <p:grpSpPr bwMode="auto">
            <a:xfrm>
              <a:off x="2624" y="2256"/>
              <a:ext cx="200" cy="192"/>
              <a:chOff x="3456" y="1200"/>
              <a:chExt cx="200" cy="192"/>
            </a:xfrm>
          </p:grpSpPr>
          <p:graphicFrame>
            <p:nvGraphicFramePr>
              <p:cNvPr id="15369" name="Object 9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3714" name="Equation" r:id="rId27" imgW="127000" imgH="127000" progId="Equation.DSMT4">
                      <p:embed/>
                    </p:oleObj>
                  </mc:Choice>
                  <mc:Fallback>
                    <p:oleObj name="Equation" r:id="rId27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33" name="Oval 42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19" name="Group 43"/>
            <p:cNvGrpSpPr>
              <a:grpSpLocks/>
            </p:cNvGrpSpPr>
            <p:nvPr/>
          </p:nvGrpSpPr>
          <p:grpSpPr bwMode="auto">
            <a:xfrm>
              <a:off x="3384" y="2256"/>
              <a:ext cx="200" cy="192"/>
              <a:chOff x="3456" y="1200"/>
              <a:chExt cx="200" cy="192"/>
            </a:xfrm>
          </p:grpSpPr>
          <p:graphicFrame>
            <p:nvGraphicFramePr>
              <p:cNvPr id="15368" name="Object 8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3715" name="Equation" r:id="rId29" imgW="127000" imgH="127000" progId="Equation.DSMT4">
                      <p:embed/>
                    </p:oleObj>
                  </mc:Choice>
                  <mc:Fallback>
                    <p:oleObj name="Equation" r:id="rId29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32" name="Oval 45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20" name="Group 46"/>
            <p:cNvGrpSpPr>
              <a:grpSpLocks/>
            </p:cNvGrpSpPr>
            <p:nvPr/>
          </p:nvGrpSpPr>
          <p:grpSpPr bwMode="auto">
            <a:xfrm>
              <a:off x="4144" y="2256"/>
              <a:ext cx="200" cy="192"/>
              <a:chOff x="3456" y="1200"/>
              <a:chExt cx="200" cy="192"/>
            </a:xfrm>
          </p:grpSpPr>
          <p:graphicFrame>
            <p:nvGraphicFramePr>
              <p:cNvPr id="15367" name="Object 7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3716" name="Equation" r:id="rId31" imgW="127000" imgH="127000" progId="Equation.DSMT4">
                      <p:embed/>
                    </p:oleObj>
                  </mc:Choice>
                  <mc:Fallback>
                    <p:oleObj name="Equation" r:id="rId31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31" name="Oval 48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21" name="Group 49"/>
            <p:cNvGrpSpPr>
              <a:grpSpLocks/>
            </p:cNvGrpSpPr>
            <p:nvPr/>
          </p:nvGrpSpPr>
          <p:grpSpPr bwMode="auto">
            <a:xfrm>
              <a:off x="1488" y="2736"/>
              <a:ext cx="200" cy="192"/>
              <a:chOff x="3456" y="1200"/>
              <a:chExt cx="200" cy="192"/>
            </a:xfrm>
          </p:grpSpPr>
          <p:graphicFrame>
            <p:nvGraphicFramePr>
              <p:cNvPr id="15366" name="Object 6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3717" name="Equation" r:id="rId33" imgW="127000" imgH="127000" progId="Equation.DSMT4">
                      <p:embed/>
                    </p:oleObj>
                  </mc:Choice>
                  <mc:Fallback>
                    <p:oleObj name="Equation" r:id="rId33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30" name="Oval 51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22" name="Group 52"/>
            <p:cNvGrpSpPr>
              <a:grpSpLocks/>
            </p:cNvGrpSpPr>
            <p:nvPr/>
          </p:nvGrpSpPr>
          <p:grpSpPr bwMode="auto">
            <a:xfrm>
              <a:off x="2248" y="2736"/>
              <a:ext cx="200" cy="192"/>
              <a:chOff x="3456" y="1200"/>
              <a:chExt cx="200" cy="192"/>
            </a:xfrm>
          </p:grpSpPr>
          <p:graphicFrame>
            <p:nvGraphicFramePr>
              <p:cNvPr id="15365" name="Object 5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3718" name="Equation" r:id="rId35" imgW="127000" imgH="127000" progId="Equation.DSMT4">
                      <p:embed/>
                    </p:oleObj>
                  </mc:Choice>
                  <mc:Fallback>
                    <p:oleObj name="Equation" r:id="rId35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29" name="Oval 54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23" name="Group 55"/>
            <p:cNvGrpSpPr>
              <a:grpSpLocks/>
            </p:cNvGrpSpPr>
            <p:nvPr/>
          </p:nvGrpSpPr>
          <p:grpSpPr bwMode="auto">
            <a:xfrm>
              <a:off x="3008" y="2736"/>
              <a:ext cx="200" cy="192"/>
              <a:chOff x="3456" y="1200"/>
              <a:chExt cx="200" cy="192"/>
            </a:xfrm>
          </p:grpSpPr>
          <p:graphicFrame>
            <p:nvGraphicFramePr>
              <p:cNvPr id="15364" name="Object 4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3719" name="Equation" r:id="rId37" imgW="127000" imgH="127000" progId="Equation.DSMT4">
                      <p:embed/>
                    </p:oleObj>
                  </mc:Choice>
                  <mc:Fallback>
                    <p:oleObj name="Equation" r:id="rId37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28" name="Oval 57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24" name="Group 58"/>
            <p:cNvGrpSpPr>
              <a:grpSpLocks/>
            </p:cNvGrpSpPr>
            <p:nvPr/>
          </p:nvGrpSpPr>
          <p:grpSpPr bwMode="auto">
            <a:xfrm>
              <a:off x="3768" y="2736"/>
              <a:ext cx="200" cy="192"/>
              <a:chOff x="3456" y="1200"/>
              <a:chExt cx="200" cy="192"/>
            </a:xfrm>
          </p:grpSpPr>
          <p:graphicFrame>
            <p:nvGraphicFramePr>
              <p:cNvPr id="15363" name="Object 3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3720" name="Equation" r:id="rId39" imgW="127000" imgH="127000" progId="Equation.DSMT4">
                      <p:embed/>
                    </p:oleObj>
                  </mc:Choice>
                  <mc:Fallback>
                    <p:oleObj name="Equation" r:id="rId39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27" name="Oval 60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25" name="Group 61"/>
            <p:cNvGrpSpPr>
              <a:grpSpLocks/>
            </p:cNvGrpSpPr>
            <p:nvPr/>
          </p:nvGrpSpPr>
          <p:grpSpPr bwMode="auto">
            <a:xfrm>
              <a:off x="4528" y="2736"/>
              <a:ext cx="200" cy="192"/>
              <a:chOff x="3456" y="1200"/>
              <a:chExt cx="200" cy="192"/>
            </a:xfrm>
          </p:grpSpPr>
          <p:graphicFrame>
            <p:nvGraphicFramePr>
              <p:cNvPr id="15362" name="Object 2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3721" name="Equation" r:id="rId41" imgW="127000" imgH="127000" progId="Equation.DSMT4">
                      <p:embed/>
                    </p:oleObj>
                  </mc:Choice>
                  <mc:Fallback>
                    <p:oleObj name="Equation" r:id="rId41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26" name="Oval 63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383" name="Line 64"/>
          <p:cNvSpPr>
            <a:spLocks noChangeShapeType="1"/>
          </p:cNvSpPr>
          <p:nvPr/>
        </p:nvSpPr>
        <p:spPr bwMode="auto">
          <a:xfrm flipH="1">
            <a:off x="1622425" y="3352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Line 65"/>
          <p:cNvSpPr>
            <a:spLocks noChangeShapeType="1"/>
          </p:cNvSpPr>
          <p:nvPr/>
        </p:nvSpPr>
        <p:spPr bwMode="auto">
          <a:xfrm flipH="1">
            <a:off x="8023225" y="3352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Line 66"/>
          <p:cNvSpPr>
            <a:spLocks noChangeShapeType="1"/>
          </p:cNvSpPr>
          <p:nvPr/>
        </p:nvSpPr>
        <p:spPr bwMode="auto">
          <a:xfrm flipH="1" flipV="1">
            <a:off x="1622425" y="3352800"/>
            <a:ext cx="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Line 67"/>
          <p:cNvSpPr>
            <a:spLocks noChangeShapeType="1"/>
          </p:cNvSpPr>
          <p:nvPr/>
        </p:nvSpPr>
        <p:spPr bwMode="auto">
          <a:xfrm flipH="1">
            <a:off x="1622425" y="6019800"/>
            <a:ext cx="327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Line 68"/>
          <p:cNvSpPr>
            <a:spLocks noChangeShapeType="1"/>
          </p:cNvSpPr>
          <p:nvPr/>
        </p:nvSpPr>
        <p:spPr bwMode="auto">
          <a:xfrm flipH="1">
            <a:off x="5127625" y="6019800"/>
            <a:ext cx="335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Line 69"/>
          <p:cNvSpPr>
            <a:spLocks noChangeShapeType="1"/>
          </p:cNvSpPr>
          <p:nvPr/>
        </p:nvSpPr>
        <p:spPr bwMode="auto">
          <a:xfrm flipH="1" flipV="1">
            <a:off x="8480425" y="33528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9" name="Line 70"/>
          <p:cNvSpPr>
            <a:spLocks noChangeShapeType="1"/>
          </p:cNvSpPr>
          <p:nvPr/>
        </p:nvSpPr>
        <p:spPr bwMode="auto">
          <a:xfrm flipH="1" flipV="1">
            <a:off x="8480425" y="54102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0" name="Line 71"/>
          <p:cNvSpPr>
            <a:spLocks noChangeShapeType="1"/>
          </p:cNvSpPr>
          <p:nvPr/>
        </p:nvSpPr>
        <p:spPr bwMode="auto">
          <a:xfrm>
            <a:off x="8480425" y="46482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1" name="Line 72"/>
          <p:cNvSpPr>
            <a:spLocks noChangeShapeType="1"/>
          </p:cNvSpPr>
          <p:nvPr/>
        </p:nvSpPr>
        <p:spPr bwMode="auto">
          <a:xfrm flipH="1">
            <a:off x="8175625" y="4876800"/>
            <a:ext cx="609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2" name="Line 73"/>
          <p:cNvSpPr>
            <a:spLocks noChangeShapeType="1"/>
          </p:cNvSpPr>
          <p:nvPr/>
        </p:nvSpPr>
        <p:spPr bwMode="auto">
          <a:xfrm>
            <a:off x="8175625" y="51816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3" name="Line 74"/>
          <p:cNvSpPr>
            <a:spLocks noChangeShapeType="1"/>
          </p:cNvSpPr>
          <p:nvPr/>
        </p:nvSpPr>
        <p:spPr bwMode="auto">
          <a:xfrm flipH="1" flipV="1">
            <a:off x="4899025" y="5638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4" name="Line 75"/>
          <p:cNvSpPr>
            <a:spLocks noChangeShapeType="1"/>
          </p:cNvSpPr>
          <p:nvPr/>
        </p:nvSpPr>
        <p:spPr bwMode="auto">
          <a:xfrm flipH="1" flipV="1">
            <a:off x="5127625" y="5867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108200" y="2133600"/>
            <a:ext cx="5943600" cy="1219200"/>
            <a:chOff x="2108200" y="2133600"/>
            <a:chExt cx="5943600" cy="1219200"/>
          </a:xfrm>
        </p:grpSpPr>
        <p:sp>
          <p:nvSpPr>
            <p:cNvPr id="15400" name="Freeform 82"/>
            <p:cNvSpPr>
              <a:spLocks/>
            </p:cNvSpPr>
            <p:nvPr/>
          </p:nvSpPr>
          <p:spPr bwMode="auto">
            <a:xfrm>
              <a:off x="2108200" y="2362200"/>
              <a:ext cx="5943600" cy="990600"/>
            </a:xfrm>
            <a:custGeom>
              <a:avLst/>
              <a:gdLst>
                <a:gd name="T0" fmla="*/ 0 w 3744"/>
                <a:gd name="T1" fmla="*/ 624 h 624"/>
                <a:gd name="T2" fmla="*/ 192 w 3744"/>
                <a:gd name="T3" fmla="*/ 576 h 624"/>
                <a:gd name="T4" fmla="*/ 384 w 3744"/>
                <a:gd name="T5" fmla="*/ 384 h 624"/>
                <a:gd name="T6" fmla="*/ 576 w 3744"/>
                <a:gd name="T7" fmla="*/ 192 h 624"/>
                <a:gd name="T8" fmla="*/ 864 w 3744"/>
                <a:gd name="T9" fmla="*/ 48 h 624"/>
                <a:gd name="T10" fmla="*/ 1680 w 3744"/>
                <a:gd name="T11" fmla="*/ 0 h 624"/>
                <a:gd name="T12" fmla="*/ 2640 w 3744"/>
                <a:gd name="T13" fmla="*/ 48 h 624"/>
                <a:gd name="T14" fmla="*/ 3072 w 3744"/>
                <a:gd name="T15" fmla="*/ 240 h 624"/>
                <a:gd name="T16" fmla="*/ 3360 w 3744"/>
                <a:gd name="T17" fmla="*/ 528 h 624"/>
                <a:gd name="T18" fmla="*/ 3744 w 3744"/>
                <a:gd name="T19" fmla="*/ 624 h 6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44"/>
                <a:gd name="T31" fmla="*/ 0 h 624"/>
                <a:gd name="T32" fmla="*/ 3744 w 3744"/>
                <a:gd name="T33" fmla="*/ 624 h 6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44" h="624">
                  <a:moveTo>
                    <a:pt x="0" y="624"/>
                  </a:moveTo>
                  <a:cubicBezTo>
                    <a:pt x="64" y="620"/>
                    <a:pt x="128" y="616"/>
                    <a:pt x="192" y="576"/>
                  </a:cubicBezTo>
                  <a:cubicBezTo>
                    <a:pt x="256" y="536"/>
                    <a:pt x="320" y="448"/>
                    <a:pt x="384" y="384"/>
                  </a:cubicBezTo>
                  <a:cubicBezTo>
                    <a:pt x="448" y="320"/>
                    <a:pt x="496" y="248"/>
                    <a:pt x="576" y="192"/>
                  </a:cubicBezTo>
                  <a:cubicBezTo>
                    <a:pt x="656" y="136"/>
                    <a:pt x="680" y="80"/>
                    <a:pt x="864" y="48"/>
                  </a:cubicBezTo>
                  <a:cubicBezTo>
                    <a:pt x="1048" y="16"/>
                    <a:pt x="1384" y="0"/>
                    <a:pt x="1680" y="0"/>
                  </a:cubicBezTo>
                  <a:cubicBezTo>
                    <a:pt x="1976" y="0"/>
                    <a:pt x="2408" y="8"/>
                    <a:pt x="2640" y="48"/>
                  </a:cubicBezTo>
                  <a:cubicBezTo>
                    <a:pt x="2872" y="88"/>
                    <a:pt x="2952" y="160"/>
                    <a:pt x="3072" y="240"/>
                  </a:cubicBezTo>
                  <a:cubicBezTo>
                    <a:pt x="3192" y="320"/>
                    <a:pt x="3248" y="464"/>
                    <a:pt x="3360" y="528"/>
                  </a:cubicBezTo>
                  <a:cubicBezTo>
                    <a:pt x="3472" y="592"/>
                    <a:pt x="3680" y="608"/>
                    <a:pt x="3744" y="624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" name="Line 83"/>
            <p:cNvSpPr>
              <a:spLocks noChangeShapeType="1"/>
            </p:cNvSpPr>
            <p:nvPr/>
          </p:nvSpPr>
          <p:spPr bwMode="auto">
            <a:xfrm flipH="1" flipV="1">
              <a:off x="3937000" y="2133600"/>
              <a:ext cx="533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2" name="Line 84"/>
            <p:cNvSpPr>
              <a:spLocks noChangeShapeType="1"/>
            </p:cNvSpPr>
            <p:nvPr/>
          </p:nvSpPr>
          <p:spPr bwMode="auto">
            <a:xfrm flipH="1">
              <a:off x="3937000" y="2362200"/>
              <a:ext cx="533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03" name="Rectangle 8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54.)</a:t>
            </a:r>
          </a:p>
        </p:txBody>
      </p:sp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211145"/>
              </p:ext>
            </p:extLst>
          </p:nvPr>
        </p:nvGraphicFramePr>
        <p:xfrm>
          <a:off x="4947443" y="6335712"/>
          <a:ext cx="3603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722" name="Equation" r:id="rId43" imgW="190500" imgH="203200" progId="Equation.DSMT4">
                  <p:embed/>
                </p:oleObj>
              </mc:Choice>
              <mc:Fallback>
                <p:oleObj name="Equation" r:id="rId43" imgW="190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4947443" y="6335712"/>
                        <a:ext cx="360363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913325"/>
              </p:ext>
            </p:extLst>
          </p:nvPr>
        </p:nvGraphicFramePr>
        <p:xfrm>
          <a:off x="8807450" y="4885531"/>
          <a:ext cx="28892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723" name="Equation" r:id="rId45" imgW="152400" imgH="152400" progId="Equation.DSMT4">
                  <p:embed/>
                </p:oleObj>
              </mc:Choice>
              <mc:Fallback>
                <p:oleObj name="Equation" r:id="rId45" imgW="1524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8807450" y="4885531"/>
                        <a:ext cx="288925" cy="287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523077"/>
              </p:ext>
            </p:extLst>
          </p:nvPr>
        </p:nvGraphicFramePr>
        <p:xfrm>
          <a:off x="7588250" y="1924844"/>
          <a:ext cx="26511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724" name="Equation" r:id="rId47" imgW="139700" imgH="152400" progId="Equation.DSMT4">
                  <p:embed/>
                </p:oleObj>
              </mc:Choice>
              <mc:Fallback>
                <p:oleObj name="Equation" r:id="rId47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7588250" y="1924844"/>
                        <a:ext cx="265113" cy="28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Text Box 107"/>
          <p:cNvSpPr txBox="1">
            <a:spLocks noChangeArrowheads="1"/>
          </p:cNvSpPr>
          <p:nvPr/>
        </p:nvSpPr>
        <p:spPr bwMode="auto">
          <a:xfrm>
            <a:off x="190499" y="1988453"/>
            <a:ext cx="14319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positive charge flow </a:t>
            </a:r>
            <a:r>
              <a:rPr lang="en-US" sz="2000" dirty="0">
                <a:latin typeface="Times New Roman"/>
                <a:cs typeface="Times New Roman"/>
              </a:rPr>
              <a:t>suggests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upper side of plate </a:t>
            </a:r>
            <a:r>
              <a:rPr lang="en-US" sz="2000" dirty="0">
                <a:latin typeface="Times New Roman"/>
                <a:cs typeface="Times New Roman"/>
              </a:rPr>
              <a:t>will be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high voltage side</a:t>
            </a:r>
          </a:p>
        </p:txBody>
      </p:sp>
      <p:sp>
        <p:nvSpPr>
          <p:cNvPr id="93" name="Text Box 80"/>
          <p:cNvSpPr txBox="1">
            <a:spLocks noChangeArrowheads="1"/>
          </p:cNvSpPr>
          <p:nvPr/>
        </p:nvSpPr>
        <p:spPr bwMode="auto">
          <a:xfrm>
            <a:off x="190499" y="520046"/>
            <a:ext cx="83804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FF"/>
                </a:solidFill>
                <a:latin typeface="Apple Chancery"/>
                <a:cs typeface="Apple Chancery"/>
              </a:rPr>
              <a:t> . . . if</a:t>
            </a:r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 POSITIVE charge </a:t>
            </a:r>
            <a:r>
              <a:rPr lang="en-US" sz="2000" dirty="0">
                <a:latin typeface="Times New Roman"/>
                <a:cs typeface="Times New Roman"/>
              </a:rPr>
              <a:t>is assumed to flow through circuit?</a:t>
            </a:r>
          </a:p>
        </p:txBody>
      </p:sp>
      <p:sp>
        <p:nvSpPr>
          <p:cNvPr id="91" name="Text Box 107"/>
          <p:cNvSpPr txBox="1">
            <a:spLocks noChangeArrowheads="1"/>
          </p:cNvSpPr>
          <p:nvPr/>
        </p:nvSpPr>
        <p:spPr bwMode="auto">
          <a:xfrm>
            <a:off x="4292598" y="2404646"/>
            <a:ext cx="18700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</a:rPr>
              <a:t>positive charge flow</a:t>
            </a:r>
          </a:p>
        </p:txBody>
      </p:sp>
      <p:grpSp>
        <p:nvGrpSpPr>
          <p:cNvPr id="92" name="Group 91"/>
          <p:cNvGrpSpPr/>
          <p:nvPr/>
        </p:nvGrpSpPr>
        <p:grpSpPr>
          <a:xfrm flipH="1">
            <a:off x="3051175" y="5867400"/>
            <a:ext cx="371475" cy="304800"/>
            <a:chOff x="6350000" y="5867400"/>
            <a:chExt cx="371475" cy="304800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6350000" y="5867400"/>
              <a:ext cx="358775" cy="152400"/>
            </a:xfrm>
            <a:prstGeom prst="line">
              <a:avLst/>
            </a:prstGeom>
            <a:ln w="1905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6350000" y="6019800"/>
              <a:ext cx="371475" cy="152400"/>
            </a:xfrm>
            <a:prstGeom prst="line">
              <a:avLst/>
            </a:prstGeom>
            <a:ln w="1905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ext Box 107"/>
          <p:cNvSpPr txBox="1">
            <a:spLocks noChangeArrowheads="1"/>
          </p:cNvSpPr>
          <p:nvPr/>
        </p:nvSpPr>
        <p:spPr bwMode="auto">
          <a:xfrm>
            <a:off x="2438398" y="5503446"/>
            <a:ext cx="18700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</a:rPr>
              <a:t>positive charge flow</a:t>
            </a:r>
          </a:p>
        </p:txBody>
      </p:sp>
    </p:spTree>
    <p:extLst>
      <p:ext uri="{BB962C8B-B14F-4D97-AF65-F5344CB8AC3E}">
        <p14:creationId xmlns:p14="http://schemas.microsoft.com/office/powerpoint/2010/main" val="302334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30" name="Group 2"/>
          <p:cNvGrpSpPr>
            <a:grpSpLocks/>
          </p:cNvGrpSpPr>
          <p:nvPr/>
        </p:nvGrpSpPr>
        <p:grpSpPr bwMode="auto">
          <a:xfrm>
            <a:off x="2060575" y="1828800"/>
            <a:ext cx="5981700" cy="2971800"/>
            <a:chOff x="1008" y="1152"/>
            <a:chExt cx="3768" cy="1872"/>
          </a:xfrm>
        </p:grpSpPr>
        <p:sp>
          <p:nvSpPr>
            <p:cNvPr id="17453" name="Rectangle 3"/>
            <p:cNvSpPr>
              <a:spLocks noChangeArrowheads="1"/>
            </p:cNvSpPr>
            <p:nvPr/>
          </p:nvSpPr>
          <p:spPr bwMode="auto">
            <a:xfrm>
              <a:off x="1008" y="1152"/>
              <a:ext cx="3768" cy="1872"/>
            </a:xfrm>
            <a:prstGeom prst="rect">
              <a:avLst/>
            </a:prstGeom>
            <a:solidFill>
              <a:srgbClr val="FFE9C9"/>
            </a:solidFill>
            <a:ln w="76200" cmpd="tri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54" name="Group 4"/>
            <p:cNvGrpSpPr>
              <a:grpSpLocks/>
            </p:cNvGrpSpPr>
            <p:nvPr/>
          </p:nvGrpSpPr>
          <p:grpSpPr bwMode="auto">
            <a:xfrm>
              <a:off x="1104" y="1296"/>
              <a:ext cx="200" cy="192"/>
              <a:chOff x="3456" y="1200"/>
              <a:chExt cx="200" cy="192"/>
            </a:xfrm>
          </p:grpSpPr>
          <p:graphicFrame>
            <p:nvGraphicFramePr>
              <p:cNvPr id="17429" name="Object 21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4726" name="Equation" r:id="rId3" imgW="127000" imgH="127000" progId="Equation.DSMT4">
                      <p:embed/>
                    </p:oleObj>
                  </mc:Choice>
                  <mc:Fallback>
                    <p:oleObj name="Equation" r:id="rId3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93" name="Oval 6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55" name="Group 7"/>
            <p:cNvGrpSpPr>
              <a:grpSpLocks/>
            </p:cNvGrpSpPr>
            <p:nvPr/>
          </p:nvGrpSpPr>
          <p:grpSpPr bwMode="auto">
            <a:xfrm>
              <a:off x="1864" y="1296"/>
              <a:ext cx="200" cy="192"/>
              <a:chOff x="3456" y="1200"/>
              <a:chExt cx="200" cy="192"/>
            </a:xfrm>
          </p:grpSpPr>
          <p:graphicFrame>
            <p:nvGraphicFramePr>
              <p:cNvPr id="17428" name="Object 20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4727" name="Equation" r:id="rId5" imgW="127000" imgH="127000" progId="Equation.DSMT4">
                      <p:embed/>
                    </p:oleObj>
                  </mc:Choice>
                  <mc:Fallback>
                    <p:oleObj name="Equation" r:id="rId5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92" name="Oval 9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56" name="Group 10"/>
            <p:cNvGrpSpPr>
              <a:grpSpLocks/>
            </p:cNvGrpSpPr>
            <p:nvPr/>
          </p:nvGrpSpPr>
          <p:grpSpPr bwMode="auto">
            <a:xfrm>
              <a:off x="2624" y="1296"/>
              <a:ext cx="200" cy="192"/>
              <a:chOff x="3456" y="1200"/>
              <a:chExt cx="200" cy="192"/>
            </a:xfrm>
          </p:grpSpPr>
          <p:graphicFrame>
            <p:nvGraphicFramePr>
              <p:cNvPr id="17427" name="Object 19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4728" name="Equation" r:id="rId7" imgW="127000" imgH="127000" progId="Equation.DSMT4">
                      <p:embed/>
                    </p:oleObj>
                  </mc:Choice>
                  <mc:Fallback>
                    <p:oleObj name="Equation" r:id="rId7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91" name="Oval 12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57" name="Group 13"/>
            <p:cNvGrpSpPr>
              <a:grpSpLocks/>
            </p:cNvGrpSpPr>
            <p:nvPr/>
          </p:nvGrpSpPr>
          <p:grpSpPr bwMode="auto">
            <a:xfrm>
              <a:off x="3384" y="1296"/>
              <a:ext cx="200" cy="192"/>
              <a:chOff x="3456" y="1200"/>
              <a:chExt cx="200" cy="192"/>
            </a:xfrm>
          </p:grpSpPr>
          <p:graphicFrame>
            <p:nvGraphicFramePr>
              <p:cNvPr id="17426" name="Object 18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4729" name="Equation" r:id="rId9" imgW="127000" imgH="127000" progId="Equation.DSMT4">
                      <p:embed/>
                    </p:oleObj>
                  </mc:Choice>
                  <mc:Fallback>
                    <p:oleObj name="Equation" r:id="rId9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90" name="Oval 15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58" name="Group 16"/>
            <p:cNvGrpSpPr>
              <a:grpSpLocks/>
            </p:cNvGrpSpPr>
            <p:nvPr/>
          </p:nvGrpSpPr>
          <p:grpSpPr bwMode="auto">
            <a:xfrm>
              <a:off x="4144" y="1296"/>
              <a:ext cx="200" cy="192"/>
              <a:chOff x="3456" y="1200"/>
              <a:chExt cx="200" cy="192"/>
            </a:xfrm>
          </p:grpSpPr>
          <p:graphicFrame>
            <p:nvGraphicFramePr>
              <p:cNvPr id="17425" name="Object 17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4730" name="Equation" r:id="rId11" imgW="127000" imgH="127000" progId="Equation.DSMT4">
                      <p:embed/>
                    </p:oleObj>
                  </mc:Choice>
                  <mc:Fallback>
                    <p:oleObj name="Equation" r:id="rId11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89" name="Oval 18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59" name="Group 19"/>
            <p:cNvGrpSpPr>
              <a:grpSpLocks/>
            </p:cNvGrpSpPr>
            <p:nvPr/>
          </p:nvGrpSpPr>
          <p:grpSpPr bwMode="auto">
            <a:xfrm>
              <a:off x="1464" y="1776"/>
              <a:ext cx="200" cy="192"/>
              <a:chOff x="3456" y="1200"/>
              <a:chExt cx="200" cy="192"/>
            </a:xfrm>
          </p:grpSpPr>
          <p:graphicFrame>
            <p:nvGraphicFramePr>
              <p:cNvPr id="17424" name="Object 16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4731" name="Equation" r:id="rId13" imgW="127000" imgH="127000" progId="Equation.DSMT4">
                      <p:embed/>
                    </p:oleObj>
                  </mc:Choice>
                  <mc:Fallback>
                    <p:oleObj name="Equation" r:id="rId13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88" name="Oval 21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60" name="Group 22"/>
            <p:cNvGrpSpPr>
              <a:grpSpLocks/>
            </p:cNvGrpSpPr>
            <p:nvPr/>
          </p:nvGrpSpPr>
          <p:grpSpPr bwMode="auto">
            <a:xfrm>
              <a:off x="2224" y="1776"/>
              <a:ext cx="200" cy="192"/>
              <a:chOff x="3456" y="1200"/>
              <a:chExt cx="200" cy="192"/>
            </a:xfrm>
          </p:grpSpPr>
          <p:graphicFrame>
            <p:nvGraphicFramePr>
              <p:cNvPr id="17423" name="Object 15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4732" name="Equation" r:id="rId15" imgW="127000" imgH="127000" progId="Equation.DSMT4">
                      <p:embed/>
                    </p:oleObj>
                  </mc:Choice>
                  <mc:Fallback>
                    <p:oleObj name="Equation" r:id="rId15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87" name="Oval 24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61" name="Group 25"/>
            <p:cNvGrpSpPr>
              <a:grpSpLocks/>
            </p:cNvGrpSpPr>
            <p:nvPr/>
          </p:nvGrpSpPr>
          <p:grpSpPr bwMode="auto">
            <a:xfrm>
              <a:off x="2984" y="1776"/>
              <a:ext cx="200" cy="192"/>
              <a:chOff x="3456" y="1200"/>
              <a:chExt cx="200" cy="192"/>
            </a:xfrm>
          </p:grpSpPr>
          <p:graphicFrame>
            <p:nvGraphicFramePr>
              <p:cNvPr id="17422" name="Object 14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4733" name="Equation" r:id="rId17" imgW="127000" imgH="127000" progId="Equation.DSMT4">
                      <p:embed/>
                    </p:oleObj>
                  </mc:Choice>
                  <mc:Fallback>
                    <p:oleObj name="Equation" r:id="rId17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86" name="Oval 27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62" name="Group 28"/>
            <p:cNvGrpSpPr>
              <a:grpSpLocks/>
            </p:cNvGrpSpPr>
            <p:nvPr/>
          </p:nvGrpSpPr>
          <p:grpSpPr bwMode="auto">
            <a:xfrm>
              <a:off x="3744" y="1776"/>
              <a:ext cx="200" cy="192"/>
              <a:chOff x="3456" y="1200"/>
              <a:chExt cx="200" cy="192"/>
            </a:xfrm>
          </p:grpSpPr>
          <p:graphicFrame>
            <p:nvGraphicFramePr>
              <p:cNvPr id="17421" name="Object 13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4734" name="Equation" r:id="rId19" imgW="127000" imgH="127000" progId="Equation.DSMT4">
                      <p:embed/>
                    </p:oleObj>
                  </mc:Choice>
                  <mc:Fallback>
                    <p:oleObj name="Equation" r:id="rId19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85" name="Oval 30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63" name="Group 31"/>
            <p:cNvGrpSpPr>
              <a:grpSpLocks/>
            </p:cNvGrpSpPr>
            <p:nvPr/>
          </p:nvGrpSpPr>
          <p:grpSpPr bwMode="auto">
            <a:xfrm>
              <a:off x="4504" y="1776"/>
              <a:ext cx="200" cy="192"/>
              <a:chOff x="3456" y="1200"/>
              <a:chExt cx="200" cy="192"/>
            </a:xfrm>
          </p:grpSpPr>
          <p:graphicFrame>
            <p:nvGraphicFramePr>
              <p:cNvPr id="17420" name="Object 12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4735" name="Equation" r:id="rId21" imgW="127000" imgH="127000" progId="Equation.DSMT4">
                      <p:embed/>
                    </p:oleObj>
                  </mc:Choice>
                  <mc:Fallback>
                    <p:oleObj name="Equation" r:id="rId21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84" name="Oval 33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64" name="Group 34"/>
            <p:cNvGrpSpPr>
              <a:grpSpLocks/>
            </p:cNvGrpSpPr>
            <p:nvPr/>
          </p:nvGrpSpPr>
          <p:grpSpPr bwMode="auto">
            <a:xfrm>
              <a:off x="1104" y="2256"/>
              <a:ext cx="200" cy="192"/>
              <a:chOff x="3456" y="1200"/>
              <a:chExt cx="200" cy="192"/>
            </a:xfrm>
          </p:grpSpPr>
          <p:graphicFrame>
            <p:nvGraphicFramePr>
              <p:cNvPr id="17419" name="Object 11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4736" name="Equation" r:id="rId23" imgW="127000" imgH="127000" progId="Equation.DSMT4">
                      <p:embed/>
                    </p:oleObj>
                  </mc:Choice>
                  <mc:Fallback>
                    <p:oleObj name="Equation" r:id="rId23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83" name="Oval 36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65" name="Group 37"/>
            <p:cNvGrpSpPr>
              <a:grpSpLocks/>
            </p:cNvGrpSpPr>
            <p:nvPr/>
          </p:nvGrpSpPr>
          <p:grpSpPr bwMode="auto">
            <a:xfrm>
              <a:off x="1864" y="2256"/>
              <a:ext cx="200" cy="192"/>
              <a:chOff x="3456" y="1200"/>
              <a:chExt cx="200" cy="192"/>
            </a:xfrm>
          </p:grpSpPr>
          <p:graphicFrame>
            <p:nvGraphicFramePr>
              <p:cNvPr id="17418" name="Object 10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4737" name="Equation" r:id="rId25" imgW="127000" imgH="127000" progId="Equation.DSMT4">
                      <p:embed/>
                    </p:oleObj>
                  </mc:Choice>
                  <mc:Fallback>
                    <p:oleObj name="Equation" r:id="rId25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82" name="Oval 39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66" name="Group 40"/>
            <p:cNvGrpSpPr>
              <a:grpSpLocks/>
            </p:cNvGrpSpPr>
            <p:nvPr/>
          </p:nvGrpSpPr>
          <p:grpSpPr bwMode="auto">
            <a:xfrm>
              <a:off x="2624" y="2256"/>
              <a:ext cx="200" cy="192"/>
              <a:chOff x="3456" y="1200"/>
              <a:chExt cx="200" cy="192"/>
            </a:xfrm>
          </p:grpSpPr>
          <p:graphicFrame>
            <p:nvGraphicFramePr>
              <p:cNvPr id="17417" name="Object 9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4738" name="Equation" r:id="rId27" imgW="127000" imgH="127000" progId="Equation.DSMT4">
                      <p:embed/>
                    </p:oleObj>
                  </mc:Choice>
                  <mc:Fallback>
                    <p:oleObj name="Equation" r:id="rId27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81" name="Oval 42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67" name="Group 43"/>
            <p:cNvGrpSpPr>
              <a:grpSpLocks/>
            </p:cNvGrpSpPr>
            <p:nvPr/>
          </p:nvGrpSpPr>
          <p:grpSpPr bwMode="auto">
            <a:xfrm>
              <a:off x="3384" y="2256"/>
              <a:ext cx="200" cy="192"/>
              <a:chOff x="3456" y="1200"/>
              <a:chExt cx="200" cy="192"/>
            </a:xfrm>
          </p:grpSpPr>
          <p:graphicFrame>
            <p:nvGraphicFramePr>
              <p:cNvPr id="17416" name="Object 8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4739" name="Equation" r:id="rId29" imgW="127000" imgH="127000" progId="Equation.DSMT4">
                      <p:embed/>
                    </p:oleObj>
                  </mc:Choice>
                  <mc:Fallback>
                    <p:oleObj name="Equation" r:id="rId29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80" name="Oval 45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68" name="Group 46"/>
            <p:cNvGrpSpPr>
              <a:grpSpLocks/>
            </p:cNvGrpSpPr>
            <p:nvPr/>
          </p:nvGrpSpPr>
          <p:grpSpPr bwMode="auto">
            <a:xfrm>
              <a:off x="4144" y="2256"/>
              <a:ext cx="200" cy="192"/>
              <a:chOff x="3456" y="1200"/>
              <a:chExt cx="200" cy="192"/>
            </a:xfrm>
          </p:grpSpPr>
          <p:graphicFrame>
            <p:nvGraphicFramePr>
              <p:cNvPr id="17415" name="Object 7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4740" name="Equation" r:id="rId31" imgW="127000" imgH="127000" progId="Equation.DSMT4">
                      <p:embed/>
                    </p:oleObj>
                  </mc:Choice>
                  <mc:Fallback>
                    <p:oleObj name="Equation" r:id="rId31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79" name="Oval 48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69" name="Group 49"/>
            <p:cNvGrpSpPr>
              <a:grpSpLocks/>
            </p:cNvGrpSpPr>
            <p:nvPr/>
          </p:nvGrpSpPr>
          <p:grpSpPr bwMode="auto">
            <a:xfrm>
              <a:off x="1488" y="2736"/>
              <a:ext cx="200" cy="192"/>
              <a:chOff x="3456" y="1200"/>
              <a:chExt cx="200" cy="192"/>
            </a:xfrm>
          </p:grpSpPr>
          <p:graphicFrame>
            <p:nvGraphicFramePr>
              <p:cNvPr id="17414" name="Object 6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4741" name="Equation" r:id="rId33" imgW="127000" imgH="127000" progId="Equation.DSMT4">
                      <p:embed/>
                    </p:oleObj>
                  </mc:Choice>
                  <mc:Fallback>
                    <p:oleObj name="Equation" r:id="rId33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78" name="Oval 51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70" name="Group 52"/>
            <p:cNvGrpSpPr>
              <a:grpSpLocks/>
            </p:cNvGrpSpPr>
            <p:nvPr/>
          </p:nvGrpSpPr>
          <p:grpSpPr bwMode="auto">
            <a:xfrm>
              <a:off x="2248" y="2736"/>
              <a:ext cx="200" cy="192"/>
              <a:chOff x="3456" y="1200"/>
              <a:chExt cx="200" cy="192"/>
            </a:xfrm>
          </p:grpSpPr>
          <p:graphicFrame>
            <p:nvGraphicFramePr>
              <p:cNvPr id="17413" name="Object 5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4742" name="Equation" r:id="rId35" imgW="127000" imgH="127000" progId="Equation.DSMT4">
                      <p:embed/>
                    </p:oleObj>
                  </mc:Choice>
                  <mc:Fallback>
                    <p:oleObj name="Equation" r:id="rId35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77" name="Oval 54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71" name="Group 55"/>
            <p:cNvGrpSpPr>
              <a:grpSpLocks/>
            </p:cNvGrpSpPr>
            <p:nvPr/>
          </p:nvGrpSpPr>
          <p:grpSpPr bwMode="auto">
            <a:xfrm>
              <a:off x="3008" y="2736"/>
              <a:ext cx="200" cy="192"/>
              <a:chOff x="3456" y="1200"/>
              <a:chExt cx="200" cy="192"/>
            </a:xfrm>
          </p:grpSpPr>
          <p:graphicFrame>
            <p:nvGraphicFramePr>
              <p:cNvPr id="17412" name="Object 4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4743" name="Equation" r:id="rId37" imgW="127000" imgH="127000" progId="Equation.DSMT4">
                      <p:embed/>
                    </p:oleObj>
                  </mc:Choice>
                  <mc:Fallback>
                    <p:oleObj name="Equation" r:id="rId37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76" name="Oval 57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72" name="Group 58"/>
            <p:cNvGrpSpPr>
              <a:grpSpLocks/>
            </p:cNvGrpSpPr>
            <p:nvPr/>
          </p:nvGrpSpPr>
          <p:grpSpPr bwMode="auto">
            <a:xfrm>
              <a:off x="3768" y="2736"/>
              <a:ext cx="200" cy="192"/>
              <a:chOff x="3456" y="1200"/>
              <a:chExt cx="200" cy="192"/>
            </a:xfrm>
          </p:grpSpPr>
          <p:graphicFrame>
            <p:nvGraphicFramePr>
              <p:cNvPr id="17411" name="Object 3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4744" name="Equation" r:id="rId39" imgW="127000" imgH="127000" progId="Equation.DSMT4">
                      <p:embed/>
                    </p:oleObj>
                  </mc:Choice>
                  <mc:Fallback>
                    <p:oleObj name="Equation" r:id="rId39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75" name="Oval 60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73" name="Group 61"/>
            <p:cNvGrpSpPr>
              <a:grpSpLocks/>
            </p:cNvGrpSpPr>
            <p:nvPr/>
          </p:nvGrpSpPr>
          <p:grpSpPr bwMode="auto">
            <a:xfrm>
              <a:off x="4528" y="2736"/>
              <a:ext cx="200" cy="192"/>
              <a:chOff x="3456" y="1200"/>
              <a:chExt cx="200" cy="192"/>
            </a:xfrm>
          </p:grpSpPr>
          <p:graphicFrame>
            <p:nvGraphicFramePr>
              <p:cNvPr id="17410" name="Object 2"/>
              <p:cNvGraphicFramePr>
                <a:graphicFrameLocks noChangeAspect="1"/>
              </p:cNvGraphicFramePr>
              <p:nvPr/>
            </p:nvGraphicFramePr>
            <p:xfrm>
              <a:off x="3472" y="1200"/>
              <a:ext cx="18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4745" name="Equation" r:id="rId41" imgW="127000" imgH="127000" progId="Equation.DSMT4">
                      <p:embed/>
                    </p:oleObj>
                  </mc:Choice>
                  <mc:Fallback>
                    <p:oleObj name="Equation" r:id="rId41" imgW="1270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2" y="1200"/>
                            <a:ext cx="18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74" name="Oval 63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431" name="Line 64"/>
          <p:cNvSpPr>
            <a:spLocks noChangeShapeType="1"/>
          </p:cNvSpPr>
          <p:nvPr/>
        </p:nvSpPr>
        <p:spPr bwMode="auto">
          <a:xfrm flipH="1">
            <a:off x="1622425" y="3352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Line 65"/>
          <p:cNvSpPr>
            <a:spLocks noChangeShapeType="1"/>
          </p:cNvSpPr>
          <p:nvPr/>
        </p:nvSpPr>
        <p:spPr bwMode="auto">
          <a:xfrm flipH="1">
            <a:off x="8023225" y="3352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Line 66"/>
          <p:cNvSpPr>
            <a:spLocks noChangeShapeType="1"/>
          </p:cNvSpPr>
          <p:nvPr/>
        </p:nvSpPr>
        <p:spPr bwMode="auto">
          <a:xfrm flipH="1" flipV="1">
            <a:off x="1622425" y="3352800"/>
            <a:ext cx="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Line 67"/>
          <p:cNvSpPr>
            <a:spLocks noChangeShapeType="1"/>
          </p:cNvSpPr>
          <p:nvPr/>
        </p:nvSpPr>
        <p:spPr bwMode="auto">
          <a:xfrm flipH="1">
            <a:off x="1622425" y="6019800"/>
            <a:ext cx="327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5" name="Line 68"/>
          <p:cNvSpPr>
            <a:spLocks noChangeShapeType="1"/>
          </p:cNvSpPr>
          <p:nvPr/>
        </p:nvSpPr>
        <p:spPr bwMode="auto">
          <a:xfrm flipH="1">
            <a:off x="5127625" y="6019800"/>
            <a:ext cx="335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6" name="Line 69"/>
          <p:cNvSpPr>
            <a:spLocks noChangeShapeType="1"/>
          </p:cNvSpPr>
          <p:nvPr/>
        </p:nvSpPr>
        <p:spPr bwMode="auto">
          <a:xfrm flipH="1" flipV="1">
            <a:off x="8480425" y="33528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7" name="Line 70"/>
          <p:cNvSpPr>
            <a:spLocks noChangeShapeType="1"/>
          </p:cNvSpPr>
          <p:nvPr/>
        </p:nvSpPr>
        <p:spPr bwMode="auto">
          <a:xfrm flipH="1" flipV="1">
            <a:off x="8480425" y="54102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8" name="Line 71"/>
          <p:cNvSpPr>
            <a:spLocks noChangeShapeType="1"/>
          </p:cNvSpPr>
          <p:nvPr/>
        </p:nvSpPr>
        <p:spPr bwMode="auto">
          <a:xfrm>
            <a:off x="8480425" y="46482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9" name="Line 72"/>
          <p:cNvSpPr>
            <a:spLocks noChangeShapeType="1"/>
          </p:cNvSpPr>
          <p:nvPr/>
        </p:nvSpPr>
        <p:spPr bwMode="auto">
          <a:xfrm flipH="1">
            <a:off x="8175625" y="4876800"/>
            <a:ext cx="609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0" name="Line 73"/>
          <p:cNvSpPr>
            <a:spLocks noChangeShapeType="1"/>
          </p:cNvSpPr>
          <p:nvPr/>
        </p:nvSpPr>
        <p:spPr bwMode="auto">
          <a:xfrm>
            <a:off x="8175625" y="51816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1" name="Line 74"/>
          <p:cNvSpPr>
            <a:spLocks noChangeShapeType="1"/>
          </p:cNvSpPr>
          <p:nvPr/>
        </p:nvSpPr>
        <p:spPr bwMode="auto">
          <a:xfrm flipH="1" flipV="1">
            <a:off x="4899025" y="5638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Line 75"/>
          <p:cNvSpPr>
            <a:spLocks noChangeShapeType="1"/>
          </p:cNvSpPr>
          <p:nvPr/>
        </p:nvSpPr>
        <p:spPr bwMode="auto">
          <a:xfrm flipH="1" flipV="1">
            <a:off x="5127625" y="5867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7" name="Freeform 81"/>
          <p:cNvSpPr>
            <a:spLocks/>
          </p:cNvSpPr>
          <p:nvPr/>
        </p:nvSpPr>
        <p:spPr bwMode="auto">
          <a:xfrm>
            <a:off x="2108200" y="2362200"/>
            <a:ext cx="5943600" cy="990600"/>
          </a:xfrm>
          <a:custGeom>
            <a:avLst/>
            <a:gdLst>
              <a:gd name="T0" fmla="*/ 0 w 3744"/>
              <a:gd name="T1" fmla="*/ 624 h 624"/>
              <a:gd name="T2" fmla="*/ 192 w 3744"/>
              <a:gd name="T3" fmla="*/ 576 h 624"/>
              <a:gd name="T4" fmla="*/ 384 w 3744"/>
              <a:gd name="T5" fmla="*/ 384 h 624"/>
              <a:gd name="T6" fmla="*/ 576 w 3744"/>
              <a:gd name="T7" fmla="*/ 192 h 624"/>
              <a:gd name="T8" fmla="*/ 864 w 3744"/>
              <a:gd name="T9" fmla="*/ 48 h 624"/>
              <a:gd name="T10" fmla="*/ 1680 w 3744"/>
              <a:gd name="T11" fmla="*/ 0 h 624"/>
              <a:gd name="T12" fmla="*/ 2640 w 3744"/>
              <a:gd name="T13" fmla="*/ 48 h 624"/>
              <a:gd name="T14" fmla="*/ 3072 w 3744"/>
              <a:gd name="T15" fmla="*/ 240 h 624"/>
              <a:gd name="T16" fmla="*/ 3360 w 3744"/>
              <a:gd name="T17" fmla="*/ 528 h 624"/>
              <a:gd name="T18" fmla="*/ 3744 w 3744"/>
              <a:gd name="T19" fmla="*/ 624 h 6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44"/>
              <a:gd name="T31" fmla="*/ 0 h 624"/>
              <a:gd name="T32" fmla="*/ 3744 w 3744"/>
              <a:gd name="T33" fmla="*/ 624 h 6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44" h="624">
                <a:moveTo>
                  <a:pt x="0" y="624"/>
                </a:moveTo>
                <a:cubicBezTo>
                  <a:pt x="64" y="620"/>
                  <a:pt x="128" y="616"/>
                  <a:pt x="192" y="576"/>
                </a:cubicBezTo>
                <a:cubicBezTo>
                  <a:pt x="256" y="536"/>
                  <a:pt x="320" y="448"/>
                  <a:pt x="384" y="384"/>
                </a:cubicBezTo>
                <a:cubicBezTo>
                  <a:pt x="448" y="320"/>
                  <a:pt x="496" y="248"/>
                  <a:pt x="576" y="192"/>
                </a:cubicBezTo>
                <a:cubicBezTo>
                  <a:pt x="656" y="136"/>
                  <a:pt x="680" y="80"/>
                  <a:pt x="864" y="48"/>
                </a:cubicBezTo>
                <a:cubicBezTo>
                  <a:pt x="1048" y="16"/>
                  <a:pt x="1384" y="0"/>
                  <a:pt x="1680" y="0"/>
                </a:cubicBezTo>
                <a:cubicBezTo>
                  <a:pt x="1976" y="0"/>
                  <a:pt x="2408" y="8"/>
                  <a:pt x="2640" y="48"/>
                </a:cubicBezTo>
                <a:cubicBezTo>
                  <a:pt x="2872" y="88"/>
                  <a:pt x="2952" y="160"/>
                  <a:pt x="3072" y="240"/>
                </a:cubicBezTo>
                <a:cubicBezTo>
                  <a:pt x="3192" y="320"/>
                  <a:pt x="3248" y="464"/>
                  <a:pt x="3360" y="528"/>
                </a:cubicBezTo>
                <a:cubicBezTo>
                  <a:pt x="3472" y="592"/>
                  <a:pt x="3680" y="608"/>
                  <a:pt x="3744" y="624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8" name="Line 82"/>
          <p:cNvSpPr>
            <a:spLocks noChangeShapeType="1"/>
          </p:cNvSpPr>
          <p:nvPr/>
        </p:nvSpPr>
        <p:spPr bwMode="auto">
          <a:xfrm flipH="1" flipV="1">
            <a:off x="3784600" y="2413000"/>
            <a:ext cx="5334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9" name="Line 83"/>
          <p:cNvSpPr>
            <a:spLocks noChangeShapeType="1"/>
          </p:cNvSpPr>
          <p:nvPr/>
        </p:nvSpPr>
        <p:spPr bwMode="auto">
          <a:xfrm flipH="1">
            <a:off x="3784600" y="2184400"/>
            <a:ext cx="5334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1" name="Rectangle 8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211145"/>
              </p:ext>
            </p:extLst>
          </p:nvPr>
        </p:nvGraphicFramePr>
        <p:xfrm>
          <a:off x="4947443" y="6335712"/>
          <a:ext cx="3603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746" name="Equation" r:id="rId43" imgW="190500" imgH="203200" progId="Equation.DSMT4">
                  <p:embed/>
                </p:oleObj>
              </mc:Choice>
              <mc:Fallback>
                <p:oleObj name="Equation" r:id="rId43" imgW="190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4947443" y="6335712"/>
                        <a:ext cx="360363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723932"/>
              </p:ext>
            </p:extLst>
          </p:nvPr>
        </p:nvGraphicFramePr>
        <p:xfrm>
          <a:off x="8807450" y="4885531"/>
          <a:ext cx="28892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747" name="Equation" r:id="rId45" imgW="152400" imgH="152400" progId="Equation.DSMT4">
                  <p:embed/>
                </p:oleObj>
              </mc:Choice>
              <mc:Fallback>
                <p:oleObj name="Equation" r:id="rId45" imgW="1524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8807450" y="4885531"/>
                        <a:ext cx="288925" cy="287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70888"/>
              </p:ext>
            </p:extLst>
          </p:nvPr>
        </p:nvGraphicFramePr>
        <p:xfrm>
          <a:off x="7588250" y="1924844"/>
          <a:ext cx="26511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748" name="Equation" r:id="rId47" imgW="139700" imgH="152400" progId="Equation.DSMT4">
                  <p:embed/>
                </p:oleObj>
              </mc:Choice>
              <mc:Fallback>
                <p:oleObj name="Equation" r:id="rId47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7588250" y="1924844"/>
                        <a:ext cx="265113" cy="28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Text Box 107"/>
          <p:cNvSpPr txBox="1">
            <a:spLocks noChangeArrowheads="1"/>
          </p:cNvSpPr>
          <p:nvPr/>
        </p:nvSpPr>
        <p:spPr bwMode="auto">
          <a:xfrm>
            <a:off x="190499" y="1988453"/>
            <a:ext cx="14319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negative charge flow </a:t>
            </a:r>
            <a:r>
              <a:rPr lang="en-US" sz="2000" dirty="0">
                <a:latin typeface="Times New Roman"/>
                <a:cs typeface="Times New Roman"/>
              </a:rPr>
              <a:t>suggests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upper side of plate </a:t>
            </a:r>
            <a:r>
              <a:rPr lang="en-US" sz="2000" dirty="0">
                <a:latin typeface="Times New Roman"/>
                <a:cs typeface="Times New Roman"/>
              </a:rPr>
              <a:t>will be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low voltage side</a:t>
            </a:r>
          </a:p>
        </p:txBody>
      </p:sp>
      <p:sp>
        <p:nvSpPr>
          <p:cNvPr id="90" name="Text Box 80"/>
          <p:cNvSpPr txBox="1">
            <a:spLocks noChangeArrowheads="1"/>
          </p:cNvSpPr>
          <p:nvPr/>
        </p:nvSpPr>
        <p:spPr bwMode="auto">
          <a:xfrm>
            <a:off x="190499" y="520046"/>
            <a:ext cx="83804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FF"/>
                </a:solidFill>
                <a:latin typeface="Apple Chancery"/>
                <a:cs typeface="Apple Chancery"/>
              </a:rPr>
              <a:t>. . . if</a:t>
            </a:r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 NEGATIVE charge </a:t>
            </a:r>
            <a:r>
              <a:rPr lang="en-US" sz="2000" dirty="0">
                <a:latin typeface="Times New Roman"/>
                <a:cs typeface="Times New Roman"/>
              </a:rPr>
              <a:t>is assumed to flow through circuit?</a:t>
            </a:r>
          </a:p>
        </p:txBody>
      </p:sp>
      <p:sp>
        <p:nvSpPr>
          <p:cNvPr id="91" name="Text Box 107"/>
          <p:cNvSpPr txBox="1">
            <a:spLocks noChangeArrowheads="1"/>
          </p:cNvSpPr>
          <p:nvPr/>
        </p:nvSpPr>
        <p:spPr bwMode="auto">
          <a:xfrm>
            <a:off x="4343398" y="2404646"/>
            <a:ext cx="20066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</a:rPr>
              <a:t>negative charge flow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55.)</a:t>
            </a:r>
          </a:p>
        </p:txBody>
      </p:sp>
      <p:sp>
        <p:nvSpPr>
          <p:cNvPr id="93" name="Text Box 107"/>
          <p:cNvSpPr txBox="1">
            <a:spLocks noChangeArrowheads="1"/>
          </p:cNvSpPr>
          <p:nvPr/>
        </p:nvSpPr>
        <p:spPr bwMode="auto">
          <a:xfrm>
            <a:off x="5581648" y="5410200"/>
            <a:ext cx="20066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</a:rPr>
              <a:t>negative charge flow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350000" y="5867400"/>
            <a:ext cx="371475" cy="304800"/>
            <a:chOff x="6350000" y="5867400"/>
            <a:chExt cx="371475" cy="3048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350000" y="5867400"/>
              <a:ext cx="358775" cy="152400"/>
            </a:xfrm>
            <a:prstGeom prst="line">
              <a:avLst/>
            </a:prstGeom>
            <a:ln w="1905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6350000" y="6019800"/>
              <a:ext cx="371475" cy="152400"/>
            </a:xfrm>
            <a:prstGeom prst="line">
              <a:avLst/>
            </a:prstGeom>
            <a:ln w="1905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857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7" grpId="0" animBg="1"/>
      <p:bldP spid="17448" grpId="0" animBg="1"/>
      <p:bldP spid="17449" grpId="0" animBg="1"/>
      <p:bldP spid="89" grpId="0"/>
      <p:bldP spid="9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4" name="Text Box 79"/>
          <p:cNvSpPr txBox="1">
            <a:spLocks noChangeArrowheads="1"/>
          </p:cNvSpPr>
          <p:nvPr/>
        </p:nvSpPr>
        <p:spPr bwMode="auto">
          <a:xfrm>
            <a:off x="228599" y="1143000"/>
            <a:ext cx="380841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If</a:t>
            </a:r>
            <a:r>
              <a:rPr lang="en-US" sz="2000" dirty="0">
                <a:latin typeface="Times New Roman"/>
                <a:cs typeface="Times New Roman"/>
              </a:rPr>
              <a:t> there exists a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predominance of positive charge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on</a:t>
            </a:r>
            <a:r>
              <a:rPr lang="en-US" sz="2000" dirty="0">
                <a:latin typeface="Times New Roman"/>
                <a:cs typeface="Times New Roman"/>
              </a:rPr>
              <a:t>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upper side of the plate </a:t>
            </a:r>
            <a:r>
              <a:rPr lang="en-US" sz="2000" dirty="0">
                <a:latin typeface="Times New Roman"/>
                <a:cs typeface="Times New Roman"/>
              </a:rPr>
              <a:t>making that side of the plate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higher voltage </a:t>
            </a:r>
            <a:r>
              <a:rPr lang="en-US" sz="2000" dirty="0">
                <a:latin typeface="Times New Roman"/>
                <a:cs typeface="Times New Roman"/>
              </a:rPr>
              <a:t>than the bottom side, then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placing a voltmeter with</a:t>
            </a:r>
            <a:r>
              <a:rPr lang="en-US" sz="2000" dirty="0">
                <a:latin typeface="Times New Roman"/>
                <a:cs typeface="Times New Roman"/>
              </a:rPr>
              <a:t> its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+</a:t>
            </a:r>
            <a:r>
              <a:rPr lang="en-US" sz="2000" dirty="0">
                <a:latin typeface="Times New Roman"/>
                <a:cs typeface="Times New Roman"/>
              </a:rPr>
              <a:t> and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terminals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as positioned </a:t>
            </a:r>
            <a:r>
              <a:rPr lang="en-US" sz="2000" dirty="0">
                <a:latin typeface="Times New Roman"/>
                <a:cs typeface="Times New Roman"/>
              </a:rPr>
              <a:t>would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produce</a:t>
            </a:r>
            <a:r>
              <a:rPr lang="en-US" sz="2000" dirty="0">
                <a:latin typeface="Times New Roman"/>
                <a:cs typeface="Times New Roman"/>
              </a:rPr>
              <a:t>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meter reading </a:t>
            </a:r>
            <a:r>
              <a:rPr lang="en-US" sz="2000" i="1" dirty="0">
                <a:latin typeface="Times New Roman"/>
                <a:cs typeface="Times New Roman"/>
              </a:rPr>
              <a:t>that was sensible </a:t>
            </a:r>
            <a:r>
              <a:rPr lang="en-US" sz="2000" dirty="0">
                <a:latin typeface="Times New Roman"/>
                <a:cs typeface="Times New Roman"/>
              </a:rPr>
              <a:t>(that is, the needle would swing in the appropriate direction). </a:t>
            </a:r>
          </a:p>
        </p:txBody>
      </p:sp>
      <p:sp>
        <p:nvSpPr>
          <p:cNvPr id="18455" name="Text Box 80"/>
          <p:cNvSpPr txBox="1">
            <a:spLocks noChangeArrowheads="1"/>
          </p:cNvSpPr>
          <p:nvPr/>
        </p:nvSpPr>
        <p:spPr bwMode="auto">
          <a:xfrm>
            <a:off x="288925" y="304800"/>
            <a:ext cx="8474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So back to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positive charge-flow</a:t>
            </a:r>
            <a:r>
              <a:rPr lang="en-US" sz="2000" dirty="0">
                <a:latin typeface="Times New Roman"/>
                <a:cs typeface="Times New Roman"/>
              </a:rPr>
              <a:t> assumption:</a:t>
            </a:r>
          </a:p>
        </p:txBody>
      </p:sp>
      <p:grpSp>
        <p:nvGrpSpPr>
          <p:cNvPr id="18456" name="Group 83"/>
          <p:cNvGrpSpPr>
            <a:grpSpLocks/>
          </p:cNvGrpSpPr>
          <p:nvPr/>
        </p:nvGrpSpPr>
        <p:grpSpPr bwMode="auto">
          <a:xfrm>
            <a:off x="4495800" y="1676400"/>
            <a:ext cx="4267200" cy="3181350"/>
            <a:chOff x="1114425" y="1828800"/>
            <a:chExt cx="7464425" cy="5564487"/>
          </a:xfrm>
        </p:grpSpPr>
        <p:grpSp>
          <p:nvGrpSpPr>
            <p:cNvPr id="18471" name="Group 2"/>
            <p:cNvGrpSpPr>
              <a:grpSpLocks/>
            </p:cNvGrpSpPr>
            <p:nvPr/>
          </p:nvGrpSpPr>
          <p:grpSpPr bwMode="auto">
            <a:xfrm>
              <a:off x="1552575" y="1828800"/>
              <a:ext cx="5981700" cy="2971800"/>
              <a:chOff x="1008" y="1152"/>
              <a:chExt cx="3768" cy="1872"/>
            </a:xfrm>
          </p:grpSpPr>
          <p:sp>
            <p:nvSpPr>
              <p:cNvPr id="18490" name="Rectangle 3"/>
              <p:cNvSpPr>
                <a:spLocks noChangeArrowheads="1"/>
              </p:cNvSpPr>
              <p:nvPr/>
            </p:nvSpPr>
            <p:spPr bwMode="auto">
              <a:xfrm>
                <a:off x="1008" y="1152"/>
                <a:ext cx="3768" cy="1872"/>
              </a:xfrm>
              <a:prstGeom prst="rect">
                <a:avLst/>
              </a:prstGeom>
              <a:solidFill>
                <a:srgbClr val="FFE9C9"/>
              </a:solidFill>
              <a:ln w="76200" cmpd="tri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491" name="Group 4"/>
              <p:cNvGrpSpPr>
                <a:grpSpLocks/>
              </p:cNvGrpSpPr>
              <p:nvPr/>
            </p:nvGrpSpPr>
            <p:grpSpPr bwMode="auto">
              <a:xfrm>
                <a:off x="1104" y="1296"/>
                <a:ext cx="200" cy="192"/>
                <a:chOff x="3456" y="1200"/>
                <a:chExt cx="200" cy="192"/>
              </a:xfrm>
            </p:grpSpPr>
            <p:graphicFrame>
              <p:nvGraphicFramePr>
                <p:cNvPr id="18453" name="Object 21"/>
                <p:cNvGraphicFramePr>
                  <a:graphicFrameLocks noChangeAspect="1"/>
                </p:cNvGraphicFramePr>
                <p:nvPr/>
              </p:nvGraphicFramePr>
              <p:xfrm>
                <a:off x="3472" y="1200"/>
                <a:ext cx="184" cy="1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73929" name="Equation" r:id="rId3" imgW="127000" imgH="127000" progId="Equation.DSMT4">
                        <p:embed/>
                      </p:oleObj>
                    </mc:Choice>
                    <mc:Fallback>
                      <p:oleObj name="Equation" r:id="rId3" imgW="127000" imgH="1270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72" y="1200"/>
                              <a:ext cx="184" cy="1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530" name="Oval 6"/>
                <p:cNvSpPr>
                  <a:spLocks noChangeArrowheads="1"/>
                </p:cNvSpPr>
                <p:nvPr/>
              </p:nvSpPr>
              <p:spPr bwMode="auto">
                <a:xfrm>
                  <a:off x="3456" y="1200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492" name="Group 7"/>
              <p:cNvGrpSpPr>
                <a:grpSpLocks/>
              </p:cNvGrpSpPr>
              <p:nvPr/>
            </p:nvGrpSpPr>
            <p:grpSpPr bwMode="auto">
              <a:xfrm>
                <a:off x="1864" y="1296"/>
                <a:ext cx="200" cy="192"/>
                <a:chOff x="3456" y="1200"/>
                <a:chExt cx="200" cy="192"/>
              </a:xfrm>
            </p:grpSpPr>
            <p:graphicFrame>
              <p:nvGraphicFramePr>
                <p:cNvPr id="18452" name="Object 20"/>
                <p:cNvGraphicFramePr>
                  <a:graphicFrameLocks noChangeAspect="1"/>
                </p:cNvGraphicFramePr>
                <p:nvPr/>
              </p:nvGraphicFramePr>
              <p:xfrm>
                <a:off x="3472" y="1200"/>
                <a:ext cx="184" cy="1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73930" name="Equation" r:id="rId5" imgW="127000" imgH="127000" progId="Equation.DSMT4">
                        <p:embed/>
                      </p:oleObj>
                    </mc:Choice>
                    <mc:Fallback>
                      <p:oleObj name="Equation" r:id="rId5" imgW="127000" imgH="1270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72" y="1200"/>
                              <a:ext cx="184" cy="1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529" name="Oval 9"/>
                <p:cNvSpPr>
                  <a:spLocks noChangeArrowheads="1"/>
                </p:cNvSpPr>
                <p:nvPr/>
              </p:nvSpPr>
              <p:spPr bwMode="auto">
                <a:xfrm>
                  <a:off x="3456" y="1200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493" name="Group 10"/>
              <p:cNvGrpSpPr>
                <a:grpSpLocks/>
              </p:cNvGrpSpPr>
              <p:nvPr/>
            </p:nvGrpSpPr>
            <p:grpSpPr bwMode="auto">
              <a:xfrm>
                <a:off x="2624" y="1296"/>
                <a:ext cx="200" cy="192"/>
                <a:chOff x="3456" y="1200"/>
                <a:chExt cx="200" cy="192"/>
              </a:xfrm>
            </p:grpSpPr>
            <p:graphicFrame>
              <p:nvGraphicFramePr>
                <p:cNvPr id="18451" name="Object 19"/>
                <p:cNvGraphicFramePr>
                  <a:graphicFrameLocks noChangeAspect="1"/>
                </p:cNvGraphicFramePr>
                <p:nvPr/>
              </p:nvGraphicFramePr>
              <p:xfrm>
                <a:off x="3472" y="1200"/>
                <a:ext cx="184" cy="1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73931" name="Equation" r:id="rId7" imgW="127000" imgH="127000" progId="Equation.DSMT4">
                        <p:embed/>
                      </p:oleObj>
                    </mc:Choice>
                    <mc:Fallback>
                      <p:oleObj name="Equation" r:id="rId7" imgW="127000" imgH="1270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72" y="1200"/>
                              <a:ext cx="184" cy="1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528" name="Oval 12"/>
                <p:cNvSpPr>
                  <a:spLocks noChangeArrowheads="1"/>
                </p:cNvSpPr>
                <p:nvPr/>
              </p:nvSpPr>
              <p:spPr bwMode="auto">
                <a:xfrm>
                  <a:off x="3456" y="1200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494" name="Group 13"/>
              <p:cNvGrpSpPr>
                <a:grpSpLocks/>
              </p:cNvGrpSpPr>
              <p:nvPr/>
            </p:nvGrpSpPr>
            <p:grpSpPr bwMode="auto">
              <a:xfrm>
                <a:off x="3384" y="1296"/>
                <a:ext cx="200" cy="192"/>
                <a:chOff x="3456" y="1200"/>
                <a:chExt cx="200" cy="192"/>
              </a:xfrm>
            </p:grpSpPr>
            <p:graphicFrame>
              <p:nvGraphicFramePr>
                <p:cNvPr id="18450" name="Object 18"/>
                <p:cNvGraphicFramePr>
                  <a:graphicFrameLocks noChangeAspect="1"/>
                </p:cNvGraphicFramePr>
                <p:nvPr/>
              </p:nvGraphicFramePr>
              <p:xfrm>
                <a:off x="3472" y="1200"/>
                <a:ext cx="184" cy="1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73932" name="Equation" r:id="rId9" imgW="127000" imgH="127000" progId="Equation.DSMT4">
                        <p:embed/>
                      </p:oleObj>
                    </mc:Choice>
                    <mc:Fallback>
                      <p:oleObj name="Equation" r:id="rId9" imgW="127000" imgH="1270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72" y="1200"/>
                              <a:ext cx="184" cy="1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527" name="Oval 15"/>
                <p:cNvSpPr>
                  <a:spLocks noChangeArrowheads="1"/>
                </p:cNvSpPr>
                <p:nvPr/>
              </p:nvSpPr>
              <p:spPr bwMode="auto">
                <a:xfrm>
                  <a:off x="3456" y="1200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495" name="Group 16"/>
              <p:cNvGrpSpPr>
                <a:grpSpLocks/>
              </p:cNvGrpSpPr>
              <p:nvPr/>
            </p:nvGrpSpPr>
            <p:grpSpPr bwMode="auto">
              <a:xfrm>
                <a:off x="4144" y="1296"/>
                <a:ext cx="200" cy="192"/>
                <a:chOff x="3456" y="1200"/>
                <a:chExt cx="200" cy="192"/>
              </a:xfrm>
            </p:grpSpPr>
            <p:graphicFrame>
              <p:nvGraphicFramePr>
                <p:cNvPr id="18449" name="Object 17"/>
                <p:cNvGraphicFramePr>
                  <a:graphicFrameLocks noChangeAspect="1"/>
                </p:cNvGraphicFramePr>
                <p:nvPr/>
              </p:nvGraphicFramePr>
              <p:xfrm>
                <a:off x="3472" y="1200"/>
                <a:ext cx="184" cy="1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73933" name="Equation" r:id="rId11" imgW="127000" imgH="127000" progId="Equation.DSMT4">
                        <p:embed/>
                      </p:oleObj>
                    </mc:Choice>
                    <mc:Fallback>
                      <p:oleObj name="Equation" r:id="rId11" imgW="127000" imgH="1270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72" y="1200"/>
                              <a:ext cx="184" cy="1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526" name="Oval 18"/>
                <p:cNvSpPr>
                  <a:spLocks noChangeArrowheads="1"/>
                </p:cNvSpPr>
                <p:nvPr/>
              </p:nvSpPr>
              <p:spPr bwMode="auto">
                <a:xfrm>
                  <a:off x="3456" y="1200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496" name="Group 19"/>
              <p:cNvGrpSpPr>
                <a:grpSpLocks/>
              </p:cNvGrpSpPr>
              <p:nvPr/>
            </p:nvGrpSpPr>
            <p:grpSpPr bwMode="auto">
              <a:xfrm>
                <a:off x="1464" y="1776"/>
                <a:ext cx="200" cy="192"/>
                <a:chOff x="3456" y="1200"/>
                <a:chExt cx="200" cy="192"/>
              </a:xfrm>
            </p:grpSpPr>
            <p:graphicFrame>
              <p:nvGraphicFramePr>
                <p:cNvPr id="18448" name="Object 16"/>
                <p:cNvGraphicFramePr>
                  <a:graphicFrameLocks noChangeAspect="1"/>
                </p:cNvGraphicFramePr>
                <p:nvPr/>
              </p:nvGraphicFramePr>
              <p:xfrm>
                <a:off x="3472" y="1200"/>
                <a:ext cx="184" cy="1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73934" name="Equation" r:id="rId13" imgW="127000" imgH="127000" progId="Equation.DSMT4">
                        <p:embed/>
                      </p:oleObj>
                    </mc:Choice>
                    <mc:Fallback>
                      <p:oleObj name="Equation" r:id="rId13" imgW="127000" imgH="1270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72" y="1200"/>
                              <a:ext cx="184" cy="1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525" name="Oval 21"/>
                <p:cNvSpPr>
                  <a:spLocks noChangeArrowheads="1"/>
                </p:cNvSpPr>
                <p:nvPr/>
              </p:nvSpPr>
              <p:spPr bwMode="auto">
                <a:xfrm>
                  <a:off x="3456" y="1200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497" name="Group 22"/>
              <p:cNvGrpSpPr>
                <a:grpSpLocks/>
              </p:cNvGrpSpPr>
              <p:nvPr/>
            </p:nvGrpSpPr>
            <p:grpSpPr bwMode="auto">
              <a:xfrm>
                <a:off x="2224" y="1776"/>
                <a:ext cx="200" cy="192"/>
                <a:chOff x="3456" y="1200"/>
                <a:chExt cx="200" cy="192"/>
              </a:xfrm>
            </p:grpSpPr>
            <p:graphicFrame>
              <p:nvGraphicFramePr>
                <p:cNvPr id="18447" name="Object 15"/>
                <p:cNvGraphicFramePr>
                  <a:graphicFrameLocks noChangeAspect="1"/>
                </p:cNvGraphicFramePr>
                <p:nvPr/>
              </p:nvGraphicFramePr>
              <p:xfrm>
                <a:off x="3472" y="1200"/>
                <a:ext cx="184" cy="1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73935" name="Equation" r:id="rId15" imgW="127000" imgH="127000" progId="Equation.DSMT4">
                        <p:embed/>
                      </p:oleObj>
                    </mc:Choice>
                    <mc:Fallback>
                      <p:oleObj name="Equation" r:id="rId15" imgW="127000" imgH="1270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72" y="1200"/>
                              <a:ext cx="184" cy="1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524" name="Oval 24"/>
                <p:cNvSpPr>
                  <a:spLocks noChangeArrowheads="1"/>
                </p:cNvSpPr>
                <p:nvPr/>
              </p:nvSpPr>
              <p:spPr bwMode="auto">
                <a:xfrm>
                  <a:off x="3456" y="1200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498" name="Group 25"/>
              <p:cNvGrpSpPr>
                <a:grpSpLocks/>
              </p:cNvGrpSpPr>
              <p:nvPr/>
            </p:nvGrpSpPr>
            <p:grpSpPr bwMode="auto">
              <a:xfrm>
                <a:off x="2984" y="1776"/>
                <a:ext cx="200" cy="192"/>
                <a:chOff x="3456" y="1200"/>
                <a:chExt cx="200" cy="192"/>
              </a:xfrm>
            </p:grpSpPr>
            <p:graphicFrame>
              <p:nvGraphicFramePr>
                <p:cNvPr id="18446" name="Object 14"/>
                <p:cNvGraphicFramePr>
                  <a:graphicFrameLocks noChangeAspect="1"/>
                </p:cNvGraphicFramePr>
                <p:nvPr/>
              </p:nvGraphicFramePr>
              <p:xfrm>
                <a:off x="3472" y="1200"/>
                <a:ext cx="184" cy="1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73936" name="Equation" r:id="rId17" imgW="127000" imgH="127000" progId="Equation.DSMT4">
                        <p:embed/>
                      </p:oleObj>
                    </mc:Choice>
                    <mc:Fallback>
                      <p:oleObj name="Equation" r:id="rId17" imgW="127000" imgH="1270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72" y="1200"/>
                              <a:ext cx="184" cy="1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523" name="Oval 27"/>
                <p:cNvSpPr>
                  <a:spLocks noChangeArrowheads="1"/>
                </p:cNvSpPr>
                <p:nvPr/>
              </p:nvSpPr>
              <p:spPr bwMode="auto">
                <a:xfrm>
                  <a:off x="3456" y="1200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499" name="Group 28"/>
              <p:cNvGrpSpPr>
                <a:grpSpLocks/>
              </p:cNvGrpSpPr>
              <p:nvPr/>
            </p:nvGrpSpPr>
            <p:grpSpPr bwMode="auto">
              <a:xfrm>
                <a:off x="3744" y="1776"/>
                <a:ext cx="200" cy="192"/>
                <a:chOff x="3456" y="1200"/>
                <a:chExt cx="200" cy="192"/>
              </a:xfrm>
            </p:grpSpPr>
            <p:graphicFrame>
              <p:nvGraphicFramePr>
                <p:cNvPr id="18445" name="Object 13"/>
                <p:cNvGraphicFramePr>
                  <a:graphicFrameLocks noChangeAspect="1"/>
                </p:cNvGraphicFramePr>
                <p:nvPr/>
              </p:nvGraphicFramePr>
              <p:xfrm>
                <a:off x="3472" y="1200"/>
                <a:ext cx="184" cy="1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73937" name="Equation" r:id="rId19" imgW="127000" imgH="127000" progId="Equation.DSMT4">
                        <p:embed/>
                      </p:oleObj>
                    </mc:Choice>
                    <mc:Fallback>
                      <p:oleObj name="Equation" r:id="rId19" imgW="127000" imgH="1270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72" y="1200"/>
                              <a:ext cx="184" cy="1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522" name="Oval 30"/>
                <p:cNvSpPr>
                  <a:spLocks noChangeArrowheads="1"/>
                </p:cNvSpPr>
                <p:nvPr/>
              </p:nvSpPr>
              <p:spPr bwMode="auto">
                <a:xfrm>
                  <a:off x="3456" y="1200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500" name="Group 31"/>
              <p:cNvGrpSpPr>
                <a:grpSpLocks/>
              </p:cNvGrpSpPr>
              <p:nvPr/>
            </p:nvGrpSpPr>
            <p:grpSpPr bwMode="auto">
              <a:xfrm>
                <a:off x="4504" y="1776"/>
                <a:ext cx="200" cy="192"/>
                <a:chOff x="3456" y="1200"/>
                <a:chExt cx="200" cy="192"/>
              </a:xfrm>
            </p:grpSpPr>
            <p:graphicFrame>
              <p:nvGraphicFramePr>
                <p:cNvPr id="18444" name="Object 12"/>
                <p:cNvGraphicFramePr>
                  <a:graphicFrameLocks noChangeAspect="1"/>
                </p:cNvGraphicFramePr>
                <p:nvPr/>
              </p:nvGraphicFramePr>
              <p:xfrm>
                <a:off x="3472" y="1200"/>
                <a:ext cx="184" cy="1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73938" name="Equation" r:id="rId21" imgW="127000" imgH="127000" progId="Equation.DSMT4">
                        <p:embed/>
                      </p:oleObj>
                    </mc:Choice>
                    <mc:Fallback>
                      <p:oleObj name="Equation" r:id="rId21" imgW="127000" imgH="1270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72" y="1200"/>
                              <a:ext cx="184" cy="1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521" name="Oval 33"/>
                <p:cNvSpPr>
                  <a:spLocks noChangeArrowheads="1"/>
                </p:cNvSpPr>
                <p:nvPr/>
              </p:nvSpPr>
              <p:spPr bwMode="auto">
                <a:xfrm>
                  <a:off x="3456" y="1200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501" name="Group 34"/>
              <p:cNvGrpSpPr>
                <a:grpSpLocks/>
              </p:cNvGrpSpPr>
              <p:nvPr/>
            </p:nvGrpSpPr>
            <p:grpSpPr bwMode="auto">
              <a:xfrm>
                <a:off x="1104" y="2256"/>
                <a:ext cx="200" cy="192"/>
                <a:chOff x="3456" y="1200"/>
                <a:chExt cx="200" cy="192"/>
              </a:xfrm>
            </p:grpSpPr>
            <p:graphicFrame>
              <p:nvGraphicFramePr>
                <p:cNvPr id="18443" name="Object 11"/>
                <p:cNvGraphicFramePr>
                  <a:graphicFrameLocks noChangeAspect="1"/>
                </p:cNvGraphicFramePr>
                <p:nvPr/>
              </p:nvGraphicFramePr>
              <p:xfrm>
                <a:off x="3472" y="1200"/>
                <a:ext cx="184" cy="1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73939" name="Equation" r:id="rId23" imgW="127000" imgH="127000" progId="Equation.DSMT4">
                        <p:embed/>
                      </p:oleObj>
                    </mc:Choice>
                    <mc:Fallback>
                      <p:oleObj name="Equation" r:id="rId23" imgW="127000" imgH="1270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72" y="1200"/>
                              <a:ext cx="184" cy="1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520" name="Oval 36"/>
                <p:cNvSpPr>
                  <a:spLocks noChangeArrowheads="1"/>
                </p:cNvSpPr>
                <p:nvPr/>
              </p:nvSpPr>
              <p:spPr bwMode="auto">
                <a:xfrm>
                  <a:off x="3456" y="1200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502" name="Group 37"/>
              <p:cNvGrpSpPr>
                <a:grpSpLocks/>
              </p:cNvGrpSpPr>
              <p:nvPr/>
            </p:nvGrpSpPr>
            <p:grpSpPr bwMode="auto">
              <a:xfrm>
                <a:off x="1864" y="2256"/>
                <a:ext cx="200" cy="192"/>
                <a:chOff x="3456" y="1200"/>
                <a:chExt cx="200" cy="192"/>
              </a:xfrm>
            </p:grpSpPr>
            <p:graphicFrame>
              <p:nvGraphicFramePr>
                <p:cNvPr id="18442" name="Object 10"/>
                <p:cNvGraphicFramePr>
                  <a:graphicFrameLocks noChangeAspect="1"/>
                </p:cNvGraphicFramePr>
                <p:nvPr/>
              </p:nvGraphicFramePr>
              <p:xfrm>
                <a:off x="3472" y="1200"/>
                <a:ext cx="184" cy="1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73940" name="Equation" r:id="rId25" imgW="127000" imgH="127000" progId="Equation.DSMT4">
                        <p:embed/>
                      </p:oleObj>
                    </mc:Choice>
                    <mc:Fallback>
                      <p:oleObj name="Equation" r:id="rId25" imgW="127000" imgH="1270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72" y="1200"/>
                              <a:ext cx="184" cy="1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519" name="Oval 39"/>
                <p:cNvSpPr>
                  <a:spLocks noChangeArrowheads="1"/>
                </p:cNvSpPr>
                <p:nvPr/>
              </p:nvSpPr>
              <p:spPr bwMode="auto">
                <a:xfrm>
                  <a:off x="3456" y="1200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503" name="Group 40"/>
              <p:cNvGrpSpPr>
                <a:grpSpLocks/>
              </p:cNvGrpSpPr>
              <p:nvPr/>
            </p:nvGrpSpPr>
            <p:grpSpPr bwMode="auto">
              <a:xfrm>
                <a:off x="2624" y="2256"/>
                <a:ext cx="200" cy="192"/>
                <a:chOff x="3456" y="1200"/>
                <a:chExt cx="200" cy="192"/>
              </a:xfrm>
            </p:grpSpPr>
            <p:graphicFrame>
              <p:nvGraphicFramePr>
                <p:cNvPr id="18441" name="Object 9"/>
                <p:cNvGraphicFramePr>
                  <a:graphicFrameLocks noChangeAspect="1"/>
                </p:cNvGraphicFramePr>
                <p:nvPr/>
              </p:nvGraphicFramePr>
              <p:xfrm>
                <a:off x="3472" y="1200"/>
                <a:ext cx="184" cy="1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73941" name="Equation" r:id="rId27" imgW="127000" imgH="127000" progId="Equation.DSMT4">
                        <p:embed/>
                      </p:oleObj>
                    </mc:Choice>
                    <mc:Fallback>
                      <p:oleObj name="Equation" r:id="rId27" imgW="127000" imgH="1270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72" y="1200"/>
                              <a:ext cx="184" cy="1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518" name="Oval 42"/>
                <p:cNvSpPr>
                  <a:spLocks noChangeArrowheads="1"/>
                </p:cNvSpPr>
                <p:nvPr/>
              </p:nvSpPr>
              <p:spPr bwMode="auto">
                <a:xfrm>
                  <a:off x="3456" y="1200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504" name="Group 43"/>
              <p:cNvGrpSpPr>
                <a:grpSpLocks/>
              </p:cNvGrpSpPr>
              <p:nvPr/>
            </p:nvGrpSpPr>
            <p:grpSpPr bwMode="auto">
              <a:xfrm>
                <a:off x="3384" y="2256"/>
                <a:ext cx="200" cy="192"/>
                <a:chOff x="3456" y="1200"/>
                <a:chExt cx="200" cy="192"/>
              </a:xfrm>
            </p:grpSpPr>
            <p:graphicFrame>
              <p:nvGraphicFramePr>
                <p:cNvPr id="18440" name="Object 8"/>
                <p:cNvGraphicFramePr>
                  <a:graphicFrameLocks noChangeAspect="1"/>
                </p:cNvGraphicFramePr>
                <p:nvPr/>
              </p:nvGraphicFramePr>
              <p:xfrm>
                <a:off x="3472" y="1200"/>
                <a:ext cx="184" cy="1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73942" name="Equation" r:id="rId29" imgW="127000" imgH="127000" progId="Equation.DSMT4">
                        <p:embed/>
                      </p:oleObj>
                    </mc:Choice>
                    <mc:Fallback>
                      <p:oleObj name="Equation" r:id="rId29" imgW="127000" imgH="1270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72" y="1200"/>
                              <a:ext cx="184" cy="1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517" name="Oval 45"/>
                <p:cNvSpPr>
                  <a:spLocks noChangeArrowheads="1"/>
                </p:cNvSpPr>
                <p:nvPr/>
              </p:nvSpPr>
              <p:spPr bwMode="auto">
                <a:xfrm>
                  <a:off x="3456" y="1200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505" name="Group 46"/>
              <p:cNvGrpSpPr>
                <a:grpSpLocks/>
              </p:cNvGrpSpPr>
              <p:nvPr/>
            </p:nvGrpSpPr>
            <p:grpSpPr bwMode="auto">
              <a:xfrm>
                <a:off x="4144" y="2256"/>
                <a:ext cx="200" cy="192"/>
                <a:chOff x="3456" y="1200"/>
                <a:chExt cx="200" cy="192"/>
              </a:xfrm>
            </p:grpSpPr>
            <p:graphicFrame>
              <p:nvGraphicFramePr>
                <p:cNvPr id="18439" name="Object 7"/>
                <p:cNvGraphicFramePr>
                  <a:graphicFrameLocks noChangeAspect="1"/>
                </p:cNvGraphicFramePr>
                <p:nvPr/>
              </p:nvGraphicFramePr>
              <p:xfrm>
                <a:off x="3472" y="1200"/>
                <a:ext cx="184" cy="1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73943" name="Equation" r:id="rId31" imgW="127000" imgH="127000" progId="Equation.DSMT4">
                        <p:embed/>
                      </p:oleObj>
                    </mc:Choice>
                    <mc:Fallback>
                      <p:oleObj name="Equation" r:id="rId31" imgW="127000" imgH="1270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72" y="1200"/>
                              <a:ext cx="184" cy="1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516" name="Oval 48"/>
                <p:cNvSpPr>
                  <a:spLocks noChangeArrowheads="1"/>
                </p:cNvSpPr>
                <p:nvPr/>
              </p:nvSpPr>
              <p:spPr bwMode="auto">
                <a:xfrm>
                  <a:off x="3456" y="1200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506" name="Group 49"/>
              <p:cNvGrpSpPr>
                <a:grpSpLocks/>
              </p:cNvGrpSpPr>
              <p:nvPr/>
            </p:nvGrpSpPr>
            <p:grpSpPr bwMode="auto">
              <a:xfrm>
                <a:off x="1488" y="2736"/>
                <a:ext cx="200" cy="192"/>
                <a:chOff x="3456" y="1200"/>
                <a:chExt cx="200" cy="192"/>
              </a:xfrm>
            </p:grpSpPr>
            <p:graphicFrame>
              <p:nvGraphicFramePr>
                <p:cNvPr id="18438" name="Object 6"/>
                <p:cNvGraphicFramePr>
                  <a:graphicFrameLocks noChangeAspect="1"/>
                </p:cNvGraphicFramePr>
                <p:nvPr/>
              </p:nvGraphicFramePr>
              <p:xfrm>
                <a:off x="3472" y="1200"/>
                <a:ext cx="184" cy="1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73944" name="Equation" r:id="rId33" imgW="127000" imgH="127000" progId="Equation.DSMT4">
                        <p:embed/>
                      </p:oleObj>
                    </mc:Choice>
                    <mc:Fallback>
                      <p:oleObj name="Equation" r:id="rId33" imgW="127000" imgH="1270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72" y="1200"/>
                              <a:ext cx="184" cy="1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515" name="Oval 51"/>
                <p:cNvSpPr>
                  <a:spLocks noChangeArrowheads="1"/>
                </p:cNvSpPr>
                <p:nvPr/>
              </p:nvSpPr>
              <p:spPr bwMode="auto">
                <a:xfrm>
                  <a:off x="3456" y="1200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507" name="Group 52"/>
              <p:cNvGrpSpPr>
                <a:grpSpLocks/>
              </p:cNvGrpSpPr>
              <p:nvPr/>
            </p:nvGrpSpPr>
            <p:grpSpPr bwMode="auto">
              <a:xfrm>
                <a:off x="2248" y="2736"/>
                <a:ext cx="200" cy="192"/>
                <a:chOff x="3456" y="1200"/>
                <a:chExt cx="200" cy="192"/>
              </a:xfrm>
            </p:grpSpPr>
            <p:graphicFrame>
              <p:nvGraphicFramePr>
                <p:cNvPr id="18437" name="Object 5"/>
                <p:cNvGraphicFramePr>
                  <a:graphicFrameLocks noChangeAspect="1"/>
                </p:cNvGraphicFramePr>
                <p:nvPr/>
              </p:nvGraphicFramePr>
              <p:xfrm>
                <a:off x="3472" y="1200"/>
                <a:ext cx="184" cy="1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73945" name="Equation" r:id="rId35" imgW="127000" imgH="127000" progId="Equation.DSMT4">
                        <p:embed/>
                      </p:oleObj>
                    </mc:Choice>
                    <mc:Fallback>
                      <p:oleObj name="Equation" r:id="rId35" imgW="127000" imgH="1270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72" y="1200"/>
                              <a:ext cx="184" cy="1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514" name="Oval 54"/>
                <p:cNvSpPr>
                  <a:spLocks noChangeArrowheads="1"/>
                </p:cNvSpPr>
                <p:nvPr/>
              </p:nvSpPr>
              <p:spPr bwMode="auto">
                <a:xfrm>
                  <a:off x="3456" y="1200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508" name="Group 55"/>
              <p:cNvGrpSpPr>
                <a:grpSpLocks/>
              </p:cNvGrpSpPr>
              <p:nvPr/>
            </p:nvGrpSpPr>
            <p:grpSpPr bwMode="auto">
              <a:xfrm>
                <a:off x="3008" y="2736"/>
                <a:ext cx="200" cy="192"/>
                <a:chOff x="3456" y="1200"/>
                <a:chExt cx="200" cy="192"/>
              </a:xfrm>
            </p:grpSpPr>
            <p:graphicFrame>
              <p:nvGraphicFramePr>
                <p:cNvPr id="18436" name="Object 4"/>
                <p:cNvGraphicFramePr>
                  <a:graphicFrameLocks noChangeAspect="1"/>
                </p:cNvGraphicFramePr>
                <p:nvPr/>
              </p:nvGraphicFramePr>
              <p:xfrm>
                <a:off x="3472" y="1200"/>
                <a:ext cx="184" cy="1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73946" name="Equation" r:id="rId37" imgW="127000" imgH="127000" progId="Equation.DSMT4">
                        <p:embed/>
                      </p:oleObj>
                    </mc:Choice>
                    <mc:Fallback>
                      <p:oleObj name="Equation" r:id="rId37" imgW="127000" imgH="1270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72" y="1200"/>
                              <a:ext cx="184" cy="1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513" name="Oval 57"/>
                <p:cNvSpPr>
                  <a:spLocks noChangeArrowheads="1"/>
                </p:cNvSpPr>
                <p:nvPr/>
              </p:nvSpPr>
              <p:spPr bwMode="auto">
                <a:xfrm>
                  <a:off x="3456" y="1200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509" name="Group 58"/>
              <p:cNvGrpSpPr>
                <a:grpSpLocks/>
              </p:cNvGrpSpPr>
              <p:nvPr/>
            </p:nvGrpSpPr>
            <p:grpSpPr bwMode="auto">
              <a:xfrm>
                <a:off x="3768" y="2736"/>
                <a:ext cx="200" cy="192"/>
                <a:chOff x="3456" y="1200"/>
                <a:chExt cx="200" cy="192"/>
              </a:xfrm>
            </p:grpSpPr>
            <p:graphicFrame>
              <p:nvGraphicFramePr>
                <p:cNvPr id="18435" name="Object 3"/>
                <p:cNvGraphicFramePr>
                  <a:graphicFrameLocks noChangeAspect="1"/>
                </p:cNvGraphicFramePr>
                <p:nvPr/>
              </p:nvGraphicFramePr>
              <p:xfrm>
                <a:off x="3472" y="1200"/>
                <a:ext cx="184" cy="1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73947" name="Equation" r:id="rId39" imgW="127000" imgH="127000" progId="Equation.DSMT4">
                        <p:embed/>
                      </p:oleObj>
                    </mc:Choice>
                    <mc:Fallback>
                      <p:oleObj name="Equation" r:id="rId39" imgW="127000" imgH="1270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72" y="1200"/>
                              <a:ext cx="184" cy="1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512" name="Oval 60"/>
                <p:cNvSpPr>
                  <a:spLocks noChangeArrowheads="1"/>
                </p:cNvSpPr>
                <p:nvPr/>
              </p:nvSpPr>
              <p:spPr bwMode="auto">
                <a:xfrm>
                  <a:off x="3456" y="1200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510" name="Group 61"/>
              <p:cNvGrpSpPr>
                <a:grpSpLocks/>
              </p:cNvGrpSpPr>
              <p:nvPr/>
            </p:nvGrpSpPr>
            <p:grpSpPr bwMode="auto">
              <a:xfrm>
                <a:off x="4528" y="2736"/>
                <a:ext cx="200" cy="192"/>
                <a:chOff x="3456" y="1200"/>
                <a:chExt cx="200" cy="192"/>
              </a:xfrm>
            </p:grpSpPr>
            <p:graphicFrame>
              <p:nvGraphicFramePr>
                <p:cNvPr id="18434" name="Object 2"/>
                <p:cNvGraphicFramePr>
                  <a:graphicFrameLocks noChangeAspect="1"/>
                </p:cNvGraphicFramePr>
                <p:nvPr/>
              </p:nvGraphicFramePr>
              <p:xfrm>
                <a:off x="3472" y="1200"/>
                <a:ext cx="184" cy="1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73948" name="Equation" r:id="rId41" imgW="127000" imgH="127000" progId="Equation.DSMT4">
                        <p:embed/>
                      </p:oleObj>
                    </mc:Choice>
                    <mc:Fallback>
                      <p:oleObj name="Equation" r:id="rId41" imgW="127000" imgH="1270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72" y="1200"/>
                              <a:ext cx="184" cy="1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511" name="Oval 63"/>
                <p:cNvSpPr>
                  <a:spLocks noChangeArrowheads="1"/>
                </p:cNvSpPr>
                <p:nvPr/>
              </p:nvSpPr>
              <p:spPr bwMode="auto">
                <a:xfrm>
                  <a:off x="3456" y="1200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8472" name="Line 64"/>
            <p:cNvSpPr>
              <a:spLocks noChangeShapeType="1"/>
            </p:cNvSpPr>
            <p:nvPr/>
          </p:nvSpPr>
          <p:spPr bwMode="auto">
            <a:xfrm flipH="1">
              <a:off x="1114425" y="3352800"/>
              <a:ext cx="457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3" name="Line 65"/>
            <p:cNvSpPr>
              <a:spLocks noChangeShapeType="1"/>
            </p:cNvSpPr>
            <p:nvPr/>
          </p:nvSpPr>
          <p:spPr bwMode="auto">
            <a:xfrm flipH="1">
              <a:off x="7515225" y="3352800"/>
              <a:ext cx="457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4" name="Line 66"/>
            <p:cNvSpPr>
              <a:spLocks noChangeShapeType="1"/>
            </p:cNvSpPr>
            <p:nvPr/>
          </p:nvSpPr>
          <p:spPr bwMode="auto">
            <a:xfrm flipH="1" flipV="1">
              <a:off x="1114425" y="3352800"/>
              <a:ext cx="0" cy="2667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5" name="Line 67"/>
            <p:cNvSpPr>
              <a:spLocks noChangeShapeType="1"/>
            </p:cNvSpPr>
            <p:nvPr/>
          </p:nvSpPr>
          <p:spPr bwMode="auto">
            <a:xfrm flipH="1">
              <a:off x="1114425" y="6019800"/>
              <a:ext cx="3276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6" name="Line 68"/>
            <p:cNvSpPr>
              <a:spLocks noChangeShapeType="1"/>
            </p:cNvSpPr>
            <p:nvPr/>
          </p:nvSpPr>
          <p:spPr bwMode="auto">
            <a:xfrm flipH="1">
              <a:off x="4619625" y="6019800"/>
              <a:ext cx="3352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7" name="Line 69"/>
            <p:cNvSpPr>
              <a:spLocks noChangeShapeType="1"/>
            </p:cNvSpPr>
            <p:nvPr/>
          </p:nvSpPr>
          <p:spPr bwMode="auto">
            <a:xfrm flipH="1" flipV="1">
              <a:off x="7972425" y="3352800"/>
              <a:ext cx="0" cy="1295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8" name="Line 70"/>
            <p:cNvSpPr>
              <a:spLocks noChangeShapeType="1"/>
            </p:cNvSpPr>
            <p:nvPr/>
          </p:nvSpPr>
          <p:spPr bwMode="auto">
            <a:xfrm flipH="1" flipV="1">
              <a:off x="7972425" y="5410200"/>
              <a:ext cx="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9" name="Line 71"/>
            <p:cNvSpPr>
              <a:spLocks noChangeShapeType="1"/>
            </p:cNvSpPr>
            <p:nvPr/>
          </p:nvSpPr>
          <p:spPr bwMode="auto">
            <a:xfrm>
              <a:off x="7972425" y="4648200"/>
              <a:ext cx="3048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0" name="Line 72"/>
            <p:cNvSpPr>
              <a:spLocks noChangeShapeType="1"/>
            </p:cNvSpPr>
            <p:nvPr/>
          </p:nvSpPr>
          <p:spPr bwMode="auto">
            <a:xfrm flipH="1">
              <a:off x="7667625" y="4876800"/>
              <a:ext cx="6096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1" name="Line 73"/>
            <p:cNvSpPr>
              <a:spLocks noChangeShapeType="1"/>
            </p:cNvSpPr>
            <p:nvPr/>
          </p:nvSpPr>
          <p:spPr bwMode="auto">
            <a:xfrm>
              <a:off x="7667625" y="5181600"/>
              <a:ext cx="3048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2" name="Line 74"/>
            <p:cNvSpPr>
              <a:spLocks noChangeShapeType="1"/>
            </p:cNvSpPr>
            <p:nvPr/>
          </p:nvSpPr>
          <p:spPr bwMode="auto">
            <a:xfrm flipH="1" flipV="1">
              <a:off x="4391025" y="5638800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" name="Line 75"/>
            <p:cNvSpPr>
              <a:spLocks noChangeShapeType="1"/>
            </p:cNvSpPr>
            <p:nvPr/>
          </p:nvSpPr>
          <p:spPr bwMode="auto">
            <a:xfrm flipH="1" flipV="1">
              <a:off x="4619625" y="5867400"/>
              <a:ext cx="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4" name="Text Box 76"/>
            <p:cNvSpPr txBox="1">
              <a:spLocks noChangeArrowheads="1"/>
            </p:cNvSpPr>
            <p:nvPr/>
          </p:nvSpPr>
          <p:spPr bwMode="auto">
            <a:xfrm>
              <a:off x="7042150" y="1947861"/>
              <a:ext cx="336552" cy="1130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B</a:t>
              </a:r>
            </a:p>
          </p:txBody>
        </p:sp>
        <p:sp>
          <p:nvSpPr>
            <p:cNvPr id="18485" name="Text Box 77"/>
            <p:cNvSpPr txBox="1">
              <a:spLocks noChangeArrowheads="1"/>
            </p:cNvSpPr>
            <p:nvPr/>
          </p:nvSpPr>
          <p:spPr bwMode="auto">
            <a:xfrm>
              <a:off x="8229601" y="5105400"/>
              <a:ext cx="349249" cy="1130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R</a:t>
              </a:r>
            </a:p>
          </p:txBody>
        </p:sp>
        <p:sp>
          <p:nvSpPr>
            <p:cNvPr id="18486" name="Text Box 78"/>
            <p:cNvSpPr txBox="1">
              <a:spLocks noChangeArrowheads="1"/>
            </p:cNvSpPr>
            <p:nvPr/>
          </p:nvSpPr>
          <p:spPr bwMode="auto">
            <a:xfrm>
              <a:off x="4419600" y="6262689"/>
              <a:ext cx="336552" cy="1130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V</a:t>
              </a:r>
            </a:p>
          </p:txBody>
        </p:sp>
        <p:sp>
          <p:nvSpPr>
            <p:cNvPr id="18487" name="Freeform 82"/>
            <p:cNvSpPr>
              <a:spLocks/>
            </p:cNvSpPr>
            <p:nvPr/>
          </p:nvSpPr>
          <p:spPr bwMode="auto">
            <a:xfrm>
              <a:off x="1600200" y="2362200"/>
              <a:ext cx="5943600" cy="990600"/>
            </a:xfrm>
            <a:custGeom>
              <a:avLst/>
              <a:gdLst>
                <a:gd name="T0" fmla="*/ 0 w 3744"/>
                <a:gd name="T1" fmla="*/ 624 h 624"/>
                <a:gd name="T2" fmla="*/ 192 w 3744"/>
                <a:gd name="T3" fmla="*/ 576 h 624"/>
                <a:gd name="T4" fmla="*/ 384 w 3744"/>
                <a:gd name="T5" fmla="*/ 384 h 624"/>
                <a:gd name="T6" fmla="*/ 576 w 3744"/>
                <a:gd name="T7" fmla="*/ 192 h 624"/>
                <a:gd name="T8" fmla="*/ 864 w 3744"/>
                <a:gd name="T9" fmla="*/ 48 h 624"/>
                <a:gd name="T10" fmla="*/ 1680 w 3744"/>
                <a:gd name="T11" fmla="*/ 0 h 624"/>
                <a:gd name="T12" fmla="*/ 2640 w 3744"/>
                <a:gd name="T13" fmla="*/ 48 h 624"/>
                <a:gd name="T14" fmla="*/ 3072 w 3744"/>
                <a:gd name="T15" fmla="*/ 240 h 624"/>
                <a:gd name="T16" fmla="*/ 3360 w 3744"/>
                <a:gd name="T17" fmla="*/ 528 h 624"/>
                <a:gd name="T18" fmla="*/ 3744 w 3744"/>
                <a:gd name="T19" fmla="*/ 624 h 6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44"/>
                <a:gd name="T31" fmla="*/ 0 h 624"/>
                <a:gd name="T32" fmla="*/ 3744 w 3744"/>
                <a:gd name="T33" fmla="*/ 624 h 6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44" h="624">
                  <a:moveTo>
                    <a:pt x="0" y="624"/>
                  </a:moveTo>
                  <a:cubicBezTo>
                    <a:pt x="64" y="620"/>
                    <a:pt x="128" y="616"/>
                    <a:pt x="192" y="576"/>
                  </a:cubicBezTo>
                  <a:cubicBezTo>
                    <a:pt x="256" y="536"/>
                    <a:pt x="320" y="448"/>
                    <a:pt x="384" y="384"/>
                  </a:cubicBezTo>
                  <a:cubicBezTo>
                    <a:pt x="448" y="320"/>
                    <a:pt x="496" y="248"/>
                    <a:pt x="576" y="192"/>
                  </a:cubicBezTo>
                  <a:cubicBezTo>
                    <a:pt x="656" y="136"/>
                    <a:pt x="680" y="80"/>
                    <a:pt x="864" y="48"/>
                  </a:cubicBezTo>
                  <a:cubicBezTo>
                    <a:pt x="1048" y="16"/>
                    <a:pt x="1384" y="0"/>
                    <a:pt x="1680" y="0"/>
                  </a:cubicBezTo>
                  <a:cubicBezTo>
                    <a:pt x="1976" y="0"/>
                    <a:pt x="2408" y="8"/>
                    <a:pt x="2640" y="48"/>
                  </a:cubicBezTo>
                  <a:cubicBezTo>
                    <a:pt x="2872" y="88"/>
                    <a:pt x="2952" y="160"/>
                    <a:pt x="3072" y="240"/>
                  </a:cubicBezTo>
                  <a:cubicBezTo>
                    <a:pt x="3192" y="320"/>
                    <a:pt x="3248" y="464"/>
                    <a:pt x="3360" y="528"/>
                  </a:cubicBezTo>
                  <a:cubicBezTo>
                    <a:pt x="3472" y="592"/>
                    <a:pt x="3680" y="608"/>
                    <a:pt x="3744" y="624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8" name="Line 83"/>
            <p:cNvSpPr>
              <a:spLocks noChangeShapeType="1"/>
            </p:cNvSpPr>
            <p:nvPr/>
          </p:nvSpPr>
          <p:spPr bwMode="auto">
            <a:xfrm flipH="1" flipV="1">
              <a:off x="3429000" y="2133600"/>
              <a:ext cx="533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9" name="Line 84"/>
            <p:cNvSpPr>
              <a:spLocks noChangeShapeType="1"/>
            </p:cNvSpPr>
            <p:nvPr/>
          </p:nvSpPr>
          <p:spPr bwMode="auto">
            <a:xfrm flipH="1">
              <a:off x="3429000" y="2362200"/>
              <a:ext cx="533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8457" name="Straight Connector 85"/>
          <p:cNvCxnSpPr>
            <a:cxnSpLocks noChangeShapeType="1"/>
          </p:cNvCxnSpPr>
          <p:nvPr/>
        </p:nvCxnSpPr>
        <p:spPr bwMode="auto">
          <a:xfrm rot="16200000" flipV="1">
            <a:off x="5905500" y="12573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58" name="Straight Connector 87"/>
          <p:cNvCxnSpPr>
            <a:cxnSpLocks noChangeShapeType="1"/>
          </p:cNvCxnSpPr>
          <p:nvPr/>
        </p:nvCxnSpPr>
        <p:spPr bwMode="auto">
          <a:xfrm rot="10800000">
            <a:off x="4953000" y="1143000"/>
            <a:ext cx="1066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8459" name="Oval 88"/>
          <p:cNvSpPr>
            <a:spLocks noChangeArrowheads="1"/>
          </p:cNvSpPr>
          <p:nvPr/>
        </p:nvSpPr>
        <p:spPr bwMode="auto">
          <a:xfrm>
            <a:off x="4495800" y="9144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0" name="TextBox 89"/>
          <p:cNvSpPr txBox="1">
            <a:spLocks noChangeArrowheads="1"/>
          </p:cNvSpPr>
          <p:nvPr/>
        </p:nvSpPr>
        <p:spPr bwMode="auto">
          <a:xfrm>
            <a:off x="4572000" y="990600"/>
            <a:ext cx="325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V</a:t>
            </a:r>
          </a:p>
        </p:txBody>
      </p:sp>
      <p:cxnSp>
        <p:nvCxnSpPr>
          <p:cNvPr id="18461" name="Straight Connector 91"/>
          <p:cNvCxnSpPr>
            <a:cxnSpLocks noChangeShapeType="1"/>
            <a:stCxn id="18459" idx="2"/>
          </p:cNvCxnSpPr>
          <p:nvPr/>
        </p:nvCxnSpPr>
        <p:spPr bwMode="auto">
          <a:xfrm rot="10800000">
            <a:off x="4038600" y="1143000"/>
            <a:ext cx="457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62" name="Straight Connector 93"/>
          <p:cNvCxnSpPr>
            <a:cxnSpLocks noChangeShapeType="1"/>
          </p:cNvCxnSpPr>
          <p:nvPr/>
        </p:nvCxnSpPr>
        <p:spPr bwMode="auto">
          <a:xfrm rot="5400000">
            <a:off x="2743201" y="2438400"/>
            <a:ext cx="25908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63" name="Straight Connector 95"/>
          <p:cNvCxnSpPr>
            <a:cxnSpLocks noChangeShapeType="1"/>
          </p:cNvCxnSpPr>
          <p:nvPr/>
        </p:nvCxnSpPr>
        <p:spPr bwMode="auto">
          <a:xfrm>
            <a:off x="4038600" y="373380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64" name="Straight Connector 97"/>
          <p:cNvCxnSpPr>
            <a:cxnSpLocks noChangeShapeType="1"/>
          </p:cNvCxnSpPr>
          <p:nvPr/>
        </p:nvCxnSpPr>
        <p:spPr bwMode="auto">
          <a:xfrm>
            <a:off x="4648200" y="3733800"/>
            <a:ext cx="1676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8465" name="Freeform 98"/>
          <p:cNvSpPr>
            <a:spLocks noChangeArrowheads="1"/>
          </p:cNvSpPr>
          <p:nvPr/>
        </p:nvSpPr>
        <p:spPr bwMode="auto">
          <a:xfrm>
            <a:off x="4340225" y="3614738"/>
            <a:ext cx="311150" cy="119062"/>
          </a:xfrm>
          <a:custGeom>
            <a:avLst/>
            <a:gdLst>
              <a:gd name="T0" fmla="*/ 0 w 311150"/>
              <a:gd name="T1" fmla="*/ 119592 h 119592"/>
              <a:gd name="T2" fmla="*/ 38100 w 311150"/>
              <a:gd name="T3" fmla="*/ 65617 h 119592"/>
              <a:gd name="T4" fmla="*/ 101600 w 311150"/>
              <a:gd name="T5" fmla="*/ 21167 h 119592"/>
              <a:gd name="T6" fmla="*/ 155575 w 311150"/>
              <a:gd name="T7" fmla="*/ 2117 h 119592"/>
              <a:gd name="T8" fmla="*/ 241300 w 311150"/>
              <a:gd name="T9" fmla="*/ 33867 h 119592"/>
              <a:gd name="T10" fmla="*/ 311150 w 311150"/>
              <a:gd name="T11" fmla="*/ 116417 h 1195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1150"/>
              <a:gd name="T19" fmla="*/ 0 h 119592"/>
              <a:gd name="T20" fmla="*/ 311150 w 311150"/>
              <a:gd name="T21" fmla="*/ 119592 h 1195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1150" h="119592">
                <a:moveTo>
                  <a:pt x="0" y="119592"/>
                </a:moveTo>
                <a:cubicBezTo>
                  <a:pt x="10583" y="100806"/>
                  <a:pt x="21167" y="82021"/>
                  <a:pt x="38100" y="65617"/>
                </a:cubicBezTo>
                <a:cubicBezTo>
                  <a:pt x="55033" y="49213"/>
                  <a:pt x="82021" y="31750"/>
                  <a:pt x="101600" y="21167"/>
                </a:cubicBezTo>
                <a:cubicBezTo>
                  <a:pt x="121179" y="10584"/>
                  <a:pt x="132292" y="0"/>
                  <a:pt x="155575" y="2117"/>
                </a:cubicBezTo>
                <a:cubicBezTo>
                  <a:pt x="178858" y="4234"/>
                  <a:pt x="215371" y="14817"/>
                  <a:pt x="241300" y="33867"/>
                </a:cubicBezTo>
                <a:cubicBezTo>
                  <a:pt x="267229" y="52917"/>
                  <a:pt x="311150" y="116417"/>
                  <a:pt x="311150" y="11641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8466" name="Straight Connector 100"/>
          <p:cNvCxnSpPr>
            <a:cxnSpLocks noChangeShapeType="1"/>
          </p:cNvCxnSpPr>
          <p:nvPr/>
        </p:nvCxnSpPr>
        <p:spPr bwMode="auto">
          <a:xfrm rot="5400000" flipH="1" flipV="1">
            <a:off x="6134101" y="3543300"/>
            <a:ext cx="381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8467" name="TextBox 101"/>
          <p:cNvSpPr txBox="1">
            <a:spLocks noChangeArrowheads="1"/>
          </p:cNvSpPr>
          <p:nvPr/>
        </p:nvSpPr>
        <p:spPr bwMode="auto">
          <a:xfrm>
            <a:off x="4876800" y="838200"/>
            <a:ext cx="288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+</a:t>
            </a:r>
          </a:p>
        </p:txBody>
      </p:sp>
      <p:sp>
        <p:nvSpPr>
          <p:cNvPr id="18468" name="TextBox 102"/>
          <p:cNvSpPr txBox="1">
            <a:spLocks noChangeArrowheads="1"/>
          </p:cNvSpPr>
          <p:nvPr/>
        </p:nvSpPr>
        <p:spPr bwMode="auto">
          <a:xfrm>
            <a:off x="4267200" y="758825"/>
            <a:ext cx="287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_</a:t>
            </a:r>
          </a:p>
        </p:txBody>
      </p:sp>
      <p:sp>
        <p:nvSpPr>
          <p:cNvPr id="18469" name="Rectangle 10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>
                <a:latin typeface="Times New Roman"/>
                <a:cs typeface="Times New Roman"/>
              </a:rPr>
              <a:t>56.)</a:t>
            </a:r>
            <a:endParaRPr lang="en-US" sz="1100" dirty="0">
              <a:latin typeface="Times New Roman"/>
              <a:cs typeface="Times New Roman"/>
            </a:endParaRPr>
          </a:p>
        </p:txBody>
      </p:sp>
      <p:sp>
        <p:nvSpPr>
          <p:cNvPr id="100" name="Text Box 79"/>
          <p:cNvSpPr txBox="1">
            <a:spLocks noChangeArrowheads="1"/>
          </p:cNvSpPr>
          <p:nvPr/>
        </p:nvSpPr>
        <p:spPr bwMode="auto">
          <a:xfrm>
            <a:off x="222250" y="4464268"/>
            <a:ext cx="888691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Times New Roman"/>
                <a:cs typeface="Times New Roman"/>
              </a:rPr>
              <a:t>In fact,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if</a:t>
            </a:r>
            <a:r>
              <a:rPr lang="en-US" sz="2000" dirty="0">
                <a:latin typeface="Times New Roman"/>
                <a:cs typeface="Times New Roman"/>
              </a:rPr>
              <a:t> this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experiment</a:t>
            </a:r>
            <a:r>
              <a:rPr lang="en-US" sz="2000" dirty="0">
                <a:latin typeface="Times New Roman"/>
                <a:cs typeface="Times New Roman"/>
              </a:rPr>
              <a:t> was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done</a:t>
            </a:r>
            <a:r>
              <a:rPr lang="en-US" sz="2000" dirty="0">
                <a:latin typeface="Times New Roman"/>
                <a:cs typeface="Times New Roman"/>
              </a:rPr>
              <a:t>,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needle</a:t>
            </a:r>
            <a:r>
              <a:rPr lang="en-US" sz="2000" dirty="0">
                <a:latin typeface="Times New Roman"/>
                <a:cs typeface="Times New Roman"/>
              </a:rPr>
              <a:t> would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swing</a:t>
            </a:r>
            <a:r>
              <a:rPr lang="en-US" sz="2000" dirty="0">
                <a:latin typeface="Times New Roman"/>
                <a:cs typeface="Times New Roman"/>
              </a:rPr>
              <a:t> in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wrong direction</a:t>
            </a:r>
            <a:r>
              <a:rPr lang="en-US" sz="2000" i="1" dirty="0">
                <a:latin typeface="Times New Roman"/>
                <a:cs typeface="Times New Roman"/>
              </a:rPr>
              <a:t>.</a:t>
            </a:r>
            <a:r>
              <a:rPr lang="en-US" sz="2000" dirty="0">
                <a:latin typeface="Times New Roman"/>
                <a:cs typeface="Times New Roman"/>
              </a:rPr>
              <a:t>  In other words, 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the meter is hooked up wrong</a:t>
            </a:r>
            <a:r>
              <a:rPr lang="en-US" sz="2000" dirty="0">
                <a:latin typeface="Times New Roman"/>
                <a:cs typeface="Times New Roman"/>
              </a:rPr>
              <a:t>.  What are accumulating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on the upper side of the plate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not positive charges,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they are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NEGATIVE charges</a:t>
            </a:r>
            <a:r>
              <a:rPr lang="en-US" sz="2000" dirty="0">
                <a:latin typeface="Times New Roman"/>
                <a:cs typeface="Times New Roman"/>
              </a:rPr>
              <a:t>. </a:t>
            </a:r>
          </a:p>
        </p:txBody>
      </p:sp>
      <p:sp>
        <p:nvSpPr>
          <p:cNvPr id="101" name="Text Box 79"/>
          <p:cNvSpPr txBox="1">
            <a:spLocks noChangeArrowheads="1"/>
          </p:cNvSpPr>
          <p:nvPr/>
        </p:nvSpPr>
        <p:spPr bwMode="auto">
          <a:xfrm>
            <a:off x="228599" y="5704870"/>
            <a:ext cx="8664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Times New Roman"/>
                <a:cs typeface="Times New Roman"/>
              </a:rPr>
              <a:t>In short, it is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negative charge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that flows </a:t>
            </a:r>
            <a:r>
              <a:rPr lang="en-US" sz="2000" dirty="0">
                <a:latin typeface="Times New Roman"/>
                <a:cs typeface="Times New Roman"/>
              </a:rPr>
              <a:t>through circuits.</a:t>
            </a:r>
          </a:p>
        </p:txBody>
      </p:sp>
    </p:spTree>
    <p:extLst>
      <p:ext uri="{BB962C8B-B14F-4D97-AF65-F5344CB8AC3E}">
        <p14:creationId xmlns:p14="http://schemas.microsoft.com/office/powerpoint/2010/main" val="360167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610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What’</a:t>
            </a:r>
            <a:r>
              <a:rPr lang="en-US" altLang="ja-JP" sz="2000" dirty="0">
                <a:solidFill>
                  <a:srgbClr val="FF0000"/>
                </a:solidFill>
                <a:latin typeface="Apple Chancery"/>
                <a:cs typeface="Apple Chancery"/>
              </a:rPr>
              <a:t>s important </a:t>
            </a:r>
            <a:r>
              <a:rPr lang="en-US" altLang="ja-JP" sz="2000" dirty="0">
                <a:latin typeface="Times New Roman"/>
                <a:cs typeface="Times New Roman"/>
              </a:rPr>
              <a:t>to notice here is that </a:t>
            </a:r>
            <a:r>
              <a:rPr lang="en-US" altLang="ja-JP" sz="2000" dirty="0">
                <a:solidFill>
                  <a:srgbClr val="0000FF"/>
                </a:solidFill>
                <a:latin typeface="Times New Roman"/>
                <a:cs typeface="Times New Roman"/>
              </a:rPr>
              <a:t>because the </a:t>
            </a:r>
            <a:r>
              <a:rPr lang="en-US" altLang="ja-JP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protons are moving faster than the electrons</a:t>
            </a:r>
            <a:r>
              <a:rPr lang="en-US" altLang="ja-JP" sz="2000" dirty="0">
                <a:latin typeface="Times New Roman"/>
                <a:cs typeface="Times New Roman"/>
              </a:rPr>
              <a:t>, they will </a:t>
            </a:r>
            <a:r>
              <a:rPr lang="en-US" altLang="ja-JP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length contract </a:t>
            </a:r>
            <a:r>
              <a:rPr lang="en-US" altLang="ja-JP" sz="2000" dirty="0">
                <a:solidFill>
                  <a:srgbClr val="FF0000"/>
                </a:solidFill>
                <a:latin typeface="Times New Roman"/>
                <a:cs typeface="Times New Roman"/>
              </a:rPr>
              <a:t>more </a:t>
            </a:r>
            <a:r>
              <a:rPr lang="en-US" altLang="ja-JP" sz="2000" dirty="0">
                <a:latin typeface="Times New Roman"/>
                <a:cs typeface="Times New Roman"/>
              </a:rPr>
              <a:t>than will the electrons.  When they do so, </a:t>
            </a:r>
            <a:r>
              <a:rPr lang="en-US" altLang="ja-JP" sz="2000" dirty="0">
                <a:solidFill>
                  <a:srgbClr val="0000FF"/>
                </a:solidFill>
                <a:latin typeface="Times New Roman"/>
                <a:cs typeface="Times New Roman"/>
              </a:rPr>
              <a:t>from the moving charge’s perspective, there appears to be </a:t>
            </a:r>
            <a:r>
              <a:rPr lang="en-US" altLang="ja-JP" sz="2000" dirty="0">
                <a:solidFill>
                  <a:srgbClr val="FF0000"/>
                </a:solidFill>
                <a:latin typeface="Times New Roman"/>
                <a:cs typeface="Times New Roman"/>
              </a:rPr>
              <a:t>more protons on the wire than electrons</a:t>
            </a:r>
            <a:r>
              <a:rPr lang="en-US" altLang="ja-JP" sz="2000" dirty="0">
                <a:latin typeface="Times New Roman"/>
                <a:cs typeface="Times New Roman"/>
              </a:rPr>
              <a:t>.  </a:t>
            </a:r>
            <a:endParaRPr lang="en-US" sz="2000" dirty="0">
              <a:latin typeface="Times New Roman"/>
              <a:cs typeface="Times New Roman"/>
            </a:endParaRPr>
          </a:p>
        </p:txBody>
      </p:sp>
      <p:grpSp>
        <p:nvGrpSpPr>
          <p:cNvPr id="19459" name="Group 5"/>
          <p:cNvGrpSpPr>
            <a:grpSpLocks/>
          </p:cNvGrpSpPr>
          <p:nvPr/>
        </p:nvGrpSpPr>
        <p:grpSpPr bwMode="auto">
          <a:xfrm>
            <a:off x="2732088" y="3124200"/>
            <a:ext cx="395287" cy="457200"/>
            <a:chOff x="432" y="2544"/>
            <a:chExt cx="249" cy="288"/>
          </a:xfrm>
        </p:grpSpPr>
        <p:sp>
          <p:nvSpPr>
            <p:cNvPr id="19540" name="Text Box 6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19541" name="Text Box 7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19460" name="Group 8"/>
          <p:cNvGrpSpPr>
            <a:grpSpLocks/>
          </p:cNvGrpSpPr>
          <p:nvPr/>
        </p:nvGrpSpPr>
        <p:grpSpPr bwMode="auto">
          <a:xfrm>
            <a:off x="3352800" y="3124200"/>
            <a:ext cx="395288" cy="457200"/>
            <a:chOff x="432" y="2544"/>
            <a:chExt cx="249" cy="288"/>
          </a:xfrm>
        </p:grpSpPr>
        <p:sp>
          <p:nvSpPr>
            <p:cNvPr id="19538" name="Text Box 9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19539" name="Text Box 10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19461" name="Group 11"/>
          <p:cNvGrpSpPr>
            <a:grpSpLocks/>
          </p:cNvGrpSpPr>
          <p:nvPr/>
        </p:nvGrpSpPr>
        <p:grpSpPr bwMode="auto">
          <a:xfrm>
            <a:off x="3962400" y="3124200"/>
            <a:ext cx="395288" cy="457200"/>
            <a:chOff x="432" y="2544"/>
            <a:chExt cx="249" cy="288"/>
          </a:xfrm>
        </p:grpSpPr>
        <p:sp>
          <p:nvSpPr>
            <p:cNvPr id="19536" name="Text Box 12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19537" name="Text Box 13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19462" name="Group 14"/>
          <p:cNvGrpSpPr>
            <a:grpSpLocks/>
          </p:cNvGrpSpPr>
          <p:nvPr/>
        </p:nvGrpSpPr>
        <p:grpSpPr bwMode="auto">
          <a:xfrm>
            <a:off x="4572000" y="3124200"/>
            <a:ext cx="395288" cy="457200"/>
            <a:chOff x="432" y="2544"/>
            <a:chExt cx="249" cy="288"/>
          </a:xfrm>
        </p:grpSpPr>
        <p:sp>
          <p:nvSpPr>
            <p:cNvPr id="19534" name="Text Box 15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19535" name="Text Box 16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19463" name="Group 17"/>
          <p:cNvGrpSpPr>
            <a:grpSpLocks/>
          </p:cNvGrpSpPr>
          <p:nvPr/>
        </p:nvGrpSpPr>
        <p:grpSpPr bwMode="auto">
          <a:xfrm>
            <a:off x="5181600" y="3124200"/>
            <a:ext cx="395288" cy="457200"/>
            <a:chOff x="432" y="2544"/>
            <a:chExt cx="249" cy="288"/>
          </a:xfrm>
        </p:grpSpPr>
        <p:sp>
          <p:nvSpPr>
            <p:cNvPr id="19532" name="Text Box 18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19533" name="Text Box 19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19464" name="Group 20"/>
          <p:cNvGrpSpPr>
            <a:grpSpLocks/>
          </p:cNvGrpSpPr>
          <p:nvPr/>
        </p:nvGrpSpPr>
        <p:grpSpPr bwMode="auto">
          <a:xfrm>
            <a:off x="5791200" y="3124200"/>
            <a:ext cx="395288" cy="457200"/>
            <a:chOff x="432" y="2544"/>
            <a:chExt cx="249" cy="288"/>
          </a:xfrm>
        </p:grpSpPr>
        <p:sp>
          <p:nvSpPr>
            <p:cNvPr id="19530" name="Text Box 21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19531" name="Text Box 22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19465" name="Group 23"/>
          <p:cNvGrpSpPr>
            <a:grpSpLocks/>
          </p:cNvGrpSpPr>
          <p:nvPr/>
        </p:nvGrpSpPr>
        <p:grpSpPr bwMode="auto">
          <a:xfrm>
            <a:off x="6400800" y="3124200"/>
            <a:ext cx="395288" cy="457200"/>
            <a:chOff x="432" y="2544"/>
            <a:chExt cx="249" cy="288"/>
          </a:xfrm>
        </p:grpSpPr>
        <p:sp>
          <p:nvSpPr>
            <p:cNvPr id="19528" name="Text Box 24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19529" name="Text Box 25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19466" name="Group 26"/>
          <p:cNvGrpSpPr>
            <a:grpSpLocks/>
          </p:cNvGrpSpPr>
          <p:nvPr/>
        </p:nvGrpSpPr>
        <p:grpSpPr bwMode="auto">
          <a:xfrm>
            <a:off x="7010400" y="3124200"/>
            <a:ext cx="395288" cy="457200"/>
            <a:chOff x="432" y="2544"/>
            <a:chExt cx="249" cy="288"/>
          </a:xfrm>
        </p:grpSpPr>
        <p:sp>
          <p:nvSpPr>
            <p:cNvPr id="19526" name="Text Box 27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19527" name="Text Box 28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19467" name="Group 29"/>
          <p:cNvGrpSpPr>
            <a:grpSpLocks/>
          </p:cNvGrpSpPr>
          <p:nvPr/>
        </p:nvGrpSpPr>
        <p:grpSpPr bwMode="auto">
          <a:xfrm>
            <a:off x="7620000" y="3124200"/>
            <a:ext cx="395288" cy="457200"/>
            <a:chOff x="432" y="2544"/>
            <a:chExt cx="249" cy="288"/>
          </a:xfrm>
        </p:grpSpPr>
        <p:sp>
          <p:nvSpPr>
            <p:cNvPr id="19524" name="Text Box 30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19525" name="Text Box 31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19468" name="Group 32"/>
          <p:cNvGrpSpPr>
            <a:grpSpLocks/>
          </p:cNvGrpSpPr>
          <p:nvPr/>
        </p:nvGrpSpPr>
        <p:grpSpPr bwMode="auto">
          <a:xfrm>
            <a:off x="8229600" y="3124200"/>
            <a:ext cx="395288" cy="457200"/>
            <a:chOff x="432" y="2544"/>
            <a:chExt cx="249" cy="288"/>
          </a:xfrm>
        </p:grpSpPr>
        <p:sp>
          <p:nvSpPr>
            <p:cNvPr id="19522" name="Text Box 33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19523" name="Text Box 34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19469" name="Group 35"/>
          <p:cNvGrpSpPr>
            <a:grpSpLocks/>
          </p:cNvGrpSpPr>
          <p:nvPr/>
        </p:nvGrpSpPr>
        <p:grpSpPr bwMode="auto">
          <a:xfrm>
            <a:off x="2743200" y="3886200"/>
            <a:ext cx="439738" cy="401638"/>
            <a:chOff x="432" y="2976"/>
            <a:chExt cx="277" cy="253"/>
          </a:xfrm>
        </p:grpSpPr>
        <p:sp>
          <p:nvSpPr>
            <p:cNvPr id="19520" name="Text Box 36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9521" name="Text Box 37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19470" name="Group 38"/>
          <p:cNvGrpSpPr>
            <a:grpSpLocks/>
          </p:cNvGrpSpPr>
          <p:nvPr/>
        </p:nvGrpSpPr>
        <p:grpSpPr bwMode="auto">
          <a:xfrm>
            <a:off x="3200400" y="3886200"/>
            <a:ext cx="439738" cy="401638"/>
            <a:chOff x="432" y="2976"/>
            <a:chExt cx="277" cy="253"/>
          </a:xfrm>
        </p:grpSpPr>
        <p:sp>
          <p:nvSpPr>
            <p:cNvPr id="19518" name="Text Box 39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9519" name="Text Box 40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19471" name="Group 41"/>
          <p:cNvGrpSpPr>
            <a:grpSpLocks/>
          </p:cNvGrpSpPr>
          <p:nvPr/>
        </p:nvGrpSpPr>
        <p:grpSpPr bwMode="auto">
          <a:xfrm>
            <a:off x="3657600" y="3886200"/>
            <a:ext cx="439738" cy="401638"/>
            <a:chOff x="432" y="2976"/>
            <a:chExt cx="277" cy="253"/>
          </a:xfrm>
        </p:grpSpPr>
        <p:sp>
          <p:nvSpPr>
            <p:cNvPr id="19516" name="Text Box 42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9517" name="Text Box 43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19472" name="Group 44"/>
          <p:cNvGrpSpPr>
            <a:grpSpLocks/>
          </p:cNvGrpSpPr>
          <p:nvPr/>
        </p:nvGrpSpPr>
        <p:grpSpPr bwMode="auto">
          <a:xfrm>
            <a:off x="4149725" y="3886200"/>
            <a:ext cx="439738" cy="401638"/>
            <a:chOff x="432" y="2976"/>
            <a:chExt cx="277" cy="253"/>
          </a:xfrm>
        </p:grpSpPr>
        <p:sp>
          <p:nvSpPr>
            <p:cNvPr id="19514" name="Text Box 45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9515" name="Text Box 46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19473" name="Group 47"/>
          <p:cNvGrpSpPr>
            <a:grpSpLocks/>
          </p:cNvGrpSpPr>
          <p:nvPr/>
        </p:nvGrpSpPr>
        <p:grpSpPr bwMode="auto">
          <a:xfrm>
            <a:off x="4648200" y="3886200"/>
            <a:ext cx="439738" cy="401638"/>
            <a:chOff x="432" y="2976"/>
            <a:chExt cx="277" cy="253"/>
          </a:xfrm>
        </p:grpSpPr>
        <p:sp>
          <p:nvSpPr>
            <p:cNvPr id="19512" name="Text Box 48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9513" name="Text Box 49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19474" name="Group 50"/>
          <p:cNvGrpSpPr>
            <a:grpSpLocks/>
          </p:cNvGrpSpPr>
          <p:nvPr/>
        </p:nvGrpSpPr>
        <p:grpSpPr bwMode="auto">
          <a:xfrm>
            <a:off x="5105400" y="3886200"/>
            <a:ext cx="439738" cy="401638"/>
            <a:chOff x="432" y="2976"/>
            <a:chExt cx="277" cy="253"/>
          </a:xfrm>
        </p:grpSpPr>
        <p:sp>
          <p:nvSpPr>
            <p:cNvPr id="19510" name="Text Box 51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9511" name="Text Box 52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19475" name="Group 53"/>
          <p:cNvGrpSpPr>
            <a:grpSpLocks/>
          </p:cNvGrpSpPr>
          <p:nvPr/>
        </p:nvGrpSpPr>
        <p:grpSpPr bwMode="auto">
          <a:xfrm>
            <a:off x="5597525" y="3886200"/>
            <a:ext cx="439738" cy="401638"/>
            <a:chOff x="432" y="2976"/>
            <a:chExt cx="277" cy="253"/>
          </a:xfrm>
        </p:grpSpPr>
        <p:sp>
          <p:nvSpPr>
            <p:cNvPr id="19508" name="Text Box 54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9509" name="Text Box 55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19476" name="Group 56"/>
          <p:cNvGrpSpPr>
            <a:grpSpLocks/>
          </p:cNvGrpSpPr>
          <p:nvPr/>
        </p:nvGrpSpPr>
        <p:grpSpPr bwMode="auto">
          <a:xfrm>
            <a:off x="6096000" y="3886200"/>
            <a:ext cx="439738" cy="401638"/>
            <a:chOff x="432" y="2976"/>
            <a:chExt cx="277" cy="253"/>
          </a:xfrm>
        </p:grpSpPr>
        <p:sp>
          <p:nvSpPr>
            <p:cNvPr id="19506" name="Text Box 57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9507" name="Text Box 58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19477" name="Group 59"/>
          <p:cNvGrpSpPr>
            <a:grpSpLocks/>
          </p:cNvGrpSpPr>
          <p:nvPr/>
        </p:nvGrpSpPr>
        <p:grpSpPr bwMode="auto">
          <a:xfrm>
            <a:off x="6570663" y="3886200"/>
            <a:ext cx="439737" cy="401638"/>
            <a:chOff x="432" y="2976"/>
            <a:chExt cx="277" cy="253"/>
          </a:xfrm>
        </p:grpSpPr>
        <p:sp>
          <p:nvSpPr>
            <p:cNvPr id="19504" name="Text Box 60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9505" name="Text Box 61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19478" name="Group 62"/>
          <p:cNvGrpSpPr>
            <a:grpSpLocks/>
          </p:cNvGrpSpPr>
          <p:nvPr/>
        </p:nvGrpSpPr>
        <p:grpSpPr bwMode="auto">
          <a:xfrm>
            <a:off x="7086600" y="3886200"/>
            <a:ext cx="439738" cy="401638"/>
            <a:chOff x="432" y="2976"/>
            <a:chExt cx="277" cy="253"/>
          </a:xfrm>
        </p:grpSpPr>
        <p:sp>
          <p:nvSpPr>
            <p:cNvPr id="19502" name="Text Box 63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9503" name="Text Box 64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sp>
        <p:nvSpPr>
          <p:cNvPr id="19479" name="Oval 65"/>
          <p:cNvSpPr>
            <a:spLocks noChangeArrowheads="1"/>
          </p:cNvSpPr>
          <p:nvPr/>
        </p:nvSpPr>
        <p:spPr bwMode="auto">
          <a:xfrm>
            <a:off x="5181600" y="2662238"/>
            <a:ext cx="152400" cy="152400"/>
          </a:xfrm>
          <a:prstGeom prst="ellipse">
            <a:avLst/>
          </a:prstGeom>
          <a:solidFill>
            <a:srgbClr val="FF121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480" name="Object 2"/>
          <p:cNvGraphicFramePr>
            <a:graphicFrameLocks noChangeAspect="1"/>
          </p:cNvGraphicFramePr>
          <p:nvPr/>
        </p:nvGraphicFramePr>
        <p:xfrm>
          <a:off x="4800600" y="2362200"/>
          <a:ext cx="3571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4205" name="Equation" r:id="rId3" imgW="190500" imgH="203200" progId="Equation.DSMT4">
                  <p:embed/>
                </p:oleObj>
              </mc:Choice>
              <mc:Fallback>
                <p:oleObj name="Equation" r:id="rId3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362200"/>
                        <a:ext cx="3571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1" name="Text Box 75"/>
          <p:cNvSpPr txBox="1">
            <a:spLocks noChangeArrowheads="1"/>
          </p:cNvSpPr>
          <p:nvPr/>
        </p:nvSpPr>
        <p:spPr bwMode="auto">
          <a:xfrm>
            <a:off x="1163638" y="4937125"/>
            <a:ext cx="777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Apple Chancery"/>
                <a:cs typeface="Apple Chancery"/>
              </a:rPr>
              <a:t>Protons length contract </a:t>
            </a:r>
            <a:r>
              <a:rPr lang="en-US" sz="1800" dirty="0">
                <a:latin typeface="Times New Roman"/>
                <a:cs typeface="Times New Roman"/>
              </a:rPr>
              <a:t>more than electrons.  More protons means the </a:t>
            </a:r>
            <a:r>
              <a:rPr lang="en-US" sz="1800" dirty="0">
                <a:solidFill>
                  <a:srgbClr val="0000FF"/>
                </a:solidFill>
                <a:latin typeface="Times New Roman"/>
                <a:cs typeface="Times New Roman"/>
              </a:rPr>
              <a:t>wire looks electrically positive </a:t>
            </a:r>
            <a:r>
              <a:rPr lang="en-US" sz="1800" dirty="0">
                <a:latin typeface="Times New Roman"/>
                <a:cs typeface="Times New Roman"/>
              </a:rPr>
              <a:t>and an </a:t>
            </a:r>
            <a:r>
              <a:rPr lang="en-US" sz="1800" dirty="0">
                <a:solidFill>
                  <a:srgbClr val="0000FF"/>
                </a:solidFill>
                <a:latin typeface="Times New Roman"/>
                <a:cs typeface="Times New Roman"/>
              </a:rPr>
              <a:t>electric field is set up pointing outward </a:t>
            </a:r>
            <a:r>
              <a:rPr lang="en-US" sz="1800" dirty="0">
                <a:latin typeface="Times New Roman"/>
                <a:cs typeface="Times New Roman"/>
              </a:rPr>
              <a:t>from the wire.</a:t>
            </a:r>
            <a:endParaRPr lang="en-US" sz="2000" dirty="0">
              <a:latin typeface="Times New Roman"/>
              <a:cs typeface="Times New Roman"/>
            </a:endParaRPr>
          </a:p>
        </p:txBody>
      </p:sp>
      <p:grpSp>
        <p:nvGrpSpPr>
          <p:cNvPr id="19482" name="Group 80"/>
          <p:cNvGrpSpPr>
            <a:grpSpLocks/>
          </p:cNvGrpSpPr>
          <p:nvPr/>
        </p:nvGrpSpPr>
        <p:grpSpPr bwMode="auto">
          <a:xfrm>
            <a:off x="7561263" y="3886200"/>
            <a:ext cx="439737" cy="401638"/>
            <a:chOff x="432" y="2976"/>
            <a:chExt cx="277" cy="253"/>
          </a:xfrm>
        </p:grpSpPr>
        <p:sp>
          <p:nvSpPr>
            <p:cNvPr id="19500" name="Text Box 81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9501" name="Text Box 82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19483" name="Group 83"/>
          <p:cNvGrpSpPr>
            <a:grpSpLocks/>
          </p:cNvGrpSpPr>
          <p:nvPr/>
        </p:nvGrpSpPr>
        <p:grpSpPr bwMode="auto">
          <a:xfrm>
            <a:off x="8035925" y="3886200"/>
            <a:ext cx="439738" cy="401638"/>
            <a:chOff x="432" y="2976"/>
            <a:chExt cx="277" cy="253"/>
          </a:xfrm>
        </p:grpSpPr>
        <p:sp>
          <p:nvSpPr>
            <p:cNvPr id="19498" name="Text Box 84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9499" name="Text Box 85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19484" name="Group 86"/>
          <p:cNvGrpSpPr>
            <a:grpSpLocks/>
          </p:cNvGrpSpPr>
          <p:nvPr/>
        </p:nvGrpSpPr>
        <p:grpSpPr bwMode="auto">
          <a:xfrm>
            <a:off x="8510588" y="3886200"/>
            <a:ext cx="439737" cy="401638"/>
            <a:chOff x="432" y="2976"/>
            <a:chExt cx="277" cy="253"/>
          </a:xfrm>
        </p:grpSpPr>
        <p:sp>
          <p:nvSpPr>
            <p:cNvPr id="19496" name="Text Box 87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9497" name="Text Box 88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19485" name="Group 89"/>
          <p:cNvGrpSpPr>
            <a:grpSpLocks/>
          </p:cNvGrpSpPr>
          <p:nvPr/>
        </p:nvGrpSpPr>
        <p:grpSpPr bwMode="auto">
          <a:xfrm>
            <a:off x="8824913" y="3124200"/>
            <a:ext cx="395287" cy="457200"/>
            <a:chOff x="432" y="2544"/>
            <a:chExt cx="249" cy="288"/>
          </a:xfrm>
        </p:grpSpPr>
        <p:sp>
          <p:nvSpPr>
            <p:cNvPr id="19494" name="Text Box 90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19495" name="Text Box 91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19486" name="Group 92"/>
          <p:cNvGrpSpPr>
            <a:grpSpLocks/>
          </p:cNvGrpSpPr>
          <p:nvPr/>
        </p:nvGrpSpPr>
        <p:grpSpPr bwMode="auto">
          <a:xfrm>
            <a:off x="2286000" y="3886200"/>
            <a:ext cx="439738" cy="401638"/>
            <a:chOff x="432" y="2976"/>
            <a:chExt cx="277" cy="253"/>
          </a:xfrm>
        </p:grpSpPr>
        <p:sp>
          <p:nvSpPr>
            <p:cNvPr id="19492" name="Text Box 93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19493" name="Text Box 94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19487" name="Group 95"/>
          <p:cNvGrpSpPr>
            <a:grpSpLocks/>
          </p:cNvGrpSpPr>
          <p:nvPr/>
        </p:nvGrpSpPr>
        <p:grpSpPr bwMode="auto">
          <a:xfrm>
            <a:off x="2119313" y="3124200"/>
            <a:ext cx="395287" cy="457200"/>
            <a:chOff x="432" y="2544"/>
            <a:chExt cx="249" cy="288"/>
          </a:xfrm>
        </p:grpSpPr>
        <p:sp>
          <p:nvSpPr>
            <p:cNvPr id="19490" name="Text Box 96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19491" name="Text Box 97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sp>
        <p:nvSpPr>
          <p:cNvPr id="19488" name="Rectangle 9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Text Box 99"/>
          <p:cNvSpPr txBox="1">
            <a:spLocks noChangeArrowheads="1"/>
          </p:cNvSpPr>
          <p:nvPr/>
        </p:nvSpPr>
        <p:spPr bwMode="auto">
          <a:xfrm>
            <a:off x="8629650" y="6430963"/>
            <a:ext cx="361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6.)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1912938" y="2959100"/>
            <a:ext cx="7239000" cy="1566336"/>
            <a:chOff x="1231900" y="4102096"/>
            <a:chExt cx="7239000" cy="1566336"/>
          </a:xfrm>
        </p:grpSpPr>
        <p:grpSp>
          <p:nvGrpSpPr>
            <p:cNvPr id="88" name="Group 87"/>
            <p:cNvGrpSpPr/>
            <p:nvPr/>
          </p:nvGrpSpPr>
          <p:grpSpPr>
            <a:xfrm>
              <a:off x="1231900" y="4102098"/>
              <a:ext cx="7239000" cy="1566334"/>
              <a:chOff x="1367278" y="5219700"/>
              <a:chExt cx="6798827" cy="448732"/>
            </a:xfrm>
          </p:grpSpPr>
          <p:sp>
            <p:nvSpPr>
              <p:cNvPr id="91" name="Rectangle 4"/>
              <p:cNvSpPr>
                <a:spLocks noChangeArrowheads="1"/>
              </p:cNvSpPr>
              <p:nvPr/>
            </p:nvSpPr>
            <p:spPr bwMode="auto">
              <a:xfrm rot="16200000">
                <a:off x="4659801" y="2168477"/>
                <a:ext cx="207432" cy="6792477"/>
              </a:xfrm>
              <a:prstGeom prst="rect">
                <a:avLst/>
              </a:prstGeom>
              <a:gradFill flip="none" rotWithShape="1">
                <a:gsLst>
                  <a:gs pos="23000">
                    <a:srgbClr val="3366FF">
                      <a:alpha val="57000"/>
                    </a:srgbClr>
                  </a:gs>
                  <a:gs pos="100000">
                    <a:srgbClr val="FFFFFF">
                      <a:alpha val="57000"/>
                    </a:srgbClr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1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92" name="Rectangle 4"/>
              <p:cNvSpPr>
                <a:spLocks noChangeArrowheads="1"/>
              </p:cNvSpPr>
              <p:nvPr/>
            </p:nvSpPr>
            <p:spPr bwMode="auto">
              <a:xfrm rot="5400000" flipV="1">
                <a:off x="4655566" y="1937762"/>
                <a:ext cx="228602" cy="6792477"/>
              </a:xfrm>
              <a:prstGeom prst="rect">
                <a:avLst/>
              </a:prstGeom>
              <a:gradFill flip="none" rotWithShape="1">
                <a:gsLst>
                  <a:gs pos="23000">
                    <a:srgbClr val="3366FF">
                      <a:alpha val="57000"/>
                    </a:srgbClr>
                  </a:gs>
                  <a:gs pos="100000">
                    <a:srgbClr val="FFFFFF">
                      <a:alpha val="57000"/>
                    </a:srgbClr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1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</p:grpSp>
        <p:cxnSp>
          <p:nvCxnSpPr>
            <p:cNvPr id="89" name="Straight Connector 88"/>
            <p:cNvCxnSpPr/>
            <p:nvPr/>
          </p:nvCxnSpPr>
          <p:spPr>
            <a:xfrm>
              <a:off x="1231900" y="4102096"/>
              <a:ext cx="7232240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231900" y="5668431"/>
              <a:ext cx="7232240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0647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4"/>
          <p:cNvGrpSpPr>
            <a:grpSpLocks/>
          </p:cNvGrpSpPr>
          <p:nvPr/>
        </p:nvGrpSpPr>
        <p:grpSpPr bwMode="auto">
          <a:xfrm>
            <a:off x="2732088" y="3124200"/>
            <a:ext cx="395287" cy="457200"/>
            <a:chOff x="432" y="2544"/>
            <a:chExt cx="249" cy="288"/>
          </a:xfrm>
        </p:grpSpPr>
        <p:sp>
          <p:nvSpPr>
            <p:cNvPr id="20587" name="Text Box 5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20588" name="Text Box 6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20483" name="Group 7"/>
          <p:cNvGrpSpPr>
            <a:grpSpLocks/>
          </p:cNvGrpSpPr>
          <p:nvPr/>
        </p:nvGrpSpPr>
        <p:grpSpPr bwMode="auto">
          <a:xfrm>
            <a:off x="3352800" y="3124200"/>
            <a:ext cx="395288" cy="457200"/>
            <a:chOff x="432" y="2544"/>
            <a:chExt cx="249" cy="288"/>
          </a:xfrm>
        </p:grpSpPr>
        <p:sp>
          <p:nvSpPr>
            <p:cNvPr id="20585" name="Text Box 8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20586" name="Text Box 9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20484" name="Group 10"/>
          <p:cNvGrpSpPr>
            <a:grpSpLocks/>
          </p:cNvGrpSpPr>
          <p:nvPr/>
        </p:nvGrpSpPr>
        <p:grpSpPr bwMode="auto">
          <a:xfrm>
            <a:off x="3962400" y="3124200"/>
            <a:ext cx="395288" cy="457200"/>
            <a:chOff x="432" y="2544"/>
            <a:chExt cx="249" cy="288"/>
          </a:xfrm>
        </p:grpSpPr>
        <p:sp>
          <p:nvSpPr>
            <p:cNvPr id="20583" name="Text Box 11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20584" name="Text Box 12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20485" name="Group 13"/>
          <p:cNvGrpSpPr>
            <a:grpSpLocks/>
          </p:cNvGrpSpPr>
          <p:nvPr/>
        </p:nvGrpSpPr>
        <p:grpSpPr bwMode="auto">
          <a:xfrm>
            <a:off x="4572000" y="3124200"/>
            <a:ext cx="395288" cy="457200"/>
            <a:chOff x="432" y="2544"/>
            <a:chExt cx="249" cy="288"/>
          </a:xfrm>
        </p:grpSpPr>
        <p:sp>
          <p:nvSpPr>
            <p:cNvPr id="20581" name="Text Box 14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20582" name="Text Box 15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20486" name="Group 16"/>
          <p:cNvGrpSpPr>
            <a:grpSpLocks/>
          </p:cNvGrpSpPr>
          <p:nvPr/>
        </p:nvGrpSpPr>
        <p:grpSpPr bwMode="auto">
          <a:xfrm>
            <a:off x="5181600" y="3124200"/>
            <a:ext cx="395288" cy="457200"/>
            <a:chOff x="432" y="2544"/>
            <a:chExt cx="249" cy="288"/>
          </a:xfrm>
        </p:grpSpPr>
        <p:sp>
          <p:nvSpPr>
            <p:cNvPr id="20579" name="Text Box 17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20580" name="Text Box 18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20487" name="Group 19"/>
          <p:cNvGrpSpPr>
            <a:grpSpLocks/>
          </p:cNvGrpSpPr>
          <p:nvPr/>
        </p:nvGrpSpPr>
        <p:grpSpPr bwMode="auto">
          <a:xfrm>
            <a:off x="5791200" y="3124200"/>
            <a:ext cx="395288" cy="457200"/>
            <a:chOff x="432" y="2544"/>
            <a:chExt cx="249" cy="288"/>
          </a:xfrm>
        </p:grpSpPr>
        <p:sp>
          <p:nvSpPr>
            <p:cNvPr id="20577" name="Text Box 20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20578" name="Text Box 21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20488" name="Group 22"/>
          <p:cNvGrpSpPr>
            <a:grpSpLocks/>
          </p:cNvGrpSpPr>
          <p:nvPr/>
        </p:nvGrpSpPr>
        <p:grpSpPr bwMode="auto">
          <a:xfrm>
            <a:off x="6400800" y="3124200"/>
            <a:ext cx="395288" cy="457200"/>
            <a:chOff x="432" y="2544"/>
            <a:chExt cx="249" cy="288"/>
          </a:xfrm>
        </p:grpSpPr>
        <p:sp>
          <p:nvSpPr>
            <p:cNvPr id="20575" name="Text Box 23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20576" name="Text Box 24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20489" name="Group 25"/>
          <p:cNvGrpSpPr>
            <a:grpSpLocks/>
          </p:cNvGrpSpPr>
          <p:nvPr/>
        </p:nvGrpSpPr>
        <p:grpSpPr bwMode="auto">
          <a:xfrm>
            <a:off x="7010400" y="3124200"/>
            <a:ext cx="395288" cy="457200"/>
            <a:chOff x="432" y="2544"/>
            <a:chExt cx="249" cy="288"/>
          </a:xfrm>
        </p:grpSpPr>
        <p:sp>
          <p:nvSpPr>
            <p:cNvPr id="20573" name="Text Box 26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20574" name="Text Box 27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20490" name="Group 28"/>
          <p:cNvGrpSpPr>
            <a:grpSpLocks/>
          </p:cNvGrpSpPr>
          <p:nvPr/>
        </p:nvGrpSpPr>
        <p:grpSpPr bwMode="auto">
          <a:xfrm>
            <a:off x="7620000" y="3124200"/>
            <a:ext cx="395288" cy="457200"/>
            <a:chOff x="432" y="2544"/>
            <a:chExt cx="249" cy="288"/>
          </a:xfrm>
        </p:grpSpPr>
        <p:sp>
          <p:nvSpPr>
            <p:cNvPr id="20571" name="Text Box 29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20572" name="Text Box 30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20491" name="Group 31"/>
          <p:cNvGrpSpPr>
            <a:grpSpLocks/>
          </p:cNvGrpSpPr>
          <p:nvPr/>
        </p:nvGrpSpPr>
        <p:grpSpPr bwMode="auto">
          <a:xfrm>
            <a:off x="8229600" y="3124200"/>
            <a:ext cx="395288" cy="457200"/>
            <a:chOff x="432" y="2544"/>
            <a:chExt cx="249" cy="288"/>
          </a:xfrm>
        </p:grpSpPr>
        <p:sp>
          <p:nvSpPr>
            <p:cNvPr id="20569" name="Text Box 32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20570" name="Text Box 33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20492" name="Group 34"/>
          <p:cNvGrpSpPr>
            <a:grpSpLocks/>
          </p:cNvGrpSpPr>
          <p:nvPr/>
        </p:nvGrpSpPr>
        <p:grpSpPr bwMode="auto">
          <a:xfrm>
            <a:off x="2743200" y="3886200"/>
            <a:ext cx="439738" cy="401638"/>
            <a:chOff x="432" y="2976"/>
            <a:chExt cx="277" cy="253"/>
          </a:xfrm>
        </p:grpSpPr>
        <p:sp>
          <p:nvSpPr>
            <p:cNvPr id="20567" name="Text Box 35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20568" name="Text Box 36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20493" name="Group 37"/>
          <p:cNvGrpSpPr>
            <a:grpSpLocks/>
          </p:cNvGrpSpPr>
          <p:nvPr/>
        </p:nvGrpSpPr>
        <p:grpSpPr bwMode="auto">
          <a:xfrm>
            <a:off x="3200400" y="3886200"/>
            <a:ext cx="439738" cy="401638"/>
            <a:chOff x="432" y="2976"/>
            <a:chExt cx="277" cy="253"/>
          </a:xfrm>
        </p:grpSpPr>
        <p:sp>
          <p:nvSpPr>
            <p:cNvPr id="20565" name="Text Box 38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20566" name="Text Box 39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20494" name="Group 40"/>
          <p:cNvGrpSpPr>
            <a:grpSpLocks/>
          </p:cNvGrpSpPr>
          <p:nvPr/>
        </p:nvGrpSpPr>
        <p:grpSpPr bwMode="auto">
          <a:xfrm>
            <a:off x="3657600" y="3886200"/>
            <a:ext cx="439738" cy="401638"/>
            <a:chOff x="432" y="2976"/>
            <a:chExt cx="277" cy="253"/>
          </a:xfrm>
        </p:grpSpPr>
        <p:sp>
          <p:nvSpPr>
            <p:cNvPr id="20563" name="Text Box 41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20564" name="Text Box 42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20495" name="Group 43"/>
          <p:cNvGrpSpPr>
            <a:grpSpLocks/>
          </p:cNvGrpSpPr>
          <p:nvPr/>
        </p:nvGrpSpPr>
        <p:grpSpPr bwMode="auto">
          <a:xfrm>
            <a:off x="4149725" y="3886200"/>
            <a:ext cx="439738" cy="401638"/>
            <a:chOff x="432" y="2976"/>
            <a:chExt cx="277" cy="253"/>
          </a:xfrm>
        </p:grpSpPr>
        <p:sp>
          <p:nvSpPr>
            <p:cNvPr id="20561" name="Text Box 44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20562" name="Text Box 45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20496" name="Group 46"/>
          <p:cNvGrpSpPr>
            <a:grpSpLocks/>
          </p:cNvGrpSpPr>
          <p:nvPr/>
        </p:nvGrpSpPr>
        <p:grpSpPr bwMode="auto">
          <a:xfrm>
            <a:off x="4648200" y="3886200"/>
            <a:ext cx="439738" cy="401638"/>
            <a:chOff x="432" y="2976"/>
            <a:chExt cx="277" cy="253"/>
          </a:xfrm>
        </p:grpSpPr>
        <p:sp>
          <p:nvSpPr>
            <p:cNvPr id="20559" name="Text Box 47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20560" name="Text Box 48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20497" name="Group 49"/>
          <p:cNvGrpSpPr>
            <a:grpSpLocks/>
          </p:cNvGrpSpPr>
          <p:nvPr/>
        </p:nvGrpSpPr>
        <p:grpSpPr bwMode="auto">
          <a:xfrm>
            <a:off x="5105400" y="3886200"/>
            <a:ext cx="439738" cy="401638"/>
            <a:chOff x="432" y="2976"/>
            <a:chExt cx="277" cy="253"/>
          </a:xfrm>
        </p:grpSpPr>
        <p:sp>
          <p:nvSpPr>
            <p:cNvPr id="20557" name="Text Box 50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20558" name="Text Box 51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20498" name="Group 52"/>
          <p:cNvGrpSpPr>
            <a:grpSpLocks/>
          </p:cNvGrpSpPr>
          <p:nvPr/>
        </p:nvGrpSpPr>
        <p:grpSpPr bwMode="auto">
          <a:xfrm>
            <a:off x="5597525" y="3886200"/>
            <a:ext cx="439738" cy="401638"/>
            <a:chOff x="432" y="2976"/>
            <a:chExt cx="277" cy="253"/>
          </a:xfrm>
        </p:grpSpPr>
        <p:sp>
          <p:nvSpPr>
            <p:cNvPr id="20555" name="Text Box 53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20556" name="Text Box 54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20499" name="Group 55"/>
          <p:cNvGrpSpPr>
            <a:grpSpLocks/>
          </p:cNvGrpSpPr>
          <p:nvPr/>
        </p:nvGrpSpPr>
        <p:grpSpPr bwMode="auto">
          <a:xfrm>
            <a:off x="6096000" y="3886200"/>
            <a:ext cx="439738" cy="401638"/>
            <a:chOff x="432" y="2976"/>
            <a:chExt cx="277" cy="253"/>
          </a:xfrm>
        </p:grpSpPr>
        <p:sp>
          <p:nvSpPr>
            <p:cNvPr id="20553" name="Text Box 56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20554" name="Text Box 57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20500" name="Group 58"/>
          <p:cNvGrpSpPr>
            <a:grpSpLocks/>
          </p:cNvGrpSpPr>
          <p:nvPr/>
        </p:nvGrpSpPr>
        <p:grpSpPr bwMode="auto">
          <a:xfrm>
            <a:off x="6570663" y="3886200"/>
            <a:ext cx="439737" cy="401638"/>
            <a:chOff x="432" y="2976"/>
            <a:chExt cx="277" cy="253"/>
          </a:xfrm>
        </p:grpSpPr>
        <p:sp>
          <p:nvSpPr>
            <p:cNvPr id="20551" name="Text Box 59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20552" name="Text Box 60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20501" name="Group 61"/>
          <p:cNvGrpSpPr>
            <a:grpSpLocks/>
          </p:cNvGrpSpPr>
          <p:nvPr/>
        </p:nvGrpSpPr>
        <p:grpSpPr bwMode="auto">
          <a:xfrm>
            <a:off x="7086600" y="3886200"/>
            <a:ext cx="439738" cy="401638"/>
            <a:chOff x="432" y="2976"/>
            <a:chExt cx="277" cy="253"/>
          </a:xfrm>
        </p:grpSpPr>
        <p:sp>
          <p:nvSpPr>
            <p:cNvPr id="20549" name="Text Box 62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20550" name="Text Box 63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sp>
        <p:nvSpPr>
          <p:cNvPr id="20502" name="Oval 64"/>
          <p:cNvSpPr>
            <a:spLocks noChangeArrowheads="1"/>
          </p:cNvSpPr>
          <p:nvPr/>
        </p:nvSpPr>
        <p:spPr bwMode="auto">
          <a:xfrm>
            <a:off x="5181600" y="2662238"/>
            <a:ext cx="152400" cy="152400"/>
          </a:xfrm>
          <a:prstGeom prst="ellipse">
            <a:avLst/>
          </a:prstGeom>
          <a:solidFill>
            <a:srgbClr val="FF121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53520"/>
              </p:ext>
            </p:extLst>
          </p:nvPr>
        </p:nvGraphicFramePr>
        <p:xfrm>
          <a:off x="4800600" y="2362200"/>
          <a:ext cx="3571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354" name="Equation" r:id="rId3" imgW="190500" imgH="203200" progId="Equation.DSMT4">
                  <p:embed/>
                </p:oleObj>
              </mc:Choice>
              <mc:Fallback>
                <p:oleObj name="Equation" r:id="rId3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362200"/>
                        <a:ext cx="3571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4" name="Text Box 66"/>
          <p:cNvSpPr txBox="1">
            <a:spLocks noChangeArrowheads="1"/>
          </p:cNvSpPr>
          <p:nvPr/>
        </p:nvSpPr>
        <p:spPr bwMode="auto">
          <a:xfrm>
            <a:off x="381000" y="368300"/>
            <a:ext cx="853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With more protons </a:t>
            </a:r>
            <a:r>
              <a:rPr lang="en-US" sz="2000" dirty="0">
                <a:latin typeface="Times New Roman"/>
                <a:cs typeface="Times New Roman"/>
              </a:rPr>
              <a:t>apparently on the wire, there is an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electric field generated </a:t>
            </a:r>
            <a:r>
              <a:rPr lang="en-US" sz="2000" dirty="0">
                <a:latin typeface="Times New Roman"/>
                <a:cs typeface="Times New Roman"/>
              </a:rPr>
              <a:t>emanating outward from the wire.  It is that electric field that the      responds to.</a:t>
            </a:r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20505" name="Group 67"/>
          <p:cNvGrpSpPr>
            <a:grpSpLocks/>
          </p:cNvGrpSpPr>
          <p:nvPr/>
        </p:nvGrpSpPr>
        <p:grpSpPr bwMode="auto">
          <a:xfrm>
            <a:off x="7561263" y="3886200"/>
            <a:ext cx="439737" cy="401638"/>
            <a:chOff x="432" y="2976"/>
            <a:chExt cx="277" cy="253"/>
          </a:xfrm>
        </p:grpSpPr>
        <p:sp>
          <p:nvSpPr>
            <p:cNvPr id="20547" name="Text Box 68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20548" name="Text Box 69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20506" name="Group 70"/>
          <p:cNvGrpSpPr>
            <a:grpSpLocks/>
          </p:cNvGrpSpPr>
          <p:nvPr/>
        </p:nvGrpSpPr>
        <p:grpSpPr bwMode="auto">
          <a:xfrm>
            <a:off x="8035925" y="3886200"/>
            <a:ext cx="439738" cy="401638"/>
            <a:chOff x="432" y="2976"/>
            <a:chExt cx="277" cy="253"/>
          </a:xfrm>
        </p:grpSpPr>
        <p:sp>
          <p:nvSpPr>
            <p:cNvPr id="20545" name="Text Box 71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20546" name="Text Box 72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20507" name="Group 73"/>
          <p:cNvGrpSpPr>
            <a:grpSpLocks/>
          </p:cNvGrpSpPr>
          <p:nvPr/>
        </p:nvGrpSpPr>
        <p:grpSpPr bwMode="auto">
          <a:xfrm>
            <a:off x="8510588" y="3886200"/>
            <a:ext cx="439737" cy="401638"/>
            <a:chOff x="432" y="2976"/>
            <a:chExt cx="277" cy="253"/>
          </a:xfrm>
        </p:grpSpPr>
        <p:sp>
          <p:nvSpPr>
            <p:cNvPr id="20543" name="Text Box 74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20544" name="Text Box 75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20508" name="Group 76"/>
          <p:cNvGrpSpPr>
            <a:grpSpLocks/>
          </p:cNvGrpSpPr>
          <p:nvPr/>
        </p:nvGrpSpPr>
        <p:grpSpPr bwMode="auto">
          <a:xfrm>
            <a:off x="8824913" y="3124200"/>
            <a:ext cx="395287" cy="457200"/>
            <a:chOff x="432" y="2544"/>
            <a:chExt cx="249" cy="288"/>
          </a:xfrm>
        </p:grpSpPr>
        <p:sp>
          <p:nvSpPr>
            <p:cNvPr id="20541" name="Text Box 77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20542" name="Text Box 78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20509" name="Group 79"/>
          <p:cNvGrpSpPr>
            <a:grpSpLocks/>
          </p:cNvGrpSpPr>
          <p:nvPr/>
        </p:nvGrpSpPr>
        <p:grpSpPr bwMode="auto">
          <a:xfrm>
            <a:off x="2286000" y="3886200"/>
            <a:ext cx="439738" cy="401638"/>
            <a:chOff x="432" y="2976"/>
            <a:chExt cx="277" cy="253"/>
          </a:xfrm>
        </p:grpSpPr>
        <p:sp>
          <p:nvSpPr>
            <p:cNvPr id="20539" name="Text Box 80"/>
            <p:cNvSpPr txBox="1">
              <a:spLocks noChangeArrowheads="1"/>
            </p:cNvSpPr>
            <p:nvPr/>
          </p:nvSpPr>
          <p:spPr bwMode="auto">
            <a:xfrm>
              <a:off x="432" y="297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p</a:t>
              </a:r>
              <a:endParaRPr lang="en-US" sz="1400"/>
            </a:p>
          </p:txBody>
        </p:sp>
        <p:sp>
          <p:nvSpPr>
            <p:cNvPr id="20540" name="Text Box 81"/>
            <p:cNvSpPr txBox="1">
              <a:spLocks noChangeArrowheads="1"/>
            </p:cNvSpPr>
            <p:nvPr/>
          </p:nvSpPr>
          <p:spPr bwMode="auto">
            <a:xfrm>
              <a:off x="528" y="297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+</a:t>
              </a:r>
            </a:p>
          </p:txBody>
        </p:sp>
      </p:grpSp>
      <p:grpSp>
        <p:nvGrpSpPr>
          <p:cNvPr id="20510" name="Group 82"/>
          <p:cNvGrpSpPr>
            <a:grpSpLocks/>
          </p:cNvGrpSpPr>
          <p:nvPr/>
        </p:nvGrpSpPr>
        <p:grpSpPr bwMode="auto">
          <a:xfrm>
            <a:off x="2119313" y="3124200"/>
            <a:ext cx="395287" cy="457200"/>
            <a:chOff x="432" y="2544"/>
            <a:chExt cx="249" cy="288"/>
          </a:xfrm>
        </p:grpSpPr>
        <p:sp>
          <p:nvSpPr>
            <p:cNvPr id="20537" name="Text Box 83"/>
            <p:cNvSpPr txBox="1">
              <a:spLocks noChangeArrowheads="1"/>
            </p:cNvSpPr>
            <p:nvPr/>
          </p:nvSpPr>
          <p:spPr bwMode="auto">
            <a:xfrm>
              <a:off x="432" y="25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  <a:endParaRPr lang="en-US" sz="1400"/>
            </a:p>
          </p:txBody>
        </p:sp>
        <p:sp>
          <p:nvSpPr>
            <p:cNvPr id="20538" name="Text Box 84"/>
            <p:cNvSpPr txBox="1">
              <a:spLocks noChangeArrowheads="1"/>
            </p:cNvSpPr>
            <p:nvPr/>
          </p:nvSpPr>
          <p:spPr bwMode="auto">
            <a:xfrm>
              <a:off x="528" y="2544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-</a:t>
              </a:r>
            </a:p>
          </p:txBody>
        </p:sp>
      </p:grpSp>
      <p:grpSp>
        <p:nvGrpSpPr>
          <p:cNvPr id="20511" name="Group 95"/>
          <p:cNvGrpSpPr>
            <a:grpSpLocks/>
          </p:cNvGrpSpPr>
          <p:nvPr/>
        </p:nvGrpSpPr>
        <p:grpSpPr bwMode="auto">
          <a:xfrm>
            <a:off x="2514600" y="1524000"/>
            <a:ext cx="6172200" cy="1219200"/>
            <a:chOff x="1584" y="960"/>
            <a:chExt cx="3888" cy="768"/>
          </a:xfrm>
        </p:grpSpPr>
        <p:sp>
          <p:nvSpPr>
            <p:cNvPr id="20527" name="Line 85"/>
            <p:cNvSpPr>
              <a:spLocks noChangeShapeType="1"/>
            </p:cNvSpPr>
            <p:nvPr/>
          </p:nvSpPr>
          <p:spPr bwMode="auto">
            <a:xfrm flipV="1">
              <a:off x="1584" y="96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8" name="Line 86"/>
            <p:cNvSpPr>
              <a:spLocks noChangeShapeType="1"/>
            </p:cNvSpPr>
            <p:nvPr/>
          </p:nvSpPr>
          <p:spPr bwMode="auto">
            <a:xfrm flipV="1">
              <a:off x="2016" y="96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9" name="Line 87"/>
            <p:cNvSpPr>
              <a:spLocks noChangeShapeType="1"/>
            </p:cNvSpPr>
            <p:nvPr/>
          </p:nvSpPr>
          <p:spPr bwMode="auto">
            <a:xfrm flipV="1">
              <a:off x="2448" y="96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0" name="Line 88"/>
            <p:cNvSpPr>
              <a:spLocks noChangeShapeType="1"/>
            </p:cNvSpPr>
            <p:nvPr/>
          </p:nvSpPr>
          <p:spPr bwMode="auto">
            <a:xfrm flipV="1">
              <a:off x="2880" y="96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1" name="Line 89"/>
            <p:cNvSpPr>
              <a:spLocks noChangeShapeType="1"/>
            </p:cNvSpPr>
            <p:nvPr/>
          </p:nvSpPr>
          <p:spPr bwMode="auto">
            <a:xfrm flipV="1">
              <a:off x="3312" y="96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2" name="Line 90"/>
            <p:cNvSpPr>
              <a:spLocks noChangeShapeType="1"/>
            </p:cNvSpPr>
            <p:nvPr/>
          </p:nvSpPr>
          <p:spPr bwMode="auto">
            <a:xfrm flipV="1">
              <a:off x="3744" y="96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3" name="Line 91"/>
            <p:cNvSpPr>
              <a:spLocks noChangeShapeType="1"/>
            </p:cNvSpPr>
            <p:nvPr/>
          </p:nvSpPr>
          <p:spPr bwMode="auto">
            <a:xfrm flipV="1">
              <a:off x="4176" y="96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4" name="Line 92"/>
            <p:cNvSpPr>
              <a:spLocks noChangeShapeType="1"/>
            </p:cNvSpPr>
            <p:nvPr/>
          </p:nvSpPr>
          <p:spPr bwMode="auto">
            <a:xfrm flipV="1">
              <a:off x="4608" y="96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5" name="Line 93"/>
            <p:cNvSpPr>
              <a:spLocks noChangeShapeType="1"/>
            </p:cNvSpPr>
            <p:nvPr/>
          </p:nvSpPr>
          <p:spPr bwMode="auto">
            <a:xfrm flipV="1">
              <a:off x="5040" y="96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6" name="Line 94"/>
            <p:cNvSpPr>
              <a:spLocks noChangeShapeType="1"/>
            </p:cNvSpPr>
            <p:nvPr/>
          </p:nvSpPr>
          <p:spPr bwMode="auto">
            <a:xfrm flipV="1">
              <a:off x="5472" y="96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12" name="Group 96"/>
          <p:cNvGrpSpPr>
            <a:grpSpLocks/>
          </p:cNvGrpSpPr>
          <p:nvPr/>
        </p:nvGrpSpPr>
        <p:grpSpPr bwMode="auto">
          <a:xfrm rot="10800000">
            <a:off x="2514600" y="4724400"/>
            <a:ext cx="6172200" cy="1219200"/>
            <a:chOff x="1584" y="960"/>
            <a:chExt cx="3888" cy="768"/>
          </a:xfrm>
        </p:grpSpPr>
        <p:sp>
          <p:nvSpPr>
            <p:cNvPr id="20517" name="Line 97"/>
            <p:cNvSpPr>
              <a:spLocks noChangeShapeType="1"/>
            </p:cNvSpPr>
            <p:nvPr/>
          </p:nvSpPr>
          <p:spPr bwMode="auto">
            <a:xfrm flipV="1">
              <a:off x="1584" y="96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8" name="Line 98"/>
            <p:cNvSpPr>
              <a:spLocks noChangeShapeType="1"/>
            </p:cNvSpPr>
            <p:nvPr/>
          </p:nvSpPr>
          <p:spPr bwMode="auto">
            <a:xfrm flipV="1">
              <a:off x="2016" y="96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9" name="Line 99"/>
            <p:cNvSpPr>
              <a:spLocks noChangeShapeType="1"/>
            </p:cNvSpPr>
            <p:nvPr/>
          </p:nvSpPr>
          <p:spPr bwMode="auto">
            <a:xfrm flipV="1">
              <a:off x="2448" y="96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0" name="Line 100"/>
            <p:cNvSpPr>
              <a:spLocks noChangeShapeType="1"/>
            </p:cNvSpPr>
            <p:nvPr/>
          </p:nvSpPr>
          <p:spPr bwMode="auto">
            <a:xfrm flipV="1">
              <a:off x="2880" y="96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1" name="Line 101"/>
            <p:cNvSpPr>
              <a:spLocks noChangeShapeType="1"/>
            </p:cNvSpPr>
            <p:nvPr/>
          </p:nvSpPr>
          <p:spPr bwMode="auto">
            <a:xfrm flipV="1">
              <a:off x="3312" y="96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2" name="Line 102"/>
            <p:cNvSpPr>
              <a:spLocks noChangeShapeType="1"/>
            </p:cNvSpPr>
            <p:nvPr/>
          </p:nvSpPr>
          <p:spPr bwMode="auto">
            <a:xfrm flipV="1">
              <a:off x="3744" y="96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3" name="Line 103"/>
            <p:cNvSpPr>
              <a:spLocks noChangeShapeType="1"/>
            </p:cNvSpPr>
            <p:nvPr/>
          </p:nvSpPr>
          <p:spPr bwMode="auto">
            <a:xfrm flipV="1">
              <a:off x="4176" y="96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4" name="Line 104"/>
            <p:cNvSpPr>
              <a:spLocks noChangeShapeType="1"/>
            </p:cNvSpPr>
            <p:nvPr/>
          </p:nvSpPr>
          <p:spPr bwMode="auto">
            <a:xfrm flipV="1">
              <a:off x="4608" y="96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5" name="Line 105"/>
            <p:cNvSpPr>
              <a:spLocks noChangeShapeType="1"/>
            </p:cNvSpPr>
            <p:nvPr/>
          </p:nvSpPr>
          <p:spPr bwMode="auto">
            <a:xfrm flipV="1">
              <a:off x="5040" y="96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6" name="Line 106"/>
            <p:cNvSpPr>
              <a:spLocks noChangeShapeType="1"/>
            </p:cNvSpPr>
            <p:nvPr/>
          </p:nvSpPr>
          <p:spPr bwMode="auto">
            <a:xfrm flipV="1">
              <a:off x="5472" y="96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13" name="Text Box 107"/>
          <p:cNvSpPr txBox="1">
            <a:spLocks noChangeArrowheads="1"/>
          </p:cNvSpPr>
          <p:nvPr/>
        </p:nvSpPr>
        <p:spPr bwMode="auto">
          <a:xfrm>
            <a:off x="622300" y="4787900"/>
            <a:ext cx="2057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Apple Chancery"/>
                <a:cs typeface="Apple Chancery"/>
              </a:rPr>
              <a:t>E-field due to </a:t>
            </a:r>
            <a:r>
              <a:rPr lang="en-US" sz="1800" dirty="0">
                <a:latin typeface="Times New Roman"/>
                <a:cs typeface="Times New Roman"/>
              </a:rPr>
              <a:t>preponderance of positive charge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20514" name="Text Box 108"/>
          <p:cNvSpPr txBox="1">
            <a:spLocks noChangeArrowheads="1"/>
          </p:cNvSpPr>
          <p:nvPr/>
        </p:nvSpPr>
        <p:spPr bwMode="auto">
          <a:xfrm>
            <a:off x="622300" y="1752600"/>
            <a:ext cx="2057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Apple Chancery"/>
                <a:cs typeface="Apple Chancery"/>
              </a:rPr>
              <a:t>E-field due to </a:t>
            </a:r>
            <a:r>
              <a:rPr lang="en-US" sz="1800" dirty="0">
                <a:latin typeface="Times New Roman"/>
                <a:cs typeface="Times New Roman"/>
              </a:rPr>
              <a:t>preponderance of positive charge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20515" name="Rectangle 10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Text Box 110"/>
          <p:cNvSpPr txBox="1">
            <a:spLocks noChangeArrowheads="1"/>
          </p:cNvSpPr>
          <p:nvPr/>
        </p:nvSpPr>
        <p:spPr bwMode="auto">
          <a:xfrm>
            <a:off x="8629650" y="6430963"/>
            <a:ext cx="364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/>
              <a:t>7.)</a:t>
            </a:r>
          </a:p>
        </p:txBody>
      </p:sp>
      <p:grpSp>
        <p:nvGrpSpPr>
          <p:cNvPr id="111" name="Group 110"/>
          <p:cNvGrpSpPr/>
          <p:nvPr/>
        </p:nvGrpSpPr>
        <p:grpSpPr>
          <a:xfrm>
            <a:off x="1912938" y="2959100"/>
            <a:ext cx="7239000" cy="1566336"/>
            <a:chOff x="1231900" y="4102096"/>
            <a:chExt cx="7239000" cy="1566336"/>
          </a:xfrm>
        </p:grpSpPr>
        <p:grpSp>
          <p:nvGrpSpPr>
            <p:cNvPr id="112" name="Group 111"/>
            <p:cNvGrpSpPr/>
            <p:nvPr/>
          </p:nvGrpSpPr>
          <p:grpSpPr>
            <a:xfrm>
              <a:off x="1231900" y="4102098"/>
              <a:ext cx="7239000" cy="1566334"/>
              <a:chOff x="1367278" y="5219700"/>
              <a:chExt cx="6798827" cy="448732"/>
            </a:xfrm>
          </p:grpSpPr>
          <p:sp>
            <p:nvSpPr>
              <p:cNvPr id="115" name="Rectangle 4"/>
              <p:cNvSpPr>
                <a:spLocks noChangeArrowheads="1"/>
              </p:cNvSpPr>
              <p:nvPr/>
            </p:nvSpPr>
            <p:spPr bwMode="auto">
              <a:xfrm rot="16200000">
                <a:off x="4659801" y="2168477"/>
                <a:ext cx="207432" cy="6792477"/>
              </a:xfrm>
              <a:prstGeom prst="rect">
                <a:avLst/>
              </a:prstGeom>
              <a:gradFill flip="none" rotWithShape="1">
                <a:gsLst>
                  <a:gs pos="23000">
                    <a:srgbClr val="3366FF">
                      <a:alpha val="57000"/>
                    </a:srgbClr>
                  </a:gs>
                  <a:gs pos="100000">
                    <a:srgbClr val="FFFFFF">
                      <a:alpha val="57000"/>
                    </a:srgbClr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1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116" name="Rectangle 4"/>
              <p:cNvSpPr>
                <a:spLocks noChangeArrowheads="1"/>
              </p:cNvSpPr>
              <p:nvPr/>
            </p:nvSpPr>
            <p:spPr bwMode="auto">
              <a:xfrm rot="5400000" flipV="1">
                <a:off x="4655566" y="1937762"/>
                <a:ext cx="228602" cy="6792477"/>
              </a:xfrm>
              <a:prstGeom prst="rect">
                <a:avLst/>
              </a:prstGeom>
              <a:gradFill flip="none" rotWithShape="1">
                <a:gsLst>
                  <a:gs pos="23000">
                    <a:srgbClr val="3366FF">
                      <a:alpha val="57000"/>
                    </a:srgbClr>
                  </a:gs>
                  <a:gs pos="100000">
                    <a:srgbClr val="FFFFFF">
                      <a:alpha val="57000"/>
                    </a:srgbClr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1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</p:grpSp>
        <p:cxnSp>
          <p:nvCxnSpPr>
            <p:cNvPr id="113" name="Straight Connector 112"/>
            <p:cNvCxnSpPr/>
            <p:nvPr/>
          </p:nvCxnSpPr>
          <p:spPr>
            <a:xfrm>
              <a:off x="1231900" y="4102096"/>
              <a:ext cx="7232240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1231900" y="5668431"/>
              <a:ext cx="7232240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391261"/>
              </p:ext>
            </p:extLst>
          </p:nvPr>
        </p:nvGraphicFramePr>
        <p:xfrm>
          <a:off x="7086600" y="707886"/>
          <a:ext cx="3571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355" name="Equation" r:id="rId5" imgW="190500" imgH="203200" progId="Equation.DSMT4">
                  <p:embed/>
                </p:oleObj>
              </mc:Choice>
              <mc:Fallback>
                <p:oleObj name="Equation" r:id="rId5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707886"/>
                        <a:ext cx="3571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6410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65"/>
          <p:cNvSpPr txBox="1">
            <a:spLocks noChangeArrowheads="1"/>
          </p:cNvSpPr>
          <p:nvPr/>
        </p:nvSpPr>
        <p:spPr bwMode="auto">
          <a:xfrm>
            <a:off x="304800" y="457200"/>
            <a:ext cx="8763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800" dirty="0">
                <a:solidFill>
                  <a:srgbClr val="FF0000"/>
                </a:solidFill>
                <a:latin typeface="Apple Chancery"/>
                <a:cs typeface="Apple Chancery"/>
              </a:rPr>
              <a:t>In short, </a:t>
            </a:r>
            <a:r>
              <a:rPr lang="en-US" sz="4800" dirty="0">
                <a:latin typeface="Times New Roman"/>
                <a:cs typeface="Times New Roman"/>
              </a:rPr>
              <a:t>what was described by early researchers as a </a:t>
            </a:r>
            <a:r>
              <a:rPr lang="en-US" sz="4800" dirty="0">
                <a:solidFill>
                  <a:srgbClr val="1E23FF"/>
                </a:solidFill>
                <a:latin typeface="Times New Roman"/>
                <a:cs typeface="Times New Roman"/>
              </a:rPr>
              <a:t>MAGNETIC EFFECT</a:t>
            </a:r>
            <a:r>
              <a:rPr lang="en-US" sz="4800" dirty="0">
                <a:latin typeface="Times New Roman"/>
                <a:cs typeface="Times New Roman"/>
              </a:rPr>
              <a:t> was (and is) really a </a:t>
            </a:r>
            <a:r>
              <a:rPr lang="en-US" sz="4800" dirty="0">
                <a:solidFill>
                  <a:srgbClr val="FF121B"/>
                </a:solidFill>
                <a:latin typeface="Times New Roman"/>
                <a:cs typeface="Times New Roman"/>
              </a:rPr>
              <a:t>RELATIVISTIC EFFECT</a:t>
            </a:r>
            <a:r>
              <a:rPr lang="en-US" sz="4800" dirty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21506" name="Rectangle 10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Text Box 109"/>
          <p:cNvSpPr txBox="1">
            <a:spLocks noChangeArrowheads="1"/>
          </p:cNvSpPr>
          <p:nvPr/>
        </p:nvSpPr>
        <p:spPr bwMode="auto">
          <a:xfrm>
            <a:off x="8629650" y="6430963"/>
            <a:ext cx="364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/>
              <a:t>8.)</a:t>
            </a:r>
          </a:p>
        </p:txBody>
      </p:sp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381000" y="4559300"/>
            <a:ext cx="85344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Still, the </a:t>
            </a:r>
            <a:r>
              <a:rPr lang="en-US" sz="2000" dirty="0">
                <a:solidFill>
                  <a:srgbClr val="3366FF"/>
                </a:solidFill>
                <a:latin typeface="Times New Roman"/>
                <a:cs typeface="Times New Roman"/>
              </a:rPr>
              <a:t>Classical Theory of Magnetism </a:t>
            </a:r>
            <a:r>
              <a:rPr lang="en-US" sz="2000" dirty="0">
                <a:latin typeface="Times New Roman"/>
                <a:cs typeface="Times New Roman"/>
              </a:rPr>
              <a:t>is a good theory in the everyday world (just as is the case with Newtonian Mechanics), so that’s what you will be spending the next several weeks learning.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7855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5101635" y="6036628"/>
            <a:ext cx="402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pple Chancery"/>
                <a:cs typeface="Apple Chancery"/>
              </a:rPr>
              <a:t>--are closer together </a:t>
            </a:r>
            <a:r>
              <a:rPr lang="en-US" dirty="0">
                <a:latin typeface="Times New Roman"/>
                <a:cs typeface="Times New Roman"/>
              </a:rPr>
              <a:t>where B-</a:t>
            </a:r>
            <a:r>
              <a:rPr lang="en-US" dirty="0" err="1">
                <a:latin typeface="Times New Roman"/>
                <a:cs typeface="Times New Roman"/>
              </a:rPr>
              <a:t>flds</a:t>
            </a:r>
            <a:r>
              <a:rPr lang="en-US" dirty="0">
                <a:latin typeface="Times New Roman"/>
                <a:cs typeface="Times New Roman"/>
              </a:rPr>
              <a:t> are more intense;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73025" y="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000" b="1" dirty="0">
                <a:solidFill>
                  <a:srgbClr val="FF0000"/>
                </a:solidFill>
                <a:latin typeface="Apple Chancery"/>
                <a:cs typeface="Apple Chancery"/>
              </a:rPr>
              <a:t>General Information</a:t>
            </a:r>
            <a:endParaRPr lang="en-US" sz="3600" dirty="0">
              <a:latin typeface="Apple Chancery"/>
              <a:cs typeface="Apple Chancery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838200"/>
            <a:ext cx="662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800">
              <a:latin typeface="Times" charset="0"/>
            </a:endParaRPr>
          </a:p>
        </p:txBody>
      </p:sp>
      <p:sp>
        <p:nvSpPr>
          <p:cNvPr id="6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 dirty="0"/>
          </a:p>
        </p:txBody>
      </p:sp>
      <p:sp>
        <p:nvSpPr>
          <p:cNvPr id="7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18973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9.)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85800"/>
            <a:ext cx="914082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6" idx="2"/>
          </p:cNvCxnSpPr>
          <p:nvPr/>
        </p:nvCxnSpPr>
        <p:spPr>
          <a:xfrm flipH="1">
            <a:off x="4572000" y="685800"/>
            <a:ext cx="12700" cy="61722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685800"/>
            <a:ext cx="4584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Apple Chancery"/>
                <a:cs typeface="Apple Chancery"/>
              </a:rPr>
              <a:t>Electric Fields </a:t>
            </a:r>
            <a:endParaRPr lang="en-US" sz="2000" dirty="0">
              <a:latin typeface="Apple Chancery"/>
              <a:cs typeface="Apple Chancery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572000" y="608013"/>
            <a:ext cx="4584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Apple Chancery"/>
                <a:cs typeface="Apple Chancery"/>
              </a:rPr>
              <a:t>Magnetic Fields</a:t>
            </a:r>
            <a:endParaRPr lang="en-US" sz="2000" dirty="0">
              <a:latin typeface="Apple Chancery"/>
              <a:cs typeface="Apple Chancery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400" y="1384300"/>
            <a:ext cx="4152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pple Chancery"/>
                <a:cs typeface="Apple Chancery"/>
              </a:rPr>
              <a:t>--electric fields </a:t>
            </a:r>
            <a:r>
              <a:rPr lang="en-US" dirty="0">
                <a:latin typeface="Times New Roman"/>
                <a:cs typeface="Times New Roman"/>
              </a:rPr>
              <a:t>(abbreviated as </a:t>
            </a:r>
            <a:r>
              <a:rPr lang="en-US" i="1" dirty="0">
                <a:solidFill>
                  <a:srgbClr val="FF0000"/>
                </a:solidFill>
                <a:latin typeface="Times New Roman"/>
                <a:cs typeface="Times New Roman"/>
              </a:rPr>
              <a:t>E-</a:t>
            </a:r>
            <a:r>
              <a:rPr lang="en-US" i="1" dirty="0" err="1">
                <a:solidFill>
                  <a:srgbClr val="FF0000"/>
                </a:solidFill>
                <a:latin typeface="Times New Roman"/>
                <a:cs typeface="Times New Roman"/>
              </a:rPr>
              <a:t>flds</a:t>
            </a:r>
            <a:r>
              <a:rPr lang="en-US" dirty="0">
                <a:latin typeface="Times New Roman"/>
                <a:cs typeface="Times New Roman"/>
              </a:rPr>
              <a:t>), with units of </a:t>
            </a:r>
            <a:r>
              <a:rPr lang="en-US" i="1" dirty="0" err="1">
                <a:solidFill>
                  <a:srgbClr val="0000FF"/>
                </a:solidFill>
                <a:latin typeface="Times New Roman"/>
                <a:cs typeface="Times New Roman"/>
              </a:rPr>
              <a:t>newtons</a:t>
            </a:r>
            <a:r>
              <a:rPr lang="en-US" i="1" dirty="0">
                <a:solidFill>
                  <a:srgbClr val="0000FF"/>
                </a:solidFill>
                <a:latin typeface="Times New Roman"/>
                <a:cs typeface="Times New Roman"/>
              </a:rPr>
              <a:t> per coulomb </a:t>
            </a:r>
            <a:r>
              <a:rPr lang="en-US" dirty="0">
                <a:latin typeface="Times New Roman"/>
                <a:cs typeface="Times New Roman"/>
              </a:rPr>
              <a:t>or </a:t>
            </a:r>
            <a:r>
              <a:rPr lang="en-US" i="1" dirty="0">
                <a:solidFill>
                  <a:srgbClr val="0000FF"/>
                </a:solidFill>
                <a:latin typeface="Times New Roman"/>
                <a:cs typeface="Times New Roman"/>
              </a:rPr>
              <a:t>volt per meter</a:t>
            </a:r>
            <a:r>
              <a:rPr lang="en-US" dirty="0">
                <a:latin typeface="Times New Roman"/>
                <a:cs typeface="Times New Roman"/>
              </a:rPr>
              <a:t>, are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modified force fields </a:t>
            </a:r>
            <a:r>
              <a:rPr lang="en-US" dirty="0">
                <a:latin typeface="Times New Roman"/>
                <a:cs typeface="Times New Roman"/>
              </a:rPr>
              <a:t>(release a charge in an E-</a:t>
            </a:r>
            <a:r>
              <a:rPr lang="en-US" dirty="0" err="1">
                <a:latin typeface="Times New Roman"/>
                <a:cs typeface="Times New Roman"/>
              </a:rPr>
              <a:t>fld</a:t>
            </a:r>
            <a:r>
              <a:rPr lang="en-US" dirty="0">
                <a:latin typeface="Times New Roman"/>
                <a:cs typeface="Times New Roman"/>
              </a:rPr>
              <a:t> and it will accelerate); 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9400" y="2916556"/>
            <a:ext cx="415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pple Chancery"/>
                <a:cs typeface="Apple Chancery"/>
              </a:rPr>
              <a:t>--electric fields </a:t>
            </a:r>
            <a:r>
              <a:rPr lang="en-US" dirty="0">
                <a:latin typeface="Times New Roman"/>
                <a:cs typeface="Times New Roman"/>
              </a:rPr>
              <a:t>are generated with the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presence of charge</a:t>
            </a:r>
            <a:r>
              <a:rPr lang="en-US" dirty="0">
                <a:latin typeface="Times New Roman"/>
                <a:cs typeface="Times New Roman"/>
              </a:rPr>
              <a:t>;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9400" y="4737100"/>
            <a:ext cx="41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pple Chancery"/>
                <a:cs typeface="Apple Chancery"/>
              </a:rPr>
              <a:t>--electric field lines: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34935" y="1155700"/>
            <a:ext cx="4152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pple Chancery"/>
                <a:cs typeface="Apple Chancery"/>
              </a:rPr>
              <a:t>--magnetic fields </a:t>
            </a:r>
            <a:r>
              <a:rPr lang="en-US" dirty="0">
                <a:latin typeface="Times New Roman"/>
                <a:cs typeface="Times New Roman"/>
              </a:rPr>
              <a:t>(abbreviated as </a:t>
            </a:r>
            <a:r>
              <a:rPr lang="en-US" i="1" dirty="0">
                <a:solidFill>
                  <a:srgbClr val="FF0000"/>
                </a:solidFill>
                <a:latin typeface="Times New Roman"/>
                <a:cs typeface="Times New Roman"/>
              </a:rPr>
              <a:t>B-</a:t>
            </a:r>
            <a:r>
              <a:rPr lang="en-US" i="1" dirty="0" err="1">
                <a:solidFill>
                  <a:srgbClr val="FF0000"/>
                </a:solidFill>
                <a:latin typeface="Times New Roman"/>
                <a:cs typeface="Times New Roman"/>
              </a:rPr>
              <a:t>flds</a:t>
            </a:r>
            <a:r>
              <a:rPr lang="en-US" dirty="0">
                <a:latin typeface="Times New Roman"/>
                <a:cs typeface="Times New Roman"/>
              </a:rPr>
              <a:t>), with units of </a:t>
            </a:r>
            <a:r>
              <a:rPr lang="en-US" i="1" dirty="0" err="1">
                <a:solidFill>
                  <a:srgbClr val="0000FF"/>
                </a:solidFill>
                <a:latin typeface="Times New Roman"/>
                <a:cs typeface="Times New Roman"/>
              </a:rPr>
              <a:t>teslas</a:t>
            </a:r>
            <a:r>
              <a:rPr lang="en-US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in the </a:t>
            </a:r>
            <a:r>
              <a:rPr lang="en-US" i="1" dirty="0">
                <a:solidFill>
                  <a:srgbClr val="0000FF"/>
                </a:solidFill>
                <a:latin typeface="Times New Roman"/>
                <a:cs typeface="Times New Roman"/>
              </a:rPr>
              <a:t>MKS system</a:t>
            </a:r>
            <a:r>
              <a:rPr lang="en-US" dirty="0">
                <a:latin typeface="Times New Roman"/>
                <a:cs typeface="Times New Roman"/>
              </a:rPr>
              <a:t>, are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NOT modified force fields </a:t>
            </a:r>
            <a:r>
              <a:rPr lang="en-US" dirty="0">
                <a:latin typeface="Times New Roman"/>
                <a:cs typeface="Times New Roman"/>
              </a:rPr>
              <a:t>(release a charge in a B-</a:t>
            </a:r>
            <a:r>
              <a:rPr lang="en-US" dirty="0" err="1">
                <a:latin typeface="Times New Roman"/>
                <a:cs typeface="Times New Roman"/>
              </a:rPr>
              <a:t>fld</a:t>
            </a:r>
            <a:r>
              <a:rPr lang="en-US" dirty="0">
                <a:latin typeface="Times New Roman"/>
                <a:cs typeface="Times New Roman"/>
              </a:rPr>
              <a:t> and it will just sit there); 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27035" y="2292529"/>
            <a:ext cx="3737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pple Chancery"/>
                <a:cs typeface="Apple Chancery"/>
              </a:rPr>
              <a:t>--magnetic forces do exist </a:t>
            </a:r>
            <a:r>
              <a:rPr lang="en-US" dirty="0">
                <a:latin typeface="Times New Roman"/>
                <a:cs typeface="Times New Roman"/>
              </a:rPr>
              <a:t>when a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charge moves through a B-</a:t>
            </a: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dirty="0">
                <a:latin typeface="Times New Roman"/>
                <a:cs typeface="Times New Roman"/>
              </a:rPr>
              <a:t>—they are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centripetal</a:t>
            </a:r>
            <a:r>
              <a:rPr lang="en-US" dirty="0">
                <a:latin typeface="Times New Roman"/>
                <a:cs typeface="Times New Roman"/>
              </a:rPr>
              <a:t> and are governed by the relationship: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281569"/>
              </p:ext>
            </p:extLst>
          </p:nvPr>
        </p:nvGraphicFramePr>
        <p:xfrm>
          <a:off x="6752021" y="3113177"/>
          <a:ext cx="10636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Equation" r:id="rId4" imgW="635000" imgH="228600" progId="Equation.DSMT4">
                  <p:embed/>
                </p:oleObj>
              </mc:Choice>
              <mc:Fallback>
                <p:oleObj name="Equation" r:id="rId4" imgW="635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52021" y="3113177"/>
                        <a:ext cx="1063625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46100" y="5106432"/>
            <a:ext cx="402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pple Chancery"/>
                <a:cs typeface="Apple Chancery"/>
              </a:rPr>
              <a:t>--go from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positive to negative charge</a:t>
            </a:r>
            <a:r>
              <a:rPr lang="en-US" dirty="0">
                <a:latin typeface="Times New Roman"/>
                <a:cs typeface="Times New Roman"/>
              </a:rPr>
              <a:t>;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6100" y="5769928"/>
            <a:ext cx="402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pple Chancery"/>
                <a:cs typeface="Apple Chancery"/>
              </a:rPr>
              <a:t>--are closer together </a:t>
            </a:r>
            <a:r>
              <a:rPr lang="en-US" dirty="0">
                <a:latin typeface="Times New Roman"/>
                <a:cs typeface="Times New Roman"/>
              </a:rPr>
              <a:t>where E-</a:t>
            </a:r>
            <a:r>
              <a:rPr lang="en-US" dirty="0" err="1">
                <a:latin typeface="Times New Roman"/>
                <a:cs typeface="Times New Roman"/>
              </a:rPr>
              <a:t>flds</a:t>
            </a:r>
            <a:r>
              <a:rPr lang="en-US" dirty="0">
                <a:latin typeface="Times New Roman"/>
                <a:cs typeface="Times New Roman"/>
              </a:rPr>
              <a:t> are more intense;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6100" y="5443498"/>
            <a:ext cx="412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pple Chancery"/>
                <a:cs typeface="Apple Chancery"/>
              </a:rPr>
              <a:t>--identify </a:t>
            </a:r>
            <a:r>
              <a:rPr lang="en-US" dirty="0">
                <a:latin typeface="Times New Roman"/>
                <a:cs typeface="Times New Roman"/>
              </a:rPr>
              <a:t>the E-</a:t>
            </a:r>
            <a:r>
              <a:rPr lang="en-US" dirty="0" err="1">
                <a:latin typeface="Times New Roman"/>
                <a:cs typeface="Times New Roman"/>
              </a:rPr>
              <a:t>fld’s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direction</a:t>
            </a:r>
            <a:r>
              <a:rPr lang="en-US" dirty="0">
                <a:latin typeface="Times New Roman"/>
                <a:cs typeface="Times New Roman"/>
              </a:rPr>
              <a:t> in a region;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34935" y="4876800"/>
            <a:ext cx="41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pple Chancery"/>
                <a:cs typeface="Apple Chancery"/>
              </a:rPr>
              <a:t>--magnetic field lines: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01635" y="5195332"/>
            <a:ext cx="402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pple Chancery"/>
                <a:cs typeface="Apple Chancery"/>
              </a:rPr>
              <a:t>--go from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north to south pole, or circle around current carrying wire</a:t>
            </a:r>
            <a:r>
              <a:rPr lang="en-US" dirty="0">
                <a:latin typeface="Times New Roman"/>
                <a:cs typeface="Times New Roman"/>
              </a:rPr>
              <a:t>;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01635" y="5748298"/>
            <a:ext cx="412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pple Chancery"/>
                <a:cs typeface="Apple Chancery"/>
              </a:rPr>
              <a:t>--identify </a:t>
            </a:r>
            <a:r>
              <a:rPr lang="en-US" dirty="0">
                <a:latin typeface="Times New Roman"/>
                <a:cs typeface="Times New Roman"/>
              </a:rPr>
              <a:t>the B-</a:t>
            </a:r>
            <a:r>
              <a:rPr lang="en-US" dirty="0" err="1">
                <a:latin typeface="Times New Roman"/>
                <a:cs typeface="Times New Roman"/>
              </a:rPr>
              <a:t>fld’s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direction</a:t>
            </a:r>
            <a:r>
              <a:rPr lang="en-US" dirty="0">
                <a:latin typeface="Times New Roman"/>
                <a:cs typeface="Times New Roman"/>
              </a:rPr>
              <a:t> in a region;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9400" y="3696058"/>
            <a:ext cx="4152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pple Chancery"/>
                <a:cs typeface="Apple Chancery"/>
              </a:rPr>
              <a:t>--an electric field’s direction </a:t>
            </a:r>
            <a:r>
              <a:rPr lang="en-US" dirty="0">
                <a:latin typeface="Times New Roman"/>
                <a:cs typeface="Times New Roman"/>
              </a:rPr>
              <a:t>is defined as the </a:t>
            </a:r>
            <a:r>
              <a:rPr lang="en-US" i="1" dirty="0">
                <a:solidFill>
                  <a:srgbClr val="0000FF"/>
                </a:solidFill>
                <a:latin typeface="Times New Roman"/>
                <a:cs typeface="Times New Roman"/>
              </a:rPr>
              <a:t>direction a positive charge will accelerate if released in the field</a:t>
            </a:r>
            <a:r>
              <a:rPr lang="en-US" dirty="0">
                <a:latin typeface="Times New Roman"/>
                <a:cs typeface="Times New Roman"/>
              </a:rPr>
              <a:t>;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34934" y="3544016"/>
            <a:ext cx="4321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pple Chancery"/>
                <a:cs typeface="Apple Chancery"/>
              </a:rPr>
              <a:t>--B-fields </a:t>
            </a:r>
            <a:r>
              <a:rPr lang="en-US" dirty="0">
                <a:latin typeface="Times New Roman"/>
                <a:cs typeface="Times New Roman"/>
              </a:rPr>
              <a:t>are generated by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charge in motion</a:t>
            </a:r>
            <a:r>
              <a:rPr lang="en-US" dirty="0">
                <a:latin typeface="Times New Roman"/>
                <a:cs typeface="Times New Roman"/>
              </a:rPr>
              <a:t>;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34934" y="3957935"/>
            <a:ext cx="3181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pple Chancery"/>
                <a:cs typeface="Apple Chancery"/>
              </a:rPr>
              <a:t>--a B-field’s direction </a:t>
            </a:r>
            <a:r>
              <a:rPr lang="en-US" dirty="0">
                <a:latin typeface="Times New Roman"/>
                <a:cs typeface="Times New Roman"/>
              </a:rPr>
              <a:t>is defined as the </a:t>
            </a:r>
            <a:r>
              <a:rPr lang="en-US" i="1" dirty="0">
                <a:solidFill>
                  <a:srgbClr val="0000FF"/>
                </a:solidFill>
                <a:latin typeface="Times New Roman"/>
                <a:cs typeface="Times New Roman"/>
              </a:rPr>
              <a:t>direction a compass points when placed in the field</a:t>
            </a:r>
            <a:r>
              <a:rPr lang="en-US" dirty="0">
                <a:latin typeface="Times New Roman"/>
                <a:cs typeface="Times New Roman"/>
              </a:rPr>
              <a:t>;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pic>
        <p:nvPicPr>
          <p:cNvPr id="33" name="Picture 32" descr="a22bw_n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431" y="3984735"/>
            <a:ext cx="1281704" cy="81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03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8" grpId="0"/>
      <p:bldP spid="17" grpId="0"/>
      <p:bldP spid="18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103292</TotalTime>
  <Words>5548</Words>
  <Application>Microsoft Macintosh PowerPoint</Application>
  <PresentationFormat>On-screen Show (4:3)</PresentationFormat>
  <Paragraphs>550</Paragraphs>
  <Slides>56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Apple Chancery</vt:lpstr>
      <vt:lpstr>Arial</vt:lpstr>
      <vt:lpstr>Calibri</vt:lpstr>
      <vt:lpstr>Gill Sans</vt:lpstr>
      <vt:lpstr>Lucida Grande</vt:lpstr>
      <vt:lpstr>Palatino</vt:lpstr>
      <vt:lpstr>Times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 Types of Magnetism</vt:lpstr>
      <vt:lpstr>PowerPoint Presentation</vt:lpstr>
      <vt:lpstr>Example 1: (courtesy of Mr. White)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1 (courtesy of Mr. White)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Polytechnic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Fletcher</dc:creator>
  <cp:lastModifiedBy>Microsoft Office User</cp:lastModifiedBy>
  <cp:revision>2037</cp:revision>
  <cp:lastPrinted>2019-03-22T18:01:58Z</cp:lastPrinted>
  <dcterms:created xsi:type="dcterms:W3CDTF">2017-08-16T17:34:12Z</dcterms:created>
  <dcterms:modified xsi:type="dcterms:W3CDTF">2021-04-16T02:01:19Z</dcterms:modified>
</cp:coreProperties>
</file>